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 id="572" r:id="rId324"/>
    <p:sldId id="573" r:id="rId325"/>
    <p:sldId id="574" r:id="rId326"/>
    <p:sldId id="575" r:id="rId327"/>
    <p:sldId id="576" r:id="rId328"/>
    <p:sldId id="577" r:id="rId329"/>
    <p:sldId id="578" r:id="rId330"/>
    <p:sldId id="579" r:id="rId331"/>
    <p:sldId id="580" r:id="rId332"/>
    <p:sldId id="581" r:id="rId333"/>
    <p:sldId id="582" r:id="rId334"/>
    <p:sldId id="583" r:id="rId335"/>
    <p:sldId id="584" r:id="rId336"/>
    <p:sldId id="585" r:id="rId337"/>
    <p:sldId id="586" r:id="rId338"/>
    <p:sldId id="587" r:id="rId339"/>
    <p:sldId id="588" r:id="rId340"/>
    <p:sldId id="589" r:id="rId341"/>
    <p:sldId id="590" r:id="rId342"/>
    <p:sldId id="591" r:id="rId343"/>
    <p:sldId id="592" r:id="rId344"/>
    <p:sldId id="593" r:id="rId345"/>
    <p:sldId id="594" r:id="rId346"/>
    <p:sldId id="595" r:id="rId347"/>
    <p:sldId id="596" r:id="rId348"/>
    <p:sldId id="597" r:id="rId349"/>
    <p:sldId id="598" r:id="rId350"/>
    <p:sldId id="599" r:id="rId351"/>
    <p:sldId id="600" r:id="rId352"/>
    <p:sldId id="601" r:id="rId353"/>
    <p:sldId id="602" r:id="rId354"/>
    <p:sldId id="603" r:id="rId355"/>
    <p:sldId id="604" r:id="rId356"/>
    <p:sldId id="605" r:id="rId357"/>
    <p:sldId id="606" r:id="rId358"/>
    <p:sldId id="607" r:id="rId359"/>
    <p:sldId id="608" r:id="rId360"/>
    <p:sldId id="609" r:id="rId361"/>
    <p:sldId id="610" r:id="rId362"/>
    <p:sldId id="611" r:id="rId363"/>
    <p:sldId id="612" r:id="rId364"/>
    <p:sldId id="613" r:id="rId365"/>
    <p:sldId id="614" r:id="rId366"/>
    <p:sldId id="615" r:id="rId367"/>
    <p:sldId id="616" r:id="rId368"/>
    <p:sldId id="617" r:id="rId369"/>
    <p:sldId id="618" r:id="rId370"/>
    <p:sldId id="619" r:id="rId371"/>
    <p:sldId id="620" r:id="rId372"/>
    <p:sldId id="621" r:id="rId373"/>
    <p:sldId id="622" r:id="rId374"/>
    <p:sldId id="623" r:id="rId375"/>
    <p:sldId id="624" r:id="rId376"/>
    <p:sldId id="625" r:id="rId377"/>
    <p:sldId id="626" r:id="rId378"/>
    <p:sldId id="627" r:id="rId379"/>
    <p:sldId id="628" r:id="rId380"/>
    <p:sldId id="629" r:id="rId381"/>
    <p:sldId id="630" r:id="rId382"/>
    <p:sldId id="631" r:id="rId383"/>
    <p:sldId id="632" r:id="rId384"/>
    <p:sldId id="633" r:id="rId385"/>
    <p:sldId id="634" r:id="rId386"/>
    <p:sldId id="635" r:id="rId387"/>
    <p:sldId id="636" r:id="rId388"/>
    <p:sldId id="637" r:id="rId389"/>
    <p:sldId id="638" r:id="rId390"/>
    <p:sldId id="639" r:id="rId391"/>
    <p:sldId id="640" r:id="rId392"/>
    <p:sldId id="641" r:id="rId393"/>
    <p:sldId id="642" r:id="rId394"/>
    <p:sldId id="643" r:id="rId395"/>
    <p:sldId id="644" r:id="rId396"/>
    <p:sldId id="645" r:id="rId397"/>
    <p:sldId id="646" r:id="rId398"/>
    <p:sldId id="647" r:id="rId399"/>
    <p:sldId id="648" r:id="rId400"/>
    <p:sldId id="649" r:id="rId401"/>
    <p:sldId id="650" r:id="rId402"/>
    <p:sldId id="651" r:id="rId403"/>
    <p:sldId id="652" r:id="rId404"/>
    <p:sldId id="653" r:id="rId405"/>
    <p:sldId id="654" r:id="rId406"/>
    <p:sldId id="655" r:id="rId407"/>
    <p:sldId id="656" r:id="rId408"/>
    <p:sldId id="657" r:id="rId409"/>
    <p:sldId id="658" r:id="rId410"/>
    <p:sldId id="659" r:id="rId411"/>
    <p:sldId id="660" r:id="rId412"/>
    <p:sldId id="661" r:id="rId413"/>
    <p:sldId id="662" r:id="rId414"/>
    <p:sldId id="663" r:id="rId415"/>
    <p:sldId id="664" r:id="rId416"/>
    <p:sldId id="665" r:id="rId417"/>
    <p:sldId id="666" r:id="rId418"/>
    <p:sldId id="667" r:id="rId419"/>
    <p:sldId id="668" r:id="rId420"/>
    <p:sldId id="669" r:id="rId421"/>
    <p:sldId id="670" r:id="rId422"/>
    <p:sldId id="671" r:id="rId423"/>
    <p:sldId id="672" r:id="rId424"/>
    <p:sldId id="673" r:id="rId425"/>
    <p:sldId id="674" r:id="rId426"/>
    <p:sldId id="675" r:id="rId427"/>
    <p:sldId id="676" r:id="rId428"/>
    <p:sldId id="677" r:id="rId429"/>
    <p:sldId id="678" r:id="rId430"/>
    <p:sldId id="679" r:id="rId431"/>
    <p:sldId id="680" r:id="rId432"/>
    <p:sldId id="681" r:id="rId433"/>
    <p:sldId id="682" r:id="rId434"/>
    <p:sldId id="683" r:id="rId435"/>
    <p:sldId id="684" r:id="rId436"/>
    <p:sldId id="685" r:id="rId437"/>
    <p:sldId id="686" r:id="rId438"/>
    <p:sldId id="687" r:id="rId439"/>
    <p:sldId id="688" r:id="rId440"/>
    <p:sldId id="689" r:id="rId441"/>
    <p:sldId id="690" r:id="rId442"/>
    <p:sldId id="691" r:id="rId443"/>
    <p:sldId id="692" r:id="rId444"/>
    <p:sldId id="693" r:id="rId445"/>
    <p:sldId id="694" r:id="rId446"/>
    <p:sldId id="695" r:id="rId447"/>
    <p:sldId id="696" r:id="rId448"/>
    <p:sldId id="697" r:id="rId449"/>
    <p:sldId id="698" r:id="rId450"/>
    <p:sldId id="699" r:id="rId451"/>
    <p:sldId id="700" r:id="rId452"/>
    <p:sldId id="701" r:id="rId453"/>
    <p:sldId id="702" r:id="rId454"/>
    <p:sldId id="703" r:id="rId455"/>
    <p:sldId id="704" r:id="rId456"/>
    <p:sldId id="705" r:id="rId457"/>
    <p:sldId id="706" r:id="rId458"/>
    <p:sldId id="707" r:id="rId459"/>
    <p:sldId id="708" r:id="rId4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 Id="rId220" Type="http://schemas.openxmlformats.org/officeDocument/2006/relationships/slide" Target="slides/slide213.xml"/><Relationship Id="rId221" Type="http://schemas.openxmlformats.org/officeDocument/2006/relationships/slide" Target="slides/slide214.xml"/><Relationship Id="rId222" Type="http://schemas.openxmlformats.org/officeDocument/2006/relationships/slide" Target="slides/slide215.xml"/><Relationship Id="rId223" Type="http://schemas.openxmlformats.org/officeDocument/2006/relationships/slide" Target="slides/slide216.xml"/><Relationship Id="rId224" Type="http://schemas.openxmlformats.org/officeDocument/2006/relationships/slide" Target="slides/slide217.xml"/><Relationship Id="rId225" Type="http://schemas.openxmlformats.org/officeDocument/2006/relationships/slide" Target="slides/slide218.xml"/><Relationship Id="rId226" Type="http://schemas.openxmlformats.org/officeDocument/2006/relationships/slide" Target="slides/slide219.xml"/><Relationship Id="rId227" Type="http://schemas.openxmlformats.org/officeDocument/2006/relationships/slide" Target="slides/slide220.xml"/><Relationship Id="rId228" Type="http://schemas.openxmlformats.org/officeDocument/2006/relationships/slide" Target="slides/slide221.xml"/><Relationship Id="rId229" Type="http://schemas.openxmlformats.org/officeDocument/2006/relationships/slide" Target="slides/slide222.xml"/><Relationship Id="rId230" Type="http://schemas.openxmlformats.org/officeDocument/2006/relationships/slide" Target="slides/slide223.xml"/><Relationship Id="rId231" Type="http://schemas.openxmlformats.org/officeDocument/2006/relationships/slide" Target="slides/slide224.xml"/><Relationship Id="rId232" Type="http://schemas.openxmlformats.org/officeDocument/2006/relationships/slide" Target="slides/slide225.xml"/><Relationship Id="rId233" Type="http://schemas.openxmlformats.org/officeDocument/2006/relationships/slide" Target="slides/slide226.xml"/><Relationship Id="rId234" Type="http://schemas.openxmlformats.org/officeDocument/2006/relationships/slide" Target="slides/slide227.xml"/><Relationship Id="rId235" Type="http://schemas.openxmlformats.org/officeDocument/2006/relationships/slide" Target="slides/slide228.xml"/><Relationship Id="rId236" Type="http://schemas.openxmlformats.org/officeDocument/2006/relationships/slide" Target="slides/slide229.xml"/><Relationship Id="rId237" Type="http://schemas.openxmlformats.org/officeDocument/2006/relationships/slide" Target="slides/slide230.xml"/><Relationship Id="rId238" Type="http://schemas.openxmlformats.org/officeDocument/2006/relationships/slide" Target="slides/slide231.xml"/><Relationship Id="rId239" Type="http://schemas.openxmlformats.org/officeDocument/2006/relationships/slide" Target="slides/slide232.xml"/><Relationship Id="rId240" Type="http://schemas.openxmlformats.org/officeDocument/2006/relationships/slide" Target="slides/slide233.xml"/><Relationship Id="rId241" Type="http://schemas.openxmlformats.org/officeDocument/2006/relationships/slide" Target="slides/slide234.xml"/><Relationship Id="rId242" Type="http://schemas.openxmlformats.org/officeDocument/2006/relationships/slide" Target="slides/slide235.xml"/><Relationship Id="rId243" Type="http://schemas.openxmlformats.org/officeDocument/2006/relationships/slide" Target="slides/slide236.xml"/><Relationship Id="rId244" Type="http://schemas.openxmlformats.org/officeDocument/2006/relationships/slide" Target="slides/slide237.xml"/><Relationship Id="rId245" Type="http://schemas.openxmlformats.org/officeDocument/2006/relationships/slide" Target="slides/slide238.xml"/><Relationship Id="rId246" Type="http://schemas.openxmlformats.org/officeDocument/2006/relationships/slide" Target="slides/slide239.xml"/><Relationship Id="rId247" Type="http://schemas.openxmlformats.org/officeDocument/2006/relationships/slide" Target="slides/slide240.xml"/><Relationship Id="rId248" Type="http://schemas.openxmlformats.org/officeDocument/2006/relationships/slide" Target="slides/slide241.xml"/><Relationship Id="rId249" Type="http://schemas.openxmlformats.org/officeDocument/2006/relationships/slide" Target="slides/slide242.xml"/><Relationship Id="rId250" Type="http://schemas.openxmlformats.org/officeDocument/2006/relationships/slide" Target="slides/slide243.xml"/><Relationship Id="rId251" Type="http://schemas.openxmlformats.org/officeDocument/2006/relationships/slide" Target="slides/slide244.xml"/><Relationship Id="rId252" Type="http://schemas.openxmlformats.org/officeDocument/2006/relationships/slide" Target="slides/slide245.xml"/><Relationship Id="rId253" Type="http://schemas.openxmlformats.org/officeDocument/2006/relationships/slide" Target="slides/slide246.xml"/><Relationship Id="rId254" Type="http://schemas.openxmlformats.org/officeDocument/2006/relationships/slide" Target="slides/slide247.xml"/><Relationship Id="rId255" Type="http://schemas.openxmlformats.org/officeDocument/2006/relationships/slide" Target="slides/slide248.xml"/><Relationship Id="rId256" Type="http://schemas.openxmlformats.org/officeDocument/2006/relationships/slide" Target="slides/slide249.xml"/><Relationship Id="rId257" Type="http://schemas.openxmlformats.org/officeDocument/2006/relationships/slide" Target="slides/slide250.xml"/><Relationship Id="rId258" Type="http://schemas.openxmlformats.org/officeDocument/2006/relationships/slide" Target="slides/slide251.xml"/><Relationship Id="rId259" Type="http://schemas.openxmlformats.org/officeDocument/2006/relationships/slide" Target="slides/slide252.xml"/><Relationship Id="rId260" Type="http://schemas.openxmlformats.org/officeDocument/2006/relationships/slide" Target="slides/slide253.xml"/><Relationship Id="rId261" Type="http://schemas.openxmlformats.org/officeDocument/2006/relationships/slide" Target="slides/slide254.xml"/><Relationship Id="rId262" Type="http://schemas.openxmlformats.org/officeDocument/2006/relationships/slide" Target="slides/slide255.xml"/><Relationship Id="rId263" Type="http://schemas.openxmlformats.org/officeDocument/2006/relationships/slide" Target="slides/slide256.xml"/><Relationship Id="rId264" Type="http://schemas.openxmlformats.org/officeDocument/2006/relationships/slide" Target="slides/slide257.xml"/><Relationship Id="rId265" Type="http://schemas.openxmlformats.org/officeDocument/2006/relationships/slide" Target="slides/slide258.xml"/><Relationship Id="rId266" Type="http://schemas.openxmlformats.org/officeDocument/2006/relationships/slide" Target="slides/slide259.xml"/><Relationship Id="rId267" Type="http://schemas.openxmlformats.org/officeDocument/2006/relationships/slide" Target="slides/slide260.xml"/><Relationship Id="rId268" Type="http://schemas.openxmlformats.org/officeDocument/2006/relationships/slide" Target="slides/slide261.xml"/><Relationship Id="rId269" Type="http://schemas.openxmlformats.org/officeDocument/2006/relationships/slide" Target="slides/slide262.xml"/><Relationship Id="rId270" Type="http://schemas.openxmlformats.org/officeDocument/2006/relationships/slide" Target="slides/slide263.xml"/><Relationship Id="rId271" Type="http://schemas.openxmlformats.org/officeDocument/2006/relationships/slide" Target="slides/slide264.xml"/><Relationship Id="rId272" Type="http://schemas.openxmlformats.org/officeDocument/2006/relationships/slide" Target="slides/slide265.xml"/><Relationship Id="rId273" Type="http://schemas.openxmlformats.org/officeDocument/2006/relationships/slide" Target="slides/slide266.xml"/><Relationship Id="rId274" Type="http://schemas.openxmlformats.org/officeDocument/2006/relationships/slide" Target="slides/slide267.xml"/><Relationship Id="rId275" Type="http://schemas.openxmlformats.org/officeDocument/2006/relationships/slide" Target="slides/slide268.xml"/><Relationship Id="rId276" Type="http://schemas.openxmlformats.org/officeDocument/2006/relationships/slide" Target="slides/slide269.xml"/><Relationship Id="rId277" Type="http://schemas.openxmlformats.org/officeDocument/2006/relationships/slide" Target="slides/slide270.xml"/><Relationship Id="rId278" Type="http://schemas.openxmlformats.org/officeDocument/2006/relationships/slide" Target="slides/slide271.xml"/><Relationship Id="rId279" Type="http://schemas.openxmlformats.org/officeDocument/2006/relationships/slide" Target="slides/slide272.xml"/><Relationship Id="rId280" Type="http://schemas.openxmlformats.org/officeDocument/2006/relationships/slide" Target="slides/slide273.xml"/><Relationship Id="rId281" Type="http://schemas.openxmlformats.org/officeDocument/2006/relationships/slide" Target="slides/slide274.xml"/><Relationship Id="rId282" Type="http://schemas.openxmlformats.org/officeDocument/2006/relationships/slide" Target="slides/slide275.xml"/><Relationship Id="rId283" Type="http://schemas.openxmlformats.org/officeDocument/2006/relationships/slide" Target="slides/slide276.xml"/><Relationship Id="rId284" Type="http://schemas.openxmlformats.org/officeDocument/2006/relationships/slide" Target="slides/slide277.xml"/><Relationship Id="rId285" Type="http://schemas.openxmlformats.org/officeDocument/2006/relationships/slide" Target="slides/slide278.xml"/><Relationship Id="rId286" Type="http://schemas.openxmlformats.org/officeDocument/2006/relationships/slide" Target="slides/slide279.xml"/><Relationship Id="rId287" Type="http://schemas.openxmlformats.org/officeDocument/2006/relationships/slide" Target="slides/slide280.xml"/><Relationship Id="rId288" Type="http://schemas.openxmlformats.org/officeDocument/2006/relationships/slide" Target="slides/slide281.xml"/><Relationship Id="rId289" Type="http://schemas.openxmlformats.org/officeDocument/2006/relationships/slide" Target="slides/slide282.xml"/><Relationship Id="rId290" Type="http://schemas.openxmlformats.org/officeDocument/2006/relationships/slide" Target="slides/slide283.xml"/><Relationship Id="rId291" Type="http://schemas.openxmlformats.org/officeDocument/2006/relationships/slide" Target="slides/slide284.xml"/><Relationship Id="rId292" Type="http://schemas.openxmlformats.org/officeDocument/2006/relationships/slide" Target="slides/slide285.xml"/><Relationship Id="rId293" Type="http://schemas.openxmlformats.org/officeDocument/2006/relationships/slide" Target="slides/slide286.xml"/><Relationship Id="rId294" Type="http://schemas.openxmlformats.org/officeDocument/2006/relationships/slide" Target="slides/slide287.xml"/><Relationship Id="rId295" Type="http://schemas.openxmlformats.org/officeDocument/2006/relationships/slide" Target="slides/slide288.xml"/><Relationship Id="rId296" Type="http://schemas.openxmlformats.org/officeDocument/2006/relationships/slide" Target="slides/slide289.xml"/><Relationship Id="rId297" Type="http://schemas.openxmlformats.org/officeDocument/2006/relationships/slide" Target="slides/slide290.xml"/><Relationship Id="rId298" Type="http://schemas.openxmlformats.org/officeDocument/2006/relationships/slide" Target="slides/slide291.xml"/><Relationship Id="rId299" Type="http://schemas.openxmlformats.org/officeDocument/2006/relationships/slide" Target="slides/slide292.xml"/><Relationship Id="rId300" Type="http://schemas.openxmlformats.org/officeDocument/2006/relationships/slide" Target="slides/slide293.xml"/><Relationship Id="rId301" Type="http://schemas.openxmlformats.org/officeDocument/2006/relationships/slide" Target="slides/slide294.xml"/><Relationship Id="rId302" Type="http://schemas.openxmlformats.org/officeDocument/2006/relationships/slide" Target="slides/slide295.xml"/><Relationship Id="rId303" Type="http://schemas.openxmlformats.org/officeDocument/2006/relationships/slide" Target="slides/slide296.xml"/><Relationship Id="rId304" Type="http://schemas.openxmlformats.org/officeDocument/2006/relationships/slide" Target="slides/slide297.xml"/><Relationship Id="rId305" Type="http://schemas.openxmlformats.org/officeDocument/2006/relationships/slide" Target="slides/slide298.xml"/><Relationship Id="rId306" Type="http://schemas.openxmlformats.org/officeDocument/2006/relationships/slide" Target="slides/slide299.xml"/><Relationship Id="rId307" Type="http://schemas.openxmlformats.org/officeDocument/2006/relationships/slide" Target="slides/slide300.xml"/><Relationship Id="rId308" Type="http://schemas.openxmlformats.org/officeDocument/2006/relationships/slide" Target="slides/slide301.xml"/><Relationship Id="rId309" Type="http://schemas.openxmlformats.org/officeDocument/2006/relationships/slide" Target="slides/slide302.xml"/><Relationship Id="rId310" Type="http://schemas.openxmlformats.org/officeDocument/2006/relationships/slide" Target="slides/slide303.xml"/><Relationship Id="rId311" Type="http://schemas.openxmlformats.org/officeDocument/2006/relationships/slide" Target="slides/slide304.xml"/><Relationship Id="rId312" Type="http://schemas.openxmlformats.org/officeDocument/2006/relationships/slide" Target="slides/slide305.xml"/><Relationship Id="rId313" Type="http://schemas.openxmlformats.org/officeDocument/2006/relationships/slide" Target="slides/slide306.xml"/><Relationship Id="rId314" Type="http://schemas.openxmlformats.org/officeDocument/2006/relationships/slide" Target="slides/slide307.xml"/><Relationship Id="rId315" Type="http://schemas.openxmlformats.org/officeDocument/2006/relationships/slide" Target="slides/slide308.xml"/><Relationship Id="rId316" Type="http://schemas.openxmlformats.org/officeDocument/2006/relationships/slide" Target="slides/slide309.xml"/><Relationship Id="rId317" Type="http://schemas.openxmlformats.org/officeDocument/2006/relationships/slide" Target="slides/slide310.xml"/><Relationship Id="rId318" Type="http://schemas.openxmlformats.org/officeDocument/2006/relationships/slide" Target="slides/slide311.xml"/><Relationship Id="rId319" Type="http://schemas.openxmlformats.org/officeDocument/2006/relationships/slide" Target="slides/slide312.xml"/><Relationship Id="rId320" Type="http://schemas.openxmlformats.org/officeDocument/2006/relationships/slide" Target="slides/slide313.xml"/><Relationship Id="rId321" Type="http://schemas.openxmlformats.org/officeDocument/2006/relationships/slide" Target="slides/slide314.xml"/><Relationship Id="rId322" Type="http://schemas.openxmlformats.org/officeDocument/2006/relationships/slide" Target="slides/slide315.xml"/><Relationship Id="rId323" Type="http://schemas.openxmlformats.org/officeDocument/2006/relationships/slide" Target="slides/slide316.xml"/><Relationship Id="rId324" Type="http://schemas.openxmlformats.org/officeDocument/2006/relationships/slide" Target="slides/slide317.xml"/><Relationship Id="rId325" Type="http://schemas.openxmlformats.org/officeDocument/2006/relationships/slide" Target="slides/slide318.xml"/><Relationship Id="rId326" Type="http://schemas.openxmlformats.org/officeDocument/2006/relationships/slide" Target="slides/slide319.xml"/><Relationship Id="rId327" Type="http://schemas.openxmlformats.org/officeDocument/2006/relationships/slide" Target="slides/slide320.xml"/><Relationship Id="rId328" Type="http://schemas.openxmlformats.org/officeDocument/2006/relationships/slide" Target="slides/slide321.xml"/><Relationship Id="rId329" Type="http://schemas.openxmlformats.org/officeDocument/2006/relationships/slide" Target="slides/slide322.xml"/><Relationship Id="rId330" Type="http://schemas.openxmlformats.org/officeDocument/2006/relationships/slide" Target="slides/slide323.xml"/><Relationship Id="rId331" Type="http://schemas.openxmlformats.org/officeDocument/2006/relationships/slide" Target="slides/slide324.xml"/><Relationship Id="rId332" Type="http://schemas.openxmlformats.org/officeDocument/2006/relationships/slide" Target="slides/slide325.xml"/><Relationship Id="rId333" Type="http://schemas.openxmlformats.org/officeDocument/2006/relationships/slide" Target="slides/slide326.xml"/><Relationship Id="rId334" Type="http://schemas.openxmlformats.org/officeDocument/2006/relationships/slide" Target="slides/slide327.xml"/><Relationship Id="rId335" Type="http://schemas.openxmlformats.org/officeDocument/2006/relationships/slide" Target="slides/slide328.xml"/><Relationship Id="rId336" Type="http://schemas.openxmlformats.org/officeDocument/2006/relationships/slide" Target="slides/slide329.xml"/><Relationship Id="rId337" Type="http://schemas.openxmlformats.org/officeDocument/2006/relationships/slide" Target="slides/slide330.xml"/><Relationship Id="rId338" Type="http://schemas.openxmlformats.org/officeDocument/2006/relationships/slide" Target="slides/slide331.xml"/><Relationship Id="rId339" Type="http://schemas.openxmlformats.org/officeDocument/2006/relationships/slide" Target="slides/slide332.xml"/><Relationship Id="rId340" Type="http://schemas.openxmlformats.org/officeDocument/2006/relationships/slide" Target="slides/slide333.xml"/><Relationship Id="rId341" Type="http://schemas.openxmlformats.org/officeDocument/2006/relationships/slide" Target="slides/slide334.xml"/><Relationship Id="rId342" Type="http://schemas.openxmlformats.org/officeDocument/2006/relationships/slide" Target="slides/slide335.xml"/><Relationship Id="rId343" Type="http://schemas.openxmlformats.org/officeDocument/2006/relationships/slide" Target="slides/slide336.xml"/><Relationship Id="rId344" Type="http://schemas.openxmlformats.org/officeDocument/2006/relationships/slide" Target="slides/slide337.xml"/><Relationship Id="rId345" Type="http://schemas.openxmlformats.org/officeDocument/2006/relationships/slide" Target="slides/slide338.xml"/><Relationship Id="rId346" Type="http://schemas.openxmlformats.org/officeDocument/2006/relationships/slide" Target="slides/slide339.xml"/><Relationship Id="rId347" Type="http://schemas.openxmlformats.org/officeDocument/2006/relationships/slide" Target="slides/slide340.xml"/><Relationship Id="rId348" Type="http://schemas.openxmlformats.org/officeDocument/2006/relationships/slide" Target="slides/slide341.xml"/><Relationship Id="rId349" Type="http://schemas.openxmlformats.org/officeDocument/2006/relationships/slide" Target="slides/slide342.xml"/><Relationship Id="rId350" Type="http://schemas.openxmlformats.org/officeDocument/2006/relationships/slide" Target="slides/slide343.xml"/><Relationship Id="rId351" Type="http://schemas.openxmlformats.org/officeDocument/2006/relationships/slide" Target="slides/slide344.xml"/><Relationship Id="rId352" Type="http://schemas.openxmlformats.org/officeDocument/2006/relationships/slide" Target="slides/slide345.xml"/><Relationship Id="rId353" Type="http://schemas.openxmlformats.org/officeDocument/2006/relationships/slide" Target="slides/slide346.xml"/><Relationship Id="rId354" Type="http://schemas.openxmlformats.org/officeDocument/2006/relationships/slide" Target="slides/slide347.xml"/><Relationship Id="rId355" Type="http://schemas.openxmlformats.org/officeDocument/2006/relationships/slide" Target="slides/slide348.xml"/><Relationship Id="rId356" Type="http://schemas.openxmlformats.org/officeDocument/2006/relationships/slide" Target="slides/slide349.xml"/><Relationship Id="rId357" Type="http://schemas.openxmlformats.org/officeDocument/2006/relationships/slide" Target="slides/slide350.xml"/><Relationship Id="rId358" Type="http://schemas.openxmlformats.org/officeDocument/2006/relationships/slide" Target="slides/slide351.xml"/><Relationship Id="rId359" Type="http://schemas.openxmlformats.org/officeDocument/2006/relationships/slide" Target="slides/slide352.xml"/><Relationship Id="rId360" Type="http://schemas.openxmlformats.org/officeDocument/2006/relationships/slide" Target="slides/slide353.xml"/><Relationship Id="rId361" Type="http://schemas.openxmlformats.org/officeDocument/2006/relationships/slide" Target="slides/slide354.xml"/><Relationship Id="rId362" Type="http://schemas.openxmlformats.org/officeDocument/2006/relationships/slide" Target="slides/slide355.xml"/><Relationship Id="rId363" Type="http://schemas.openxmlformats.org/officeDocument/2006/relationships/slide" Target="slides/slide356.xml"/><Relationship Id="rId364" Type="http://schemas.openxmlformats.org/officeDocument/2006/relationships/slide" Target="slides/slide357.xml"/><Relationship Id="rId365" Type="http://schemas.openxmlformats.org/officeDocument/2006/relationships/slide" Target="slides/slide358.xml"/><Relationship Id="rId366" Type="http://schemas.openxmlformats.org/officeDocument/2006/relationships/slide" Target="slides/slide359.xml"/><Relationship Id="rId367" Type="http://schemas.openxmlformats.org/officeDocument/2006/relationships/slide" Target="slides/slide360.xml"/><Relationship Id="rId368" Type="http://schemas.openxmlformats.org/officeDocument/2006/relationships/slide" Target="slides/slide361.xml"/><Relationship Id="rId369" Type="http://schemas.openxmlformats.org/officeDocument/2006/relationships/slide" Target="slides/slide362.xml"/><Relationship Id="rId370" Type="http://schemas.openxmlformats.org/officeDocument/2006/relationships/slide" Target="slides/slide363.xml"/><Relationship Id="rId371" Type="http://schemas.openxmlformats.org/officeDocument/2006/relationships/slide" Target="slides/slide364.xml"/><Relationship Id="rId372" Type="http://schemas.openxmlformats.org/officeDocument/2006/relationships/slide" Target="slides/slide365.xml"/><Relationship Id="rId373" Type="http://schemas.openxmlformats.org/officeDocument/2006/relationships/slide" Target="slides/slide366.xml"/><Relationship Id="rId374" Type="http://schemas.openxmlformats.org/officeDocument/2006/relationships/slide" Target="slides/slide367.xml"/><Relationship Id="rId375" Type="http://schemas.openxmlformats.org/officeDocument/2006/relationships/slide" Target="slides/slide368.xml"/><Relationship Id="rId376" Type="http://schemas.openxmlformats.org/officeDocument/2006/relationships/slide" Target="slides/slide369.xml"/><Relationship Id="rId377" Type="http://schemas.openxmlformats.org/officeDocument/2006/relationships/slide" Target="slides/slide370.xml"/><Relationship Id="rId378" Type="http://schemas.openxmlformats.org/officeDocument/2006/relationships/slide" Target="slides/slide371.xml"/><Relationship Id="rId379" Type="http://schemas.openxmlformats.org/officeDocument/2006/relationships/slide" Target="slides/slide372.xml"/><Relationship Id="rId380" Type="http://schemas.openxmlformats.org/officeDocument/2006/relationships/slide" Target="slides/slide373.xml"/><Relationship Id="rId381" Type="http://schemas.openxmlformats.org/officeDocument/2006/relationships/slide" Target="slides/slide374.xml"/><Relationship Id="rId382" Type="http://schemas.openxmlformats.org/officeDocument/2006/relationships/slide" Target="slides/slide375.xml"/><Relationship Id="rId383" Type="http://schemas.openxmlformats.org/officeDocument/2006/relationships/slide" Target="slides/slide376.xml"/><Relationship Id="rId384" Type="http://schemas.openxmlformats.org/officeDocument/2006/relationships/slide" Target="slides/slide377.xml"/><Relationship Id="rId385" Type="http://schemas.openxmlformats.org/officeDocument/2006/relationships/slide" Target="slides/slide378.xml"/><Relationship Id="rId386" Type="http://schemas.openxmlformats.org/officeDocument/2006/relationships/slide" Target="slides/slide379.xml"/><Relationship Id="rId387" Type="http://schemas.openxmlformats.org/officeDocument/2006/relationships/slide" Target="slides/slide380.xml"/><Relationship Id="rId388" Type="http://schemas.openxmlformats.org/officeDocument/2006/relationships/slide" Target="slides/slide381.xml"/><Relationship Id="rId389" Type="http://schemas.openxmlformats.org/officeDocument/2006/relationships/slide" Target="slides/slide382.xml"/><Relationship Id="rId390" Type="http://schemas.openxmlformats.org/officeDocument/2006/relationships/slide" Target="slides/slide383.xml"/><Relationship Id="rId391" Type="http://schemas.openxmlformats.org/officeDocument/2006/relationships/slide" Target="slides/slide384.xml"/><Relationship Id="rId392" Type="http://schemas.openxmlformats.org/officeDocument/2006/relationships/slide" Target="slides/slide385.xml"/><Relationship Id="rId393" Type="http://schemas.openxmlformats.org/officeDocument/2006/relationships/slide" Target="slides/slide386.xml"/><Relationship Id="rId394" Type="http://schemas.openxmlformats.org/officeDocument/2006/relationships/slide" Target="slides/slide387.xml"/><Relationship Id="rId395" Type="http://schemas.openxmlformats.org/officeDocument/2006/relationships/slide" Target="slides/slide388.xml"/><Relationship Id="rId396" Type="http://schemas.openxmlformats.org/officeDocument/2006/relationships/slide" Target="slides/slide389.xml"/><Relationship Id="rId397" Type="http://schemas.openxmlformats.org/officeDocument/2006/relationships/slide" Target="slides/slide390.xml"/><Relationship Id="rId398" Type="http://schemas.openxmlformats.org/officeDocument/2006/relationships/slide" Target="slides/slide391.xml"/><Relationship Id="rId399" Type="http://schemas.openxmlformats.org/officeDocument/2006/relationships/slide" Target="slides/slide392.xml"/><Relationship Id="rId400" Type="http://schemas.openxmlformats.org/officeDocument/2006/relationships/slide" Target="slides/slide393.xml"/><Relationship Id="rId401" Type="http://schemas.openxmlformats.org/officeDocument/2006/relationships/slide" Target="slides/slide394.xml"/><Relationship Id="rId402" Type="http://schemas.openxmlformats.org/officeDocument/2006/relationships/slide" Target="slides/slide395.xml"/><Relationship Id="rId403" Type="http://schemas.openxmlformats.org/officeDocument/2006/relationships/slide" Target="slides/slide396.xml"/><Relationship Id="rId404" Type="http://schemas.openxmlformats.org/officeDocument/2006/relationships/slide" Target="slides/slide397.xml"/><Relationship Id="rId405" Type="http://schemas.openxmlformats.org/officeDocument/2006/relationships/slide" Target="slides/slide398.xml"/><Relationship Id="rId406" Type="http://schemas.openxmlformats.org/officeDocument/2006/relationships/slide" Target="slides/slide399.xml"/><Relationship Id="rId407" Type="http://schemas.openxmlformats.org/officeDocument/2006/relationships/slide" Target="slides/slide400.xml"/><Relationship Id="rId408" Type="http://schemas.openxmlformats.org/officeDocument/2006/relationships/slide" Target="slides/slide401.xml"/><Relationship Id="rId409" Type="http://schemas.openxmlformats.org/officeDocument/2006/relationships/slide" Target="slides/slide402.xml"/><Relationship Id="rId410" Type="http://schemas.openxmlformats.org/officeDocument/2006/relationships/slide" Target="slides/slide403.xml"/><Relationship Id="rId411" Type="http://schemas.openxmlformats.org/officeDocument/2006/relationships/slide" Target="slides/slide404.xml"/><Relationship Id="rId412" Type="http://schemas.openxmlformats.org/officeDocument/2006/relationships/slide" Target="slides/slide405.xml"/><Relationship Id="rId413" Type="http://schemas.openxmlformats.org/officeDocument/2006/relationships/slide" Target="slides/slide406.xml"/><Relationship Id="rId414" Type="http://schemas.openxmlformats.org/officeDocument/2006/relationships/slide" Target="slides/slide407.xml"/><Relationship Id="rId415" Type="http://schemas.openxmlformats.org/officeDocument/2006/relationships/slide" Target="slides/slide408.xml"/><Relationship Id="rId416" Type="http://schemas.openxmlformats.org/officeDocument/2006/relationships/slide" Target="slides/slide409.xml"/><Relationship Id="rId417" Type="http://schemas.openxmlformats.org/officeDocument/2006/relationships/slide" Target="slides/slide410.xml"/><Relationship Id="rId418" Type="http://schemas.openxmlformats.org/officeDocument/2006/relationships/slide" Target="slides/slide411.xml"/><Relationship Id="rId419" Type="http://schemas.openxmlformats.org/officeDocument/2006/relationships/slide" Target="slides/slide412.xml"/><Relationship Id="rId420" Type="http://schemas.openxmlformats.org/officeDocument/2006/relationships/slide" Target="slides/slide413.xml"/><Relationship Id="rId421" Type="http://schemas.openxmlformats.org/officeDocument/2006/relationships/slide" Target="slides/slide414.xml"/><Relationship Id="rId422" Type="http://schemas.openxmlformats.org/officeDocument/2006/relationships/slide" Target="slides/slide415.xml"/><Relationship Id="rId423" Type="http://schemas.openxmlformats.org/officeDocument/2006/relationships/slide" Target="slides/slide416.xml"/><Relationship Id="rId424" Type="http://schemas.openxmlformats.org/officeDocument/2006/relationships/slide" Target="slides/slide417.xml"/><Relationship Id="rId425" Type="http://schemas.openxmlformats.org/officeDocument/2006/relationships/slide" Target="slides/slide418.xml"/><Relationship Id="rId426" Type="http://schemas.openxmlformats.org/officeDocument/2006/relationships/slide" Target="slides/slide419.xml"/><Relationship Id="rId427" Type="http://schemas.openxmlformats.org/officeDocument/2006/relationships/slide" Target="slides/slide420.xml"/><Relationship Id="rId428" Type="http://schemas.openxmlformats.org/officeDocument/2006/relationships/slide" Target="slides/slide421.xml"/><Relationship Id="rId429" Type="http://schemas.openxmlformats.org/officeDocument/2006/relationships/slide" Target="slides/slide422.xml"/><Relationship Id="rId430" Type="http://schemas.openxmlformats.org/officeDocument/2006/relationships/slide" Target="slides/slide423.xml"/><Relationship Id="rId431" Type="http://schemas.openxmlformats.org/officeDocument/2006/relationships/slide" Target="slides/slide424.xml"/><Relationship Id="rId432" Type="http://schemas.openxmlformats.org/officeDocument/2006/relationships/slide" Target="slides/slide425.xml"/><Relationship Id="rId433" Type="http://schemas.openxmlformats.org/officeDocument/2006/relationships/slide" Target="slides/slide426.xml"/><Relationship Id="rId434" Type="http://schemas.openxmlformats.org/officeDocument/2006/relationships/slide" Target="slides/slide427.xml"/><Relationship Id="rId435" Type="http://schemas.openxmlformats.org/officeDocument/2006/relationships/slide" Target="slides/slide428.xml"/><Relationship Id="rId436" Type="http://schemas.openxmlformats.org/officeDocument/2006/relationships/slide" Target="slides/slide429.xml"/><Relationship Id="rId437" Type="http://schemas.openxmlformats.org/officeDocument/2006/relationships/slide" Target="slides/slide430.xml"/><Relationship Id="rId438" Type="http://schemas.openxmlformats.org/officeDocument/2006/relationships/slide" Target="slides/slide431.xml"/><Relationship Id="rId439" Type="http://schemas.openxmlformats.org/officeDocument/2006/relationships/slide" Target="slides/slide432.xml"/><Relationship Id="rId440" Type="http://schemas.openxmlformats.org/officeDocument/2006/relationships/slide" Target="slides/slide433.xml"/><Relationship Id="rId441" Type="http://schemas.openxmlformats.org/officeDocument/2006/relationships/slide" Target="slides/slide434.xml"/><Relationship Id="rId442" Type="http://schemas.openxmlformats.org/officeDocument/2006/relationships/slide" Target="slides/slide435.xml"/><Relationship Id="rId443" Type="http://schemas.openxmlformats.org/officeDocument/2006/relationships/slide" Target="slides/slide436.xml"/><Relationship Id="rId444" Type="http://schemas.openxmlformats.org/officeDocument/2006/relationships/slide" Target="slides/slide437.xml"/><Relationship Id="rId445" Type="http://schemas.openxmlformats.org/officeDocument/2006/relationships/slide" Target="slides/slide438.xml"/><Relationship Id="rId446" Type="http://schemas.openxmlformats.org/officeDocument/2006/relationships/slide" Target="slides/slide439.xml"/><Relationship Id="rId447" Type="http://schemas.openxmlformats.org/officeDocument/2006/relationships/slide" Target="slides/slide440.xml"/><Relationship Id="rId448" Type="http://schemas.openxmlformats.org/officeDocument/2006/relationships/slide" Target="slides/slide441.xml"/><Relationship Id="rId449" Type="http://schemas.openxmlformats.org/officeDocument/2006/relationships/slide" Target="slides/slide442.xml"/><Relationship Id="rId450" Type="http://schemas.openxmlformats.org/officeDocument/2006/relationships/slide" Target="slides/slide443.xml"/><Relationship Id="rId451" Type="http://schemas.openxmlformats.org/officeDocument/2006/relationships/slide" Target="slides/slide444.xml"/><Relationship Id="rId452" Type="http://schemas.openxmlformats.org/officeDocument/2006/relationships/slide" Target="slides/slide445.xml"/><Relationship Id="rId453" Type="http://schemas.openxmlformats.org/officeDocument/2006/relationships/slide" Target="slides/slide446.xml"/><Relationship Id="rId454" Type="http://schemas.openxmlformats.org/officeDocument/2006/relationships/slide" Target="slides/slide447.xml"/><Relationship Id="rId455" Type="http://schemas.openxmlformats.org/officeDocument/2006/relationships/slide" Target="slides/slide448.xml"/><Relationship Id="rId456" Type="http://schemas.openxmlformats.org/officeDocument/2006/relationships/slide" Target="slides/slide449.xml"/><Relationship Id="rId457" Type="http://schemas.openxmlformats.org/officeDocument/2006/relationships/slide" Target="slides/slide450.xml"/><Relationship Id="rId458" Type="http://schemas.openxmlformats.org/officeDocument/2006/relationships/slide" Target="slides/slide451.xml"/><Relationship Id="rId459" Type="http://schemas.openxmlformats.org/officeDocument/2006/relationships/slide" Target="slides/slide452.xml"/><Relationship Id="rId460" Type="http://schemas.openxmlformats.org/officeDocument/2006/relationships/slide" Target="slides/slide45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3" name="Shape 133"/>
          <p:cNvSpPr/>
          <p:nvPr>
            <p:ph type="sldImg"/>
          </p:nvPr>
        </p:nvSpPr>
        <p:spPr>
          <a:xfrm>
            <a:off x="1143000" y="685800"/>
            <a:ext cx="4572000" cy="3429000"/>
          </a:xfrm>
          <a:prstGeom prst="rect">
            <a:avLst/>
          </a:prstGeom>
        </p:spPr>
        <p:txBody>
          <a:bodyPr/>
          <a:lstStyle/>
          <a:p>
            <a:pPr/>
          </a:p>
        </p:txBody>
      </p:sp>
      <p:sp>
        <p:nvSpPr>
          <p:cNvPr id="134" name="Shape 1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g"/>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7" name="Title Text"/>
          <p:cNvSpPr txBox="1"/>
          <p:nvPr>
            <p:ph type="title"/>
          </p:nvPr>
        </p:nvSpPr>
        <p:spPr>
          <a:xfrm>
            <a:off x="3962400" y="549276"/>
            <a:ext cx="16459200" cy="2286002"/>
          </a:xfrm>
          <a:prstGeom prst="rect">
            <a:avLst/>
          </a:prstGeom>
        </p:spPr>
        <p:txBody>
          <a:bodyPr lIns="91437" tIns="91437" rIns="91437" bIns="91437"/>
          <a:lstStyle>
            <a:lvl1pPr defTabSz="1828800">
              <a:defRPr sz="8800">
                <a:latin typeface="Calibri"/>
                <a:ea typeface="Calibri"/>
                <a:cs typeface="Calibri"/>
                <a:sym typeface="Calibri"/>
              </a:defRPr>
            </a:lvl1pPr>
          </a:lstStyle>
          <a:p>
            <a:pPr/>
            <a:r>
              <a:t>Title Text</a:t>
            </a:r>
          </a:p>
        </p:txBody>
      </p:sp>
      <p:sp>
        <p:nvSpPr>
          <p:cNvPr id="118" name="Body Level One…"/>
          <p:cNvSpPr txBox="1"/>
          <p:nvPr>
            <p:ph type="body" idx="1"/>
          </p:nvPr>
        </p:nvSpPr>
        <p:spPr>
          <a:xfrm>
            <a:off x="3962400" y="3200400"/>
            <a:ext cx="16459200" cy="9051926"/>
          </a:xfrm>
          <a:prstGeom prst="rect">
            <a:avLst/>
          </a:prstGeom>
        </p:spPr>
        <p:txBody>
          <a:bodyPr lIns="91437" tIns="91437" rIns="91437" bIns="91437" anchor="t"/>
          <a:lstStyle>
            <a:lvl1pPr marL="685800" indent="-685800" defTabSz="1828800">
              <a:spcBef>
                <a:spcPts val="1400"/>
              </a:spcBef>
              <a:buSzPct val="100000"/>
              <a:buFont typeface="Arial"/>
              <a:defRPr sz="6400">
                <a:latin typeface="Calibri"/>
                <a:ea typeface="Calibri"/>
                <a:cs typeface="Calibri"/>
                <a:sym typeface="Calibri"/>
              </a:defRPr>
            </a:lvl1pPr>
            <a:lvl2pPr marL="1110342" indent="-653142" defTabSz="1828800">
              <a:spcBef>
                <a:spcPts val="1400"/>
              </a:spcBef>
              <a:buSzPct val="100000"/>
              <a:buFont typeface="Arial"/>
              <a:buChar char="–"/>
              <a:defRPr sz="6400">
                <a:latin typeface="Calibri"/>
                <a:ea typeface="Calibri"/>
                <a:cs typeface="Calibri"/>
                <a:sym typeface="Calibri"/>
              </a:defRPr>
            </a:lvl2pPr>
            <a:lvl3pPr marL="1524000" indent="-609600" defTabSz="1828800">
              <a:spcBef>
                <a:spcPts val="1400"/>
              </a:spcBef>
              <a:buSzPct val="100000"/>
              <a:buFont typeface="Arial"/>
              <a:defRPr sz="6400">
                <a:latin typeface="Calibri"/>
                <a:ea typeface="Calibri"/>
                <a:cs typeface="Calibri"/>
                <a:sym typeface="Calibri"/>
              </a:defRPr>
            </a:lvl3pPr>
            <a:lvl4pPr marL="2103120" indent="-731520" defTabSz="1828800">
              <a:spcBef>
                <a:spcPts val="1400"/>
              </a:spcBef>
              <a:buSzPct val="100000"/>
              <a:buFont typeface="Arial"/>
              <a:buChar char="–"/>
              <a:defRPr sz="6400">
                <a:latin typeface="Calibri"/>
                <a:ea typeface="Calibri"/>
                <a:cs typeface="Calibri"/>
                <a:sym typeface="Calibri"/>
              </a:defRPr>
            </a:lvl4pPr>
            <a:lvl5pPr marL="2560320" indent="-731520" defTabSz="1828800">
              <a:spcBef>
                <a:spcPts val="1400"/>
              </a:spcBef>
              <a:buSzPct val="100000"/>
              <a:buFont typeface="Arial"/>
              <a:buChar char="»"/>
              <a:defRPr sz="6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9917056" y="12835872"/>
            <a:ext cx="504544" cy="483906"/>
          </a:xfrm>
          <a:prstGeom prst="rect">
            <a:avLst/>
          </a:prstGeom>
        </p:spPr>
        <p:txBody>
          <a:bodyPr lIns="91437" tIns="91437" rIns="91437" bIns="91437"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26" name="Title Text"/>
          <p:cNvSpPr txBox="1"/>
          <p:nvPr>
            <p:ph type="title"/>
          </p:nvPr>
        </p:nvSpPr>
        <p:spPr>
          <a:xfrm>
            <a:off x="3962400" y="549276"/>
            <a:ext cx="16459200" cy="2286002"/>
          </a:xfrm>
          <a:prstGeom prst="rect">
            <a:avLst/>
          </a:prstGeom>
        </p:spPr>
        <p:txBody>
          <a:bodyPr lIns="91437" tIns="91437" rIns="91437" bIns="91437"/>
          <a:lstStyle>
            <a:lvl1pPr defTabSz="1828800">
              <a:defRPr sz="8800">
                <a:latin typeface="Calibri"/>
                <a:ea typeface="Calibri"/>
                <a:cs typeface="Calibri"/>
                <a:sym typeface="Calibri"/>
              </a:defRPr>
            </a:lvl1pPr>
          </a:lstStyle>
          <a:p>
            <a:pPr/>
            <a:r>
              <a:t>Title Text</a:t>
            </a:r>
          </a:p>
        </p:txBody>
      </p:sp>
      <p:sp>
        <p:nvSpPr>
          <p:cNvPr id="127" name="Slide Number"/>
          <p:cNvSpPr txBox="1"/>
          <p:nvPr>
            <p:ph type="sldNum" sz="quarter" idx="2"/>
          </p:nvPr>
        </p:nvSpPr>
        <p:spPr>
          <a:xfrm>
            <a:off x="19917056" y="12835872"/>
            <a:ext cx="504544" cy="483906"/>
          </a:xfrm>
          <a:prstGeom prst="rect">
            <a:avLst/>
          </a:prstGeom>
        </p:spPr>
        <p:txBody>
          <a:bodyPr lIns="91437" tIns="91437" rIns="91437" bIns="91437"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g"/>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g"/>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g"/>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g"/>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532204087_1355x1355.jpg"/>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532241774_2880x1920.jpg"/>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cppreference.com/w/cpp/language/implicit_conversion" TargetMode="External"/><Relationship Id="rId3" Type="http://schemas.openxmlformats.org/officeDocument/2006/relationships/hyperlink" Target="https://en.cppreference.com/w/cpp/language/object#Polymorphic_objects" TargetMode="External"/><Relationship Id="rId4" Type="http://schemas.openxmlformats.org/officeDocument/2006/relationships/hyperlink" Target="https://en.cppreference.com/w/cpp/language/type#Dynamic_type" TargetMode="External"/><Relationship Id="rId5" Type="http://schemas.openxmlformats.org/officeDocument/2006/relationships/hyperlink" Target="https://en.cppreference.com/w/cpp/language/type#Incomplete_type" TargetMode="Externa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cppreference.com/w/cpp/language/value_category#cite_note-3" TargetMode="External"/><Relationship Id="rId3" Type="http://schemas.openxmlformats.org/officeDocument/2006/relationships/hyperlink" Target="https://en.cppreference.com/w/cpp/language/reference_initialization" TargetMode="External"/><Relationship Id="rId4" Type="http://schemas.openxmlformats.org/officeDocument/2006/relationships/hyperlink" Target="https://en.cppreference.com/w/cpp/language/reference_initialization#Lifetime_of_a_temporary" TargetMode="Externa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cppreference.com/w/cpp/language/operator_assignment" TargetMode="External"/><Relationship Id="rId3" Type="http://schemas.openxmlformats.org/officeDocument/2006/relationships/hyperlink" Target="https://en.cppreference.com/w/cpp/language/operator_incdec#Built-in_prefix_operators" TargetMode="External"/><Relationship Id="rId4" Type="http://schemas.openxmlformats.org/officeDocument/2006/relationships/hyperlink" Target="https://en.cppreference.com/w/cpp/language/operator_member_access#Built-in_indirection_operator" TargetMode="External"/><Relationship Id="rId5" Type="http://schemas.openxmlformats.org/officeDocument/2006/relationships/hyperlink" Target="http://en.cppreference.com/w/cpp/string/basic_string/getline" TargetMode="External"/><Relationship Id="rId6" Type="http://schemas.openxmlformats.org/officeDocument/2006/relationships/hyperlink" Target="http://en.cppreference.com/w/cpp/io/cin" TargetMode="External"/><Relationship Id="rId7" Type="http://schemas.openxmlformats.org/officeDocument/2006/relationships/hyperlink" Target="http://en.cppreference.com/w/cpp/io/cout" TargetMode="Externa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1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cppreference.com/w/cpp/language/operator_member_access#Built-in_subscript_operator" TargetMode="External"/><Relationship Id="rId3" Type="http://schemas.openxmlformats.org/officeDocument/2006/relationships/hyperlink" Target="https://en.cppreference.com/w/cpp/language/operator_member_access#Built-in_member_access_operators" TargetMode="External"/><Relationship Id="rId4" Type="http://schemas.openxmlformats.org/officeDocument/2006/relationships/hyperlink" Target="https://en.cppreference.com/w/cpp/language/operator_member_access#Built-in_pointer-to-member_access_operators" TargetMode="External"/><Relationship Id="rId5" Type="http://schemas.openxmlformats.org/officeDocument/2006/relationships/hyperlink" Target="https://en.cppreference.com/w/cpp/language/operator_other#Conditional_operator" TargetMode="Externa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cppreference.com/w/cpp/language/expressions#Literals" TargetMode="External"/><Relationship Id="rId3" Type="http://schemas.openxmlformats.org/officeDocument/2006/relationships/hyperlink" Target="https://en.cppreference.com/w/cpp/language/string_literal" TargetMode="External"/><Relationship Id="rId4" Type="http://schemas.openxmlformats.org/officeDocument/2006/relationships/hyperlink" Target="https://en.cppreference.com/w/cpp/language/operator_incdec#Built-in_postfix_operators" TargetMode="External"/><Relationship Id="rId5" Type="http://schemas.openxmlformats.org/officeDocument/2006/relationships/hyperlink" Target="https://en.cppreference.com/w/cpp/language/operator_arithmetic" TargetMode="Externa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cppreference.com/w/cpp/language/operator_member_access#Built-in_subscript_operator" TargetMode="External"/><Relationship Id="rId3" Type="http://schemas.openxmlformats.org/officeDocument/2006/relationships/hyperlink" Target="https://en.cppreference.com/w/cpp/language/operator_member_access#Built-in_member_access_operators" TargetMode="External"/><Relationship Id="rId4" Type="http://schemas.openxmlformats.org/officeDocument/2006/relationships/hyperlink" Target="https://en.cppreference.com/w/cpp/language/operator_member_access#Built-in_pointer-to-member_access_operators" TargetMode="External"/><Relationship Id="rId5" Type="http://schemas.openxmlformats.org/officeDocument/2006/relationships/hyperlink" Target="https://en.cppreference.com/w/cpp/language/operator_other#Conditional_operator" TargetMode="Externa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 TargetMode="External"/></Relationships>

</file>

<file path=ppt/slides/_rels/slide16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16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cppreference.com/w/cpp/language/lambda"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19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19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s>

</file>

<file path=ppt/slides/_rels/slide2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29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 TargetMode="External"/></Relationships>

</file>

<file path=ppt/slides/_rels/slide29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9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0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30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30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0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0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30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0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0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0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png"/></Relationships>

</file>

<file path=ppt/slides/_rels/slide3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3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ocplayer.net/61220863-Functional-programming-in-c-rainer-grimm.html" TargetMode="External"/></Relationships>

</file>

<file path=ppt/slides/_rels/slide3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3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cppreference.com/w/cpp/coroutine/suspend_always" TargetMode="External"/></Relationships>

</file>

<file path=ppt/slides/_rels/slide3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cppreference.com/w/cpp/coroutine/suspend_always"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cppreference.com/w/cpp/coroutine/suspend_always" TargetMode="External"/></Relationships>

</file>

<file path=ppt/slides/_rels/slide35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timsong-cpp.github.io/cppwp/n4861/stmt.return.coroutine" TargetMode="External"/></Relationships>

</file>

<file path=ppt/slides/_rels/slide36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timsong-cpp.github.io/cppwp/n4861/dcl.fct.def.coroutine#5" TargetMode="External"/></Relationships>

</file>

<file path=ppt/slides/_rels/slide37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timsong-cpp.github.io/cppwp/n4861/dcl.fct.def.coroutine#5" TargetMode="External"/></Relationships>

</file>

<file path=ppt/slides/_rels/slide38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5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5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en.cppreference.com/w/cpp/container/vector" TargetMode="External"/><Relationship Id="rId3" Type="http://schemas.openxmlformats.org/officeDocument/2006/relationships/hyperlink" Target="http://en.cppreference.com/w/cpp/io/cout"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dvanced c++"/>
          <p:cNvSpPr txBox="1"/>
          <p:nvPr>
            <p:ph type="ctrTitle"/>
          </p:nvPr>
        </p:nvSpPr>
        <p:spPr>
          <a:prstGeom prst="rect">
            <a:avLst/>
          </a:prstGeom>
        </p:spPr>
        <p:txBody>
          <a:bodyPr/>
          <a:lstStyle/>
          <a:p>
            <a:pPr/>
            <a:r>
              <a:t>Advanced c++</a:t>
            </a:r>
          </a:p>
        </p:txBody>
      </p:sp>
      <p:sp>
        <p:nvSpPr>
          <p:cNvPr id="137" name="- P. Sathya"/>
          <p:cNvSpPr txBox="1"/>
          <p:nvPr>
            <p:ph type="subTitle" sz="quarter" idx="1"/>
          </p:nvPr>
        </p:nvSpPr>
        <p:spPr>
          <a:prstGeom prst="rect">
            <a:avLst/>
          </a:prstGeom>
        </p:spPr>
        <p:txBody>
          <a:bodyPr/>
          <a:lstStyle/>
          <a:p>
            <a:pPr/>
            <a:r>
              <a:t>- P. Sathya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value category since c++11"/>
          <p:cNvSpPr txBox="1"/>
          <p:nvPr>
            <p:ph type="title"/>
          </p:nvPr>
        </p:nvSpPr>
        <p:spPr>
          <a:prstGeom prst="rect">
            <a:avLst/>
          </a:prstGeom>
        </p:spPr>
        <p:txBody>
          <a:bodyPr/>
          <a:lstStyle/>
          <a:p>
            <a:pPr/>
            <a:r>
              <a:t>value category since c++11</a:t>
            </a:r>
          </a:p>
        </p:txBody>
      </p:sp>
      <p:sp>
        <p:nvSpPr>
          <p:cNvPr id="169" name="gvalue…"/>
          <p:cNvSpPr txBox="1"/>
          <p:nvPr>
            <p:ph type="body" idx="1"/>
          </p:nvPr>
        </p:nvSpPr>
        <p:spPr>
          <a:prstGeom prst="rect">
            <a:avLst/>
          </a:prstGeom>
        </p:spPr>
        <p:txBody>
          <a:bodyPr/>
          <a:lstStyle/>
          <a:p>
            <a:pPr marL="0" indent="0" defTabSz="457200">
              <a:spcBef>
                <a:spcPts val="400"/>
              </a:spcBef>
              <a:buSzTx/>
              <a:buNone/>
              <a:defRPr b="1" sz="4100">
                <a:latin typeface="Arial"/>
                <a:ea typeface="Arial"/>
                <a:cs typeface="Arial"/>
                <a:sym typeface="Arial"/>
              </a:defRPr>
            </a:pPr>
            <a:r>
              <a:t>gvalue</a:t>
            </a:r>
          </a:p>
          <a:p>
            <a:pPr marL="0" indent="0" defTabSz="457200">
              <a:spcBef>
                <a:spcPts val="600"/>
              </a:spcBef>
              <a:buSzTx/>
              <a:buNone/>
              <a:defRPr sz="4100">
                <a:latin typeface="Arial"/>
                <a:ea typeface="Arial"/>
                <a:cs typeface="Arial"/>
                <a:sym typeface="Arial"/>
              </a:defRPr>
            </a:pPr>
          </a:p>
          <a:p>
            <a:pPr marL="0" indent="0" defTabSz="457200">
              <a:spcBef>
                <a:spcPts val="600"/>
              </a:spcBef>
              <a:buSzTx/>
              <a:buNone/>
              <a:defRPr sz="1280">
                <a:latin typeface="Arial"/>
                <a:ea typeface="Arial"/>
                <a:cs typeface="Arial"/>
                <a:sym typeface="Arial"/>
              </a:defRPr>
            </a:pPr>
            <a:r>
              <a:t>A</a:t>
            </a:r>
            <a:r>
              <a:rPr sz="5180"/>
              <a:t> </a:t>
            </a:r>
            <a:r>
              <a:rPr i="1" sz="5180"/>
              <a:t>glvalue expression</a:t>
            </a:r>
            <a:r>
              <a:rPr sz="5180"/>
              <a:t> is either lvalue or xvalue.</a:t>
            </a:r>
            <a:endParaRPr sz="5180"/>
          </a:p>
          <a:p>
            <a:pPr marL="0" indent="0" defTabSz="457200">
              <a:spcBef>
                <a:spcPts val="600"/>
              </a:spcBef>
              <a:buSzTx/>
              <a:buNone/>
              <a:defRPr sz="5180">
                <a:latin typeface="Arial"/>
                <a:ea typeface="Arial"/>
                <a:cs typeface="Arial"/>
                <a:sym typeface="Arial"/>
              </a:defRPr>
            </a:pPr>
            <a:r>
              <a:t>Properties:</a:t>
            </a:r>
          </a:p>
          <a:p>
            <a:pPr marL="457200" indent="-317500" defTabSz="457200">
              <a:spcBef>
                <a:spcPts val="100"/>
              </a:spcBef>
              <a:buSzPct val="100000"/>
              <a:buFont typeface="Arial"/>
              <a:buChar char="▪"/>
              <a:defRPr sz="5180">
                <a:latin typeface="Arial"/>
                <a:ea typeface="Arial"/>
                <a:cs typeface="Arial"/>
                <a:sym typeface="Arial"/>
              </a:defRPr>
            </a:pPr>
            <a:r>
              <a:t>A glvalue may be implicitly converted to a prvalue with lvalue-to-rvalue, array-to-pointer, or function-to-pointer </a:t>
            </a:r>
            <a:r>
              <a:rPr>
                <a:solidFill>
                  <a:srgbClr val="0645AD"/>
                </a:solidFill>
                <a:hlinkClick r:id="rId2" invalidUrl="" action="" tgtFrame="" tooltip="" history="1" highlightClick="0" endSnd="0"/>
              </a:rPr>
              <a:t>implicit conversion</a:t>
            </a:r>
            <a:r>
              <a:t>.</a:t>
            </a:r>
          </a:p>
          <a:p>
            <a:pPr marL="457200" indent="-317500" defTabSz="457200">
              <a:spcBef>
                <a:spcPts val="100"/>
              </a:spcBef>
              <a:buSzPct val="100000"/>
              <a:buFont typeface="Arial"/>
              <a:buChar char="▪"/>
              <a:defRPr sz="5180">
                <a:latin typeface="Arial"/>
                <a:ea typeface="Arial"/>
                <a:cs typeface="Arial"/>
                <a:sym typeface="Arial"/>
              </a:defRPr>
            </a:pPr>
            <a:r>
              <a:t>A glvalue may be </a:t>
            </a:r>
            <a:r>
              <a:rPr>
                <a:solidFill>
                  <a:srgbClr val="0645AD"/>
                </a:solidFill>
                <a:hlinkClick r:id="rId3" invalidUrl="" action="" tgtFrame="" tooltip="" history="1" highlightClick="0" endSnd="0"/>
              </a:rPr>
              <a:t>polymorphic</a:t>
            </a:r>
            <a:r>
              <a:t>: the </a:t>
            </a:r>
            <a:r>
              <a:rPr>
                <a:solidFill>
                  <a:srgbClr val="0645AD"/>
                </a:solidFill>
                <a:hlinkClick r:id="rId4" invalidUrl="" action="" tgtFrame="" tooltip="" history="1" highlightClick="0" endSnd="0"/>
              </a:rPr>
              <a:t>dynamic type</a:t>
            </a:r>
            <a:r>
              <a:t> of the object it identifies is not necessarily the static type of the expression.</a:t>
            </a:r>
          </a:p>
          <a:p>
            <a:pPr marL="457200" indent="-317500" defTabSz="457200">
              <a:spcBef>
                <a:spcPts val="100"/>
              </a:spcBef>
              <a:buSzPct val="100000"/>
              <a:buFont typeface="Arial"/>
              <a:buChar char="▪"/>
              <a:defRPr sz="5180">
                <a:latin typeface="Arial"/>
                <a:ea typeface="Arial"/>
                <a:cs typeface="Arial"/>
                <a:sym typeface="Arial"/>
              </a:defRPr>
            </a:pPr>
            <a:r>
              <a:t>A glvalue can have </a:t>
            </a:r>
            <a:r>
              <a:rPr>
                <a:solidFill>
                  <a:srgbClr val="0645AD"/>
                </a:solidFill>
                <a:hlinkClick r:id="rId5" invalidUrl="" action="" tgtFrame="" tooltip="" history="1" highlightClick="0" endSnd="0"/>
              </a:rPr>
              <a:t>incomplete type</a:t>
            </a:r>
            <a:r>
              <a:t>, where permitted by the expression.</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differences in terms of priorities,"/>
          <p:cNvSpPr txBox="1"/>
          <p:nvPr>
            <p:ph type="title"/>
          </p:nvPr>
        </p:nvSpPr>
        <p:spPr>
          <a:prstGeom prst="rect">
            <a:avLst/>
          </a:prstGeom>
        </p:spPr>
        <p:txBody>
          <a:bodyPr/>
          <a:lstStyle>
            <a:lvl1pPr defTabSz="792479">
              <a:defRPr sz="10752"/>
            </a:lvl1pPr>
          </a:lstStyle>
          <a:p>
            <a:pPr/>
            <a:r>
              <a:t> differences in terms of priorities,</a:t>
            </a:r>
          </a:p>
        </p:txBody>
      </p:sp>
      <p:sp>
        <p:nvSpPr>
          <p:cNvPr id="445" name="there are differences in terms of priorities, it's set in this order:…"/>
          <p:cNvSpPr txBox="1"/>
          <p:nvPr>
            <p:ph type="body" idx="1"/>
          </p:nvPr>
        </p:nvSpPr>
        <p:spPr>
          <a:prstGeom prst="rect">
            <a:avLst/>
          </a:prstGeom>
        </p:spPr>
        <p:txBody>
          <a:bodyPr/>
          <a:lstStyle/>
          <a:p>
            <a:pPr marL="0" indent="0" defTabSz="457200">
              <a:lnSpc>
                <a:spcPts val="6300"/>
              </a:lnSpc>
              <a:spcBef>
                <a:spcPts val="3000"/>
              </a:spcBef>
              <a:buSzTx/>
              <a:buNone/>
              <a:defRPr sz="2900">
                <a:latin typeface="Helvetica"/>
                <a:ea typeface="Helvetica"/>
                <a:cs typeface="Helvetica"/>
                <a:sym typeface="Helvetica"/>
              </a:defRPr>
            </a:pPr>
            <a:r>
              <a:t> there are differences in terms of priorities, it's set in this order:</a:t>
            </a:r>
          </a:p>
          <a:p>
            <a:pPr marL="457200" indent="-317500" defTabSz="457200">
              <a:lnSpc>
                <a:spcPts val="6300"/>
              </a:lnSpc>
              <a:spcBef>
                <a:spcPts val="0"/>
              </a:spcBef>
              <a:buClr>
                <a:srgbClr val="000000"/>
              </a:buClr>
              <a:buSzPct val="100000"/>
              <a:buFont typeface="Helvetica"/>
              <a:buAutoNum type="arabicPeriod" startAt="1"/>
              <a:defRPr sz="2900">
                <a:latin typeface="Helvetica"/>
                <a:ea typeface="Helvetica"/>
                <a:cs typeface="Helvetica"/>
                <a:sym typeface="Helvetica"/>
              </a:defRPr>
            </a:pPr>
            <a:r>
              <a:t>initializer_list</a:t>
            </a:r>
          </a:p>
          <a:p>
            <a:pPr marL="457200" indent="-317500" defTabSz="457200">
              <a:lnSpc>
                <a:spcPts val="6300"/>
              </a:lnSpc>
              <a:spcBef>
                <a:spcPts val="0"/>
              </a:spcBef>
              <a:buClr>
                <a:srgbClr val="000000"/>
              </a:buClr>
              <a:buSzPct val="100000"/>
              <a:buFont typeface="Helvetica"/>
              <a:buAutoNum type="arabicPeriod" startAt="1"/>
              <a:defRPr sz="2900">
                <a:latin typeface="Helvetica"/>
                <a:ea typeface="Helvetica"/>
                <a:cs typeface="Helvetica"/>
                <a:sym typeface="Helvetica"/>
              </a:defRPr>
            </a:pPr>
            <a:r>
              <a:t>regular constructor</a:t>
            </a:r>
          </a:p>
          <a:p>
            <a:pPr marL="457200" indent="-317500" defTabSz="457200">
              <a:lnSpc>
                <a:spcPts val="6300"/>
              </a:lnSpc>
              <a:spcBef>
                <a:spcPts val="0"/>
              </a:spcBef>
              <a:buClr>
                <a:srgbClr val="000000"/>
              </a:buClr>
              <a:buSzPct val="100000"/>
              <a:buFont typeface="Helvetica"/>
              <a:buAutoNum type="arabicPeriod" startAt="1"/>
              <a:defRPr sz="2900">
                <a:latin typeface="Helvetica"/>
                <a:ea typeface="Helvetica"/>
                <a:cs typeface="Helvetica"/>
                <a:sym typeface="Helvetica"/>
              </a:defRPr>
            </a:pPr>
            <a:r>
              <a:t>aggregate initialization</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initialiser_list"/>
          <p:cNvSpPr txBox="1"/>
          <p:nvPr>
            <p:ph type="title"/>
          </p:nvPr>
        </p:nvSpPr>
        <p:spPr>
          <a:prstGeom prst="rect">
            <a:avLst/>
          </a:prstGeom>
        </p:spPr>
        <p:txBody>
          <a:bodyPr/>
          <a:lstStyle/>
          <a:p>
            <a:pPr/>
            <a:r>
              <a:t>initialiser_list</a:t>
            </a:r>
          </a:p>
        </p:txBody>
      </p:sp>
      <p:sp>
        <p:nvSpPr>
          <p:cNvPr id="448" name="#include &lt;iostream&gt;…"/>
          <p:cNvSpPr txBox="1"/>
          <p:nvPr>
            <p:ph type="body" idx="1"/>
          </p:nvPr>
        </p:nvSpPr>
        <p:spPr>
          <a:prstGeom prst="rect">
            <a:avLst/>
          </a:prstGeom>
        </p:spPr>
        <p:txBody>
          <a:bodyPr/>
          <a:lstStyle/>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#include &lt;iostream&gt;</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#include &lt;vector&gt;</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class A</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public:</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int mx;</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double my;</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class B</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public:</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B(int x, double y) : mx{ x }, my{ y } {}</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int mx;</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double my;</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class C</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public:</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C(int x, double y) : mx{ x }, my{ y } {}</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C(const std::initializer_list&lt;int&gt;&amp; v) {</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mx = *(v.begin());</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my = *(v.begin() + 1);</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int mx;</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	double my;</a:t>
            </a:r>
          </a:p>
          <a:p>
            <a:pPr marL="0" indent="0" defTabSz="347472">
              <a:lnSpc>
                <a:spcPts val="3900"/>
              </a:lnSpc>
              <a:spcBef>
                <a:spcPts val="0"/>
              </a:spcBef>
              <a:buSzTx/>
              <a:buNone/>
              <a:defRPr sz="1976">
                <a:solidFill>
                  <a:srgbClr val="323232"/>
                </a:solidFill>
                <a:latin typeface="Courier New"/>
                <a:ea typeface="Courier New"/>
                <a:cs typeface="Courier New"/>
                <a:sym typeface="Courier New"/>
              </a:defRPr>
            </a:pPr>
            <a:r>
              <a:t>};</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initialiser_list"/>
          <p:cNvSpPr txBox="1"/>
          <p:nvPr>
            <p:ph type="title"/>
          </p:nvPr>
        </p:nvSpPr>
        <p:spPr>
          <a:prstGeom prst="rect">
            <a:avLst/>
          </a:prstGeom>
        </p:spPr>
        <p:txBody>
          <a:bodyPr/>
          <a:lstStyle/>
          <a:p>
            <a:pPr/>
            <a:r>
              <a:t>initialiser_list</a:t>
            </a:r>
          </a:p>
        </p:txBody>
      </p:sp>
      <p:sp>
        <p:nvSpPr>
          <p:cNvPr id="451" name="int main()…"/>
          <p:cNvSpPr txBox="1"/>
          <p:nvPr>
            <p:ph type="body" idx="1"/>
          </p:nvPr>
        </p:nvSpPr>
        <p:spPr>
          <a:prstGeom prst="rect">
            <a:avLst/>
          </a:prstGeom>
        </p:spPr>
        <p:txBody>
          <a:bodyPr/>
          <a:lstStyle/>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int main()</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	// Aggregate initialization</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	A a{ 1, 3.7 };</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	// Regular constructor</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	B b{ 2, 9.8 };</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	// Initializer_list</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	C c{ 3, 7 };</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	std::cout &lt;&lt; a.mx &lt;&lt; " " &lt;&lt; a.my &lt;&lt; std::endl;</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	std::cout &lt;&lt; b.mx &lt;&lt; " " &lt;&lt; b.my &lt;&lt; std::endl;</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	std::cout &lt;&lt; c.mx &lt;&lt; " " &lt;&lt; c.my &lt;&lt; std::endl;</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	return 0;</a:t>
            </a:r>
          </a:p>
          <a:p>
            <a:pPr marL="0" indent="0" defTabSz="457200">
              <a:lnSpc>
                <a:spcPts val="5900"/>
              </a:lnSpc>
              <a:spcBef>
                <a:spcPts val="0"/>
              </a:spcBef>
              <a:buSzTx/>
              <a:buNone/>
              <a:defRPr sz="3200">
                <a:solidFill>
                  <a:srgbClr val="323232"/>
                </a:solidFill>
                <a:latin typeface="Courier New"/>
                <a:ea typeface="Courier New"/>
                <a:cs typeface="Courier New"/>
                <a:sym typeface="Courier New"/>
              </a:defRPr>
            </a:pPr>
            <a:r>
              <a:t>}</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C++ classes and structs"/>
          <p:cNvSpPr txBox="1"/>
          <p:nvPr>
            <p:ph type="title"/>
          </p:nvPr>
        </p:nvSpPr>
        <p:spPr>
          <a:prstGeom prst="rect">
            <a:avLst/>
          </a:prstGeom>
        </p:spPr>
        <p:txBody>
          <a:bodyPr/>
          <a:lstStyle>
            <a:lvl1pPr defTabSz="536575">
              <a:defRPr sz="7279">
                <a:latin typeface="Arial"/>
                <a:ea typeface="Arial"/>
                <a:cs typeface="Arial"/>
                <a:sym typeface="Arial"/>
              </a:defRPr>
            </a:lvl1pPr>
          </a:lstStyle>
          <a:p>
            <a:pPr>
              <a:defRPr>
                <a:latin typeface="+mn-lt"/>
                <a:ea typeface="+mn-ea"/>
                <a:cs typeface="+mn-cs"/>
                <a:sym typeface="Helvetica Neue Medium"/>
              </a:defRPr>
            </a:pPr>
            <a:r>
              <a:rPr>
                <a:latin typeface="Arial"/>
                <a:ea typeface="Arial"/>
                <a:cs typeface="Arial"/>
                <a:sym typeface="Arial"/>
              </a:rPr>
              <a:t>C++ classes and structs</a:t>
            </a:r>
          </a:p>
        </p:txBody>
      </p:sp>
      <p:sp>
        <p:nvSpPr>
          <p:cNvPr id="454" name="#include &lt;iostream&gt;…"/>
          <p:cNvSpPr txBox="1"/>
          <p:nvPr>
            <p:ph type="body" idx="1"/>
          </p:nvPr>
        </p:nvSpPr>
        <p:spPr>
          <a:prstGeom prst="rect">
            <a:avLst/>
          </a:prstGeom>
        </p:spPr>
        <p:txBody>
          <a:bodyPr/>
          <a:lstStyle/>
          <a:p>
            <a:pPr marL="0" indent="0" defTabSz="397763">
              <a:spcBef>
                <a:spcPts val="0"/>
              </a:spcBef>
              <a:buSzTx/>
              <a:buNone/>
              <a:defRPr sz="3480">
                <a:solidFill>
                  <a:srgbClr val="DCDCDC"/>
                </a:solidFill>
                <a:latin typeface="Menlo Regular"/>
                <a:ea typeface="Menlo Regular"/>
                <a:cs typeface="Menlo Regular"/>
                <a:sym typeface="Menlo Regular"/>
              </a:defRPr>
            </a:pPr>
            <a:r>
              <a:t>#include &lt;iostream&gt;</a:t>
            </a:r>
          </a:p>
          <a:p>
            <a:pPr marL="0" indent="0" defTabSz="397763">
              <a:spcBef>
                <a:spcPts val="0"/>
              </a:spcBef>
              <a:buSzTx/>
              <a:buNone/>
              <a:defRPr sz="3480">
                <a:solidFill>
                  <a:srgbClr val="DCDCDC"/>
                </a:solidFill>
                <a:latin typeface="Menlo Regular"/>
                <a:ea typeface="Menlo Regular"/>
                <a:cs typeface="Menlo Regular"/>
                <a:sym typeface="Menlo Regular"/>
              </a:defRPr>
            </a:pPr>
            <a:r>
              <a:t>using namespace std;</a:t>
            </a:r>
          </a:p>
          <a:p>
            <a:pPr marL="0" indent="0" defTabSz="397763">
              <a:spcBef>
                <a:spcPts val="0"/>
              </a:spcBef>
              <a:buSzTx/>
              <a:buNone/>
              <a:defRPr sz="3480">
                <a:solidFill>
                  <a:srgbClr val="DCDCDC"/>
                </a:solidFill>
                <a:latin typeface="Menlo Regular"/>
                <a:ea typeface="Menlo Regular"/>
                <a:cs typeface="Menlo Regular"/>
                <a:sym typeface="Menlo Regular"/>
              </a:defRPr>
            </a:pPr>
          </a:p>
          <a:p>
            <a:pPr marL="0" indent="0" defTabSz="397763">
              <a:spcBef>
                <a:spcPts val="0"/>
              </a:spcBef>
              <a:buSzTx/>
              <a:buNone/>
              <a:defRPr sz="3480">
                <a:solidFill>
                  <a:srgbClr val="DCDCDC"/>
                </a:solidFill>
                <a:latin typeface="Menlo Regular"/>
                <a:ea typeface="Menlo Regular"/>
                <a:cs typeface="Menlo Regular"/>
                <a:sym typeface="Menlo Regular"/>
              </a:defRPr>
            </a:pPr>
            <a:r>
              <a:t>struct X {</a:t>
            </a:r>
          </a:p>
          <a:p>
            <a:pPr marL="0" indent="0" defTabSz="397763">
              <a:spcBef>
                <a:spcPts val="0"/>
              </a:spcBef>
              <a:buSzTx/>
              <a:buNone/>
              <a:defRPr sz="3480">
                <a:solidFill>
                  <a:srgbClr val="DCDCDC"/>
                </a:solidFill>
                <a:latin typeface="Menlo Regular"/>
                <a:ea typeface="Menlo Regular"/>
                <a:cs typeface="Menlo Regular"/>
                <a:sym typeface="Menlo Regular"/>
              </a:defRPr>
            </a:pPr>
            <a:r>
              <a:t> int a;</a:t>
            </a:r>
          </a:p>
          <a:p>
            <a:pPr marL="0" indent="0" defTabSz="397763">
              <a:spcBef>
                <a:spcPts val="0"/>
              </a:spcBef>
              <a:buSzTx/>
              <a:buNone/>
              <a:defRPr sz="3480">
                <a:solidFill>
                  <a:srgbClr val="DCDCDC"/>
                </a:solidFill>
                <a:latin typeface="Menlo Regular"/>
                <a:ea typeface="Menlo Regular"/>
                <a:cs typeface="Menlo Regular"/>
                <a:sym typeface="Menlo Regular"/>
              </a:defRPr>
            </a:pPr>
            <a:r>
              <a:t> int b;</a:t>
            </a:r>
          </a:p>
          <a:p>
            <a:pPr marL="0" indent="0" defTabSz="397763">
              <a:spcBef>
                <a:spcPts val="0"/>
              </a:spcBef>
              <a:buSzTx/>
              <a:buNone/>
              <a:defRPr sz="3480">
                <a:solidFill>
                  <a:srgbClr val="DCDCDC"/>
                </a:solidFill>
                <a:latin typeface="Menlo Regular"/>
                <a:ea typeface="Menlo Regular"/>
                <a:cs typeface="Menlo Regular"/>
                <a:sym typeface="Menlo Regular"/>
              </a:defRPr>
            </a:pPr>
            <a:r>
              <a:t>};</a:t>
            </a:r>
          </a:p>
          <a:p>
            <a:pPr marL="0" indent="0" defTabSz="397763">
              <a:spcBef>
                <a:spcPts val="0"/>
              </a:spcBef>
              <a:buSzTx/>
              <a:buNone/>
              <a:defRPr sz="3480">
                <a:solidFill>
                  <a:srgbClr val="DCDCDC"/>
                </a:solidFill>
                <a:latin typeface="Menlo Regular"/>
                <a:ea typeface="Menlo Regular"/>
                <a:cs typeface="Menlo Regular"/>
                <a:sym typeface="Menlo Regular"/>
              </a:defRPr>
            </a:pPr>
          </a:p>
          <a:p>
            <a:pPr marL="0" indent="0" defTabSz="397763">
              <a:spcBef>
                <a:spcPts val="0"/>
              </a:spcBef>
              <a:buSzTx/>
              <a:buNone/>
              <a:defRPr sz="3480">
                <a:solidFill>
                  <a:srgbClr val="DCDCDC"/>
                </a:solidFill>
                <a:latin typeface="Menlo Regular"/>
                <a:ea typeface="Menlo Regular"/>
                <a:cs typeface="Menlo Regular"/>
                <a:sym typeface="Menlo Regular"/>
              </a:defRPr>
            </a:pPr>
            <a:r>
              <a:t>class X obj_X;</a:t>
            </a:r>
          </a:p>
          <a:p>
            <a:pPr marL="0" indent="0" defTabSz="397763">
              <a:spcBef>
                <a:spcPts val="0"/>
              </a:spcBef>
              <a:buSzTx/>
              <a:buNone/>
              <a:defRPr sz="3480">
                <a:solidFill>
                  <a:srgbClr val="DCDCDC"/>
                </a:solidFill>
                <a:latin typeface="Menlo Regular"/>
                <a:ea typeface="Menlo Regular"/>
                <a:cs typeface="Menlo Regular"/>
                <a:sym typeface="Menlo Regular"/>
              </a:defRPr>
            </a:pPr>
          </a:p>
          <a:p>
            <a:pPr marL="0" indent="0" defTabSz="397763">
              <a:spcBef>
                <a:spcPts val="0"/>
              </a:spcBef>
              <a:buSzTx/>
              <a:buNone/>
              <a:defRPr sz="3480">
                <a:solidFill>
                  <a:srgbClr val="DCDCDC"/>
                </a:solidFill>
                <a:latin typeface="Menlo Regular"/>
                <a:ea typeface="Menlo Regular"/>
                <a:cs typeface="Menlo Regular"/>
                <a:sym typeface="Menlo Regular"/>
              </a:defRPr>
            </a:pPr>
            <a:r>
              <a:t>int main() {</a:t>
            </a:r>
          </a:p>
          <a:p>
            <a:pPr marL="0" indent="0" defTabSz="397763">
              <a:spcBef>
                <a:spcPts val="0"/>
              </a:spcBef>
              <a:buSzTx/>
              <a:buNone/>
              <a:defRPr sz="3480">
                <a:solidFill>
                  <a:srgbClr val="DCDCDC"/>
                </a:solidFill>
                <a:latin typeface="Menlo Regular"/>
                <a:ea typeface="Menlo Regular"/>
                <a:cs typeface="Menlo Regular"/>
                <a:sym typeface="Menlo Regular"/>
              </a:defRPr>
            </a:pPr>
            <a:r>
              <a:t>  obj_X.a = 0;</a:t>
            </a:r>
          </a:p>
          <a:p>
            <a:pPr marL="0" indent="0" defTabSz="397763">
              <a:spcBef>
                <a:spcPts val="0"/>
              </a:spcBef>
              <a:buSzTx/>
              <a:buNone/>
              <a:defRPr sz="3480">
                <a:solidFill>
                  <a:srgbClr val="DCDCDC"/>
                </a:solidFill>
                <a:latin typeface="Menlo Regular"/>
                <a:ea typeface="Menlo Regular"/>
                <a:cs typeface="Menlo Regular"/>
                <a:sym typeface="Menlo Regular"/>
              </a:defRPr>
            </a:pPr>
            <a:r>
              <a:t>  obj_X.b = 1;</a:t>
            </a:r>
          </a:p>
          <a:p>
            <a:pPr marL="0" indent="0" defTabSz="397763">
              <a:spcBef>
                <a:spcPts val="0"/>
              </a:spcBef>
              <a:buSzTx/>
              <a:buNone/>
              <a:defRPr sz="3480">
                <a:solidFill>
                  <a:srgbClr val="DCDCDC"/>
                </a:solidFill>
                <a:latin typeface="Menlo Regular"/>
                <a:ea typeface="Menlo Regular"/>
                <a:cs typeface="Menlo Regular"/>
                <a:sym typeface="Menlo Regular"/>
              </a:defRPr>
            </a:pPr>
            <a:r>
              <a:t>  cout &lt;&lt; "Here are a and b: " &lt;&lt; obj_X.a &lt;&lt; " " &lt;&lt; obj_X.b &lt;&lt; endl;</a:t>
            </a:r>
          </a:p>
          <a:p>
            <a:pPr marL="0" indent="0" defTabSz="397763">
              <a:spcBef>
                <a:spcPts val="0"/>
              </a:spcBef>
              <a:buSzTx/>
              <a:buNone/>
              <a:defRPr sz="3480">
                <a:solidFill>
                  <a:srgbClr val="DCDCDC"/>
                </a:solidFill>
                <a:latin typeface="Menlo Regular"/>
                <a:ea typeface="Menlo Regular"/>
                <a:cs typeface="Menlo Regular"/>
                <a:sym typeface="Menlo Regular"/>
              </a:defRPr>
            </a:pPr>
            <a:r>
              <a:t>}</a:t>
            </a:r>
          </a:p>
          <a:p>
            <a:pPr marL="0" indent="0" defTabSz="397763">
              <a:spcBef>
                <a:spcPts val="0"/>
              </a:spcBef>
              <a:buSzTx/>
              <a:buNone/>
              <a:defRPr sz="3480">
                <a:solidFill>
                  <a:srgbClr val="DCDCDC"/>
                </a:solidFill>
                <a:latin typeface="Menlo Regular"/>
                <a:ea typeface="Menlo Regular"/>
                <a:cs typeface="Menlo Regular"/>
                <a:sym typeface="Menlo Regular"/>
              </a:defRPr>
            </a:pPr>
          </a:p>
          <a:p>
            <a:pPr marL="0" indent="0" defTabSz="397763">
              <a:spcBef>
                <a:spcPts val="0"/>
              </a:spcBef>
              <a:buSzTx/>
              <a:buNone/>
              <a:defRPr sz="3480">
                <a:solidFill>
                  <a:srgbClr val="DCDCDC"/>
                </a:solidFill>
                <a:latin typeface="Menlo Regular"/>
                <a:ea typeface="Menlo Regular"/>
                <a:cs typeface="Menlo Regular"/>
                <a:sym typeface="Menlo Regular"/>
              </a:defRPr>
            </a:pPr>
          </a:p>
          <a:p>
            <a:pPr marL="0" indent="0" defTabSz="397763">
              <a:spcBef>
                <a:spcPts val="0"/>
              </a:spcBef>
              <a:buSzTx/>
              <a:buNone/>
              <a:defRPr sz="3480">
                <a:solidFill>
                  <a:srgbClr val="DCDCDC"/>
                </a:solidFill>
                <a:latin typeface="Menlo Regular"/>
                <a:ea typeface="Menlo Regular"/>
                <a:cs typeface="Menlo Regular"/>
                <a:sym typeface="Menlo Regular"/>
              </a:defRPr>
            </a:pPr>
            <a:r>
              <a:t>Here are a and b: 0 1</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C++ classes and structs"/>
          <p:cNvSpPr txBox="1"/>
          <p:nvPr>
            <p:ph type="title"/>
          </p:nvPr>
        </p:nvSpPr>
        <p:spPr>
          <a:prstGeom prst="rect">
            <a:avLst/>
          </a:prstGeom>
        </p:spPr>
        <p:txBody>
          <a:bodyPr/>
          <a:lstStyle>
            <a:lvl1pPr defTabSz="536575">
              <a:defRPr sz="7279">
                <a:latin typeface="Arial"/>
                <a:ea typeface="Arial"/>
                <a:cs typeface="Arial"/>
                <a:sym typeface="Arial"/>
              </a:defRPr>
            </a:lvl1pPr>
          </a:lstStyle>
          <a:p>
            <a:pPr>
              <a:defRPr>
                <a:latin typeface="+mn-lt"/>
                <a:ea typeface="+mn-ea"/>
                <a:cs typeface="+mn-cs"/>
                <a:sym typeface="Helvetica Neue Medium"/>
              </a:defRPr>
            </a:pPr>
            <a:r>
              <a:rPr>
                <a:latin typeface="Arial"/>
                <a:ea typeface="Arial"/>
                <a:cs typeface="Arial"/>
                <a:sym typeface="Arial"/>
              </a:rPr>
              <a:t>C++ classes and structs</a:t>
            </a:r>
          </a:p>
        </p:txBody>
      </p:sp>
      <p:sp>
        <p:nvSpPr>
          <p:cNvPr id="457" name="class X {…"/>
          <p:cNvSpPr txBox="1"/>
          <p:nvPr>
            <p:ph type="body" idx="1"/>
          </p:nvPr>
        </p:nvSpPr>
        <p:spPr>
          <a:prstGeom prst="rect">
            <a:avLst/>
          </a:prstGeom>
        </p:spPr>
        <p:txBody>
          <a:bodyPr/>
          <a:lstStyle/>
          <a:p>
            <a:pPr marL="0" indent="0" defTabSz="420623">
              <a:spcBef>
                <a:spcPts val="0"/>
              </a:spcBef>
              <a:buSzTx/>
              <a:buNone/>
              <a:defRPr sz="2944">
                <a:solidFill>
                  <a:srgbClr val="DCDCDC"/>
                </a:solidFill>
                <a:latin typeface="Menlo Regular"/>
                <a:ea typeface="Menlo Regular"/>
                <a:cs typeface="Menlo Regular"/>
                <a:sym typeface="Menlo Regular"/>
              </a:defRPr>
            </a:pPr>
            <a:r>
              <a:t>class X {</a:t>
            </a:r>
          </a:p>
          <a:p>
            <a:pPr marL="0" indent="0" defTabSz="420623">
              <a:spcBef>
                <a:spcPts val="0"/>
              </a:spcBef>
              <a:buSzTx/>
              <a:buNone/>
              <a:defRPr sz="2944">
                <a:solidFill>
                  <a:srgbClr val="DCDCDC"/>
                </a:solidFill>
                <a:latin typeface="Menlo Regular"/>
                <a:ea typeface="Menlo Regular"/>
                <a:cs typeface="Menlo Regular"/>
                <a:sym typeface="Menlo Regular"/>
              </a:defRPr>
            </a:pPr>
          </a:p>
          <a:p>
            <a:pPr marL="0" indent="0" defTabSz="420623">
              <a:spcBef>
                <a:spcPts val="0"/>
              </a:spcBef>
              <a:buSzTx/>
              <a:buNone/>
              <a:defRPr sz="2944">
                <a:solidFill>
                  <a:srgbClr val="DCDCDC"/>
                </a:solidFill>
                <a:latin typeface="Menlo Regular"/>
                <a:ea typeface="Menlo Regular"/>
                <a:cs typeface="Menlo Regular"/>
                <a:sym typeface="Menlo Regular"/>
              </a:defRPr>
            </a:pPr>
            <a:r>
              <a:t>  // private by default</a:t>
            </a:r>
          </a:p>
          <a:p>
            <a:pPr marL="0" indent="0" defTabSz="420623">
              <a:spcBef>
                <a:spcPts val="0"/>
              </a:spcBef>
              <a:buSzTx/>
              <a:buNone/>
              <a:defRPr sz="2944">
                <a:solidFill>
                  <a:srgbClr val="DCDCDC"/>
                </a:solidFill>
                <a:latin typeface="Menlo Regular"/>
                <a:ea typeface="Menlo Regular"/>
                <a:cs typeface="Menlo Regular"/>
                <a:sym typeface="Menlo Regular"/>
              </a:defRPr>
            </a:pPr>
            <a:r>
              <a:t>  int a;</a:t>
            </a:r>
          </a:p>
          <a:p>
            <a:pPr marL="0" indent="0" defTabSz="420623">
              <a:spcBef>
                <a:spcPts val="0"/>
              </a:spcBef>
              <a:buSzTx/>
              <a:buNone/>
              <a:defRPr sz="2944">
                <a:solidFill>
                  <a:srgbClr val="DCDCDC"/>
                </a:solidFill>
                <a:latin typeface="Menlo Regular"/>
                <a:ea typeface="Menlo Regular"/>
                <a:cs typeface="Menlo Regular"/>
                <a:sym typeface="Menlo Regular"/>
              </a:defRPr>
            </a:pPr>
          </a:p>
          <a:p>
            <a:pPr marL="0" indent="0" defTabSz="420623">
              <a:spcBef>
                <a:spcPts val="0"/>
              </a:spcBef>
              <a:buSzTx/>
              <a:buNone/>
              <a:defRPr sz="2944">
                <a:solidFill>
                  <a:srgbClr val="DCDCDC"/>
                </a:solidFill>
                <a:latin typeface="Menlo Regular"/>
                <a:ea typeface="Menlo Regular"/>
                <a:cs typeface="Menlo Regular"/>
                <a:sym typeface="Menlo Regular"/>
              </a:defRPr>
            </a:pPr>
            <a:r>
              <a:t>public:</a:t>
            </a:r>
          </a:p>
          <a:p>
            <a:pPr marL="0" indent="0" defTabSz="420623">
              <a:spcBef>
                <a:spcPts val="0"/>
              </a:spcBef>
              <a:buSzTx/>
              <a:buNone/>
              <a:defRPr sz="2944">
                <a:solidFill>
                  <a:srgbClr val="DCDCDC"/>
                </a:solidFill>
                <a:latin typeface="Menlo Regular"/>
                <a:ea typeface="Menlo Regular"/>
                <a:cs typeface="Menlo Regular"/>
                <a:sym typeface="Menlo Regular"/>
              </a:defRPr>
            </a:pPr>
          </a:p>
          <a:p>
            <a:pPr marL="0" indent="0" defTabSz="420623">
              <a:spcBef>
                <a:spcPts val="0"/>
              </a:spcBef>
              <a:buSzTx/>
              <a:buNone/>
              <a:defRPr sz="2944">
                <a:solidFill>
                  <a:srgbClr val="DCDCDC"/>
                </a:solidFill>
                <a:latin typeface="Menlo Regular"/>
                <a:ea typeface="Menlo Regular"/>
                <a:cs typeface="Menlo Regular"/>
                <a:sym typeface="Menlo Regular"/>
              </a:defRPr>
            </a:pPr>
            <a:r>
              <a:t>  // public member function</a:t>
            </a:r>
          </a:p>
          <a:p>
            <a:pPr marL="0" indent="0" defTabSz="420623">
              <a:spcBef>
                <a:spcPts val="0"/>
              </a:spcBef>
              <a:buSzTx/>
              <a:buNone/>
              <a:defRPr sz="2944">
                <a:solidFill>
                  <a:srgbClr val="DCDCDC"/>
                </a:solidFill>
                <a:latin typeface="Menlo Regular"/>
                <a:ea typeface="Menlo Regular"/>
                <a:cs typeface="Menlo Regular"/>
                <a:sym typeface="Menlo Regular"/>
              </a:defRPr>
            </a:pPr>
            <a:r>
              <a:t>  int f() { return a = 5; };</a:t>
            </a:r>
          </a:p>
          <a:p>
            <a:pPr marL="0" indent="0" defTabSz="420623">
              <a:spcBef>
                <a:spcPts val="0"/>
              </a:spcBef>
              <a:buSzTx/>
              <a:buNone/>
              <a:defRPr sz="2944">
                <a:solidFill>
                  <a:srgbClr val="DCDCDC"/>
                </a:solidFill>
                <a:latin typeface="Menlo Regular"/>
                <a:ea typeface="Menlo Regular"/>
                <a:cs typeface="Menlo Regular"/>
                <a:sym typeface="Menlo Regular"/>
              </a:defRPr>
            </a:pPr>
            <a:r>
              <a:t>};</a:t>
            </a:r>
          </a:p>
          <a:p>
            <a:pPr marL="0" indent="0" defTabSz="420623">
              <a:spcBef>
                <a:spcPts val="0"/>
              </a:spcBef>
              <a:buSzTx/>
              <a:buNone/>
              <a:defRPr sz="2944">
                <a:solidFill>
                  <a:srgbClr val="DCDCDC"/>
                </a:solidFill>
                <a:latin typeface="Menlo Regular"/>
                <a:ea typeface="Menlo Regular"/>
                <a:cs typeface="Menlo Regular"/>
                <a:sym typeface="Menlo Regular"/>
              </a:defRPr>
            </a:pPr>
          </a:p>
          <a:p>
            <a:pPr marL="0" indent="0" defTabSz="420623">
              <a:spcBef>
                <a:spcPts val="0"/>
              </a:spcBef>
              <a:buSzTx/>
              <a:buNone/>
              <a:defRPr sz="2944">
                <a:solidFill>
                  <a:srgbClr val="DCDCDC"/>
                </a:solidFill>
                <a:latin typeface="Menlo Regular"/>
                <a:ea typeface="Menlo Regular"/>
                <a:cs typeface="Menlo Regular"/>
                <a:sym typeface="Menlo Regular"/>
              </a:defRPr>
            </a:pPr>
            <a:r>
              <a:t>struct Y {</a:t>
            </a:r>
          </a:p>
          <a:p>
            <a:pPr marL="0" indent="0" defTabSz="420623">
              <a:spcBef>
                <a:spcPts val="0"/>
              </a:spcBef>
              <a:buSzTx/>
              <a:buNone/>
              <a:defRPr sz="2944">
                <a:solidFill>
                  <a:srgbClr val="DCDCDC"/>
                </a:solidFill>
                <a:latin typeface="Menlo Regular"/>
                <a:ea typeface="Menlo Regular"/>
                <a:cs typeface="Menlo Regular"/>
                <a:sym typeface="Menlo Regular"/>
              </a:defRPr>
            </a:pPr>
          </a:p>
          <a:p>
            <a:pPr marL="0" indent="0" defTabSz="420623">
              <a:spcBef>
                <a:spcPts val="0"/>
              </a:spcBef>
              <a:buSzTx/>
              <a:buNone/>
              <a:defRPr sz="2944">
                <a:solidFill>
                  <a:srgbClr val="DCDCDC"/>
                </a:solidFill>
                <a:latin typeface="Menlo Regular"/>
                <a:ea typeface="Menlo Regular"/>
                <a:cs typeface="Menlo Regular"/>
                <a:sym typeface="Menlo Regular"/>
              </a:defRPr>
            </a:pPr>
            <a:r>
              <a:t>  // public by default</a:t>
            </a:r>
          </a:p>
          <a:p>
            <a:pPr marL="0" indent="0" defTabSz="420623">
              <a:spcBef>
                <a:spcPts val="0"/>
              </a:spcBef>
              <a:buSzTx/>
              <a:buNone/>
              <a:defRPr sz="2944">
                <a:solidFill>
                  <a:srgbClr val="DCDCDC"/>
                </a:solidFill>
                <a:latin typeface="Menlo Regular"/>
                <a:ea typeface="Menlo Regular"/>
                <a:cs typeface="Menlo Regular"/>
                <a:sym typeface="Menlo Regular"/>
              </a:defRPr>
            </a:pPr>
            <a:r>
              <a:t>  int f() { return a = 5; };</a:t>
            </a:r>
          </a:p>
          <a:p>
            <a:pPr marL="0" indent="0" defTabSz="420623">
              <a:spcBef>
                <a:spcPts val="0"/>
              </a:spcBef>
              <a:buSzTx/>
              <a:buNone/>
              <a:defRPr sz="2944">
                <a:solidFill>
                  <a:srgbClr val="DCDCDC"/>
                </a:solidFill>
                <a:latin typeface="Menlo Regular"/>
                <a:ea typeface="Menlo Regular"/>
                <a:cs typeface="Menlo Regular"/>
                <a:sym typeface="Menlo Regular"/>
              </a:defRPr>
            </a:pPr>
          </a:p>
          <a:p>
            <a:pPr marL="0" indent="0" defTabSz="420623">
              <a:spcBef>
                <a:spcPts val="0"/>
              </a:spcBef>
              <a:buSzTx/>
              <a:buNone/>
              <a:defRPr sz="2944">
                <a:solidFill>
                  <a:srgbClr val="DCDCDC"/>
                </a:solidFill>
                <a:latin typeface="Menlo Regular"/>
                <a:ea typeface="Menlo Regular"/>
                <a:cs typeface="Menlo Regular"/>
                <a:sym typeface="Menlo Regular"/>
              </a:defRPr>
            </a:pPr>
            <a:r>
              <a:t>private:</a:t>
            </a:r>
          </a:p>
          <a:p>
            <a:pPr marL="0" indent="0" defTabSz="420623">
              <a:spcBef>
                <a:spcPts val="0"/>
              </a:spcBef>
              <a:buSzTx/>
              <a:buNone/>
              <a:defRPr sz="2944">
                <a:solidFill>
                  <a:srgbClr val="DCDCDC"/>
                </a:solidFill>
                <a:latin typeface="Menlo Regular"/>
                <a:ea typeface="Menlo Regular"/>
                <a:cs typeface="Menlo Regular"/>
                <a:sym typeface="Menlo Regular"/>
              </a:defRPr>
            </a:pPr>
          </a:p>
          <a:p>
            <a:pPr marL="0" indent="0" defTabSz="420623">
              <a:spcBef>
                <a:spcPts val="0"/>
              </a:spcBef>
              <a:buSzTx/>
              <a:buNone/>
              <a:defRPr sz="2944">
                <a:solidFill>
                  <a:srgbClr val="DCDCDC"/>
                </a:solidFill>
                <a:latin typeface="Menlo Regular"/>
                <a:ea typeface="Menlo Regular"/>
                <a:cs typeface="Menlo Regular"/>
                <a:sym typeface="Menlo Regular"/>
              </a:defRPr>
            </a:pPr>
            <a:r>
              <a:t>  // private data member</a:t>
            </a:r>
          </a:p>
          <a:p>
            <a:pPr marL="0" indent="0" defTabSz="420623">
              <a:spcBef>
                <a:spcPts val="0"/>
              </a:spcBef>
              <a:buSzTx/>
              <a:buNone/>
              <a:defRPr sz="2944">
                <a:solidFill>
                  <a:srgbClr val="DCDCDC"/>
                </a:solidFill>
                <a:latin typeface="Menlo Regular"/>
                <a:ea typeface="Menlo Regular"/>
                <a:cs typeface="Menlo Regular"/>
                <a:sym typeface="Menlo Regular"/>
              </a:defRPr>
            </a:pPr>
            <a:r>
              <a:t>  int a;</a:t>
            </a:r>
          </a:p>
          <a:p>
            <a:pPr marL="0" indent="0" defTabSz="420623">
              <a:spcBef>
                <a:spcPts val="0"/>
              </a:spcBef>
              <a:buSzTx/>
              <a:buNone/>
              <a:defRPr sz="2944">
                <a:solidFill>
                  <a:srgbClr val="DCDCDC"/>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Components of a class"/>
          <p:cNvSpPr txBox="1"/>
          <p:nvPr>
            <p:ph type="title"/>
          </p:nvPr>
        </p:nvSpPr>
        <p:spPr>
          <a:prstGeom prst="rect">
            <a:avLst/>
          </a:prstGeom>
        </p:spPr>
        <p:txBody>
          <a:bodyPr/>
          <a:lstStyle>
            <a:lvl1pPr defTabSz="536575">
              <a:defRPr sz="7279">
                <a:latin typeface="Arial"/>
                <a:ea typeface="Arial"/>
                <a:cs typeface="Arial"/>
                <a:sym typeface="Arial"/>
              </a:defRPr>
            </a:lvl1pPr>
          </a:lstStyle>
          <a:p>
            <a:pPr>
              <a:defRPr>
                <a:latin typeface="+mn-lt"/>
                <a:ea typeface="+mn-ea"/>
                <a:cs typeface="+mn-cs"/>
                <a:sym typeface="Helvetica Neue Medium"/>
              </a:defRPr>
            </a:pPr>
            <a:r>
              <a:rPr>
                <a:latin typeface="Arial"/>
                <a:ea typeface="Arial"/>
                <a:cs typeface="Arial"/>
                <a:sym typeface="Arial"/>
              </a:rPr>
              <a:t>Components of a class</a:t>
            </a:r>
          </a:p>
        </p:txBody>
      </p:sp>
      <p:sp>
        <p:nvSpPr>
          <p:cNvPr id="460" name="Double-click to edit"/>
          <p:cNvSpPr txBox="1"/>
          <p:nvPr>
            <p:ph type="body" idx="1"/>
          </p:nvPr>
        </p:nvSpPr>
        <p:spPr>
          <a:prstGeom prst="rect">
            <a:avLst/>
          </a:prstGeom>
        </p:spPr>
        <p:txBody>
          <a:bodyPr/>
          <a:lstStyle/>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p>
        </p:txBody>
      </p:sp>
      <p:pic>
        <p:nvPicPr>
          <p:cNvPr id="461" name="Image" descr="Image"/>
          <p:cNvPicPr>
            <a:picLocks noChangeAspect="1"/>
          </p:cNvPicPr>
          <p:nvPr/>
        </p:nvPicPr>
        <p:blipFill>
          <a:blip r:embed="rId2">
            <a:extLst/>
          </a:blip>
          <a:stretch>
            <a:fillRect/>
          </a:stretch>
        </p:blipFill>
        <p:spPr>
          <a:xfrm>
            <a:off x="1689100" y="3149600"/>
            <a:ext cx="18501970" cy="8615844"/>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Components of a class"/>
          <p:cNvSpPr txBox="1"/>
          <p:nvPr>
            <p:ph type="title"/>
          </p:nvPr>
        </p:nvSpPr>
        <p:spPr>
          <a:prstGeom prst="rect">
            <a:avLst/>
          </a:prstGeom>
        </p:spPr>
        <p:txBody>
          <a:bodyPr/>
          <a:lstStyle>
            <a:lvl1pPr defTabSz="536575">
              <a:defRPr sz="7279">
                <a:latin typeface="Arial"/>
                <a:ea typeface="Arial"/>
                <a:cs typeface="Arial"/>
                <a:sym typeface="Arial"/>
              </a:defRPr>
            </a:lvl1pPr>
          </a:lstStyle>
          <a:p>
            <a:pPr>
              <a:defRPr>
                <a:latin typeface="+mn-lt"/>
                <a:ea typeface="+mn-ea"/>
                <a:cs typeface="+mn-cs"/>
                <a:sym typeface="Helvetica Neue Medium"/>
              </a:defRPr>
            </a:pPr>
            <a:r>
              <a:rPr>
                <a:latin typeface="Arial"/>
                <a:ea typeface="Arial"/>
                <a:cs typeface="Arial"/>
                <a:sym typeface="Arial"/>
              </a:rPr>
              <a:t>Components of a class</a:t>
            </a:r>
          </a:p>
        </p:txBody>
      </p:sp>
      <p:sp>
        <p:nvSpPr>
          <p:cNvPr id="464" name="// accessing of data members…"/>
          <p:cNvSpPr txBox="1"/>
          <p:nvPr>
            <p:ph type="body" idx="1"/>
          </p:nvPr>
        </p:nvSpPr>
        <p:spPr>
          <a:prstGeom prst="rect">
            <a:avLst/>
          </a:prstGeom>
        </p:spPr>
        <p:txBody>
          <a:bodyPr/>
          <a:lstStyle/>
          <a:p>
            <a:pPr marL="0" indent="0" defTabSz="219455">
              <a:lnSpc>
                <a:spcPts val="3200"/>
              </a:lnSpc>
              <a:spcBef>
                <a:spcPts val="0"/>
              </a:spcBef>
              <a:buSzTx/>
              <a:buNone/>
              <a:defRPr sz="1968">
                <a:solidFill>
                  <a:srgbClr val="75715E"/>
                </a:solidFill>
                <a:latin typeface="Courier New"/>
                <a:ea typeface="Courier New"/>
                <a:cs typeface="Courier New"/>
                <a:sym typeface="Courier New"/>
              </a:defRPr>
            </a:pPr>
            <a:r>
              <a:t>// accessing of data members</a:t>
            </a:r>
            <a:endParaRPr>
              <a:solidFill>
                <a:srgbClr val="FFFFFF"/>
              </a:solidFill>
            </a:endParaRPr>
          </a:p>
          <a:p>
            <a:pPr marL="0" indent="0" defTabSz="219455">
              <a:lnSpc>
                <a:spcPts val="3000"/>
              </a:lnSpc>
              <a:spcBef>
                <a:spcPts val="0"/>
              </a:spcBef>
              <a:buSzTx/>
              <a:buNone/>
              <a:defRPr sz="1968">
                <a:solidFill>
                  <a:srgbClr val="FFFFFF"/>
                </a:solidFill>
                <a:latin typeface="Courier New"/>
                <a:ea typeface="Courier New"/>
                <a:cs typeface="Courier New"/>
                <a:sym typeface="Courier New"/>
              </a:defRPr>
            </a:pPr>
            <a:r>
              <a:t> </a:t>
            </a:r>
          </a:p>
          <a:p>
            <a:pPr marL="0" indent="0" defTabSz="219455">
              <a:lnSpc>
                <a:spcPts val="3200"/>
              </a:lnSpc>
              <a:spcBef>
                <a:spcPts val="0"/>
              </a:spcBef>
              <a:buSzTx/>
              <a:buNone/>
              <a:defRPr sz="1968">
                <a:solidFill>
                  <a:srgbClr val="F8F8F2"/>
                </a:solidFill>
                <a:latin typeface="Courier New"/>
                <a:ea typeface="Courier New"/>
                <a:cs typeface="Courier New"/>
                <a:sym typeface="Courier New"/>
              </a:defRPr>
            </a:pPr>
            <a:r>
              <a:t>#include &lt;bits/stdc++.h&gt;</a:t>
            </a:r>
            <a:endParaRPr>
              <a:solidFill>
                <a:srgbClr val="FFFFFF"/>
              </a:solidFill>
            </a:endParaRPr>
          </a:p>
          <a:p>
            <a:pPr marL="0" indent="0" defTabSz="219455">
              <a:lnSpc>
                <a:spcPts val="3200"/>
              </a:lnSpc>
              <a:spcBef>
                <a:spcPts val="0"/>
              </a:spcBef>
              <a:buSzTx/>
              <a:buNone/>
              <a:defRPr b="1" sz="1968">
                <a:solidFill>
                  <a:srgbClr val="F92672"/>
                </a:solidFill>
                <a:latin typeface="Courier New"/>
                <a:ea typeface="Courier New"/>
                <a:cs typeface="Courier New"/>
                <a:sym typeface="Courier New"/>
              </a:defRPr>
            </a:pPr>
            <a:r>
              <a:t>using</a:t>
            </a:r>
            <a:r>
              <a:rPr b="0">
                <a:solidFill>
                  <a:srgbClr val="FFFFFF"/>
                </a:solidFill>
              </a:rPr>
              <a:t> </a:t>
            </a:r>
            <a:r>
              <a:t>namespace</a:t>
            </a:r>
            <a:r>
              <a:rPr b="0">
                <a:solidFill>
                  <a:srgbClr val="FFFFFF"/>
                </a:solidFill>
              </a:rPr>
              <a:t> </a:t>
            </a:r>
            <a:r>
              <a:rPr b="0">
                <a:solidFill>
                  <a:srgbClr val="F8F8F2"/>
                </a:solidFill>
              </a:rPr>
              <a:t>std;</a:t>
            </a:r>
            <a:endParaRPr b="0">
              <a:solidFill>
                <a:srgbClr val="FFFFFF"/>
              </a:solidFill>
            </a:endParaRPr>
          </a:p>
          <a:p>
            <a:pPr marL="0" indent="0" defTabSz="219455">
              <a:lnSpc>
                <a:spcPts val="3200"/>
              </a:lnSpc>
              <a:spcBef>
                <a:spcPts val="0"/>
              </a:spcBef>
              <a:buSzTx/>
              <a:buNone/>
              <a:defRPr b="1" sz="1968">
                <a:solidFill>
                  <a:srgbClr val="F92672"/>
                </a:solidFill>
                <a:latin typeface="Courier New"/>
                <a:ea typeface="Courier New"/>
                <a:cs typeface="Courier New"/>
                <a:sym typeface="Courier New"/>
              </a:defRPr>
            </a:pPr>
            <a:r>
              <a:t>class</a:t>
            </a:r>
            <a:r>
              <a:rPr b="0">
                <a:solidFill>
                  <a:srgbClr val="FFFFFF"/>
                </a:solidFill>
              </a:rPr>
              <a:t> </a:t>
            </a:r>
            <a:r>
              <a:rPr b="0">
                <a:solidFill>
                  <a:srgbClr val="F8F8F2"/>
                </a:solidFill>
              </a:rPr>
              <a:t>names</a:t>
            </a:r>
            <a:endParaRPr b="0">
              <a:solidFill>
                <a:srgbClr val="FFFFFF"/>
              </a:solidFill>
            </a:endParaRPr>
          </a:p>
          <a:p>
            <a:pPr marL="0" indent="0" defTabSz="219455">
              <a:lnSpc>
                <a:spcPts val="3200"/>
              </a:lnSpc>
              <a:spcBef>
                <a:spcPts val="0"/>
              </a:spcBef>
              <a:buSzTx/>
              <a:buNone/>
              <a:defRPr sz="1968">
                <a:solidFill>
                  <a:srgbClr val="F8F8F2"/>
                </a:solidFill>
                <a:latin typeface="Courier New"/>
                <a:ea typeface="Courier New"/>
                <a:cs typeface="Courier New"/>
                <a:sym typeface="Courier New"/>
              </a:defRPr>
            </a:pPr>
            <a:r>
              <a:t>{</a:t>
            </a:r>
            <a:endParaRPr>
              <a:solidFill>
                <a:srgbClr val="FFFFFF"/>
              </a:solidFill>
            </a:endParaRPr>
          </a:p>
          <a:p>
            <a:pPr marL="0" indent="0" defTabSz="219455">
              <a:lnSpc>
                <a:spcPts val="3200"/>
              </a:lnSpc>
              <a:spcBef>
                <a:spcPts val="0"/>
              </a:spcBef>
              <a:buSzTx/>
              <a:buNone/>
              <a:defRPr sz="1968">
                <a:solidFill>
                  <a:srgbClr val="75715E"/>
                </a:solidFill>
                <a:latin typeface="Courier New"/>
                <a:ea typeface="Courier New"/>
                <a:cs typeface="Courier New"/>
                <a:sym typeface="Courier New"/>
              </a:defRPr>
            </a:pPr>
            <a:r>
              <a:rPr>
                <a:solidFill>
                  <a:srgbClr val="FFFFFF"/>
                </a:solidFill>
              </a:rPr>
              <a:t>    </a:t>
            </a:r>
            <a:r>
              <a:t>// Access specifier</a:t>
            </a:r>
            <a:endParaRPr>
              <a:solidFill>
                <a:srgbClr val="FFFFFF"/>
              </a:solidFill>
            </a:endParaRPr>
          </a:p>
          <a:p>
            <a:pPr marL="0" indent="0" defTabSz="219455">
              <a:lnSpc>
                <a:spcPts val="3200"/>
              </a:lnSpc>
              <a:spcBef>
                <a:spcPts val="0"/>
              </a:spcBef>
              <a:buSzTx/>
              <a:buNone/>
              <a:defRPr b="1" sz="1968">
                <a:solidFill>
                  <a:srgbClr val="F92672"/>
                </a:solidFill>
                <a:latin typeface="Courier New"/>
                <a:ea typeface="Courier New"/>
                <a:cs typeface="Courier New"/>
                <a:sym typeface="Courier New"/>
              </a:defRPr>
            </a:pPr>
            <a:r>
              <a:rPr b="0">
                <a:solidFill>
                  <a:srgbClr val="FFFFFF"/>
                </a:solidFill>
              </a:rPr>
              <a:t>    </a:t>
            </a:r>
            <a:r>
              <a:t>public</a:t>
            </a:r>
            <a:r>
              <a:rPr b="0">
                <a:solidFill>
                  <a:srgbClr val="F8F8F2"/>
                </a:solidFill>
              </a:rPr>
              <a:t>:</a:t>
            </a:r>
            <a:endParaRPr b="0">
              <a:solidFill>
                <a:srgbClr val="FFFFFF"/>
              </a:solidFill>
            </a:endParaRPr>
          </a:p>
          <a:p>
            <a:pPr marL="0" indent="0" defTabSz="219455">
              <a:lnSpc>
                <a:spcPts val="3000"/>
              </a:lnSpc>
              <a:spcBef>
                <a:spcPts val="0"/>
              </a:spcBef>
              <a:buSzTx/>
              <a:buNone/>
              <a:defRPr sz="1968">
                <a:solidFill>
                  <a:srgbClr val="FFFFFF"/>
                </a:solidFill>
                <a:latin typeface="Courier New"/>
                <a:ea typeface="Courier New"/>
                <a:cs typeface="Courier New"/>
                <a:sym typeface="Courier New"/>
              </a:defRPr>
            </a:pPr>
            <a:r>
              <a:t> </a:t>
            </a:r>
          </a:p>
          <a:p>
            <a:pPr marL="0" indent="0" defTabSz="219455">
              <a:lnSpc>
                <a:spcPts val="3200"/>
              </a:lnSpc>
              <a:spcBef>
                <a:spcPts val="0"/>
              </a:spcBef>
              <a:buSzTx/>
              <a:buNone/>
              <a:defRPr sz="1968">
                <a:solidFill>
                  <a:srgbClr val="75715E"/>
                </a:solidFill>
                <a:latin typeface="Courier New"/>
                <a:ea typeface="Courier New"/>
                <a:cs typeface="Courier New"/>
                <a:sym typeface="Courier New"/>
              </a:defRPr>
            </a:pPr>
            <a:r>
              <a:rPr>
                <a:solidFill>
                  <a:srgbClr val="FFFFFF"/>
                </a:solidFill>
              </a:rPr>
              <a:t>    </a:t>
            </a:r>
            <a:r>
              <a:t>// Data Members</a:t>
            </a:r>
            <a:endParaRPr>
              <a:solidFill>
                <a:srgbClr val="FFFFFF"/>
              </a:solidFill>
            </a:endParaRPr>
          </a:p>
          <a:p>
            <a:pPr marL="0" indent="0" defTabSz="219455">
              <a:lnSpc>
                <a:spcPts val="3200"/>
              </a:lnSpc>
              <a:spcBef>
                <a:spcPts val="0"/>
              </a:spcBef>
              <a:buSzTx/>
              <a:buNone/>
              <a:defRPr sz="1968">
                <a:solidFill>
                  <a:srgbClr val="F8F8F2"/>
                </a:solidFill>
                <a:latin typeface="Courier New"/>
                <a:ea typeface="Courier New"/>
                <a:cs typeface="Courier New"/>
                <a:sym typeface="Courier New"/>
              </a:defRPr>
            </a:pPr>
            <a:r>
              <a:rPr>
                <a:solidFill>
                  <a:srgbClr val="FFFFFF"/>
                </a:solidFill>
              </a:rPr>
              <a:t>    </a:t>
            </a:r>
            <a:r>
              <a:t>string name;</a:t>
            </a:r>
            <a:endParaRPr>
              <a:solidFill>
                <a:srgbClr val="FFFFFF"/>
              </a:solidFill>
            </a:endParaRPr>
          </a:p>
          <a:p>
            <a:pPr marL="0" indent="0" defTabSz="219455">
              <a:lnSpc>
                <a:spcPts val="3000"/>
              </a:lnSpc>
              <a:spcBef>
                <a:spcPts val="0"/>
              </a:spcBef>
              <a:buSzTx/>
              <a:buNone/>
              <a:defRPr sz="1968">
                <a:solidFill>
                  <a:srgbClr val="FFFFFF"/>
                </a:solidFill>
                <a:latin typeface="Courier New"/>
                <a:ea typeface="Courier New"/>
                <a:cs typeface="Courier New"/>
                <a:sym typeface="Courier New"/>
              </a:defRPr>
            </a:pPr>
            <a:r>
              <a:t> </a:t>
            </a:r>
          </a:p>
          <a:p>
            <a:pPr marL="0" indent="0" defTabSz="219455">
              <a:lnSpc>
                <a:spcPts val="3200"/>
              </a:lnSpc>
              <a:spcBef>
                <a:spcPts val="0"/>
              </a:spcBef>
              <a:buSzTx/>
              <a:buNone/>
              <a:defRPr sz="1968">
                <a:solidFill>
                  <a:srgbClr val="75715E"/>
                </a:solidFill>
                <a:latin typeface="Courier New"/>
                <a:ea typeface="Courier New"/>
                <a:cs typeface="Courier New"/>
                <a:sym typeface="Courier New"/>
              </a:defRPr>
            </a:pPr>
            <a:r>
              <a:rPr>
                <a:solidFill>
                  <a:srgbClr val="FFFFFF"/>
                </a:solidFill>
              </a:rPr>
              <a:t>    </a:t>
            </a:r>
            <a:r>
              <a:t>// Member Functions()</a:t>
            </a:r>
            <a:endParaRPr>
              <a:solidFill>
                <a:srgbClr val="FFFFFF"/>
              </a:solidFill>
            </a:endParaRPr>
          </a:p>
          <a:p>
            <a:pPr marL="0" indent="0" defTabSz="219455">
              <a:lnSpc>
                <a:spcPts val="3200"/>
              </a:lnSpc>
              <a:spcBef>
                <a:spcPts val="0"/>
              </a:spcBef>
              <a:buSzTx/>
              <a:buNone/>
              <a:defRPr sz="1968">
                <a:solidFill>
                  <a:srgbClr val="F8F8F2"/>
                </a:solidFill>
                <a:latin typeface="Courier New"/>
                <a:ea typeface="Courier New"/>
                <a:cs typeface="Courier New"/>
                <a:sym typeface="Courier New"/>
              </a:defRPr>
            </a:pPr>
            <a:r>
              <a:rPr>
                <a:solidFill>
                  <a:srgbClr val="FFFFFF"/>
                </a:solidFill>
              </a:rPr>
              <a:t>    </a:t>
            </a:r>
            <a:r>
              <a:rPr b="1">
                <a:solidFill>
                  <a:srgbClr val="F92672"/>
                </a:solidFill>
              </a:rPr>
              <a:t>void</a:t>
            </a:r>
            <a:r>
              <a:rPr>
                <a:solidFill>
                  <a:srgbClr val="FFFFFF"/>
                </a:solidFill>
              </a:rPr>
              <a:t> </a:t>
            </a:r>
            <a:r>
              <a:t>printname()</a:t>
            </a:r>
            <a:endParaRPr>
              <a:solidFill>
                <a:srgbClr val="FFFFFF"/>
              </a:solidFill>
            </a:endParaRPr>
          </a:p>
          <a:p>
            <a:pPr marL="0" indent="0" defTabSz="219455">
              <a:lnSpc>
                <a:spcPts val="3200"/>
              </a:lnSpc>
              <a:spcBef>
                <a:spcPts val="0"/>
              </a:spcBef>
              <a:buSzTx/>
              <a:buNone/>
              <a:defRPr sz="1968">
                <a:solidFill>
                  <a:srgbClr val="FFFFFF"/>
                </a:solidFill>
                <a:latin typeface="Courier New"/>
                <a:ea typeface="Courier New"/>
                <a:cs typeface="Courier New"/>
                <a:sym typeface="Courier New"/>
              </a:defRPr>
            </a:pPr>
            <a:r>
              <a:t>    </a:t>
            </a:r>
            <a:r>
              <a:rPr>
                <a:solidFill>
                  <a:srgbClr val="F8F8F2"/>
                </a:solidFill>
              </a:rPr>
              <a:t>{</a:t>
            </a:r>
          </a:p>
          <a:p>
            <a:pPr marL="0" indent="0" defTabSz="219455">
              <a:lnSpc>
                <a:spcPts val="3200"/>
              </a:lnSpc>
              <a:spcBef>
                <a:spcPts val="0"/>
              </a:spcBef>
              <a:buSzTx/>
              <a:buNone/>
              <a:defRPr sz="1968">
                <a:solidFill>
                  <a:srgbClr val="E6DB74"/>
                </a:solidFill>
                <a:latin typeface="Courier New"/>
                <a:ea typeface="Courier New"/>
                <a:cs typeface="Courier New"/>
                <a:sym typeface="Courier New"/>
              </a:defRPr>
            </a:pPr>
            <a:r>
              <a:rPr>
                <a:solidFill>
                  <a:srgbClr val="FFFFFF"/>
                </a:solidFill>
              </a:rPr>
              <a:t>       </a:t>
            </a:r>
            <a:r>
              <a:rPr>
                <a:solidFill>
                  <a:srgbClr val="F8F8F2"/>
                </a:solidFill>
              </a:rPr>
              <a:t>cout &lt;&lt; </a:t>
            </a:r>
            <a:r>
              <a:t>"name is: "</a:t>
            </a:r>
            <a:r>
              <a:rPr>
                <a:solidFill>
                  <a:srgbClr val="FFFFFF"/>
                </a:solidFill>
              </a:rPr>
              <a:t> </a:t>
            </a:r>
            <a:r>
              <a:rPr>
                <a:solidFill>
                  <a:srgbClr val="F8F8F2"/>
                </a:solidFill>
              </a:rPr>
              <a:t>&lt;&lt; name;</a:t>
            </a:r>
            <a:endParaRPr>
              <a:solidFill>
                <a:srgbClr val="FFFFFF"/>
              </a:solidFill>
            </a:endParaRPr>
          </a:p>
          <a:p>
            <a:pPr marL="0" indent="0" defTabSz="219455">
              <a:lnSpc>
                <a:spcPts val="3200"/>
              </a:lnSpc>
              <a:spcBef>
                <a:spcPts val="0"/>
              </a:spcBef>
              <a:buSzTx/>
              <a:buNone/>
              <a:defRPr sz="1968">
                <a:solidFill>
                  <a:srgbClr val="FFFFFF"/>
                </a:solidFill>
                <a:latin typeface="Courier New"/>
                <a:ea typeface="Courier New"/>
                <a:cs typeface="Courier New"/>
                <a:sym typeface="Courier New"/>
              </a:defRPr>
            </a:pPr>
            <a:r>
              <a:t>    </a:t>
            </a:r>
            <a:r>
              <a:rPr>
                <a:solidFill>
                  <a:srgbClr val="F8F8F2"/>
                </a:solidFill>
              </a:rPr>
              <a:t>}</a:t>
            </a:r>
          </a:p>
          <a:p>
            <a:pPr marL="0" indent="0" defTabSz="219455">
              <a:lnSpc>
                <a:spcPts val="3200"/>
              </a:lnSpc>
              <a:spcBef>
                <a:spcPts val="0"/>
              </a:spcBef>
              <a:buSzTx/>
              <a:buNone/>
              <a:defRPr sz="1968">
                <a:solidFill>
                  <a:srgbClr val="F8F8F2"/>
                </a:solidFill>
                <a:latin typeface="Courier New"/>
                <a:ea typeface="Courier New"/>
                <a:cs typeface="Courier New"/>
                <a:sym typeface="Courier New"/>
              </a:defRPr>
            </a:pPr>
            <a:r>
              <a:t>};</a:t>
            </a:r>
            <a:endParaRPr>
              <a:solidFill>
                <a:srgbClr val="FFFFFF"/>
              </a:solidFill>
            </a:endParaRPr>
          </a:p>
          <a:p>
            <a:pPr marL="0" indent="0" defTabSz="219455">
              <a:lnSpc>
                <a:spcPts val="3000"/>
              </a:lnSpc>
              <a:spcBef>
                <a:spcPts val="0"/>
              </a:spcBef>
              <a:buSzTx/>
              <a:buNone/>
              <a:defRPr sz="1968">
                <a:solidFill>
                  <a:srgbClr val="FFFFFF"/>
                </a:solidFill>
                <a:latin typeface="Courier New"/>
                <a:ea typeface="Courier New"/>
                <a:cs typeface="Courier New"/>
                <a:sym typeface="Courier New"/>
              </a:defRPr>
            </a:pPr>
            <a:r>
              <a:t> </a:t>
            </a:r>
          </a:p>
          <a:p>
            <a:pPr marL="0" indent="0" defTabSz="219455">
              <a:lnSpc>
                <a:spcPts val="3200"/>
              </a:lnSpc>
              <a:spcBef>
                <a:spcPts val="0"/>
              </a:spcBef>
              <a:buSzTx/>
              <a:buNone/>
              <a:defRPr sz="1968">
                <a:solidFill>
                  <a:srgbClr val="F8F8F2"/>
                </a:solidFill>
                <a:latin typeface="Courier New"/>
                <a:ea typeface="Courier New"/>
                <a:cs typeface="Courier New"/>
                <a:sym typeface="Courier New"/>
              </a:defRPr>
            </a:pPr>
            <a:r>
              <a:rPr b="1">
                <a:solidFill>
                  <a:srgbClr val="66D9EF"/>
                </a:solidFill>
              </a:rPr>
              <a:t>int</a:t>
            </a:r>
            <a:r>
              <a:rPr>
                <a:solidFill>
                  <a:srgbClr val="FFFFFF"/>
                </a:solidFill>
              </a:rPr>
              <a:t> </a:t>
            </a:r>
            <a:r>
              <a:t>main() {</a:t>
            </a:r>
            <a:endParaRPr>
              <a:solidFill>
                <a:srgbClr val="FFFFFF"/>
              </a:solidFill>
            </a:endParaRPr>
          </a:p>
          <a:p>
            <a:pPr marL="0" indent="0" defTabSz="219455">
              <a:lnSpc>
                <a:spcPts val="3000"/>
              </a:lnSpc>
              <a:spcBef>
                <a:spcPts val="0"/>
              </a:spcBef>
              <a:buSzTx/>
              <a:buNone/>
              <a:defRPr sz="1968">
                <a:solidFill>
                  <a:srgbClr val="FFFFFF"/>
                </a:solidFill>
                <a:latin typeface="Courier New"/>
                <a:ea typeface="Courier New"/>
                <a:cs typeface="Courier New"/>
                <a:sym typeface="Courier New"/>
              </a:defRPr>
            </a:pPr>
            <a:r>
              <a:t> </a:t>
            </a:r>
          </a:p>
          <a:p>
            <a:pPr marL="0" indent="0" defTabSz="219455">
              <a:lnSpc>
                <a:spcPts val="3200"/>
              </a:lnSpc>
              <a:spcBef>
                <a:spcPts val="0"/>
              </a:spcBef>
              <a:buSzTx/>
              <a:buNone/>
              <a:defRPr sz="1968">
                <a:solidFill>
                  <a:srgbClr val="75715E"/>
                </a:solidFill>
                <a:latin typeface="Courier New"/>
                <a:ea typeface="Courier New"/>
                <a:cs typeface="Courier New"/>
                <a:sym typeface="Courier New"/>
              </a:defRPr>
            </a:pPr>
            <a:r>
              <a:rPr>
                <a:solidFill>
                  <a:srgbClr val="FFFFFF"/>
                </a:solidFill>
              </a:rPr>
              <a:t>    </a:t>
            </a:r>
            <a:r>
              <a:t>// Declare an object of class geeks</a:t>
            </a:r>
            <a:endParaRPr>
              <a:solidFill>
                <a:srgbClr val="FFFFFF"/>
              </a:solidFill>
            </a:endParaRPr>
          </a:p>
          <a:p>
            <a:pPr marL="0" indent="0" defTabSz="219455">
              <a:lnSpc>
                <a:spcPts val="3200"/>
              </a:lnSpc>
              <a:spcBef>
                <a:spcPts val="0"/>
              </a:spcBef>
              <a:buSzTx/>
              <a:buNone/>
              <a:defRPr sz="1968">
                <a:solidFill>
                  <a:srgbClr val="F8F8F2"/>
                </a:solidFill>
                <a:latin typeface="Courier New"/>
                <a:ea typeface="Courier New"/>
                <a:cs typeface="Courier New"/>
                <a:sym typeface="Courier New"/>
              </a:defRPr>
            </a:pPr>
            <a:r>
              <a:rPr>
                <a:solidFill>
                  <a:srgbClr val="FFFFFF"/>
                </a:solidFill>
              </a:rPr>
              <a:t>    </a:t>
            </a:r>
            <a:r>
              <a:t>names obj1;</a:t>
            </a:r>
            <a:endParaRPr>
              <a:solidFill>
                <a:srgbClr val="FFFFFF"/>
              </a:solidFill>
            </a:endParaRPr>
          </a:p>
          <a:p>
            <a:pPr marL="0" indent="0" defTabSz="219455">
              <a:lnSpc>
                <a:spcPts val="3000"/>
              </a:lnSpc>
              <a:spcBef>
                <a:spcPts val="0"/>
              </a:spcBef>
              <a:buSzTx/>
              <a:buNone/>
              <a:defRPr sz="1968">
                <a:solidFill>
                  <a:srgbClr val="FFFFFF"/>
                </a:solidFill>
                <a:latin typeface="Courier New"/>
                <a:ea typeface="Courier New"/>
                <a:cs typeface="Courier New"/>
                <a:sym typeface="Courier New"/>
              </a:defRPr>
            </a:pPr>
            <a:r>
              <a:t> </a:t>
            </a:r>
          </a:p>
          <a:p>
            <a:pPr marL="0" indent="0" defTabSz="219455">
              <a:lnSpc>
                <a:spcPts val="3200"/>
              </a:lnSpc>
              <a:spcBef>
                <a:spcPts val="0"/>
              </a:spcBef>
              <a:buSzTx/>
              <a:buNone/>
              <a:defRPr sz="1968">
                <a:solidFill>
                  <a:srgbClr val="75715E"/>
                </a:solidFill>
                <a:latin typeface="Courier New"/>
                <a:ea typeface="Courier New"/>
                <a:cs typeface="Courier New"/>
                <a:sym typeface="Courier New"/>
              </a:defRPr>
            </a:pPr>
            <a:r>
              <a:rPr>
                <a:solidFill>
                  <a:srgbClr val="FFFFFF"/>
                </a:solidFill>
              </a:rPr>
              <a:t>    </a:t>
            </a:r>
            <a:r>
              <a:t>// accessing data member</a:t>
            </a:r>
            <a:endParaRPr>
              <a:solidFill>
                <a:srgbClr val="FFFFFF"/>
              </a:solidFill>
            </a:endParaRPr>
          </a:p>
          <a:p>
            <a:pPr marL="0" indent="0" defTabSz="219455">
              <a:lnSpc>
                <a:spcPts val="3200"/>
              </a:lnSpc>
              <a:spcBef>
                <a:spcPts val="0"/>
              </a:spcBef>
              <a:buSzTx/>
              <a:buNone/>
              <a:defRPr sz="1968">
                <a:solidFill>
                  <a:srgbClr val="F8F8F2"/>
                </a:solidFill>
                <a:latin typeface="Courier New"/>
                <a:ea typeface="Courier New"/>
                <a:cs typeface="Courier New"/>
                <a:sym typeface="Courier New"/>
              </a:defRPr>
            </a:pPr>
            <a:r>
              <a:rPr>
                <a:solidFill>
                  <a:srgbClr val="FFFFFF"/>
                </a:solidFill>
              </a:rPr>
              <a:t>    </a:t>
            </a:r>
            <a:r>
              <a:t>obj1.name = </a:t>
            </a:r>
            <a:r>
              <a:rPr>
                <a:solidFill>
                  <a:srgbClr val="E6DB74"/>
                </a:solidFill>
              </a:rPr>
              <a:t>"Abhi"</a:t>
            </a:r>
            <a:r>
              <a:t>;</a:t>
            </a:r>
            <a:endParaRPr>
              <a:solidFill>
                <a:srgbClr val="FFFFFF"/>
              </a:solidFill>
            </a:endParaRPr>
          </a:p>
          <a:p>
            <a:pPr marL="0" indent="0" defTabSz="219455">
              <a:lnSpc>
                <a:spcPts val="3000"/>
              </a:lnSpc>
              <a:spcBef>
                <a:spcPts val="0"/>
              </a:spcBef>
              <a:buSzTx/>
              <a:buNone/>
              <a:defRPr sz="1968">
                <a:solidFill>
                  <a:srgbClr val="FFFFFF"/>
                </a:solidFill>
                <a:latin typeface="Courier New"/>
                <a:ea typeface="Courier New"/>
                <a:cs typeface="Courier New"/>
                <a:sym typeface="Courier New"/>
              </a:defRPr>
            </a:pPr>
            <a:r>
              <a:t> </a:t>
            </a:r>
          </a:p>
          <a:p>
            <a:pPr marL="0" indent="0" defTabSz="219455">
              <a:lnSpc>
                <a:spcPts val="3200"/>
              </a:lnSpc>
              <a:spcBef>
                <a:spcPts val="0"/>
              </a:spcBef>
              <a:buSzTx/>
              <a:buNone/>
              <a:defRPr sz="1968">
                <a:solidFill>
                  <a:srgbClr val="75715E"/>
                </a:solidFill>
                <a:latin typeface="Courier New"/>
                <a:ea typeface="Courier New"/>
                <a:cs typeface="Courier New"/>
                <a:sym typeface="Courier New"/>
              </a:defRPr>
            </a:pPr>
            <a:r>
              <a:rPr>
                <a:solidFill>
                  <a:srgbClr val="FFFFFF"/>
                </a:solidFill>
              </a:rPr>
              <a:t>    </a:t>
            </a:r>
            <a:r>
              <a:t>// accessing member function</a:t>
            </a:r>
            <a:endParaRPr>
              <a:solidFill>
                <a:srgbClr val="FFFFFF"/>
              </a:solidFill>
            </a:endParaRPr>
          </a:p>
          <a:p>
            <a:pPr marL="0" indent="0" defTabSz="219455">
              <a:lnSpc>
                <a:spcPts val="3200"/>
              </a:lnSpc>
              <a:spcBef>
                <a:spcPts val="0"/>
              </a:spcBef>
              <a:buSzTx/>
              <a:buNone/>
              <a:defRPr sz="1968">
                <a:solidFill>
                  <a:srgbClr val="F8F8F2"/>
                </a:solidFill>
                <a:latin typeface="Courier New"/>
                <a:ea typeface="Courier New"/>
                <a:cs typeface="Courier New"/>
                <a:sym typeface="Courier New"/>
              </a:defRPr>
            </a:pPr>
            <a:r>
              <a:rPr>
                <a:solidFill>
                  <a:srgbClr val="FFFFFF"/>
                </a:solidFill>
              </a:rPr>
              <a:t>    </a:t>
            </a:r>
            <a:r>
              <a:t>obj1.printname();</a:t>
            </a:r>
            <a:endParaRPr>
              <a:solidFill>
                <a:srgbClr val="FFFFFF"/>
              </a:solidFill>
            </a:endParaRPr>
          </a:p>
          <a:p>
            <a:pPr marL="0" indent="0" defTabSz="219455">
              <a:lnSpc>
                <a:spcPts val="3200"/>
              </a:lnSpc>
              <a:spcBef>
                <a:spcPts val="0"/>
              </a:spcBef>
              <a:buSzTx/>
              <a:buNone/>
              <a:defRPr b="1" sz="1968">
                <a:solidFill>
                  <a:srgbClr val="F92672"/>
                </a:solidFill>
                <a:latin typeface="Courier New"/>
                <a:ea typeface="Courier New"/>
                <a:cs typeface="Courier New"/>
                <a:sym typeface="Courier New"/>
              </a:defRPr>
            </a:pPr>
            <a:r>
              <a:rPr b="0">
                <a:solidFill>
                  <a:srgbClr val="FFFFFF"/>
                </a:solidFill>
              </a:rPr>
              <a:t>    </a:t>
            </a:r>
            <a:r>
              <a:t>return</a:t>
            </a:r>
            <a:r>
              <a:rPr b="0">
                <a:solidFill>
                  <a:srgbClr val="FFFFFF"/>
                </a:solidFill>
              </a:rPr>
              <a:t> </a:t>
            </a:r>
            <a:r>
              <a:rPr b="0">
                <a:solidFill>
                  <a:srgbClr val="F8F8F2"/>
                </a:solidFill>
              </a:rPr>
              <a:t>0;</a:t>
            </a:r>
            <a:endParaRPr b="0">
              <a:solidFill>
                <a:srgbClr val="FFFFFF"/>
              </a:solidFill>
            </a:endParaRPr>
          </a:p>
          <a:p>
            <a:pPr marL="0" indent="0" defTabSz="219455">
              <a:lnSpc>
                <a:spcPts val="3200"/>
              </a:lnSpc>
              <a:spcBef>
                <a:spcPts val="0"/>
              </a:spcBef>
              <a:buSzTx/>
              <a:buNone/>
              <a:defRPr sz="1968">
                <a:solidFill>
                  <a:srgbClr val="F8F8F2"/>
                </a:solidFill>
                <a:latin typeface="Courier New"/>
                <a:ea typeface="Courier New"/>
                <a:cs typeface="Courier New"/>
                <a:sym typeface="Courier New"/>
              </a:defRPr>
            </a:pPr>
            <a:r>
              <a:t>}</a:t>
            </a:r>
            <a:endParaRPr>
              <a:solidFill>
                <a:srgbClr val="FFFFFF"/>
              </a:solidFill>
            </a:endParaRP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Declaring fun using :: Scope resolution"/>
          <p:cNvSpPr txBox="1"/>
          <p:nvPr>
            <p:ph type="title"/>
          </p:nvPr>
        </p:nvSpPr>
        <p:spPr>
          <a:prstGeom prst="rect">
            <a:avLst/>
          </a:prstGeom>
        </p:spPr>
        <p:txBody>
          <a:bodyPr/>
          <a:lstStyle>
            <a:lvl1pPr defTabSz="676909">
              <a:defRPr sz="9184"/>
            </a:lvl1pPr>
          </a:lstStyle>
          <a:p>
            <a:pPr/>
            <a:r>
              <a:t>Declaring fun using :: Scope resolution</a:t>
            </a:r>
          </a:p>
        </p:txBody>
      </p:sp>
      <p:sp>
        <p:nvSpPr>
          <p:cNvPr id="467" name="// declaration outside class…"/>
          <p:cNvSpPr txBox="1"/>
          <p:nvPr>
            <p:ph type="body" idx="1"/>
          </p:nvPr>
        </p:nvSpPr>
        <p:spPr>
          <a:prstGeom prst="rect">
            <a:avLst/>
          </a:prstGeom>
        </p:spPr>
        <p:txBody>
          <a:bodyPr/>
          <a:lstStyle/>
          <a:p>
            <a:pPr marL="0" indent="0" defTabSz="214884">
              <a:lnSpc>
                <a:spcPts val="2700"/>
              </a:lnSpc>
              <a:spcBef>
                <a:spcPts val="0"/>
              </a:spcBef>
              <a:buSzTx/>
              <a:buNone/>
              <a:defRPr sz="1598">
                <a:solidFill>
                  <a:srgbClr val="75715E"/>
                </a:solidFill>
                <a:latin typeface="Courier New"/>
                <a:ea typeface="Courier New"/>
                <a:cs typeface="Courier New"/>
                <a:sym typeface="Courier New"/>
              </a:defRPr>
            </a:pPr>
            <a:r>
              <a:t>// declaration outside class</a:t>
            </a:r>
            <a:endParaRPr>
              <a:solidFill>
                <a:srgbClr val="FFFFFF"/>
              </a:solidFill>
            </a:endParaRPr>
          </a:p>
          <a:p>
            <a:pPr marL="0" indent="0" defTabSz="214884">
              <a:lnSpc>
                <a:spcPts val="2500"/>
              </a:lnSpc>
              <a:spcBef>
                <a:spcPts val="0"/>
              </a:spcBef>
              <a:buSzTx/>
              <a:buNone/>
              <a:defRPr sz="1598">
                <a:solidFill>
                  <a:srgbClr val="FFFFFF"/>
                </a:solidFill>
                <a:latin typeface="Courier New"/>
                <a:ea typeface="Courier New"/>
                <a:cs typeface="Courier New"/>
                <a:sym typeface="Courier New"/>
              </a:defRPr>
            </a:pPr>
            <a:r>
              <a:t> </a:t>
            </a: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t>#include &lt;bits/stdc++.h&gt;</a:t>
            </a:r>
            <a:endParaRPr>
              <a:solidFill>
                <a:srgbClr val="FFFFFF"/>
              </a:solidFill>
            </a:endParaRPr>
          </a:p>
          <a:p>
            <a:pPr marL="0" indent="0" defTabSz="214884">
              <a:lnSpc>
                <a:spcPts val="2700"/>
              </a:lnSpc>
              <a:spcBef>
                <a:spcPts val="0"/>
              </a:spcBef>
              <a:buSzTx/>
              <a:buNone/>
              <a:defRPr b="1" sz="1598">
                <a:solidFill>
                  <a:srgbClr val="F92672"/>
                </a:solidFill>
                <a:latin typeface="Courier New"/>
                <a:ea typeface="Courier New"/>
                <a:cs typeface="Courier New"/>
                <a:sym typeface="Courier New"/>
              </a:defRPr>
            </a:pPr>
            <a:r>
              <a:t>using</a:t>
            </a:r>
            <a:r>
              <a:rPr b="0">
                <a:solidFill>
                  <a:srgbClr val="FFFFFF"/>
                </a:solidFill>
              </a:rPr>
              <a:t> </a:t>
            </a:r>
            <a:r>
              <a:t>namespace</a:t>
            </a:r>
            <a:r>
              <a:rPr b="0">
                <a:solidFill>
                  <a:srgbClr val="FFFFFF"/>
                </a:solidFill>
              </a:rPr>
              <a:t> </a:t>
            </a:r>
            <a:r>
              <a:rPr b="0">
                <a:solidFill>
                  <a:srgbClr val="F8F8F2"/>
                </a:solidFill>
              </a:rPr>
              <a:t>std;</a:t>
            </a:r>
            <a:endParaRPr b="0">
              <a:solidFill>
                <a:srgbClr val="FFFFFF"/>
              </a:solidFill>
            </a:endParaRPr>
          </a:p>
          <a:p>
            <a:pPr marL="0" indent="0" defTabSz="214884">
              <a:lnSpc>
                <a:spcPts val="2700"/>
              </a:lnSpc>
              <a:spcBef>
                <a:spcPts val="0"/>
              </a:spcBef>
              <a:buSzTx/>
              <a:buNone/>
              <a:defRPr b="1" sz="1598">
                <a:solidFill>
                  <a:srgbClr val="F92672"/>
                </a:solidFill>
                <a:latin typeface="Courier New"/>
                <a:ea typeface="Courier New"/>
                <a:cs typeface="Courier New"/>
                <a:sym typeface="Courier New"/>
              </a:defRPr>
            </a:pPr>
            <a:r>
              <a:t>class</a:t>
            </a:r>
            <a:r>
              <a:rPr b="0">
                <a:solidFill>
                  <a:srgbClr val="FFFFFF"/>
                </a:solidFill>
              </a:rPr>
              <a:t> </a:t>
            </a:r>
            <a:r>
              <a:rPr b="0">
                <a:solidFill>
                  <a:srgbClr val="F8F8F2"/>
                </a:solidFill>
              </a:rPr>
              <a:t>Names</a:t>
            </a:r>
            <a:endParaRPr b="0">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t>{</a:t>
            </a:r>
            <a:endParaRPr>
              <a:solidFill>
                <a:srgbClr val="FFFFFF"/>
              </a:solidFill>
            </a:endParaRPr>
          </a:p>
          <a:p>
            <a:pPr marL="0" indent="0" defTabSz="214884">
              <a:lnSpc>
                <a:spcPts val="2700"/>
              </a:lnSpc>
              <a:spcBef>
                <a:spcPts val="0"/>
              </a:spcBef>
              <a:buSzTx/>
              <a:buNone/>
              <a:defRPr b="1" sz="1598">
                <a:solidFill>
                  <a:srgbClr val="F92672"/>
                </a:solidFill>
                <a:latin typeface="Courier New"/>
                <a:ea typeface="Courier New"/>
                <a:cs typeface="Courier New"/>
                <a:sym typeface="Courier New"/>
              </a:defRPr>
            </a:pPr>
            <a:r>
              <a:rPr b="0">
                <a:solidFill>
                  <a:srgbClr val="FFFFFF"/>
                </a:solidFill>
              </a:rPr>
              <a:t>    </a:t>
            </a:r>
            <a:r>
              <a:t>public</a:t>
            </a:r>
            <a:r>
              <a:rPr b="0">
                <a:solidFill>
                  <a:srgbClr val="F8F8F2"/>
                </a:solidFill>
              </a:rPr>
              <a:t>:</a:t>
            </a:r>
            <a:endParaRPr b="0">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rPr>
                <a:solidFill>
                  <a:srgbClr val="FFFFFF"/>
                </a:solidFill>
              </a:rPr>
              <a:t>    </a:t>
            </a:r>
            <a:r>
              <a:t>string name;</a:t>
            </a:r>
            <a:endParaRPr>
              <a:solidFill>
                <a:srgbClr val="FFFFFF"/>
              </a:solidFill>
            </a:endParaRPr>
          </a:p>
          <a:p>
            <a:pPr marL="0" indent="0" defTabSz="214884">
              <a:lnSpc>
                <a:spcPts val="2700"/>
              </a:lnSpc>
              <a:spcBef>
                <a:spcPts val="0"/>
              </a:spcBef>
              <a:buSzTx/>
              <a:buNone/>
              <a:defRPr sz="1598">
                <a:solidFill>
                  <a:srgbClr val="FFFFFF"/>
                </a:solidFill>
                <a:latin typeface="Courier New"/>
                <a:ea typeface="Courier New"/>
                <a:cs typeface="Courier New"/>
                <a:sym typeface="Courier New"/>
              </a:defRPr>
            </a:pPr>
            <a:r>
              <a:t>    </a:t>
            </a:r>
            <a:r>
              <a:rPr b="1">
                <a:solidFill>
                  <a:srgbClr val="66D9EF"/>
                </a:solidFill>
              </a:rPr>
              <a:t>int</a:t>
            </a:r>
            <a:r>
              <a:t> </a:t>
            </a:r>
            <a:r>
              <a:rPr>
                <a:solidFill>
                  <a:srgbClr val="F8F8F2"/>
                </a:solidFill>
              </a:rPr>
              <a:t>id;</a:t>
            </a:r>
          </a:p>
          <a:p>
            <a:pPr marL="0" indent="0" defTabSz="214884">
              <a:lnSpc>
                <a:spcPts val="2700"/>
              </a:lnSpc>
              <a:spcBef>
                <a:spcPts val="0"/>
              </a:spcBef>
              <a:buSzTx/>
              <a:buNone/>
              <a:defRPr sz="1598">
                <a:solidFill>
                  <a:srgbClr val="FFFFFF"/>
                </a:solidFill>
                <a:latin typeface="Courier New"/>
                <a:ea typeface="Courier New"/>
                <a:cs typeface="Courier New"/>
                <a:sym typeface="Courier New"/>
              </a:defRPr>
            </a:pPr>
            <a:r>
              <a:t>     </a:t>
            </a:r>
          </a:p>
          <a:p>
            <a:pPr marL="0" indent="0" defTabSz="214884">
              <a:lnSpc>
                <a:spcPts val="2700"/>
              </a:lnSpc>
              <a:spcBef>
                <a:spcPts val="0"/>
              </a:spcBef>
              <a:buSzTx/>
              <a:buNone/>
              <a:defRPr sz="1598">
                <a:solidFill>
                  <a:srgbClr val="75715E"/>
                </a:solidFill>
                <a:latin typeface="Courier New"/>
                <a:ea typeface="Courier New"/>
                <a:cs typeface="Courier New"/>
                <a:sym typeface="Courier New"/>
              </a:defRPr>
            </a:pPr>
            <a:r>
              <a:rPr>
                <a:solidFill>
                  <a:srgbClr val="FFFFFF"/>
                </a:solidFill>
              </a:rPr>
              <a:t>    </a:t>
            </a:r>
            <a:r>
              <a:t>// printname is not defined inside class definition</a:t>
            </a:r>
            <a:endParaRPr>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rPr>
                <a:solidFill>
                  <a:srgbClr val="FFFFFF"/>
                </a:solidFill>
              </a:rPr>
              <a:t>    </a:t>
            </a:r>
            <a:r>
              <a:rPr b="1">
                <a:solidFill>
                  <a:srgbClr val="F92672"/>
                </a:solidFill>
              </a:rPr>
              <a:t>void</a:t>
            </a:r>
            <a:r>
              <a:rPr>
                <a:solidFill>
                  <a:srgbClr val="FFFFFF"/>
                </a:solidFill>
              </a:rPr>
              <a:t> </a:t>
            </a:r>
            <a:r>
              <a:t>printname();</a:t>
            </a:r>
            <a:endParaRPr>
              <a:solidFill>
                <a:srgbClr val="FFFFFF"/>
              </a:solidFill>
            </a:endParaRPr>
          </a:p>
          <a:p>
            <a:pPr marL="0" indent="0" defTabSz="214884">
              <a:lnSpc>
                <a:spcPts val="2700"/>
              </a:lnSpc>
              <a:spcBef>
                <a:spcPts val="0"/>
              </a:spcBef>
              <a:buSzTx/>
              <a:buNone/>
              <a:defRPr sz="1598">
                <a:solidFill>
                  <a:srgbClr val="FFFFFF"/>
                </a:solidFill>
                <a:latin typeface="Courier New"/>
                <a:ea typeface="Courier New"/>
                <a:cs typeface="Courier New"/>
                <a:sym typeface="Courier New"/>
              </a:defRPr>
            </a:pPr>
            <a:r>
              <a:t>     </a:t>
            </a:r>
          </a:p>
          <a:p>
            <a:pPr marL="0" indent="0" defTabSz="214884">
              <a:lnSpc>
                <a:spcPts val="2700"/>
              </a:lnSpc>
              <a:spcBef>
                <a:spcPts val="0"/>
              </a:spcBef>
              <a:buSzTx/>
              <a:buNone/>
              <a:defRPr sz="1598">
                <a:solidFill>
                  <a:srgbClr val="75715E"/>
                </a:solidFill>
                <a:latin typeface="Courier New"/>
                <a:ea typeface="Courier New"/>
                <a:cs typeface="Courier New"/>
                <a:sym typeface="Courier New"/>
              </a:defRPr>
            </a:pPr>
            <a:r>
              <a:rPr>
                <a:solidFill>
                  <a:srgbClr val="FFFFFF"/>
                </a:solidFill>
              </a:rPr>
              <a:t>    </a:t>
            </a:r>
            <a:r>
              <a:t>// printid is defined inside class definition</a:t>
            </a:r>
            <a:endParaRPr>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rPr>
                <a:solidFill>
                  <a:srgbClr val="FFFFFF"/>
                </a:solidFill>
              </a:rPr>
              <a:t>    </a:t>
            </a:r>
            <a:r>
              <a:rPr b="1">
                <a:solidFill>
                  <a:srgbClr val="F92672"/>
                </a:solidFill>
              </a:rPr>
              <a:t>void</a:t>
            </a:r>
            <a:r>
              <a:rPr>
                <a:solidFill>
                  <a:srgbClr val="FFFFFF"/>
                </a:solidFill>
              </a:rPr>
              <a:t> </a:t>
            </a:r>
            <a:r>
              <a:t>printid()</a:t>
            </a:r>
            <a:endParaRPr>
              <a:solidFill>
                <a:srgbClr val="FFFFFF"/>
              </a:solidFill>
            </a:endParaRPr>
          </a:p>
          <a:p>
            <a:pPr marL="0" indent="0" defTabSz="214884">
              <a:lnSpc>
                <a:spcPts val="2700"/>
              </a:lnSpc>
              <a:spcBef>
                <a:spcPts val="0"/>
              </a:spcBef>
              <a:buSzTx/>
              <a:buNone/>
              <a:defRPr sz="1598">
                <a:solidFill>
                  <a:srgbClr val="FFFFFF"/>
                </a:solidFill>
                <a:latin typeface="Courier New"/>
                <a:ea typeface="Courier New"/>
                <a:cs typeface="Courier New"/>
                <a:sym typeface="Courier New"/>
              </a:defRPr>
            </a:pPr>
            <a:r>
              <a:t>    </a:t>
            </a:r>
            <a:r>
              <a:rPr>
                <a:solidFill>
                  <a:srgbClr val="F8F8F2"/>
                </a:solidFill>
              </a:rPr>
              <a:t>{</a:t>
            </a:r>
          </a:p>
          <a:p>
            <a:pPr marL="0" indent="0" defTabSz="214884">
              <a:lnSpc>
                <a:spcPts val="2700"/>
              </a:lnSpc>
              <a:spcBef>
                <a:spcPts val="0"/>
              </a:spcBef>
              <a:buSzTx/>
              <a:buNone/>
              <a:defRPr sz="1598">
                <a:solidFill>
                  <a:srgbClr val="E6DB74"/>
                </a:solidFill>
                <a:latin typeface="Courier New"/>
                <a:ea typeface="Courier New"/>
                <a:cs typeface="Courier New"/>
                <a:sym typeface="Courier New"/>
              </a:defRPr>
            </a:pPr>
            <a:r>
              <a:rPr>
                <a:solidFill>
                  <a:srgbClr val="FFFFFF"/>
                </a:solidFill>
              </a:rPr>
              <a:t>        </a:t>
            </a:r>
            <a:r>
              <a:rPr>
                <a:solidFill>
                  <a:srgbClr val="F8F8F2"/>
                </a:solidFill>
              </a:rPr>
              <a:t>cout &lt;&lt; </a:t>
            </a:r>
            <a:r>
              <a:t>"id is: "</a:t>
            </a:r>
            <a:r>
              <a:rPr>
                <a:solidFill>
                  <a:srgbClr val="FFFFFF"/>
                </a:solidFill>
              </a:rPr>
              <a:t> </a:t>
            </a:r>
            <a:r>
              <a:rPr>
                <a:solidFill>
                  <a:srgbClr val="F8F8F2"/>
                </a:solidFill>
              </a:rPr>
              <a:t>&lt;&lt; id;</a:t>
            </a:r>
            <a:endParaRPr>
              <a:solidFill>
                <a:srgbClr val="FFFFFF"/>
              </a:solidFill>
            </a:endParaRPr>
          </a:p>
          <a:p>
            <a:pPr marL="0" indent="0" defTabSz="214884">
              <a:lnSpc>
                <a:spcPts val="2700"/>
              </a:lnSpc>
              <a:spcBef>
                <a:spcPts val="0"/>
              </a:spcBef>
              <a:buSzTx/>
              <a:buNone/>
              <a:defRPr sz="1598">
                <a:solidFill>
                  <a:srgbClr val="FFFFFF"/>
                </a:solidFill>
                <a:latin typeface="Courier New"/>
                <a:ea typeface="Courier New"/>
                <a:cs typeface="Courier New"/>
                <a:sym typeface="Courier New"/>
              </a:defRPr>
            </a:pPr>
            <a:r>
              <a:t>    </a:t>
            </a:r>
            <a:r>
              <a:rPr>
                <a:solidFill>
                  <a:srgbClr val="F8F8F2"/>
                </a:solidFill>
              </a:rPr>
              <a:t>}</a:t>
            </a: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t>};</a:t>
            </a:r>
            <a:endParaRPr>
              <a:solidFill>
                <a:srgbClr val="FFFFFF"/>
              </a:solidFill>
            </a:endParaRPr>
          </a:p>
          <a:p>
            <a:pPr marL="0" indent="0" defTabSz="214884">
              <a:lnSpc>
                <a:spcPts val="2500"/>
              </a:lnSpc>
              <a:spcBef>
                <a:spcPts val="0"/>
              </a:spcBef>
              <a:buSzTx/>
              <a:buNone/>
              <a:defRPr sz="1598">
                <a:solidFill>
                  <a:srgbClr val="FFFFFF"/>
                </a:solidFill>
                <a:latin typeface="Courier New"/>
                <a:ea typeface="Courier New"/>
                <a:cs typeface="Courier New"/>
                <a:sym typeface="Courier New"/>
              </a:defRPr>
            </a:pPr>
            <a:r>
              <a:t> </a:t>
            </a:r>
          </a:p>
          <a:p>
            <a:pPr marL="0" indent="0" defTabSz="214884">
              <a:lnSpc>
                <a:spcPts val="2700"/>
              </a:lnSpc>
              <a:spcBef>
                <a:spcPts val="0"/>
              </a:spcBef>
              <a:buSzTx/>
              <a:buNone/>
              <a:defRPr sz="1598">
                <a:solidFill>
                  <a:srgbClr val="75715E"/>
                </a:solidFill>
                <a:latin typeface="Courier New"/>
                <a:ea typeface="Courier New"/>
                <a:cs typeface="Courier New"/>
                <a:sym typeface="Courier New"/>
              </a:defRPr>
            </a:pPr>
            <a:r>
              <a:t>// Definition of printname using scope resolution operator ::</a:t>
            </a:r>
            <a:endParaRPr>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rPr b="1">
                <a:solidFill>
                  <a:srgbClr val="F92672"/>
                </a:solidFill>
              </a:rPr>
              <a:t>void</a:t>
            </a:r>
            <a:r>
              <a:rPr>
                <a:solidFill>
                  <a:srgbClr val="FFFFFF"/>
                </a:solidFill>
              </a:rPr>
              <a:t> </a:t>
            </a:r>
            <a:r>
              <a:t>Names::printname()</a:t>
            </a:r>
            <a:endParaRPr>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t>{</a:t>
            </a:r>
            <a:endParaRPr>
              <a:solidFill>
                <a:srgbClr val="FFFFFF"/>
              </a:solidFill>
            </a:endParaRPr>
          </a:p>
          <a:p>
            <a:pPr marL="0" indent="0" defTabSz="214884">
              <a:lnSpc>
                <a:spcPts val="2700"/>
              </a:lnSpc>
              <a:spcBef>
                <a:spcPts val="0"/>
              </a:spcBef>
              <a:buSzTx/>
              <a:buNone/>
              <a:defRPr sz="1598">
                <a:solidFill>
                  <a:srgbClr val="E6DB74"/>
                </a:solidFill>
                <a:latin typeface="Courier New"/>
                <a:ea typeface="Courier New"/>
                <a:cs typeface="Courier New"/>
                <a:sym typeface="Courier New"/>
              </a:defRPr>
            </a:pPr>
            <a:r>
              <a:rPr>
                <a:solidFill>
                  <a:srgbClr val="FFFFFF"/>
                </a:solidFill>
              </a:rPr>
              <a:t>    </a:t>
            </a:r>
            <a:r>
              <a:rPr>
                <a:solidFill>
                  <a:srgbClr val="F8F8F2"/>
                </a:solidFill>
              </a:rPr>
              <a:t>cout &lt;&lt; </a:t>
            </a:r>
            <a:r>
              <a:t>"name is: "</a:t>
            </a:r>
            <a:r>
              <a:rPr>
                <a:solidFill>
                  <a:srgbClr val="FFFFFF"/>
                </a:solidFill>
              </a:rPr>
              <a:t> </a:t>
            </a:r>
            <a:r>
              <a:rPr>
                <a:solidFill>
                  <a:srgbClr val="F8F8F2"/>
                </a:solidFill>
              </a:rPr>
              <a:t>&lt;&lt; geekname;</a:t>
            </a:r>
            <a:endParaRPr>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t>}</a:t>
            </a:r>
            <a:endParaRPr>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rPr b="1">
                <a:solidFill>
                  <a:srgbClr val="66D9EF"/>
                </a:solidFill>
              </a:rPr>
              <a:t>int</a:t>
            </a:r>
            <a:r>
              <a:rPr>
                <a:solidFill>
                  <a:srgbClr val="FFFFFF"/>
                </a:solidFill>
              </a:rPr>
              <a:t> </a:t>
            </a:r>
            <a:r>
              <a:t>main() {</a:t>
            </a:r>
            <a:endParaRPr>
              <a:solidFill>
                <a:srgbClr val="FFFFFF"/>
              </a:solidFill>
            </a:endParaRPr>
          </a:p>
          <a:p>
            <a:pPr marL="0" indent="0" defTabSz="214884">
              <a:lnSpc>
                <a:spcPts val="2700"/>
              </a:lnSpc>
              <a:spcBef>
                <a:spcPts val="0"/>
              </a:spcBef>
              <a:buSzTx/>
              <a:buNone/>
              <a:defRPr sz="1598">
                <a:solidFill>
                  <a:srgbClr val="FFFFFF"/>
                </a:solidFill>
                <a:latin typeface="Courier New"/>
                <a:ea typeface="Courier New"/>
                <a:cs typeface="Courier New"/>
                <a:sym typeface="Courier New"/>
              </a:defRPr>
            </a:pPr>
            <a:r>
              <a:t>     </a:t>
            </a: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rPr>
                <a:solidFill>
                  <a:srgbClr val="FFFFFF"/>
                </a:solidFill>
              </a:rPr>
              <a:t>    </a:t>
            </a:r>
            <a:r>
              <a:t>Names obj1;</a:t>
            </a:r>
            <a:endParaRPr>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rPr>
                <a:solidFill>
                  <a:srgbClr val="FFFFFF"/>
                </a:solidFill>
              </a:rPr>
              <a:t>    </a:t>
            </a:r>
            <a:r>
              <a:t>obj1.name = </a:t>
            </a:r>
            <a:r>
              <a:rPr>
                <a:solidFill>
                  <a:srgbClr val="E6DB74"/>
                </a:solidFill>
              </a:rPr>
              <a:t>"xyz"</a:t>
            </a:r>
            <a:r>
              <a:t>;</a:t>
            </a:r>
            <a:endParaRPr>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rPr>
                <a:solidFill>
                  <a:srgbClr val="FFFFFF"/>
                </a:solidFill>
              </a:rPr>
              <a:t>    </a:t>
            </a:r>
            <a:r>
              <a:t>obj1.id=15;</a:t>
            </a:r>
            <a:endParaRPr>
              <a:solidFill>
                <a:srgbClr val="FFFFFF"/>
              </a:solidFill>
            </a:endParaRPr>
          </a:p>
          <a:p>
            <a:pPr marL="0" indent="0" defTabSz="214884">
              <a:lnSpc>
                <a:spcPts val="2700"/>
              </a:lnSpc>
              <a:spcBef>
                <a:spcPts val="0"/>
              </a:spcBef>
              <a:buSzTx/>
              <a:buNone/>
              <a:defRPr sz="1598">
                <a:solidFill>
                  <a:srgbClr val="FFFFFF"/>
                </a:solidFill>
                <a:latin typeface="Courier New"/>
                <a:ea typeface="Courier New"/>
                <a:cs typeface="Courier New"/>
                <a:sym typeface="Courier New"/>
              </a:defRPr>
            </a:pPr>
            <a:r>
              <a:t>     </a:t>
            </a:r>
          </a:p>
          <a:p>
            <a:pPr marL="0" indent="0" defTabSz="214884">
              <a:lnSpc>
                <a:spcPts val="2700"/>
              </a:lnSpc>
              <a:spcBef>
                <a:spcPts val="0"/>
              </a:spcBef>
              <a:buSzTx/>
              <a:buNone/>
              <a:defRPr sz="1598">
                <a:solidFill>
                  <a:srgbClr val="75715E"/>
                </a:solidFill>
                <a:latin typeface="Courier New"/>
                <a:ea typeface="Courier New"/>
                <a:cs typeface="Courier New"/>
                <a:sym typeface="Courier New"/>
              </a:defRPr>
            </a:pPr>
            <a:r>
              <a:rPr>
                <a:solidFill>
                  <a:srgbClr val="FFFFFF"/>
                </a:solidFill>
              </a:rPr>
              <a:t>    </a:t>
            </a:r>
            <a:r>
              <a:t>// call printname()</a:t>
            </a:r>
            <a:endParaRPr>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rPr>
                <a:solidFill>
                  <a:srgbClr val="FFFFFF"/>
                </a:solidFill>
              </a:rPr>
              <a:t>    </a:t>
            </a:r>
            <a:r>
              <a:t>obj1.printname();</a:t>
            </a:r>
            <a:endParaRPr>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rPr>
                <a:solidFill>
                  <a:srgbClr val="FFFFFF"/>
                </a:solidFill>
              </a:rPr>
              <a:t>    </a:t>
            </a:r>
            <a:r>
              <a:t>cout &lt;&lt; endl;</a:t>
            </a:r>
            <a:endParaRPr>
              <a:solidFill>
                <a:srgbClr val="FFFFFF"/>
              </a:solidFill>
            </a:endParaRPr>
          </a:p>
          <a:p>
            <a:pPr marL="0" indent="0" defTabSz="214884">
              <a:lnSpc>
                <a:spcPts val="2700"/>
              </a:lnSpc>
              <a:spcBef>
                <a:spcPts val="0"/>
              </a:spcBef>
              <a:buSzTx/>
              <a:buNone/>
              <a:defRPr sz="1598">
                <a:solidFill>
                  <a:srgbClr val="FFFFFF"/>
                </a:solidFill>
                <a:latin typeface="Courier New"/>
                <a:ea typeface="Courier New"/>
                <a:cs typeface="Courier New"/>
                <a:sym typeface="Courier New"/>
              </a:defRPr>
            </a:pPr>
            <a:r>
              <a:t>     </a:t>
            </a:r>
          </a:p>
          <a:p>
            <a:pPr marL="0" indent="0" defTabSz="214884">
              <a:lnSpc>
                <a:spcPts val="2700"/>
              </a:lnSpc>
              <a:spcBef>
                <a:spcPts val="0"/>
              </a:spcBef>
              <a:buSzTx/>
              <a:buNone/>
              <a:defRPr sz="1598">
                <a:solidFill>
                  <a:srgbClr val="75715E"/>
                </a:solidFill>
                <a:latin typeface="Courier New"/>
                <a:ea typeface="Courier New"/>
                <a:cs typeface="Courier New"/>
                <a:sym typeface="Courier New"/>
              </a:defRPr>
            </a:pPr>
            <a:r>
              <a:rPr>
                <a:solidFill>
                  <a:srgbClr val="FFFFFF"/>
                </a:solidFill>
              </a:rPr>
              <a:t>    </a:t>
            </a:r>
            <a:r>
              <a:t>// call printid()</a:t>
            </a:r>
            <a:endParaRPr>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rPr>
                <a:solidFill>
                  <a:srgbClr val="FFFFFF"/>
                </a:solidFill>
              </a:rPr>
              <a:t>    </a:t>
            </a:r>
            <a:r>
              <a:t>obj1.printid();</a:t>
            </a:r>
            <a:endParaRPr>
              <a:solidFill>
                <a:srgbClr val="FFFFFF"/>
              </a:solidFill>
            </a:endParaRPr>
          </a:p>
          <a:p>
            <a:pPr marL="0" indent="0" defTabSz="214884">
              <a:lnSpc>
                <a:spcPts val="2700"/>
              </a:lnSpc>
              <a:spcBef>
                <a:spcPts val="0"/>
              </a:spcBef>
              <a:buSzTx/>
              <a:buNone/>
              <a:defRPr b="1" sz="1598">
                <a:solidFill>
                  <a:srgbClr val="F92672"/>
                </a:solidFill>
                <a:latin typeface="Courier New"/>
                <a:ea typeface="Courier New"/>
                <a:cs typeface="Courier New"/>
                <a:sym typeface="Courier New"/>
              </a:defRPr>
            </a:pPr>
            <a:r>
              <a:rPr b="0">
                <a:solidFill>
                  <a:srgbClr val="FFFFFF"/>
                </a:solidFill>
              </a:rPr>
              <a:t>    </a:t>
            </a:r>
            <a:r>
              <a:t>return</a:t>
            </a:r>
            <a:r>
              <a:rPr b="0">
                <a:solidFill>
                  <a:srgbClr val="FFFFFF"/>
                </a:solidFill>
              </a:rPr>
              <a:t> </a:t>
            </a:r>
            <a:r>
              <a:rPr b="0">
                <a:solidFill>
                  <a:srgbClr val="F8F8F2"/>
                </a:solidFill>
              </a:rPr>
              <a:t>0;</a:t>
            </a:r>
            <a:endParaRPr b="0">
              <a:solidFill>
                <a:srgbClr val="FFFFFF"/>
              </a:solidFill>
            </a:endParaRPr>
          </a:p>
          <a:p>
            <a:pPr marL="0" indent="0" defTabSz="214884">
              <a:lnSpc>
                <a:spcPts val="2700"/>
              </a:lnSpc>
              <a:spcBef>
                <a:spcPts val="0"/>
              </a:spcBef>
              <a:buSzTx/>
              <a:buNone/>
              <a:defRPr sz="1598">
                <a:solidFill>
                  <a:srgbClr val="F8F8F2"/>
                </a:solidFill>
                <a:latin typeface="Courier New"/>
                <a:ea typeface="Courier New"/>
                <a:cs typeface="Courier New"/>
                <a:sym typeface="Courier New"/>
              </a:defRPr>
            </a:pPr>
            <a:r>
              <a:t>}</a:t>
            </a:r>
            <a:endParaRPr>
              <a:solidFill>
                <a:srgbClr val="FFFFFF"/>
              </a:solidFill>
            </a:endParaRP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Constructor"/>
          <p:cNvSpPr txBox="1"/>
          <p:nvPr>
            <p:ph type="title"/>
          </p:nvPr>
        </p:nvSpPr>
        <p:spPr>
          <a:prstGeom prst="rect">
            <a:avLst/>
          </a:prstGeom>
        </p:spPr>
        <p:txBody>
          <a:bodyPr/>
          <a:lstStyle/>
          <a:p>
            <a:pPr/>
            <a:r>
              <a:t>Constructor</a:t>
            </a:r>
          </a:p>
        </p:txBody>
      </p:sp>
      <p:sp>
        <p:nvSpPr>
          <p:cNvPr id="470" name="// C++ program to demonstrate constructors…"/>
          <p:cNvSpPr txBox="1"/>
          <p:nvPr>
            <p:ph type="body" idx="1"/>
          </p:nvPr>
        </p:nvSpPr>
        <p:spPr>
          <a:prstGeom prst="rect">
            <a:avLst/>
          </a:prstGeom>
        </p:spPr>
        <p:txBody>
          <a:bodyPr/>
          <a:lstStyle/>
          <a:p>
            <a:pPr marL="0" indent="0" defTabSz="187452">
              <a:lnSpc>
                <a:spcPts val="2800"/>
              </a:lnSpc>
              <a:spcBef>
                <a:spcPts val="0"/>
              </a:spcBef>
              <a:buSzTx/>
              <a:buNone/>
              <a:defRPr sz="1803">
                <a:solidFill>
                  <a:srgbClr val="75715E"/>
                </a:solidFill>
                <a:latin typeface="Courier New"/>
                <a:ea typeface="Courier New"/>
                <a:cs typeface="Courier New"/>
                <a:sym typeface="Courier New"/>
              </a:defRPr>
            </a:pPr>
            <a:r>
              <a:t>// C++ program to demonstrate constructors</a:t>
            </a:r>
            <a:endParaRPr>
              <a:solidFill>
                <a:srgbClr val="FFFFFF"/>
              </a:solidFill>
            </a:endParaRPr>
          </a:p>
          <a:p>
            <a:pPr marL="0" indent="0" defTabSz="187452">
              <a:lnSpc>
                <a:spcPts val="2700"/>
              </a:lnSpc>
              <a:spcBef>
                <a:spcPts val="0"/>
              </a:spcBef>
              <a:buSzTx/>
              <a:buNone/>
              <a:defRPr sz="1803">
                <a:solidFill>
                  <a:srgbClr val="FFFFFF"/>
                </a:solidFill>
                <a:latin typeface="Courier New"/>
                <a:ea typeface="Courier New"/>
                <a:cs typeface="Courier New"/>
                <a:sym typeface="Courier New"/>
              </a:defRPr>
            </a:pPr>
            <a:r>
              <a:t> </a:t>
            </a:r>
          </a:p>
          <a:p>
            <a:pPr marL="0" indent="0" defTabSz="187452">
              <a:lnSpc>
                <a:spcPts val="2800"/>
              </a:lnSpc>
              <a:spcBef>
                <a:spcPts val="0"/>
              </a:spcBef>
              <a:buSzTx/>
              <a:buNone/>
              <a:defRPr sz="1803">
                <a:solidFill>
                  <a:srgbClr val="F8F8F2"/>
                </a:solidFill>
                <a:latin typeface="Courier New"/>
                <a:ea typeface="Courier New"/>
                <a:cs typeface="Courier New"/>
                <a:sym typeface="Courier New"/>
              </a:defRPr>
            </a:pPr>
            <a:r>
              <a:t>#include &lt;bits/stdc++.h&gt;</a:t>
            </a:r>
            <a:endParaRPr>
              <a:solidFill>
                <a:srgbClr val="FFFFFF"/>
              </a:solidFill>
            </a:endParaRPr>
          </a:p>
          <a:p>
            <a:pPr marL="0" indent="0" defTabSz="187452">
              <a:lnSpc>
                <a:spcPts val="2800"/>
              </a:lnSpc>
              <a:spcBef>
                <a:spcPts val="0"/>
              </a:spcBef>
              <a:buSzTx/>
              <a:buNone/>
              <a:defRPr b="1" sz="1803">
                <a:solidFill>
                  <a:srgbClr val="F92672"/>
                </a:solidFill>
                <a:latin typeface="Courier New"/>
                <a:ea typeface="Courier New"/>
                <a:cs typeface="Courier New"/>
                <a:sym typeface="Courier New"/>
              </a:defRPr>
            </a:pPr>
            <a:r>
              <a:t>using</a:t>
            </a:r>
            <a:r>
              <a:rPr b="0">
                <a:solidFill>
                  <a:srgbClr val="FFFFFF"/>
                </a:solidFill>
              </a:rPr>
              <a:t> </a:t>
            </a:r>
            <a:r>
              <a:t>namespace</a:t>
            </a:r>
            <a:r>
              <a:rPr b="0">
                <a:solidFill>
                  <a:srgbClr val="FFFFFF"/>
                </a:solidFill>
              </a:rPr>
              <a:t> </a:t>
            </a:r>
            <a:r>
              <a:rPr b="0">
                <a:solidFill>
                  <a:srgbClr val="F8F8F2"/>
                </a:solidFill>
              </a:rPr>
              <a:t>std;</a:t>
            </a:r>
            <a:endParaRPr b="0">
              <a:solidFill>
                <a:srgbClr val="FFFFFF"/>
              </a:solidFill>
            </a:endParaRPr>
          </a:p>
          <a:p>
            <a:pPr marL="0" indent="0" defTabSz="187452">
              <a:lnSpc>
                <a:spcPts val="2800"/>
              </a:lnSpc>
              <a:spcBef>
                <a:spcPts val="0"/>
              </a:spcBef>
              <a:buSzTx/>
              <a:buNone/>
              <a:defRPr b="1" sz="1803">
                <a:solidFill>
                  <a:srgbClr val="F92672"/>
                </a:solidFill>
                <a:latin typeface="Courier New"/>
                <a:ea typeface="Courier New"/>
                <a:cs typeface="Courier New"/>
                <a:sym typeface="Courier New"/>
              </a:defRPr>
            </a:pPr>
            <a:r>
              <a:t>class</a:t>
            </a:r>
            <a:r>
              <a:rPr b="0">
                <a:solidFill>
                  <a:srgbClr val="FFFFFF"/>
                </a:solidFill>
              </a:rPr>
              <a:t> </a:t>
            </a:r>
            <a:r>
              <a:rPr b="0">
                <a:solidFill>
                  <a:srgbClr val="F8F8F2"/>
                </a:solidFill>
              </a:rPr>
              <a:t>Names</a:t>
            </a:r>
            <a:endParaRPr b="0">
              <a:solidFill>
                <a:srgbClr val="FFFFFF"/>
              </a:solidFill>
            </a:endParaRPr>
          </a:p>
          <a:p>
            <a:pPr marL="0" indent="0" defTabSz="187452">
              <a:lnSpc>
                <a:spcPts val="2800"/>
              </a:lnSpc>
              <a:spcBef>
                <a:spcPts val="0"/>
              </a:spcBef>
              <a:buSzTx/>
              <a:buNone/>
              <a:defRPr sz="1803">
                <a:solidFill>
                  <a:srgbClr val="F8F8F2"/>
                </a:solidFill>
                <a:latin typeface="Courier New"/>
                <a:ea typeface="Courier New"/>
                <a:cs typeface="Courier New"/>
                <a:sym typeface="Courier New"/>
              </a:defRPr>
            </a:pPr>
            <a:r>
              <a:t>{</a:t>
            </a:r>
            <a:endParaRPr>
              <a:solidFill>
                <a:srgbClr val="FFFFFF"/>
              </a:solidFill>
            </a:endParaRPr>
          </a:p>
          <a:p>
            <a:pPr marL="0" indent="0" defTabSz="187452">
              <a:lnSpc>
                <a:spcPts val="2800"/>
              </a:lnSpc>
              <a:spcBef>
                <a:spcPts val="0"/>
              </a:spcBef>
              <a:buSzTx/>
              <a:buNone/>
              <a:defRPr b="1" sz="1803">
                <a:solidFill>
                  <a:srgbClr val="F92672"/>
                </a:solidFill>
                <a:latin typeface="Courier New"/>
                <a:ea typeface="Courier New"/>
                <a:cs typeface="Courier New"/>
                <a:sym typeface="Courier New"/>
              </a:defRPr>
            </a:pPr>
            <a:r>
              <a:rPr b="0">
                <a:solidFill>
                  <a:srgbClr val="FFFFFF"/>
                </a:solidFill>
              </a:rPr>
              <a:t>    </a:t>
            </a:r>
            <a:r>
              <a:t>public</a:t>
            </a:r>
            <a:r>
              <a:rPr b="0">
                <a:solidFill>
                  <a:srgbClr val="F8F8F2"/>
                </a:solidFill>
              </a:rPr>
              <a:t>:</a:t>
            </a:r>
            <a:endParaRPr b="0">
              <a:solidFill>
                <a:srgbClr val="FFFFFF"/>
              </a:solidFill>
            </a:endParaRPr>
          </a:p>
          <a:p>
            <a:pPr marL="0" indent="0" defTabSz="187452">
              <a:lnSpc>
                <a:spcPts val="2800"/>
              </a:lnSpc>
              <a:spcBef>
                <a:spcPts val="0"/>
              </a:spcBef>
              <a:buSzTx/>
              <a:buNone/>
              <a:defRPr sz="1803">
                <a:solidFill>
                  <a:srgbClr val="FFFFFF"/>
                </a:solidFill>
                <a:latin typeface="Courier New"/>
                <a:ea typeface="Courier New"/>
                <a:cs typeface="Courier New"/>
                <a:sym typeface="Courier New"/>
              </a:defRPr>
            </a:pPr>
            <a:r>
              <a:t>    </a:t>
            </a:r>
            <a:r>
              <a:rPr b="1">
                <a:solidFill>
                  <a:srgbClr val="66D9EF"/>
                </a:solidFill>
              </a:rPr>
              <a:t>int</a:t>
            </a:r>
            <a:r>
              <a:t> </a:t>
            </a:r>
            <a:r>
              <a:rPr>
                <a:solidFill>
                  <a:srgbClr val="F8F8F2"/>
                </a:solidFill>
              </a:rPr>
              <a:t>id;</a:t>
            </a:r>
          </a:p>
          <a:p>
            <a:pPr marL="0" indent="0" defTabSz="187452">
              <a:lnSpc>
                <a:spcPts val="2800"/>
              </a:lnSpc>
              <a:spcBef>
                <a:spcPts val="0"/>
              </a:spcBef>
              <a:buSzTx/>
              <a:buNone/>
              <a:defRPr sz="1803">
                <a:solidFill>
                  <a:srgbClr val="FFFFFF"/>
                </a:solidFill>
                <a:latin typeface="Courier New"/>
                <a:ea typeface="Courier New"/>
                <a:cs typeface="Courier New"/>
                <a:sym typeface="Courier New"/>
              </a:defRPr>
            </a:pPr>
            <a:r>
              <a:t>     </a:t>
            </a:r>
          </a:p>
          <a:p>
            <a:pPr marL="0" indent="0" defTabSz="187452">
              <a:lnSpc>
                <a:spcPts val="2800"/>
              </a:lnSpc>
              <a:spcBef>
                <a:spcPts val="0"/>
              </a:spcBef>
              <a:buSzTx/>
              <a:buNone/>
              <a:defRPr sz="1803">
                <a:solidFill>
                  <a:srgbClr val="75715E"/>
                </a:solidFill>
                <a:latin typeface="Courier New"/>
                <a:ea typeface="Courier New"/>
                <a:cs typeface="Courier New"/>
                <a:sym typeface="Courier New"/>
              </a:defRPr>
            </a:pPr>
            <a:r>
              <a:rPr>
                <a:solidFill>
                  <a:srgbClr val="FFFFFF"/>
                </a:solidFill>
              </a:rPr>
              <a:t>    </a:t>
            </a:r>
            <a:r>
              <a:t>//Default Constructor</a:t>
            </a:r>
            <a:endParaRPr>
              <a:solidFill>
                <a:srgbClr val="FFFFFF"/>
              </a:solidFill>
            </a:endParaRPr>
          </a:p>
          <a:p>
            <a:pPr marL="0" indent="0" defTabSz="187452">
              <a:lnSpc>
                <a:spcPts val="2800"/>
              </a:lnSpc>
              <a:spcBef>
                <a:spcPts val="0"/>
              </a:spcBef>
              <a:buSzTx/>
              <a:buNone/>
              <a:defRPr sz="1803">
                <a:solidFill>
                  <a:srgbClr val="F8F8F2"/>
                </a:solidFill>
                <a:latin typeface="Courier New"/>
                <a:ea typeface="Courier New"/>
                <a:cs typeface="Courier New"/>
                <a:sym typeface="Courier New"/>
              </a:defRPr>
            </a:pPr>
            <a:r>
              <a:rPr>
                <a:solidFill>
                  <a:srgbClr val="FFFFFF"/>
                </a:solidFill>
              </a:rPr>
              <a:t>    </a:t>
            </a:r>
            <a:r>
              <a:t>Names()</a:t>
            </a:r>
            <a:endParaRPr>
              <a:solidFill>
                <a:srgbClr val="FFFFFF"/>
              </a:solidFill>
            </a:endParaRPr>
          </a:p>
          <a:p>
            <a:pPr marL="0" indent="0" defTabSz="187452">
              <a:lnSpc>
                <a:spcPts val="2800"/>
              </a:lnSpc>
              <a:spcBef>
                <a:spcPts val="0"/>
              </a:spcBef>
              <a:buSzTx/>
              <a:buNone/>
              <a:defRPr sz="1803">
                <a:solidFill>
                  <a:srgbClr val="FFFFFF"/>
                </a:solidFill>
                <a:latin typeface="Courier New"/>
                <a:ea typeface="Courier New"/>
                <a:cs typeface="Courier New"/>
                <a:sym typeface="Courier New"/>
              </a:defRPr>
            </a:pPr>
            <a:r>
              <a:t>    </a:t>
            </a:r>
            <a:r>
              <a:rPr>
                <a:solidFill>
                  <a:srgbClr val="F8F8F2"/>
                </a:solidFill>
              </a:rPr>
              <a:t>{</a:t>
            </a:r>
          </a:p>
          <a:p>
            <a:pPr marL="0" indent="0" defTabSz="187452">
              <a:lnSpc>
                <a:spcPts val="2800"/>
              </a:lnSpc>
              <a:spcBef>
                <a:spcPts val="0"/>
              </a:spcBef>
              <a:buSzTx/>
              <a:buNone/>
              <a:defRPr sz="1803">
                <a:solidFill>
                  <a:srgbClr val="E6DB74"/>
                </a:solidFill>
                <a:latin typeface="Courier New"/>
                <a:ea typeface="Courier New"/>
                <a:cs typeface="Courier New"/>
                <a:sym typeface="Courier New"/>
              </a:defRPr>
            </a:pPr>
            <a:r>
              <a:rPr>
                <a:solidFill>
                  <a:srgbClr val="FFFFFF"/>
                </a:solidFill>
              </a:rPr>
              <a:t>        </a:t>
            </a:r>
            <a:r>
              <a:rPr>
                <a:solidFill>
                  <a:srgbClr val="F8F8F2"/>
                </a:solidFill>
              </a:rPr>
              <a:t>cout &lt;&lt; </a:t>
            </a:r>
            <a:r>
              <a:t>"Default Constructor called"</a:t>
            </a:r>
            <a:r>
              <a:rPr>
                <a:solidFill>
                  <a:srgbClr val="FFFFFF"/>
                </a:solidFill>
              </a:rPr>
              <a:t> </a:t>
            </a:r>
            <a:r>
              <a:rPr>
                <a:solidFill>
                  <a:srgbClr val="F8F8F2"/>
                </a:solidFill>
              </a:rPr>
              <a:t>&lt;&lt; endl;</a:t>
            </a:r>
            <a:endParaRPr>
              <a:solidFill>
                <a:srgbClr val="FFFFFF"/>
              </a:solidFill>
            </a:endParaRPr>
          </a:p>
          <a:p>
            <a:pPr marL="0" indent="0" defTabSz="187452">
              <a:lnSpc>
                <a:spcPts val="2800"/>
              </a:lnSpc>
              <a:spcBef>
                <a:spcPts val="0"/>
              </a:spcBef>
              <a:buSzTx/>
              <a:buNone/>
              <a:defRPr sz="1803">
                <a:solidFill>
                  <a:srgbClr val="FFFFFF"/>
                </a:solidFill>
                <a:latin typeface="Courier New"/>
                <a:ea typeface="Courier New"/>
                <a:cs typeface="Courier New"/>
                <a:sym typeface="Courier New"/>
              </a:defRPr>
            </a:pPr>
            <a:r>
              <a:t>        </a:t>
            </a:r>
            <a:r>
              <a:rPr>
                <a:solidFill>
                  <a:srgbClr val="F8F8F2"/>
                </a:solidFill>
              </a:rPr>
              <a:t>id=-1;</a:t>
            </a:r>
          </a:p>
          <a:p>
            <a:pPr marL="0" indent="0" defTabSz="187452">
              <a:lnSpc>
                <a:spcPts val="2800"/>
              </a:lnSpc>
              <a:spcBef>
                <a:spcPts val="0"/>
              </a:spcBef>
              <a:buSzTx/>
              <a:buNone/>
              <a:defRPr sz="1803">
                <a:solidFill>
                  <a:srgbClr val="FFFFFF"/>
                </a:solidFill>
                <a:latin typeface="Courier New"/>
                <a:ea typeface="Courier New"/>
                <a:cs typeface="Courier New"/>
                <a:sym typeface="Courier New"/>
              </a:defRPr>
            </a:pPr>
            <a:r>
              <a:t>    </a:t>
            </a:r>
            <a:r>
              <a:rPr>
                <a:solidFill>
                  <a:srgbClr val="F8F8F2"/>
                </a:solidFill>
              </a:rPr>
              <a:t>}</a:t>
            </a:r>
          </a:p>
          <a:p>
            <a:pPr marL="0" indent="0" defTabSz="187452">
              <a:lnSpc>
                <a:spcPts val="2800"/>
              </a:lnSpc>
              <a:spcBef>
                <a:spcPts val="0"/>
              </a:spcBef>
              <a:buSzTx/>
              <a:buNone/>
              <a:defRPr sz="1803">
                <a:solidFill>
                  <a:srgbClr val="FFFFFF"/>
                </a:solidFill>
                <a:latin typeface="Courier New"/>
                <a:ea typeface="Courier New"/>
                <a:cs typeface="Courier New"/>
                <a:sym typeface="Courier New"/>
              </a:defRPr>
            </a:pPr>
            <a:r>
              <a:t>     </a:t>
            </a:r>
          </a:p>
          <a:p>
            <a:pPr marL="0" indent="0" defTabSz="187452">
              <a:lnSpc>
                <a:spcPts val="2800"/>
              </a:lnSpc>
              <a:spcBef>
                <a:spcPts val="0"/>
              </a:spcBef>
              <a:buSzTx/>
              <a:buNone/>
              <a:defRPr sz="1803">
                <a:solidFill>
                  <a:srgbClr val="75715E"/>
                </a:solidFill>
                <a:latin typeface="Courier New"/>
                <a:ea typeface="Courier New"/>
                <a:cs typeface="Courier New"/>
                <a:sym typeface="Courier New"/>
              </a:defRPr>
            </a:pPr>
            <a:r>
              <a:rPr>
                <a:solidFill>
                  <a:srgbClr val="FFFFFF"/>
                </a:solidFill>
              </a:rPr>
              <a:t>    </a:t>
            </a:r>
            <a:r>
              <a:t>//Parameterized Constructor</a:t>
            </a:r>
            <a:endParaRPr>
              <a:solidFill>
                <a:srgbClr val="FFFFFF"/>
              </a:solidFill>
            </a:endParaRPr>
          </a:p>
          <a:p>
            <a:pPr marL="0" indent="0" defTabSz="187452">
              <a:lnSpc>
                <a:spcPts val="2800"/>
              </a:lnSpc>
              <a:spcBef>
                <a:spcPts val="0"/>
              </a:spcBef>
              <a:buSzTx/>
              <a:buNone/>
              <a:defRPr sz="1803">
                <a:solidFill>
                  <a:srgbClr val="F8F8F2"/>
                </a:solidFill>
                <a:latin typeface="Courier New"/>
                <a:ea typeface="Courier New"/>
                <a:cs typeface="Courier New"/>
                <a:sym typeface="Courier New"/>
              </a:defRPr>
            </a:pPr>
            <a:r>
              <a:rPr>
                <a:solidFill>
                  <a:srgbClr val="FFFFFF"/>
                </a:solidFill>
              </a:rPr>
              <a:t>    </a:t>
            </a:r>
            <a:r>
              <a:t>Names(</a:t>
            </a:r>
            <a:r>
              <a:rPr b="1">
                <a:solidFill>
                  <a:srgbClr val="66D9EF"/>
                </a:solidFill>
              </a:rPr>
              <a:t>int</a:t>
            </a:r>
            <a:r>
              <a:rPr>
                <a:solidFill>
                  <a:srgbClr val="FFFFFF"/>
                </a:solidFill>
              </a:rPr>
              <a:t> </a:t>
            </a:r>
            <a:r>
              <a:t>x)</a:t>
            </a:r>
            <a:endParaRPr>
              <a:solidFill>
                <a:srgbClr val="FFFFFF"/>
              </a:solidFill>
            </a:endParaRPr>
          </a:p>
          <a:p>
            <a:pPr marL="0" indent="0" defTabSz="187452">
              <a:lnSpc>
                <a:spcPts val="2800"/>
              </a:lnSpc>
              <a:spcBef>
                <a:spcPts val="0"/>
              </a:spcBef>
              <a:buSzTx/>
              <a:buNone/>
              <a:defRPr sz="1803">
                <a:solidFill>
                  <a:srgbClr val="FFFFFF"/>
                </a:solidFill>
                <a:latin typeface="Courier New"/>
                <a:ea typeface="Courier New"/>
                <a:cs typeface="Courier New"/>
                <a:sym typeface="Courier New"/>
              </a:defRPr>
            </a:pPr>
            <a:r>
              <a:t>    </a:t>
            </a:r>
            <a:r>
              <a:rPr>
                <a:solidFill>
                  <a:srgbClr val="F8F8F2"/>
                </a:solidFill>
              </a:rPr>
              <a:t>{</a:t>
            </a:r>
          </a:p>
          <a:p>
            <a:pPr marL="0" indent="0" defTabSz="187452">
              <a:lnSpc>
                <a:spcPts val="2800"/>
              </a:lnSpc>
              <a:spcBef>
                <a:spcPts val="0"/>
              </a:spcBef>
              <a:buSzTx/>
              <a:buNone/>
              <a:defRPr sz="1803">
                <a:solidFill>
                  <a:srgbClr val="E6DB74"/>
                </a:solidFill>
                <a:latin typeface="Courier New"/>
                <a:ea typeface="Courier New"/>
                <a:cs typeface="Courier New"/>
                <a:sym typeface="Courier New"/>
              </a:defRPr>
            </a:pPr>
            <a:r>
              <a:rPr>
                <a:solidFill>
                  <a:srgbClr val="FFFFFF"/>
                </a:solidFill>
              </a:rPr>
              <a:t>        </a:t>
            </a:r>
            <a:r>
              <a:rPr>
                <a:solidFill>
                  <a:srgbClr val="F8F8F2"/>
                </a:solidFill>
              </a:rPr>
              <a:t>cout &lt;&lt; </a:t>
            </a:r>
            <a:r>
              <a:t>"Parameterized Constructor called"</a:t>
            </a:r>
            <a:r>
              <a:rPr>
                <a:solidFill>
                  <a:srgbClr val="FFFFFF"/>
                </a:solidFill>
              </a:rPr>
              <a:t> </a:t>
            </a:r>
            <a:r>
              <a:rPr>
                <a:solidFill>
                  <a:srgbClr val="F8F8F2"/>
                </a:solidFill>
              </a:rPr>
              <a:t>&lt;&lt; endl;</a:t>
            </a:r>
            <a:endParaRPr>
              <a:solidFill>
                <a:srgbClr val="FFFFFF"/>
              </a:solidFill>
            </a:endParaRPr>
          </a:p>
          <a:p>
            <a:pPr marL="0" indent="0" defTabSz="187452">
              <a:lnSpc>
                <a:spcPts val="2800"/>
              </a:lnSpc>
              <a:spcBef>
                <a:spcPts val="0"/>
              </a:spcBef>
              <a:buSzTx/>
              <a:buNone/>
              <a:defRPr sz="1803">
                <a:solidFill>
                  <a:srgbClr val="FFFFFF"/>
                </a:solidFill>
                <a:latin typeface="Courier New"/>
                <a:ea typeface="Courier New"/>
                <a:cs typeface="Courier New"/>
                <a:sym typeface="Courier New"/>
              </a:defRPr>
            </a:pPr>
            <a:r>
              <a:t>        </a:t>
            </a:r>
            <a:r>
              <a:rPr>
                <a:solidFill>
                  <a:srgbClr val="F8F8F2"/>
                </a:solidFill>
              </a:rPr>
              <a:t>id=x;</a:t>
            </a:r>
          </a:p>
          <a:p>
            <a:pPr marL="0" indent="0" defTabSz="187452">
              <a:lnSpc>
                <a:spcPts val="2800"/>
              </a:lnSpc>
              <a:spcBef>
                <a:spcPts val="0"/>
              </a:spcBef>
              <a:buSzTx/>
              <a:buNone/>
              <a:defRPr sz="1803">
                <a:solidFill>
                  <a:srgbClr val="FFFFFF"/>
                </a:solidFill>
                <a:latin typeface="Courier New"/>
                <a:ea typeface="Courier New"/>
                <a:cs typeface="Courier New"/>
                <a:sym typeface="Courier New"/>
              </a:defRPr>
            </a:pPr>
            <a:r>
              <a:t>    </a:t>
            </a:r>
            <a:r>
              <a:rPr>
                <a:solidFill>
                  <a:srgbClr val="F8F8F2"/>
                </a:solidFill>
              </a:rPr>
              <a:t>}</a:t>
            </a:r>
          </a:p>
          <a:p>
            <a:pPr marL="0" indent="0" defTabSz="187452">
              <a:lnSpc>
                <a:spcPts val="2800"/>
              </a:lnSpc>
              <a:spcBef>
                <a:spcPts val="0"/>
              </a:spcBef>
              <a:buSzTx/>
              <a:buNone/>
              <a:defRPr sz="1803">
                <a:solidFill>
                  <a:srgbClr val="F8F8F2"/>
                </a:solidFill>
                <a:latin typeface="Courier New"/>
                <a:ea typeface="Courier New"/>
                <a:cs typeface="Courier New"/>
                <a:sym typeface="Courier New"/>
              </a:defRPr>
            </a:pPr>
            <a:r>
              <a:t>};</a:t>
            </a:r>
            <a:endParaRPr>
              <a:solidFill>
                <a:srgbClr val="FFFFFF"/>
              </a:solidFill>
            </a:endParaRPr>
          </a:p>
          <a:p>
            <a:pPr marL="0" indent="0" defTabSz="187452">
              <a:lnSpc>
                <a:spcPts val="2800"/>
              </a:lnSpc>
              <a:spcBef>
                <a:spcPts val="0"/>
              </a:spcBef>
              <a:buSzTx/>
              <a:buNone/>
              <a:defRPr sz="1803">
                <a:solidFill>
                  <a:srgbClr val="F8F8F2"/>
                </a:solidFill>
                <a:latin typeface="Courier New"/>
                <a:ea typeface="Courier New"/>
                <a:cs typeface="Courier New"/>
                <a:sym typeface="Courier New"/>
              </a:defRPr>
            </a:pPr>
            <a:r>
              <a:rPr b="1">
                <a:solidFill>
                  <a:srgbClr val="66D9EF"/>
                </a:solidFill>
              </a:rPr>
              <a:t>int</a:t>
            </a:r>
            <a:r>
              <a:rPr>
                <a:solidFill>
                  <a:srgbClr val="FFFFFF"/>
                </a:solidFill>
              </a:rPr>
              <a:t> </a:t>
            </a:r>
            <a:r>
              <a:t>main() {</a:t>
            </a:r>
            <a:endParaRPr>
              <a:solidFill>
                <a:srgbClr val="FFFFFF"/>
              </a:solidFill>
            </a:endParaRPr>
          </a:p>
          <a:p>
            <a:pPr marL="0" indent="0" defTabSz="187452">
              <a:lnSpc>
                <a:spcPts val="2800"/>
              </a:lnSpc>
              <a:spcBef>
                <a:spcPts val="0"/>
              </a:spcBef>
              <a:buSzTx/>
              <a:buNone/>
              <a:defRPr sz="1803">
                <a:solidFill>
                  <a:srgbClr val="FFFFFF"/>
                </a:solidFill>
                <a:latin typeface="Courier New"/>
                <a:ea typeface="Courier New"/>
                <a:cs typeface="Courier New"/>
                <a:sym typeface="Courier New"/>
              </a:defRPr>
            </a:pPr>
            <a:r>
              <a:t>     </a:t>
            </a:r>
          </a:p>
          <a:p>
            <a:pPr marL="0" indent="0" defTabSz="187452">
              <a:lnSpc>
                <a:spcPts val="2800"/>
              </a:lnSpc>
              <a:spcBef>
                <a:spcPts val="0"/>
              </a:spcBef>
              <a:buSzTx/>
              <a:buNone/>
              <a:defRPr sz="1803">
                <a:solidFill>
                  <a:srgbClr val="75715E"/>
                </a:solidFill>
                <a:latin typeface="Courier New"/>
                <a:ea typeface="Courier New"/>
                <a:cs typeface="Courier New"/>
                <a:sym typeface="Courier New"/>
              </a:defRPr>
            </a:pPr>
            <a:r>
              <a:rPr>
                <a:solidFill>
                  <a:srgbClr val="FFFFFF"/>
                </a:solidFill>
              </a:rPr>
              <a:t>    </a:t>
            </a:r>
            <a:r>
              <a:t>// obj1 will call Default Constructor</a:t>
            </a:r>
            <a:endParaRPr>
              <a:solidFill>
                <a:srgbClr val="FFFFFF"/>
              </a:solidFill>
            </a:endParaRPr>
          </a:p>
          <a:p>
            <a:pPr marL="0" indent="0" defTabSz="187452">
              <a:lnSpc>
                <a:spcPts val="2800"/>
              </a:lnSpc>
              <a:spcBef>
                <a:spcPts val="0"/>
              </a:spcBef>
              <a:buSzTx/>
              <a:buNone/>
              <a:defRPr sz="1803">
                <a:solidFill>
                  <a:srgbClr val="F8F8F2"/>
                </a:solidFill>
                <a:latin typeface="Courier New"/>
                <a:ea typeface="Courier New"/>
                <a:cs typeface="Courier New"/>
                <a:sym typeface="Courier New"/>
              </a:defRPr>
            </a:pPr>
            <a:r>
              <a:rPr>
                <a:solidFill>
                  <a:srgbClr val="FFFFFF"/>
                </a:solidFill>
              </a:rPr>
              <a:t>   Names </a:t>
            </a:r>
            <a:r>
              <a:t>obj1;</a:t>
            </a:r>
            <a:endParaRPr>
              <a:solidFill>
                <a:srgbClr val="FFFFFF"/>
              </a:solidFill>
            </a:endParaRPr>
          </a:p>
          <a:p>
            <a:pPr marL="0" indent="0" defTabSz="187452">
              <a:lnSpc>
                <a:spcPts val="2800"/>
              </a:lnSpc>
              <a:spcBef>
                <a:spcPts val="0"/>
              </a:spcBef>
              <a:buSzTx/>
              <a:buNone/>
              <a:defRPr sz="1803">
                <a:solidFill>
                  <a:srgbClr val="F8F8F2"/>
                </a:solidFill>
                <a:latin typeface="Courier New"/>
                <a:ea typeface="Courier New"/>
                <a:cs typeface="Courier New"/>
                <a:sym typeface="Courier New"/>
              </a:defRPr>
            </a:pPr>
            <a:r>
              <a:rPr>
                <a:solidFill>
                  <a:srgbClr val="FFFFFF"/>
                </a:solidFill>
              </a:rPr>
              <a:t>    </a:t>
            </a:r>
            <a:r>
              <a:t>cout &lt;&lt; </a:t>
            </a:r>
            <a:r>
              <a:rPr>
                <a:solidFill>
                  <a:srgbClr val="E6DB74"/>
                </a:solidFill>
              </a:rPr>
              <a:t>“Name id is: "</a:t>
            </a:r>
            <a:r>
              <a:rPr>
                <a:solidFill>
                  <a:srgbClr val="FFFFFF"/>
                </a:solidFill>
              </a:rPr>
              <a:t> </a:t>
            </a:r>
            <a:r>
              <a:t>&lt;&lt;obj1.id &lt;&lt; endl;</a:t>
            </a:r>
            <a:endParaRPr>
              <a:solidFill>
                <a:srgbClr val="FFFFFF"/>
              </a:solidFill>
            </a:endParaRPr>
          </a:p>
          <a:p>
            <a:pPr marL="0" indent="0" defTabSz="187452">
              <a:lnSpc>
                <a:spcPts val="2800"/>
              </a:lnSpc>
              <a:spcBef>
                <a:spcPts val="0"/>
              </a:spcBef>
              <a:buSzTx/>
              <a:buNone/>
              <a:defRPr sz="1803">
                <a:solidFill>
                  <a:srgbClr val="FFFFFF"/>
                </a:solidFill>
                <a:latin typeface="Courier New"/>
                <a:ea typeface="Courier New"/>
                <a:cs typeface="Courier New"/>
                <a:sym typeface="Courier New"/>
              </a:defRPr>
            </a:pPr>
            <a:r>
              <a:t>     </a:t>
            </a:r>
          </a:p>
          <a:p>
            <a:pPr marL="0" indent="0" defTabSz="187452">
              <a:lnSpc>
                <a:spcPts val="2800"/>
              </a:lnSpc>
              <a:spcBef>
                <a:spcPts val="0"/>
              </a:spcBef>
              <a:buSzTx/>
              <a:buNone/>
              <a:defRPr sz="1803">
                <a:solidFill>
                  <a:srgbClr val="75715E"/>
                </a:solidFill>
                <a:latin typeface="Courier New"/>
                <a:ea typeface="Courier New"/>
                <a:cs typeface="Courier New"/>
                <a:sym typeface="Courier New"/>
              </a:defRPr>
            </a:pPr>
            <a:r>
              <a:rPr>
                <a:solidFill>
                  <a:srgbClr val="FFFFFF"/>
                </a:solidFill>
              </a:rPr>
              <a:t>    </a:t>
            </a:r>
            <a:r>
              <a:t>// obj1 will call Parameterized Constructor</a:t>
            </a:r>
            <a:endParaRPr>
              <a:solidFill>
                <a:srgbClr val="FFFFFF"/>
              </a:solidFill>
            </a:endParaRPr>
          </a:p>
          <a:p>
            <a:pPr marL="0" indent="0" defTabSz="187452">
              <a:lnSpc>
                <a:spcPts val="2800"/>
              </a:lnSpc>
              <a:spcBef>
                <a:spcPts val="0"/>
              </a:spcBef>
              <a:buSzTx/>
              <a:buNone/>
              <a:defRPr sz="1803">
                <a:solidFill>
                  <a:srgbClr val="F8F8F2"/>
                </a:solidFill>
                <a:latin typeface="Courier New"/>
                <a:ea typeface="Courier New"/>
                <a:cs typeface="Courier New"/>
                <a:sym typeface="Courier New"/>
              </a:defRPr>
            </a:pPr>
            <a:r>
              <a:rPr>
                <a:solidFill>
                  <a:srgbClr val="FFFFFF"/>
                </a:solidFill>
              </a:rPr>
              <a:t>    </a:t>
            </a:r>
            <a:r>
              <a:t>Names obj2(21);</a:t>
            </a:r>
            <a:endParaRPr>
              <a:solidFill>
                <a:srgbClr val="FFFFFF"/>
              </a:solidFill>
            </a:endParaRPr>
          </a:p>
          <a:p>
            <a:pPr marL="0" indent="0" defTabSz="187452">
              <a:lnSpc>
                <a:spcPts val="2800"/>
              </a:lnSpc>
              <a:spcBef>
                <a:spcPts val="0"/>
              </a:spcBef>
              <a:buSzTx/>
              <a:buNone/>
              <a:defRPr sz="1803">
                <a:solidFill>
                  <a:srgbClr val="F8F8F2"/>
                </a:solidFill>
                <a:latin typeface="Courier New"/>
                <a:ea typeface="Courier New"/>
                <a:cs typeface="Courier New"/>
                <a:sym typeface="Courier New"/>
              </a:defRPr>
            </a:pPr>
            <a:r>
              <a:rPr>
                <a:solidFill>
                  <a:srgbClr val="FFFFFF"/>
                </a:solidFill>
              </a:rPr>
              <a:t>    </a:t>
            </a:r>
            <a:r>
              <a:t>cout &lt;&lt; </a:t>
            </a:r>
            <a:r>
              <a:rPr>
                <a:solidFill>
                  <a:srgbClr val="E6DB74"/>
                </a:solidFill>
              </a:rPr>
              <a:t>“Name  id is: "</a:t>
            </a:r>
            <a:r>
              <a:rPr>
                <a:solidFill>
                  <a:srgbClr val="FFFFFF"/>
                </a:solidFill>
              </a:rPr>
              <a:t> </a:t>
            </a:r>
            <a:r>
              <a:t>&lt;&lt;obj2.id &lt;&lt; endl;</a:t>
            </a:r>
            <a:endParaRPr>
              <a:solidFill>
                <a:srgbClr val="FFFFFF"/>
              </a:solidFill>
            </a:endParaRPr>
          </a:p>
          <a:p>
            <a:pPr marL="0" indent="0" defTabSz="187452">
              <a:lnSpc>
                <a:spcPts val="2800"/>
              </a:lnSpc>
              <a:spcBef>
                <a:spcPts val="0"/>
              </a:spcBef>
              <a:buSzTx/>
              <a:buNone/>
              <a:defRPr b="1" sz="1803">
                <a:solidFill>
                  <a:srgbClr val="F92672"/>
                </a:solidFill>
                <a:latin typeface="Courier New"/>
                <a:ea typeface="Courier New"/>
                <a:cs typeface="Courier New"/>
                <a:sym typeface="Courier New"/>
              </a:defRPr>
            </a:pPr>
            <a:r>
              <a:rPr b="0">
                <a:solidFill>
                  <a:srgbClr val="FFFFFF"/>
                </a:solidFill>
              </a:rPr>
              <a:t>    </a:t>
            </a:r>
            <a:r>
              <a:t>return</a:t>
            </a:r>
            <a:r>
              <a:rPr b="0">
                <a:solidFill>
                  <a:srgbClr val="FFFFFF"/>
                </a:solidFill>
              </a:rPr>
              <a:t> </a:t>
            </a:r>
            <a:r>
              <a:rPr b="0">
                <a:solidFill>
                  <a:srgbClr val="F8F8F2"/>
                </a:solidFill>
              </a:rPr>
              <a:t>0;</a:t>
            </a:r>
            <a:endParaRPr b="0">
              <a:solidFill>
                <a:srgbClr val="FFFFFF"/>
              </a:solidFill>
            </a:endParaRPr>
          </a:p>
          <a:p>
            <a:pPr marL="0" indent="0" defTabSz="187452">
              <a:lnSpc>
                <a:spcPts val="2800"/>
              </a:lnSpc>
              <a:spcBef>
                <a:spcPts val="0"/>
              </a:spcBef>
              <a:buSzTx/>
              <a:buNone/>
              <a:defRPr sz="1803">
                <a:solidFill>
                  <a:srgbClr val="F8F8F2"/>
                </a:solidFill>
                <a:latin typeface="Courier New"/>
                <a:ea typeface="Courier New"/>
                <a:cs typeface="Courier New"/>
                <a:sym typeface="Courier New"/>
              </a:defRPr>
            </a:pPr>
            <a:r>
              <a:t>}</a:t>
            </a:r>
            <a:endParaRPr>
              <a:solidFill>
                <a:srgbClr val="FFFFFF"/>
              </a:solidFill>
            </a:endParaRP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Destructor"/>
          <p:cNvSpPr txBox="1"/>
          <p:nvPr>
            <p:ph type="title"/>
          </p:nvPr>
        </p:nvSpPr>
        <p:spPr>
          <a:prstGeom prst="rect">
            <a:avLst/>
          </a:prstGeom>
        </p:spPr>
        <p:txBody>
          <a:bodyPr/>
          <a:lstStyle/>
          <a:p>
            <a:pPr/>
            <a:r>
              <a:t>Destructor</a:t>
            </a:r>
          </a:p>
        </p:txBody>
      </p:sp>
      <p:sp>
        <p:nvSpPr>
          <p:cNvPr id="473" name="// C++ program to explain destructors…"/>
          <p:cNvSpPr txBox="1"/>
          <p:nvPr>
            <p:ph type="body" idx="1"/>
          </p:nvPr>
        </p:nvSpPr>
        <p:spPr>
          <a:prstGeom prst="rect">
            <a:avLst/>
          </a:prstGeom>
        </p:spPr>
        <p:txBody>
          <a:bodyPr/>
          <a:lstStyle/>
          <a:p>
            <a:pPr marL="0" indent="0" defTabSz="283463">
              <a:lnSpc>
                <a:spcPts val="2100"/>
              </a:lnSpc>
              <a:spcBef>
                <a:spcPts val="0"/>
              </a:spcBef>
              <a:buSzTx/>
              <a:buNone/>
              <a:defRPr sz="909">
                <a:solidFill>
                  <a:srgbClr val="75715E"/>
                </a:solidFill>
                <a:latin typeface="Courier New"/>
                <a:ea typeface="Courier New"/>
                <a:cs typeface="Courier New"/>
                <a:sym typeface="Courier New"/>
              </a:defRPr>
            </a:pPr>
            <a:r>
              <a:t>// C++ program to explain destructors</a:t>
            </a:r>
            <a:endParaRPr sz="1033">
              <a:solidFill>
                <a:srgbClr val="000000"/>
              </a:solidFill>
            </a:endParaRPr>
          </a:p>
          <a:p>
            <a:pPr marL="0" indent="0" defTabSz="283463">
              <a:lnSpc>
                <a:spcPts val="2400"/>
              </a:lnSpc>
              <a:spcBef>
                <a:spcPts val="0"/>
              </a:spcBef>
              <a:buSzTx/>
              <a:buNone/>
              <a:defRPr sz="1033">
                <a:latin typeface="Courier New"/>
                <a:ea typeface="Courier New"/>
                <a:cs typeface="Courier New"/>
                <a:sym typeface="Courier New"/>
              </a:defRPr>
            </a:pPr>
            <a:r>
              <a:t> </a:t>
            </a: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t>#include &lt;bits/stdc++.h&gt;</a:t>
            </a:r>
            <a:endParaRPr>
              <a:solidFill>
                <a:srgbClr val="000000"/>
              </a:solidFill>
            </a:endParaRPr>
          </a:p>
          <a:p>
            <a:pPr marL="0" indent="0" defTabSz="283463">
              <a:lnSpc>
                <a:spcPts val="2800"/>
              </a:lnSpc>
              <a:spcBef>
                <a:spcPts val="0"/>
              </a:spcBef>
              <a:buSzTx/>
              <a:buNone/>
              <a:defRPr b="1" sz="1488">
                <a:solidFill>
                  <a:srgbClr val="F92672"/>
                </a:solidFill>
                <a:latin typeface="Courier New"/>
                <a:ea typeface="Courier New"/>
                <a:cs typeface="Courier New"/>
                <a:sym typeface="Courier New"/>
              </a:defRPr>
            </a:pPr>
            <a:r>
              <a:t>using</a:t>
            </a:r>
            <a:r>
              <a:rPr b="0">
                <a:solidFill>
                  <a:srgbClr val="000000"/>
                </a:solidFill>
              </a:rPr>
              <a:t> </a:t>
            </a:r>
            <a:r>
              <a:t>namespace</a:t>
            </a:r>
            <a:r>
              <a:rPr b="0">
                <a:solidFill>
                  <a:srgbClr val="000000"/>
                </a:solidFill>
              </a:rPr>
              <a:t> </a:t>
            </a:r>
            <a:r>
              <a:rPr b="0">
                <a:solidFill>
                  <a:srgbClr val="F8F8F2"/>
                </a:solidFill>
              </a:rPr>
              <a:t>std;</a:t>
            </a:r>
            <a:endParaRPr b="0">
              <a:solidFill>
                <a:srgbClr val="000000"/>
              </a:solidFill>
            </a:endParaRPr>
          </a:p>
          <a:p>
            <a:pPr marL="0" indent="0" defTabSz="283463">
              <a:lnSpc>
                <a:spcPts val="2800"/>
              </a:lnSpc>
              <a:spcBef>
                <a:spcPts val="0"/>
              </a:spcBef>
              <a:buSzTx/>
              <a:buNone/>
              <a:defRPr b="1" sz="1488">
                <a:solidFill>
                  <a:srgbClr val="F92672"/>
                </a:solidFill>
                <a:latin typeface="Courier New"/>
                <a:ea typeface="Courier New"/>
                <a:cs typeface="Courier New"/>
                <a:sym typeface="Courier New"/>
              </a:defRPr>
            </a:pPr>
            <a:r>
              <a:t>class</a:t>
            </a:r>
            <a:r>
              <a:rPr b="0">
                <a:solidFill>
                  <a:srgbClr val="000000"/>
                </a:solidFill>
              </a:rPr>
              <a:t> </a:t>
            </a:r>
            <a:r>
              <a:rPr b="0">
                <a:solidFill>
                  <a:srgbClr val="F8F8F2"/>
                </a:solidFill>
              </a:rPr>
              <a:t>Names</a:t>
            </a:r>
            <a:endParaRPr b="0">
              <a:solidFill>
                <a:srgbClr val="000000"/>
              </a:solidFill>
            </a:endParaRP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t>{</a:t>
            </a:r>
            <a:endParaRPr>
              <a:solidFill>
                <a:srgbClr val="000000"/>
              </a:solidFill>
            </a:endParaRPr>
          </a:p>
          <a:p>
            <a:pPr marL="0" indent="0" defTabSz="283463">
              <a:lnSpc>
                <a:spcPts val="2800"/>
              </a:lnSpc>
              <a:spcBef>
                <a:spcPts val="0"/>
              </a:spcBef>
              <a:buSzTx/>
              <a:buNone/>
              <a:defRPr b="1" sz="1488">
                <a:solidFill>
                  <a:srgbClr val="F92672"/>
                </a:solidFill>
                <a:latin typeface="Courier New"/>
                <a:ea typeface="Courier New"/>
                <a:cs typeface="Courier New"/>
                <a:sym typeface="Courier New"/>
              </a:defRPr>
            </a:pPr>
            <a:r>
              <a:rPr b="0">
                <a:solidFill>
                  <a:srgbClr val="000000"/>
                </a:solidFill>
              </a:rPr>
              <a:t>    </a:t>
            </a:r>
            <a:r>
              <a:t>public</a:t>
            </a:r>
            <a:r>
              <a:rPr b="0">
                <a:solidFill>
                  <a:srgbClr val="F8F8F2"/>
                </a:solidFill>
              </a:rPr>
              <a:t>:</a:t>
            </a:r>
            <a:endParaRPr b="0">
              <a:solidFill>
                <a:srgbClr val="000000"/>
              </a:solidFill>
            </a:endParaRPr>
          </a:p>
          <a:p>
            <a:pPr marL="0" indent="0" defTabSz="283463">
              <a:lnSpc>
                <a:spcPts val="2800"/>
              </a:lnSpc>
              <a:spcBef>
                <a:spcPts val="0"/>
              </a:spcBef>
              <a:buSzTx/>
              <a:buNone/>
              <a:defRPr sz="1488">
                <a:latin typeface="Courier New"/>
                <a:ea typeface="Courier New"/>
                <a:cs typeface="Courier New"/>
                <a:sym typeface="Courier New"/>
              </a:defRPr>
            </a:pPr>
            <a:r>
              <a:t>    </a:t>
            </a:r>
            <a:r>
              <a:rPr b="1">
                <a:solidFill>
                  <a:srgbClr val="66D9EF"/>
                </a:solidFill>
              </a:rPr>
              <a:t>int</a:t>
            </a:r>
            <a:r>
              <a:t> </a:t>
            </a:r>
            <a:r>
              <a:rPr>
                <a:solidFill>
                  <a:srgbClr val="F8F8F2"/>
                </a:solidFill>
              </a:rPr>
              <a:t>id;</a:t>
            </a:r>
          </a:p>
          <a:p>
            <a:pPr marL="0" indent="0" defTabSz="283463">
              <a:lnSpc>
                <a:spcPts val="2800"/>
              </a:lnSpc>
              <a:spcBef>
                <a:spcPts val="0"/>
              </a:spcBef>
              <a:buSzTx/>
              <a:buNone/>
              <a:defRPr sz="1488">
                <a:latin typeface="Courier New"/>
                <a:ea typeface="Courier New"/>
                <a:cs typeface="Courier New"/>
                <a:sym typeface="Courier New"/>
              </a:defRPr>
            </a:pPr>
            <a:r>
              <a:t>     </a:t>
            </a:r>
          </a:p>
          <a:p>
            <a:pPr marL="0" indent="0" defTabSz="283463">
              <a:lnSpc>
                <a:spcPts val="2800"/>
              </a:lnSpc>
              <a:spcBef>
                <a:spcPts val="0"/>
              </a:spcBef>
              <a:buSzTx/>
              <a:buNone/>
              <a:defRPr sz="1488">
                <a:solidFill>
                  <a:srgbClr val="75715E"/>
                </a:solidFill>
                <a:latin typeface="Courier New"/>
                <a:ea typeface="Courier New"/>
                <a:cs typeface="Courier New"/>
                <a:sym typeface="Courier New"/>
              </a:defRPr>
            </a:pPr>
            <a:r>
              <a:rPr>
                <a:solidFill>
                  <a:srgbClr val="000000"/>
                </a:solidFill>
              </a:rPr>
              <a:t>    </a:t>
            </a:r>
            <a:r>
              <a:t>//Definition for Destructor</a:t>
            </a:r>
            <a:endParaRPr>
              <a:solidFill>
                <a:srgbClr val="000000"/>
              </a:solidFill>
            </a:endParaRP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rPr>
                <a:solidFill>
                  <a:srgbClr val="000000"/>
                </a:solidFill>
              </a:rPr>
              <a:t>    </a:t>
            </a:r>
            <a:r>
              <a:t>~Names()</a:t>
            </a:r>
            <a:endParaRPr>
              <a:solidFill>
                <a:srgbClr val="000000"/>
              </a:solidFill>
            </a:endParaRPr>
          </a:p>
          <a:p>
            <a:pPr marL="0" indent="0" defTabSz="283463">
              <a:lnSpc>
                <a:spcPts val="2800"/>
              </a:lnSpc>
              <a:spcBef>
                <a:spcPts val="0"/>
              </a:spcBef>
              <a:buSzTx/>
              <a:buNone/>
              <a:defRPr sz="1488">
                <a:latin typeface="Courier New"/>
                <a:ea typeface="Courier New"/>
                <a:cs typeface="Courier New"/>
                <a:sym typeface="Courier New"/>
              </a:defRPr>
            </a:pPr>
            <a:r>
              <a:t>    </a:t>
            </a:r>
            <a:r>
              <a:rPr>
                <a:solidFill>
                  <a:srgbClr val="F8F8F2"/>
                </a:solidFill>
              </a:rPr>
              <a:t>{</a:t>
            </a:r>
          </a:p>
          <a:p>
            <a:pPr marL="0" indent="0" defTabSz="283463">
              <a:lnSpc>
                <a:spcPts val="2800"/>
              </a:lnSpc>
              <a:spcBef>
                <a:spcPts val="0"/>
              </a:spcBef>
              <a:buSzTx/>
              <a:buNone/>
              <a:defRPr sz="1488">
                <a:solidFill>
                  <a:srgbClr val="E6DB74"/>
                </a:solidFill>
                <a:latin typeface="Courier New"/>
                <a:ea typeface="Courier New"/>
                <a:cs typeface="Courier New"/>
                <a:sym typeface="Courier New"/>
              </a:defRPr>
            </a:pPr>
            <a:r>
              <a:rPr>
                <a:solidFill>
                  <a:srgbClr val="000000"/>
                </a:solidFill>
              </a:rPr>
              <a:t>        </a:t>
            </a:r>
            <a:r>
              <a:rPr>
                <a:solidFill>
                  <a:srgbClr val="F8F8F2"/>
                </a:solidFill>
              </a:rPr>
              <a:t>cout &lt;&lt; </a:t>
            </a:r>
            <a:r>
              <a:t>"Destructor called for id: "</a:t>
            </a:r>
            <a:r>
              <a:rPr>
                <a:solidFill>
                  <a:srgbClr val="000000"/>
                </a:solidFill>
              </a:rPr>
              <a:t> </a:t>
            </a:r>
            <a:r>
              <a:rPr>
                <a:solidFill>
                  <a:srgbClr val="F8F8F2"/>
                </a:solidFill>
              </a:rPr>
              <a:t>&lt;&lt; id &lt;&lt;endl;</a:t>
            </a:r>
            <a:endParaRPr>
              <a:solidFill>
                <a:srgbClr val="000000"/>
              </a:solidFill>
            </a:endParaRPr>
          </a:p>
          <a:p>
            <a:pPr marL="0" indent="0" defTabSz="283463">
              <a:lnSpc>
                <a:spcPts val="2800"/>
              </a:lnSpc>
              <a:spcBef>
                <a:spcPts val="0"/>
              </a:spcBef>
              <a:buSzTx/>
              <a:buNone/>
              <a:defRPr sz="1488">
                <a:latin typeface="Courier New"/>
                <a:ea typeface="Courier New"/>
                <a:cs typeface="Courier New"/>
                <a:sym typeface="Courier New"/>
              </a:defRPr>
            </a:pPr>
            <a:r>
              <a:t>    </a:t>
            </a:r>
            <a:r>
              <a:rPr>
                <a:solidFill>
                  <a:srgbClr val="F8F8F2"/>
                </a:solidFill>
              </a:rPr>
              <a:t>}</a:t>
            </a: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t>};</a:t>
            </a:r>
            <a:endParaRPr>
              <a:solidFill>
                <a:srgbClr val="000000"/>
              </a:solidFill>
            </a:endParaRPr>
          </a:p>
          <a:p>
            <a:pPr marL="0" indent="0" defTabSz="283463">
              <a:lnSpc>
                <a:spcPts val="3000"/>
              </a:lnSpc>
              <a:spcBef>
                <a:spcPts val="0"/>
              </a:spcBef>
              <a:buSzTx/>
              <a:buNone/>
              <a:defRPr sz="1488">
                <a:latin typeface="Courier New"/>
                <a:ea typeface="Courier New"/>
                <a:cs typeface="Courier New"/>
                <a:sym typeface="Courier New"/>
              </a:defRPr>
            </a:pPr>
            <a:r>
              <a:t> </a:t>
            </a: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rPr b="1">
                <a:solidFill>
                  <a:srgbClr val="66D9EF"/>
                </a:solidFill>
              </a:rPr>
              <a:t>int</a:t>
            </a:r>
            <a:r>
              <a:rPr>
                <a:solidFill>
                  <a:srgbClr val="000000"/>
                </a:solidFill>
              </a:rPr>
              <a:t> </a:t>
            </a:r>
            <a:r>
              <a:t>main()</a:t>
            </a:r>
            <a:endParaRPr>
              <a:solidFill>
                <a:srgbClr val="000000"/>
              </a:solidFill>
            </a:endParaRPr>
          </a:p>
          <a:p>
            <a:pPr marL="0" indent="0" defTabSz="283463">
              <a:lnSpc>
                <a:spcPts val="2800"/>
              </a:lnSpc>
              <a:spcBef>
                <a:spcPts val="0"/>
              </a:spcBef>
              <a:buSzTx/>
              <a:buNone/>
              <a:defRPr sz="1488">
                <a:latin typeface="Courier New"/>
                <a:ea typeface="Courier New"/>
                <a:cs typeface="Courier New"/>
                <a:sym typeface="Courier New"/>
              </a:defRPr>
            </a:pPr>
            <a:r>
              <a:t>  </a:t>
            </a:r>
            <a:r>
              <a:rPr>
                <a:solidFill>
                  <a:srgbClr val="F8F8F2"/>
                </a:solidFill>
              </a:rPr>
              <a:t>{</a:t>
            </a: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rPr>
                <a:solidFill>
                  <a:srgbClr val="000000"/>
                </a:solidFill>
              </a:rPr>
              <a:t>    </a:t>
            </a:r>
            <a:r>
              <a:t>Names obj1;</a:t>
            </a:r>
            <a:endParaRPr>
              <a:solidFill>
                <a:srgbClr val="000000"/>
              </a:solidFill>
            </a:endParaRP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rPr>
                <a:solidFill>
                  <a:srgbClr val="000000"/>
                </a:solidFill>
              </a:rPr>
              <a:t>    </a:t>
            </a:r>
            <a:r>
              <a:t>obj1.id=7;</a:t>
            </a:r>
            <a:endParaRPr>
              <a:solidFill>
                <a:srgbClr val="000000"/>
              </a:solidFill>
            </a:endParaRP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rPr>
                <a:solidFill>
                  <a:srgbClr val="000000"/>
                </a:solidFill>
              </a:rPr>
              <a:t>    </a:t>
            </a:r>
            <a:r>
              <a:rPr b="1">
                <a:solidFill>
                  <a:srgbClr val="66D9EF"/>
                </a:solidFill>
              </a:rPr>
              <a:t>int</a:t>
            </a:r>
            <a:r>
              <a:rPr>
                <a:solidFill>
                  <a:srgbClr val="000000"/>
                </a:solidFill>
              </a:rPr>
              <a:t> </a:t>
            </a:r>
            <a:r>
              <a:t>i = 0;</a:t>
            </a:r>
            <a:endParaRPr>
              <a:solidFill>
                <a:srgbClr val="000000"/>
              </a:solidFill>
            </a:endParaRP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rPr>
                <a:solidFill>
                  <a:srgbClr val="000000"/>
                </a:solidFill>
              </a:rPr>
              <a:t>    </a:t>
            </a:r>
            <a:r>
              <a:rPr b="1">
                <a:solidFill>
                  <a:srgbClr val="F92672"/>
                </a:solidFill>
              </a:rPr>
              <a:t>while</a:t>
            </a:r>
            <a:r>
              <a:rPr>
                <a:solidFill>
                  <a:srgbClr val="000000"/>
                </a:solidFill>
              </a:rPr>
              <a:t> </a:t>
            </a:r>
            <a:r>
              <a:t>( i &lt; 5 )</a:t>
            </a:r>
            <a:endParaRPr>
              <a:solidFill>
                <a:srgbClr val="000000"/>
              </a:solidFill>
            </a:endParaRPr>
          </a:p>
          <a:p>
            <a:pPr marL="0" indent="0" defTabSz="283463">
              <a:lnSpc>
                <a:spcPts val="2800"/>
              </a:lnSpc>
              <a:spcBef>
                <a:spcPts val="0"/>
              </a:spcBef>
              <a:buSzTx/>
              <a:buNone/>
              <a:defRPr sz="1488">
                <a:latin typeface="Courier New"/>
                <a:ea typeface="Courier New"/>
                <a:cs typeface="Courier New"/>
                <a:sym typeface="Courier New"/>
              </a:defRPr>
            </a:pPr>
            <a:r>
              <a:t>    </a:t>
            </a:r>
            <a:r>
              <a:rPr>
                <a:solidFill>
                  <a:srgbClr val="F8F8F2"/>
                </a:solidFill>
              </a:rPr>
              <a:t>{</a:t>
            </a: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rPr>
                <a:solidFill>
                  <a:srgbClr val="000000"/>
                </a:solidFill>
              </a:rPr>
              <a:t>        </a:t>
            </a:r>
            <a:r>
              <a:t>Names obj2;</a:t>
            </a:r>
            <a:endParaRPr>
              <a:solidFill>
                <a:srgbClr val="000000"/>
              </a:solidFill>
            </a:endParaRP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rPr>
                <a:solidFill>
                  <a:srgbClr val="000000"/>
                </a:solidFill>
              </a:rPr>
              <a:t>        </a:t>
            </a:r>
            <a:r>
              <a:t>obj2.id=i;</a:t>
            </a:r>
            <a:endParaRPr>
              <a:solidFill>
                <a:srgbClr val="000000"/>
              </a:solidFill>
            </a:endParaRPr>
          </a:p>
          <a:p>
            <a:pPr marL="0" indent="0" defTabSz="283463">
              <a:lnSpc>
                <a:spcPts val="2800"/>
              </a:lnSpc>
              <a:spcBef>
                <a:spcPts val="0"/>
              </a:spcBef>
              <a:buSzTx/>
              <a:buNone/>
              <a:defRPr sz="1488">
                <a:solidFill>
                  <a:srgbClr val="F8F8F2"/>
                </a:solidFill>
                <a:latin typeface="Courier New"/>
                <a:ea typeface="Courier New"/>
                <a:cs typeface="Courier New"/>
                <a:sym typeface="Courier New"/>
              </a:defRPr>
            </a:pPr>
            <a:r>
              <a:rPr>
                <a:solidFill>
                  <a:srgbClr val="000000"/>
                </a:solidFill>
              </a:rPr>
              <a:t>        </a:t>
            </a:r>
            <a:r>
              <a:t>i++;       </a:t>
            </a:r>
            <a:endParaRPr>
              <a:solidFill>
                <a:srgbClr val="000000"/>
              </a:solidFill>
            </a:endParaRPr>
          </a:p>
          <a:p>
            <a:pPr marL="0" indent="0" defTabSz="283463">
              <a:lnSpc>
                <a:spcPts val="2800"/>
              </a:lnSpc>
              <a:spcBef>
                <a:spcPts val="0"/>
              </a:spcBef>
              <a:buSzTx/>
              <a:buNone/>
              <a:defRPr sz="1488">
                <a:solidFill>
                  <a:srgbClr val="75715E"/>
                </a:solidFill>
                <a:latin typeface="Courier New"/>
                <a:ea typeface="Courier New"/>
                <a:cs typeface="Courier New"/>
                <a:sym typeface="Courier New"/>
              </a:defRPr>
            </a:pPr>
            <a:r>
              <a:rPr>
                <a:solidFill>
                  <a:srgbClr val="000000"/>
                </a:solidFill>
              </a:rPr>
              <a:t>    </a:t>
            </a:r>
            <a:r>
              <a:rPr>
                <a:solidFill>
                  <a:srgbClr val="F8F8F2"/>
                </a:solidFill>
              </a:rPr>
              <a:t>} </a:t>
            </a:r>
            <a:r>
              <a:t>// Scope for obj2 ends here</a:t>
            </a:r>
            <a:endParaRPr>
              <a:solidFill>
                <a:srgbClr val="000000"/>
              </a:solidFill>
            </a:endParaRPr>
          </a:p>
          <a:p>
            <a:pPr marL="0" indent="0" defTabSz="283463">
              <a:lnSpc>
                <a:spcPts val="3000"/>
              </a:lnSpc>
              <a:spcBef>
                <a:spcPts val="0"/>
              </a:spcBef>
              <a:buSzTx/>
              <a:buNone/>
              <a:defRPr sz="1488">
                <a:latin typeface="Courier New"/>
                <a:ea typeface="Courier New"/>
                <a:cs typeface="Courier New"/>
                <a:sym typeface="Courier New"/>
              </a:defRPr>
            </a:pPr>
            <a:r>
              <a:t> </a:t>
            </a:r>
          </a:p>
          <a:p>
            <a:pPr marL="0" indent="0" defTabSz="283463">
              <a:lnSpc>
                <a:spcPts val="2800"/>
              </a:lnSpc>
              <a:spcBef>
                <a:spcPts val="0"/>
              </a:spcBef>
              <a:buSzTx/>
              <a:buNone/>
              <a:defRPr b="1" sz="1488">
                <a:solidFill>
                  <a:srgbClr val="F92672"/>
                </a:solidFill>
                <a:latin typeface="Courier New"/>
                <a:ea typeface="Courier New"/>
                <a:cs typeface="Courier New"/>
                <a:sym typeface="Courier New"/>
              </a:defRPr>
            </a:pPr>
            <a:r>
              <a:rPr b="0">
                <a:solidFill>
                  <a:srgbClr val="000000"/>
                </a:solidFill>
              </a:rPr>
              <a:t>    </a:t>
            </a:r>
            <a:r>
              <a:t>return</a:t>
            </a:r>
            <a:r>
              <a:rPr b="0">
                <a:solidFill>
                  <a:srgbClr val="000000"/>
                </a:solidFill>
              </a:rPr>
              <a:t> </a:t>
            </a:r>
            <a:r>
              <a:rPr b="0">
                <a:solidFill>
                  <a:srgbClr val="F8F8F2"/>
                </a:solidFill>
              </a:rPr>
              <a:t>0;</a:t>
            </a:r>
            <a:endParaRPr b="0">
              <a:solidFill>
                <a:srgbClr val="000000"/>
              </a:solidFill>
            </a:endParaRPr>
          </a:p>
          <a:p>
            <a:pPr marL="0" indent="0" defTabSz="283463">
              <a:lnSpc>
                <a:spcPts val="2800"/>
              </a:lnSpc>
              <a:spcBef>
                <a:spcPts val="0"/>
              </a:spcBef>
              <a:buSzTx/>
              <a:buNone/>
              <a:defRPr sz="1488">
                <a:solidFill>
                  <a:srgbClr val="75715E"/>
                </a:solidFill>
                <a:latin typeface="Courier New"/>
                <a:ea typeface="Courier New"/>
                <a:cs typeface="Courier New"/>
                <a:sym typeface="Courier New"/>
              </a:defRPr>
            </a:pPr>
            <a:r>
              <a:rPr>
                <a:solidFill>
                  <a:srgbClr val="000000"/>
                </a:solidFill>
              </a:rPr>
              <a:t>  </a:t>
            </a:r>
            <a:r>
              <a:rPr>
                <a:solidFill>
                  <a:srgbClr val="F8F8F2"/>
                </a:solidFill>
              </a:rPr>
              <a:t>} </a:t>
            </a:r>
            <a:r>
              <a:t>// Scope for obj1 ends here</a:t>
            </a:r>
            <a:endParaRPr>
              <a:solidFill>
                <a:srgbClr val="000000"/>
              </a:solidFill>
            </a:endParaRPr>
          </a:p>
          <a:p>
            <a:pPr marL="0" indent="0" defTabSz="283463">
              <a:spcBef>
                <a:spcPts val="600"/>
              </a:spcBef>
              <a:buSzTx/>
              <a:buNone/>
              <a:defRPr b="1" sz="1054">
                <a:solidFill>
                  <a:srgbClr val="FFFFFF"/>
                </a:solidFill>
                <a:latin typeface="Helvetica"/>
                <a:ea typeface="Helvetica"/>
                <a:cs typeface="Helvetica"/>
                <a:sym typeface="Helvetica"/>
              </a:defRPr>
            </a:pPr>
            <a:r>
              <a:t>Output:</a:t>
            </a:r>
          </a:p>
          <a:p>
            <a:pPr marL="0" indent="0" defTabSz="283463">
              <a:spcBef>
                <a:spcPts val="600"/>
              </a:spcBef>
              <a:buSzTx/>
              <a:buNone/>
              <a:defRPr b="1" sz="1054">
                <a:solidFill>
                  <a:srgbClr val="FFFFFF"/>
                </a:solidFill>
                <a:latin typeface="Helvetica"/>
                <a:ea typeface="Helvetica"/>
                <a:cs typeface="Helvetica"/>
                <a:sym typeface="Helvetica"/>
              </a:defRPr>
            </a:pPr>
          </a:p>
          <a:p>
            <a:pPr marL="0" indent="0" defTabSz="283463">
              <a:spcBef>
                <a:spcPts val="600"/>
              </a:spcBef>
              <a:buSzTx/>
              <a:buNone/>
              <a:defRPr b="1" sz="1054">
                <a:solidFill>
                  <a:srgbClr val="FFFFFF"/>
                </a:solidFill>
                <a:latin typeface="Helvetica"/>
                <a:ea typeface="Helvetica"/>
                <a:cs typeface="Helvetica"/>
                <a:sym typeface="Helvetica"/>
              </a:defRPr>
            </a:pPr>
            <a:r>
              <a:t>Destructor called for id:  0</a:t>
            </a:r>
          </a:p>
          <a:p>
            <a:pPr marL="0" indent="0" defTabSz="283463">
              <a:spcBef>
                <a:spcPts val="600"/>
              </a:spcBef>
              <a:buSzTx/>
              <a:buNone/>
              <a:defRPr b="1" sz="1054">
                <a:solidFill>
                  <a:srgbClr val="FFFFFF"/>
                </a:solidFill>
                <a:latin typeface="Helvetica"/>
                <a:ea typeface="Helvetica"/>
                <a:cs typeface="Helvetica"/>
                <a:sym typeface="Helvetica"/>
              </a:defRPr>
            </a:pPr>
            <a:r>
              <a:t>…..</a:t>
            </a:r>
          </a:p>
          <a:p>
            <a:pPr marL="0" indent="0" defTabSz="283463">
              <a:lnSpc>
                <a:spcPts val="2800"/>
              </a:lnSpc>
              <a:spcBef>
                <a:spcPts val="0"/>
              </a:spcBef>
              <a:buSzTx/>
              <a:buNone/>
              <a:defRPr sz="1488">
                <a:solidFill>
                  <a:srgbClr val="E6DB74"/>
                </a:solidFill>
                <a:latin typeface="Courier New"/>
                <a:ea typeface="Courier New"/>
                <a:cs typeface="Courier New"/>
                <a:sym typeface="Courier New"/>
              </a:defRPr>
            </a:pPr>
            <a:r>
              <a:t>Destructor called for id: 7</a:t>
            </a:r>
          </a:p>
          <a:p>
            <a:pPr marL="0" indent="0" defTabSz="283463">
              <a:spcBef>
                <a:spcPts val="0"/>
              </a:spcBef>
              <a:buSzTx/>
              <a:buNone/>
              <a:defRPr sz="992">
                <a:solidFill>
                  <a:srgbClr val="FFFFFF"/>
                </a:solidFill>
                <a:latin typeface="Courier"/>
                <a:ea typeface="Courier"/>
                <a:cs typeface="Courier"/>
                <a:sym typeface="Courier"/>
              </a:defRPr>
            </a:pPr>
            <a:r>
              <a:t>Destructor called for id: 0Destructor called for id: 0</a:t>
            </a:r>
          </a:p>
          <a:p>
            <a:pPr marL="0" indent="0" defTabSz="283463">
              <a:spcBef>
                <a:spcPts val="0"/>
              </a:spcBef>
              <a:buSzTx/>
              <a:buNone/>
              <a:defRPr sz="992">
                <a:solidFill>
                  <a:srgbClr val="FFFFFF"/>
                </a:solidFill>
                <a:latin typeface="Courier"/>
                <a:ea typeface="Courier"/>
                <a:cs typeface="Courier"/>
                <a:sym typeface="Courier"/>
              </a:defRPr>
            </a:pPr>
            <a:r>
              <a:t>Destructor called for id: 1</a:t>
            </a:r>
          </a:p>
          <a:p>
            <a:pPr marL="0" indent="0" defTabSz="283463">
              <a:spcBef>
                <a:spcPts val="0"/>
              </a:spcBef>
              <a:buSzTx/>
              <a:buNone/>
              <a:defRPr sz="992">
                <a:solidFill>
                  <a:srgbClr val="FFFFFF"/>
                </a:solidFill>
                <a:latin typeface="Courier"/>
                <a:ea typeface="Courier"/>
                <a:cs typeface="Courier"/>
                <a:sym typeface="Courier"/>
              </a:defRPr>
            </a:pPr>
          </a:p>
          <a:p>
            <a:pPr marL="0" indent="0" defTabSz="283463">
              <a:spcBef>
                <a:spcPts val="0"/>
              </a:spcBef>
              <a:buSzTx/>
              <a:buNone/>
              <a:defRPr sz="992">
                <a:solidFill>
                  <a:srgbClr val="FFFFFF"/>
                </a:solidFill>
                <a:latin typeface="Courier"/>
                <a:ea typeface="Courier"/>
                <a:cs typeface="Courier"/>
                <a:sym typeface="Courier"/>
              </a:defRPr>
            </a:pPr>
            <a:r>
              <a:t>Destructor called for id: 1</a:t>
            </a:r>
          </a:p>
          <a:p>
            <a:pPr marL="0" indent="0" defTabSz="283463">
              <a:spcBef>
                <a:spcPts val="0"/>
              </a:spcBef>
              <a:buSzTx/>
              <a:buNone/>
              <a:defRPr sz="992">
                <a:solidFill>
                  <a:srgbClr val="FFFFFF"/>
                </a:solidFill>
                <a:latin typeface="Courier"/>
                <a:ea typeface="Courier"/>
                <a:cs typeface="Courier"/>
                <a:sym typeface="Courier"/>
              </a:defRPr>
            </a:pPr>
          </a:p>
          <a:p>
            <a:pPr marL="0" indent="0" defTabSz="283463">
              <a:spcBef>
                <a:spcPts val="0"/>
              </a:spcBef>
              <a:buSzTx/>
              <a:buNone/>
              <a:defRPr sz="992">
                <a:solidFill>
                  <a:srgbClr val="FFFFFF"/>
                </a:solidFill>
                <a:latin typeface="Courier"/>
                <a:ea typeface="Courier"/>
                <a:cs typeface="Courier"/>
                <a:sym typeface="Courier"/>
              </a:defRPr>
            </a:pPr>
            <a:r>
              <a:t>Destructor called for id: 0</a:t>
            </a:r>
          </a:p>
          <a:p>
            <a:pPr marL="0" indent="0" defTabSz="283463">
              <a:spcBef>
                <a:spcPts val="0"/>
              </a:spcBef>
              <a:buSzTx/>
              <a:buNone/>
              <a:defRPr sz="992">
                <a:solidFill>
                  <a:srgbClr val="FFFFFF"/>
                </a:solidFill>
                <a:latin typeface="Courier"/>
                <a:ea typeface="Courier"/>
                <a:cs typeface="Courier"/>
                <a:sym typeface="Courier"/>
              </a:defRPr>
            </a:pPr>
            <a:r>
              <a:t>Destructor called for id: 1</a:t>
            </a:r>
          </a:p>
          <a:p>
            <a:pPr marL="0" indent="0" defTabSz="283463">
              <a:spcBef>
                <a:spcPts val="0"/>
              </a:spcBef>
              <a:buSzTx/>
              <a:buNone/>
              <a:defRPr sz="992">
                <a:solidFill>
                  <a:srgbClr val="FFFFFF"/>
                </a:solidFill>
                <a:latin typeface="Courier"/>
                <a:ea typeface="Courier"/>
                <a:cs typeface="Courier"/>
                <a:sym typeface="Courier"/>
              </a:defRPr>
            </a:pPr>
            <a:r>
              <a:t>Destructor called for id: 2</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value category since c++11"/>
          <p:cNvSpPr txBox="1"/>
          <p:nvPr>
            <p:ph type="title"/>
          </p:nvPr>
        </p:nvSpPr>
        <p:spPr>
          <a:prstGeom prst="rect">
            <a:avLst/>
          </a:prstGeom>
        </p:spPr>
        <p:txBody>
          <a:bodyPr/>
          <a:lstStyle/>
          <a:p>
            <a:pPr/>
            <a:r>
              <a:t>value category since c++11</a:t>
            </a:r>
          </a:p>
        </p:txBody>
      </p:sp>
      <p:sp>
        <p:nvSpPr>
          <p:cNvPr id="172" name="rvalue…"/>
          <p:cNvSpPr txBox="1"/>
          <p:nvPr>
            <p:ph type="body" idx="1"/>
          </p:nvPr>
        </p:nvSpPr>
        <p:spPr>
          <a:prstGeom prst="rect">
            <a:avLst/>
          </a:prstGeom>
        </p:spPr>
        <p:txBody>
          <a:bodyPr/>
          <a:lstStyle/>
          <a:p>
            <a:pPr marL="0" indent="0" defTabSz="457200">
              <a:spcBef>
                <a:spcPts val="400"/>
              </a:spcBef>
              <a:buSzTx/>
              <a:buNone/>
              <a:defRPr b="1" sz="4500">
                <a:latin typeface="Arial"/>
                <a:ea typeface="Arial"/>
                <a:cs typeface="Arial"/>
                <a:sym typeface="Arial"/>
              </a:defRPr>
            </a:pPr>
            <a:r>
              <a:t>rvalue</a:t>
            </a:r>
          </a:p>
          <a:p>
            <a:pPr marL="0" indent="0" defTabSz="457200">
              <a:spcBef>
                <a:spcPts val="600"/>
              </a:spcBef>
              <a:buSzTx/>
              <a:buNone/>
              <a:defRPr sz="4500">
                <a:latin typeface="Arial"/>
                <a:ea typeface="Arial"/>
                <a:cs typeface="Arial"/>
                <a:sym typeface="Arial"/>
              </a:defRPr>
            </a:pPr>
            <a:r>
              <a:t>An </a:t>
            </a:r>
            <a:r>
              <a:rPr i="1"/>
              <a:t>rvalue expression</a:t>
            </a:r>
            <a:r>
              <a:t> is either prvalue or xvalue.</a:t>
            </a:r>
          </a:p>
          <a:p>
            <a:pPr marL="0" indent="0" defTabSz="457200">
              <a:spcBef>
                <a:spcPts val="600"/>
              </a:spcBef>
              <a:buSzTx/>
              <a:buNone/>
              <a:defRPr sz="4500">
                <a:latin typeface="Arial"/>
                <a:ea typeface="Arial"/>
                <a:cs typeface="Arial"/>
                <a:sym typeface="Arial"/>
              </a:defRPr>
            </a:pPr>
            <a:r>
              <a:t>Properties:</a:t>
            </a:r>
          </a:p>
          <a:p>
            <a:pPr marL="457199" indent="-317499" defTabSz="457200">
              <a:spcBef>
                <a:spcPts val="100"/>
              </a:spcBef>
              <a:buSzPct val="100000"/>
              <a:buFont typeface="Arial"/>
              <a:buChar char="▪"/>
              <a:defRPr sz="4500">
                <a:latin typeface="Arial"/>
                <a:ea typeface="Arial"/>
                <a:cs typeface="Arial"/>
                <a:sym typeface="Arial"/>
              </a:defRPr>
            </a:pPr>
            <a:r>
              <a:t>Address of an rvalue cannot be taken by built-in address-of operator: </a:t>
            </a:r>
            <a:r>
              <a:rPr>
                <a:solidFill>
                  <a:srgbClr val="000040"/>
                </a:solidFill>
                <a:latin typeface="Courier"/>
                <a:ea typeface="Courier"/>
                <a:cs typeface="Courier"/>
                <a:sym typeface="Courier"/>
              </a:rPr>
              <a:t>&amp;</a:t>
            </a:r>
            <a:r>
              <a:rPr>
                <a:solidFill>
                  <a:srgbClr val="0000FF"/>
                </a:solidFill>
                <a:latin typeface="Courier"/>
                <a:ea typeface="Courier"/>
                <a:cs typeface="Courier"/>
                <a:sym typeface="Courier"/>
              </a:rPr>
              <a:t>int</a:t>
            </a:r>
            <a:r>
              <a:rPr>
                <a:solidFill>
                  <a:srgbClr val="008000"/>
                </a:solidFill>
                <a:latin typeface="Courier"/>
                <a:ea typeface="Courier"/>
                <a:cs typeface="Courier"/>
                <a:sym typeface="Courier"/>
              </a:rPr>
              <a:t>()</a:t>
            </a:r>
            <a:r>
              <a:t>, </a:t>
            </a:r>
            <a:r>
              <a:rPr>
                <a:solidFill>
                  <a:srgbClr val="000040"/>
                </a:solidFill>
                <a:latin typeface="Courier"/>
                <a:ea typeface="Courier"/>
                <a:cs typeface="Courier"/>
                <a:sym typeface="Courier"/>
              </a:rPr>
              <a:t>&amp;</a:t>
            </a:r>
            <a:r>
              <a:rPr>
                <a:latin typeface="Courier"/>
                <a:ea typeface="Courier"/>
                <a:cs typeface="Courier"/>
                <a:sym typeface="Courier"/>
              </a:rPr>
              <a:t>i</a:t>
            </a:r>
            <a:r>
              <a:rPr>
                <a:solidFill>
                  <a:srgbClr val="000040"/>
                </a:solidFill>
                <a:latin typeface="Courier"/>
                <a:ea typeface="Courier"/>
                <a:cs typeface="Courier"/>
                <a:sym typeface="Courier"/>
              </a:rPr>
              <a:t>++</a:t>
            </a:r>
            <a:r>
              <a:rPr baseline="31999">
                <a:solidFill>
                  <a:srgbClr val="0645AD"/>
                </a:solidFill>
                <a:hlinkClick r:id="rId2" invalidUrl="" action="" tgtFrame="" tooltip="" history="1" highlightClick="0" endSnd="0"/>
              </a:rPr>
              <a:t>[3]</a:t>
            </a:r>
            <a:r>
              <a:t>, </a:t>
            </a:r>
            <a:r>
              <a:rPr>
                <a:solidFill>
                  <a:srgbClr val="000040"/>
                </a:solidFill>
                <a:latin typeface="Courier"/>
                <a:ea typeface="Courier"/>
                <a:cs typeface="Courier"/>
                <a:sym typeface="Courier"/>
              </a:rPr>
              <a:t>&amp;</a:t>
            </a:r>
            <a:r>
              <a:rPr>
                <a:solidFill>
                  <a:srgbClr val="000080"/>
                </a:solidFill>
                <a:latin typeface="Courier"/>
                <a:ea typeface="Courier"/>
                <a:cs typeface="Courier"/>
                <a:sym typeface="Courier"/>
              </a:rPr>
              <a:t>42</a:t>
            </a:r>
            <a:r>
              <a:t>, and </a:t>
            </a:r>
            <a:r>
              <a:rPr>
                <a:solidFill>
                  <a:srgbClr val="000040"/>
                </a:solidFill>
                <a:latin typeface="Courier"/>
                <a:ea typeface="Courier"/>
                <a:cs typeface="Courier"/>
                <a:sym typeface="Courier"/>
              </a:rPr>
              <a:t>&amp;</a:t>
            </a:r>
            <a:r>
              <a:rPr>
                <a:latin typeface="Courier"/>
                <a:ea typeface="Courier"/>
                <a:cs typeface="Courier"/>
                <a:sym typeface="Courier"/>
              </a:rPr>
              <a:t>std</a:t>
            </a:r>
            <a:r>
              <a:rPr>
                <a:solidFill>
                  <a:srgbClr val="008080"/>
                </a:solidFill>
                <a:latin typeface="Courier"/>
                <a:ea typeface="Courier"/>
                <a:cs typeface="Courier"/>
                <a:sym typeface="Courier"/>
              </a:rPr>
              <a:t>::</a:t>
            </a:r>
            <a:r>
              <a:rPr>
                <a:latin typeface="Courier"/>
                <a:ea typeface="Courier"/>
                <a:cs typeface="Courier"/>
                <a:sym typeface="Courier"/>
              </a:rPr>
              <a:t>move</a:t>
            </a:r>
            <a:r>
              <a:rPr>
                <a:solidFill>
                  <a:srgbClr val="008000"/>
                </a:solidFill>
                <a:latin typeface="Courier"/>
                <a:ea typeface="Courier"/>
                <a:cs typeface="Courier"/>
                <a:sym typeface="Courier"/>
              </a:rPr>
              <a:t>(</a:t>
            </a:r>
            <a:r>
              <a:rPr>
                <a:latin typeface="Courier"/>
                <a:ea typeface="Courier"/>
                <a:cs typeface="Courier"/>
                <a:sym typeface="Courier"/>
              </a:rPr>
              <a:t>x</a:t>
            </a:r>
            <a:r>
              <a:rPr>
                <a:solidFill>
                  <a:srgbClr val="008000"/>
                </a:solidFill>
                <a:latin typeface="Courier"/>
                <a:ea typeface="Courier"/>
                <a:cs typeface="Courier"/>
                <a:sym typeface="Courier"/>
              </a:rPr>
              <a:t>)</a:t>
            </a:r>
            <a:r>
              <a:t> are invalid.</a:t>
            </a:r>
          </a:p>
          <a:p>
            <a:pPr marL="457199" indent="-317499" defTabSz="457200">
              <a:spcBef>
                <a:spcPts val="100"/>
              </a:spcBef>
              <a:buSzPct val="100000"/>
              <a:buFont typeface="Arial"/>
              <a:buChar char="▪"/>
              <a:defRPr sz="4500">
                <a:latin typeface="Arial"/>
                <a:ea typeface="Arial"/>
                <a:cs typeface="Arial"/>
                <a:sym typeface="Arial"/>
              </a:defRPr>
            </a:pPr>
            <a:r>
              <a:t>An rvalue can't be used as the left-hand operand of the built-in assignment or compound assignment operators.</a:t>
            </a:r>
          </a:p>
          <a:p>
            <a:pPr marL="457199" indent="-317499" defTabSz="457200">
              <a:spcBef>
                <a:spcPts val="100"/>
              </a:spcBef>
              <a:buSzPct val="100000"/>
              <a:buFont typeface="Arial"/>
              <a:buChar char="▪"/>
              <a:defRPr sz="4500">
                <a:latin typeface="Arial"/>
                <a:ea typeface="Arial"/>
                <a:cs typeface="Arial"/>
                <a:sym typeface="Arial"/>
              </a:defRPr>
            </a:pPr>
            <a:r>
              <a:t>An rvalue may be used to </a:t>
            </a:r>
            <a:r>
              <a:rPr>
                <a:solidFill>
                  <a:srgbClr val="0645AD"/>
                </a:solidFill>
                <a:hlinkClick r:id="rId3" invalidUrl="" action="" tgtFrame="" tooltip="" history="1" highlightClick="0" endSnd="0"/>
              </a:rPr>
              <a:t>initialize a const lvalue reference</a:t>
            </a:r>
            <a:r>
              <a:t>, in which case the lifetime of the object identified by the rvalue is </a:t>
            </a:r>
            <a:r>
              <a:rPr>
                <a:solidFill>
                  <a:srgbClr val="0645AD"/>
                </a:solidFill>
                <a:hlinkClick r:id="rId4" invalidUrl="" action="" tgtFrame="" tooltip="" history="1" highlightClick="0" endSnd="0"/>
              </a:rPr>
              <a:t>extended</a:t>
            </a:r>
            <a:r>
              <a:t> until the scope of the reference ends.</a:t>
            </a:r>
          </a:p>
          <a:p>
            <a:pPr marL="457199" indent="-317499" defTabSz="457200">
              <a:spcBef>
                <a:spcPts val="0"/>
              </a:spcBef>
              <a:buSzPct val="100000"/>
              <a:buFont typeface="Arial"/>
              <a:buChar char="▪"/>
              <a:defRPr sz="4500">
                <a:latin typeface="Arial"/>
                <a:ea typeface="Arial"/>
                <a:cs typeface="Arial"/>
                <a:sym typeface="Arial"/>
              </a:defRPr>
            </a:pP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Constructor"/>
          <p:cNvSpPr txBox="1"/>
          <p:nvPr>
            <p:ph type="title"/>
          </p:nvPr>
        </p:nvSpPr>
        <p:spPr>
          <a:prstGeom prst="rect">
            <a:avLst/>
          </a:prstGeom>
        </p:spPr>
        <p:txBody>
          <a:bodyPr/>
          <a:lstStyle/>
          <a:p>
            <a:pPr/>
            <a:r>
              <a:t>Constructor</a:t>
            </a:r>
          </a:p>
        </p:txBody>
      </p:sp>
      <p:sp>
        <p:nvSpPr>
          <p:cNvPr id="47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477" name="#include &lt;iostream&gt;…"/>
          <p:cNvSpPr txBox="1"/>
          <p:nvPr/>
        </p:nvSpPr>
        <p:spPr>
          <a:xfrm>
            <a:off x="1253824" y="2692400"/>
            <a:ext cx="15029455" cy="1046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39419">
              <a:tabLst>
                <a:tab pos="431800" algn="l"/>
              </a:tabLst>
              <a:defRPr b="0" sz="29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algn="l" defTabSz="439419">
              <a:tabLst>
                <a:tab pos="431800" algn="l"/>
              </a:tabLst>
              <a:defRPr b="0" sz="2900">
                <a:solidFill>
                  <a:srgbClr val="FFFFFF">
                    <a:alpha val="85000"/>
                  </a:srgbClr>
                </a:solidFill>
                <a:latin typeface="Menlo Regular"/>
                <a:ea typeface="Menlo Regular"/>
                <a:cs typeface="Menlo Regular"/>
                <a:sym typeface="Menlo Regular"/>
              </a:defRPr>
            </a:pPr>
          </a:p>
          <a:p>
            <a:pPr algn="l" defTabSz="439419">
              <a:tabLst>
                <a:tab pos="431800" algn="l"/>
              </a:tabLst>
              <a:defRPr b="0" sz="2900">
                <a:solidFill>
                  <a:srgbClr val="FFFFFF">
                    <a:alpha val="85000"/>
                  </a:srgbClr>
                </a:solidFill>
                <a:latin typeface="Menlo Regular"/>
                <a:ea typeface="Menlo Regular"/>
                <a:cs typeface="Menlo Regular"/>
                <a:sym typeface="Menlo Regular"/>
              </a:defRPr>
            </a:pPr>
            <a:r>
              <a:rPr b="1">
                <a:solidFill>
                  <a:srgbClr val="FF7AB2"/>
                </a:solidFill>
              </a:rPr>
              <a:t>using</a:t>
            </a:r>
            <a:r>
              <a:t> </a:t>
            </a:r>
            <a:r>
              <a:rPr>
                <a:solidFill>
                  <a:srgbClr val="DABAFF"/>
                </a:solidFill>
              </a:rPr>
              <a:t>std</a:t>
            </a:r>
            <a:r>
              <a:t>::cout;</a:t>
            </a:r>
          </a:p>
          <a:p>
            <a:pPr algn="l" defTabSz="439419">
              <a:tabLst>
                <a:tab pos="431800" algn="l"/>
              </a:tabLst>
              <a:defRPr b="0" sz="2900">
                <a:solidFill>
                  <a:srgbClr val="FFFFFF">
                    <a:alpha val="85000"/>
                  </a:srgbClr>
                </a:solidFill>
                <a:latin typeface="Menlo Regular"/>
                <a:ea typeface="Menlo Regular"/>
                <a:cs typeface="Menlo Regular"/>
                <a:sym typeface="Menlo Regular"/>
              </a:defRPr>
            </a:pPr>
            <a:r>
              <a:rPr b="1">
                <a:solidFill>
                  <a:srgbClr val="FF7AB2"/>
                </a:solidFill>
              </a:rPr>
              <a:t>using</a:t>
            </a:r>
            <a:r>
              <a:t> </a:t>
            </a:r>
            <a:r>
              <a:rPr>
                <a:solidFill>
                  <a:srgbClr val="DABAFF"/>
                </a:solidFill>
              </a:rPr>
              <a:t>std</a:t>
            </a:r>
            <a:r>
              <a:t>::endl;</a:t>
            </a:r>
          </a:p>
          <a:p>
            <a:pPr algn="l" defTabSz="439419">
              <a:tabLst>
                <a:tab pos="431800" algn="l"/>
              </a:tabLst>
              <a:defRPr b="0" sz="2900">
                <a:solidFill>
                  <a:srgbClr val="6BDFFF"/>
                </a:solidFill>
                <a:latin typeface="Menlo Regular"/>
                <a:ea typeface="Menlo Regular"/>
                <a:cs typeface="Menlo Regular"/>
                <a:sym typeface="Menlo Regular"/>
              </a:defRPr>
            </a:pPr>
            <a:r>
              <a:rPr b="1">
                <a:solidFill>
                  <a:srgbClr val="FF7AB2"/>
                </a:solidFill>
              </a:rPr>
              <a:t>class</a:t>
            </a:r>
            <a:r>
              <a:rPr>
                <a:solidFill>
                  <a:srgbClr val="FFFFFF">
                    <a:alpha val="85000"/>
                  </a:srgbClr>
                </a:solidFill>
              </a:rPr>
              <a:t> </a:t>
            </a:r>
            <a:r>
              <a:t>complexNumbers</a:t>
            </a:r>
            <a:r>
              <a:rPr>
                <a:solidFill>
                  <a:srgbClr val="FFFFFF">
                    <a:alpha val="85000"/>
                  </a:srgbClr>
                </a:solidFill>
              </a:rPr>
              <a:t> {</a:t>
            </a:r>
            <a:endParaRPr>
              <a:solidFill>
                <a:srgbClr val="FFFFFF">
                  <a:alpha val="85000"/>
                </a:srgbClr>
              </a:solidFill>
            </a:endParaRPr>
          </a:p>
          <a:p>
            <a:pPr algn="l" defTabSz="439419">
              <a:tabLst>
                <a:tab pos="431800" algn="l"/>
              </a:tabLst>
              <a:defRPr b="0" sz="2900">
                <a:solidFill>
                  <a:srgbClr val="FFFFFF">
                    <a:alpha val="85000"/>
                  </a:srgbClr>
                </a:solidFill>
                <a:latin typeface="Menlo Regular"/>
                <a:ea typeface="Menlo Regular"/>
                <a:cs typeface="Menlo Regular"/>
                <a:sym typeface="Menlo Regular"/>
              </a:defRPr>
            </a:pPr>
            <a:r>
              <a:t>  </a:t>
            </a:r>
            <a:r>
              <a:rPr b="1">
                <a:solidFill>
                  <a:srgbClr val="FF7AB2"/>
                </a:solidFill>
              </a:rPr>
              <a:t>double</a:t>
            </a:r>
            <a:r>
              <a:t> real, img;</a:t>
            </a:r>
          </a:p>
          <a:p>
            <a:pPr algn="l" defTabSz="439419">
              <a:tabLst>
                <a:tab pos="431800" algn="l"/>
              </a:tabLst>
              <a:defRPr sz="2900">
                <a:solidFill>
                  <a:srgbClr val="FF7AB2"/>
                </a:solidFill>
                <a:latin typeface="Menlo Regular"/>
                <a:ea typeface="Menlo Regular"/>
                <a:cs typeface="Menlo Regular"/>
                <a:sym typeface="Menlo Regular"/>
              </a:defRPr>
            </a:pPr>
            <a:r>
              <a:t>public</a:t>
            </a:r>
            <a:r>
              <a:rPr b="0">
                <a:solidFill>
                  <a:srgbClr val="FFFFFF">
                    <a:alpha val="85000"/>
                  </a:srgbClr>
                </a:solidFill>
              </a:rPr>
              <a:t>:</a:t>
            </a:r>
            <a:endParaRPr b="0">
              <a:solidFill>
                <a:srgbClr val="FFFFFF">
                  <a:alpha val="85000"/>
                </a:srgbClr>
              </a:solidFill>
            </a:endParaRPr>
          </a:p>
          <a:p>
            <a:pPr algn="l" defTabSz="439419">
              <a:tabLst>
                <a:tab pos="431800" algn="l"/>
              </a:tabLst>
              <a:defRPr b="0" sz="2900">
                <a:solidFill>
                  <a:srgbClr val="4EB0CC"/>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 </a:t>
            </a:r>
            <a:r>
              <a:rPr>
                <a:solidFill>
                  <a:srgbClr val="78C2B3"/>
                </a:solidFill>
              </a:rPr>
              <a:t>real</a:t>
            </a:r>
            <a:r>
              <a:rPr>
                <a:solidFill>
                  <a:srgbClr val="FFFFFF">
                    <a:alpha val="85000"/>
                  </a:srgbClr>
                </a:solidFill>
              </a:rPr>
              <a:t>(</a:t>
            </a:r>
            <a:r>
              <a:rPr>
                <a:solidFill>
                  <a:srgbClr val="D9C97C"/>
                </a:solidFill>
              </a:rPr>
              <a:t>0</a:t>
            </a:r>
            <a:r>
              <a:rPr>
                <a:solidFill>
                  <a:srgbClr val="FFFFFF">
                    <a:alpha val="85000"/>
                  </a:srgbClr>
                </a:solidFill>
              </a:rPr>
              <a:t>), </a:t>
            </a:r>
            <a:r>
              <a:rPr>
                <a:solidFill>
                  <a:srgbClr val="78C2B3"/>
                </a:solidFill>
              </a:rPr>
              <a:t>img</a:t>
            </a:r>
            <a:r>
              <a:rPr>
                <a:solidFill>
                  <a:srgbClr val="FFFFFF">
                    <a:alpha val="85000"/>
                  </a:srgbClr>
                </a:solidFill>
              </a:rPr>
              <a:t>(</a:t>
            </a:r>
            <a:r>
              <a:rPr>
                <a:solidFill>
                  <a:srgbClr val="D9C97C"/>
                </a:solidFill>
              </a:rPr>
              <a:t>0</a:t>
            </a:r>
            <a:r>
              <a:rPr>
                <a:solidFill>
                  <a:srgbClr val="FFFFFF">
                    <a:alpha val="85000"/>
                  </a:srgbClr>
                </a:solidFill>
              </a:rPr>
              <a:t>) { }</a:t>
            </a:r>
            <a:endParaRPr>
              <a:solidFill>
                <a:srgbClr val="FFFFFF">
                  <a:alpha val="85000"/>
                </a:srgbClr>
              </a:solidFill>
            </a:endParaRPr>
          </a:p>
          <a:p>
            <a:pPr algn="l" defTabSz="439419">
              <a:tabLst>
                <a:tab pos="431800" algn="l"/>
              </a:tabLst>
              <a:defRPr b="0" sz="2900">
                <a:solidFill>
                  <a:srgbClr val="4EB0CC"/>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a:t>
            </a:r>
            <a:r>
              <a:rPr b="1">
                <a:solidFill>
                  <a:srgbClr val="FF7AB2"/>
                </a:solidFill>
              </a:rPr>
              <a:t>const</a:t>
            </a:r>
            <a:r>
              <a:rPr>
                <a:solidFill>
                  <a:srgbClr val="FFFFFF">
                    <a:alpha val="85000"/>
                  </a:srgbClr>
                </a:solidFill>
              </a:rPr>
              <a:t> </a:t>
            </a:r>
            <a:r>
              <a:rPr>
                <a:solidFill>
                  <a:srgbClr val="ACF2E4"/>
                </a:solidFill>
              </a:rPr>
              <a:t>complexNumbers</a:t>
            </a:r>
            <a:r>
              <a:rPr>
                <a:solidFill>
                  <a:srgbClr val="FFFFFF">
                    <a:alpha val="85000"/>
                  </a:srgbClr>
                </a:solidFill>
              </a:rPr>
              <a:t>&amp; c) { </a:t>
            </a:r>
            <a:r>
              <a:rPr>
                <a:solidFill>
                  <a:srgbClr val="78C2B3"/>
                </a:solidFill>
              </a:rPr>
              <a:t>real</a:t>
            </a:r>
            <a:r>
              <a:rPr>
                <a:solidFill>
                  <a:srgbClr val="FFFFFF">
                    <a:alpha val="85000"/>
                  </a:srgbClr>
                </a:solidFill>
              </a:rPr>
              <a:t> = c.</a:t>
            </a:r>
            <a:r>
              <a:rPr>
                <a:solidFill>
                  <a:srgbClr val="78C2B3"/>
                </a:solidFill>
              </a:rPr>
              <a:t>real</a:t>
            </a:r>
            <a:r>
              <a:rPr>
                <a:solidFill>
                  <a:srgbClr val="FFFFFF">
                    <a:alpha val="85000"/>
                  </a:srgbClr>
                </a:solidFill>
              </a:rPr>
              <a:t>; </a:t>
            </a:r>
            <a:r>
              <a:rPr>
                <a:solidFill>
                  <a:srgbClr val="78C2B3"/>
                </a:solidFill>
              </a:rPr>
              <a:t>img</a:t>
            </a:r>
            <a:r>
              <a:rPr>
                <a:solidFill>
                  <a:srgbClr val="FFFFFF">
                    <a:alpha val="85000"/>
                  </a:srgbClr>
                </a:solidFill>
              </a:rPr>
              <a:t> = c.</a:t>
            </a:r>
            <a:r>
              <a:rPr>
                <a:solidFill>
                  <a:srgbClr val="78C2B3"/>
                </a:solidFill>
              </a:rPr>
              <a:t>img</a:t>
            </a:r>
            <a:r>
              <a:rPr>
                <a:solidFill>
                  <a:srgbClr val="FFFFFF">
                    <a:alpha val="85000"/>
                  </a:srgbClr>
                </a:solidFill>
              </a:rPr>
              <a:t>; }</a:t>
            </a:r>
            <a:endParaRPr>
              <a:solidFill>
                <a:srgbClr val="FFFFFF">
                  <a:alpha val="85000"/>
                </a:srgbClr>
              </a:solidFill>
            </a:endParaRPr>
          </a:p>
          <a:p>
            <a:pPr algn="l" defTabSz="439419">
              <a:tabLst>
                <a:tab pos="431800" algn="l"/>
              </a:tabLst>
              <a:defRPr b="0" sz="2900">
                <a:solidFill>
                  <a:srgbClr val="4EB0CC"/>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a:t>
            </a:r>
            <a:r>
              <a:rPr b="1">
                <a:solidFill>
                  <a:srgbClr val="FF7AB2"/>
                </a:solidFill>
              </a:rPr>
              <a:t>double</a:t>
            </a:r>
            <a:r>
              <a:rPr>
                <a:solidFill>
                  <a:srgbClr val="FFFFFF">
                    <a:alpha val="85000"/>
                  </a:srgbClr>
                </a:solidFill>
              </a:rPr>
              <a:t> r, </a:t>
            </a:r>
            <a:r>
              <a:rPr b="1">
                <a:solidFill>
                  <a:srgbClr val="FF7AB2"/>
                </a:solidFill>
              </a:rPr>
              <a:t>double</a:t>
            </a:r>
            <a:r>
              <a:rPr>
                <a:solidFill>
                  <a:srgbClr val="FFFFFF">
                    <a:alpha val="85000"/>
                  </a:srgbClr>
                </a:solidFill>
              </a:rPr>
              <a:t> i = </a:t>
            </a:r>
            <a:r>
              <a:rPr>
                <a:solidFill>
                  <a:srgbClr val="D9C97C"/>
                </a:solidFill>
              </a:rPr>
              <a:t>0.0</a:t>
            </a:r>
            <a:r>
              <a:rPr>
                <a:solidFill>
                  <a:srgbClr val="FFFFFF">
                    <a:alpha val="85000"/>
                  </a:srgbClr>
                </a:solidFill>
              </a:rPr>
              <a:t>) { </a:t>
            </a:r>
            <a:r>
              <a:rPr>
                <a:solidFill>
                  <a:srgbClr val="78C2B3"/>
                </a:solidFill>
              </a:rPr>
              <a:t>real</a:t>
            </a:r>
            <a:r>
              <a:rPr>
                <a:solidFill>
                  <a:srgbClr val="FFFFFF">
                    <a:alpha val="85000"/>
                  </a:srgbClr>
                </a:solidFill>
              </a:rPr>
              <a:t> = r; </a:t>
            </a:r>
            <a:r>
              <a:rPr>
                <a:solidFill>
                  <a:srgbClr val="78C2B3"/>
                </a:solidFill>
              </a:rPr>
              <a:t>img</a:t>
            </a:r>
            <a:r>
              <a:rPr>
                <a:solidFill>
                  <a:srgbClr val="FFFFFF">
                    <a:alpha val="85000"/>
                  </a:srgbClr>
                </a:solidFill>
              </a:rPr>
              <a:t> = i; }</a:t>
            </a:r>
            <a:endParaRPr>
              <a:solidFill>
                <a:srgbClr val="FFFFFF">
                  <a:alpha val="85000"/>
                </a:srgbClr>
              </a:solidFill>
            </a:endParaRPr>
          </a:p>
          <a:p>
            <a:pPr algn="l" defTabSz="439419">
              <a:tabLst>
                <a:tab pos="431800" algn="l"/>
              </a:tabLst>
              <a:defRPr b="0" sz="2900">
                <a:solidFill>
                  <a:srgbClr val="ACF2E4"/>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friend</a:t>
            </a:r>
            <a:r>
              <a:rPr>
                <a:solidFill>
                  <a:srgbClr val="FFFFFF">
                    <a:alpha val="85000"/>
                  </a:srgbClr>
                </a:solidFill>
              </a:rPr>
              <a:t> </a:t>
            </a:r>
            <a:r>
              <a:rPr b="1">
                <a:solidFill>
                  <a:srgbClr val="FF7AB2"/>
                </a:solidFill>
              </a:rPr>
              <a:t>void</a:t>
            </a:r>
            <a:r>
              <a:rPr>
                <a:solidFill>
                  <a:srgbClr val="FFFFFF">
                    <a:alpha val="85000"/>
                  </a:srgbClr>
                </a:solidFill>
              </a:rPr>
              <a:t> </a:t>
            </a:r>
            <a:r>
              <a:rPr>
                <a:solidFill>
                  <a:srgbClr val="4EB0CC"/>
                </a:solidFill>
              </a:rPr>
              <a:t>display</a:t>
            </a:r>
            <a:r>
              <a:rPr>
                <a:solidFill>
                  <a:srgbClr val="FFFFFF">
                    <a:alpha val="85000"/>
                  </a:srgbClr>
                </a:solidFill>
              </a:rPr>
              <a:t>(</a:t>
            </a:r>
            <a:r>
              <a:t>complexNumbers</a:t>
            </a:r>
            <a:r>
              <a:rPr>
                <a:solidFill>
                  <a:srgbClr val="FFFFFF">
                    <a:alpha val="85000"/>
                  </a:srgbClr>
                </a:solidFill>
              </a:rPr>
              <a:t> cx);</a:t>
            </a:r>
            <a:endParaRPr>
              <a:solidFill>
                <a:srgbClr val="FFFFFF">
                  <a:alpha val="85000"/>
                </a:srgbClr>
              </a:solidFill>
            </a:endParaRPr>
          </a:p>
          <a:p>
            <a:pPr algn="l" defTabSz="439419">
              <a:tabLst>
                <a:tab pos="431800" algn="l"/>
              </a:tabLst>
              <a:defRPr b="0" sz="29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900">
                <a:solidFill>
                  <a:srgbClr val="ACF2E4"/>
                </a:solidFill>
                <a:latin typeface="Menlo Regular"/>
                <a:ea typeface="Menlo Regular"/>
                <a:cs typeface="Menlo Regular"/>
                <a:sym typeface="Menlo Regular"/>
              </a:defRPr>
            </a:pPr>
            <a:r>
              <a:rPr b="1">
                <a:solidFill>
                  <a:srgbClr val="FF7AB2"/>
                </a:solidFill>
              </a:rPr>
              <a:t>void</a:t>
            </a:r>
            <a:r>
              <a:rPr>
                <a:solidFill>
                  <a:srgbClr val="FFFFFF">
                    <a:alpha val="85000"/>
                  </a:srgbClr>
                </a:solidFill>
              </a:rPr>
              <a:t> </a:t>
            </a:r>
            <a:r>
              <a:rPr>
                <a:solidFill>
                  <a:srgbClr val="4EB0CC"/>
                </a:solidFill>
              </a:rPr>
              <a:t>display</a:t>
            </a:r>
            <a:r>
              <a:rPr>
                <a:solidFill>
                  <a:srgbClr val="FFFFFF">
                    <a:alpha val="85000"/>
                  </a:srgbClr>
                </a:solidFill>
              </a:rPr>
              <a:t>(</a:t>
            </a:r>
            <a:r>
              <a:t>complexNumbers</a:t>
            </a:r>
            <a:r>
              <a:rPr>
                <a:solidFill>
                  <a:srgbClr val="FFFFFF">
                    <a:alpha val="85000"/>
                  </a:srgbClr>
                </a:solidFill>
              </a:rPr>
              <a:t> cx){</a:t>
            </a:r>
            <a:endParaRPr>
              <a:solidFill>
                <a:srgbClr val="FFFFFF">
                  <a:alpha val="85000"/>
                </a:srgbClr>
              </a:solidFill>
            </a:endParaRPr>
          </a:p>
          <a:p>
            <a:pPr algn="l" defTabSz="439419">
              <a:tabLst>
                <a:tab pos="431800" algn="l"/>
              </a:tabLst>
              <a:defRPr b="0" sz="29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&lt;&lt;</a:t>
            </a:r>
            <a:r>
              <a:t>"Real Part:  "</a:t>
            </a:r>
            <a:r>
              <a:rPr>
                <a:solidFill>
                  <a:srgbClr val="FFFFFF">
                    <a:alpha val="85000"/>
                  </a:srgbClr>
                </a:solidFill>
              </a:rPr>
              <a:t> &lt;&lt; cx.</a:t>
            </a:r>
            <a:r>
              <a:rPr>
                <a:solidFill>
                  <a:srgbClr val="78C2B3"/>
                </a:solidFill>
              </a:rPr>
              <a:t>real</a:t>
            </a:r>
            <a:r>
              <a:rPr>
                <a:solidFill>
                  <a:srgbClr val="FFFFFF">
                    <a:alpha val="85000"/>
                  </a:srgbClr>
                </a:solidFill>
              </a:rPr>
              <a:t>&lt;&lt; </a:t>
            </a:r>
            <a:r>
              <a:t>" Imag Part: "</a:t>
            </a:r>
            <a:r>
              <a:rPr>
                <a:solidFill>
                  <a:srgbClr val="FFFFFF">
                    <a:alpha val="85000"/>
                  </a:srgbClr>
                </a:solidFill>
              </a:rPr>
              <a:t> &lt;&lt; cx.</a:t>
            </a:r>
            <a:r>
              <a:rPr>
                <a:solidFill>
                  <a:srgbClr val="78C2B3"/>
                </a:solidFill>
              </a:rPr>
              <a:t>img</a:t>
            </a:r>
            <a:r>
              <a:rPr>
                <a:solidFill>
                  <a:srgbClr val="FFFFFF">
                    <a:alpha val="85000"/>
                  </a:srgbClr>
                </a:solidFill>
              </a:rPr>
              <a:t>&lt;&lt;</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b="0" sz="29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9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algn="l" defTabSz="439419">
              <a:tabLst>
                <a:tab pos="431800" algn="l"/>
              </a:tabLst>
              <a:defRPr b="0" sz="2900">
                <a:solidFill>
                  <a:srgbClr val="ACF2E4"/>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one(</a:t>
            </a:r>
            <a:r>
              <a:rPr>
                <a:solidFill>
                  <a:srgbClr val="D9C97C"/>
                </a:solidFill>
              </a:rPr>
              <a:t>1</a:t>
            </a:r>
            <a:r>
              <a:rPr>
                <a:solidFill>
                  <a:srgbClr val="FFFFFF">
                    <a:alpha val="85000"/>
                  </a:srgbClr>
                </a:solidFill>
              </a:rPr>
              <a:t>);</a:t>
            </a:r>
            <a:endParaRPr>
              <a:solidFill>
                <a:srgbClr val="FFFFFF">
                  <a:alpha val="85000"/>
                </a:srgbClr>
              </a:solidFill>
            </a:endParaRPr>
          </a:p>
          <a:p>
            <a:pPr algn="l" defTabSz="439419">
              <a:tabLst>
                <a:tab pos="431800" algn="l"/>
              </a:tabLst>
              <a:defRPr b="0" sz="2900">
                <a:solidFill>
                  <a:srgbClr val="ACF2E4"/>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five = </a:t>
            </a:r>
            <a:r>
              <a:rPr>
                <a:solidFill>
                  <a:srgbClr val="D9C97C"/>
                </a:solidFill>
              </a:rPr>
              <a:t>5</a:t>
            </a:r>
            <a:r>
              <a:rPr>
                <a:solidFill>
                  <a:srgbClr val="FFFFFF">
                    <a:alpha val="85000"/>
                  </a:srgbClr>
                </a:solidFill>
              </a:rPr>
              <a:t>;</a:t>
            </a:r>
            <a:endParaRPr>
              <a:solidFill>
                <a:srgbClr val="FFFFFF">
                  <a:alpha val="85000"/>
                </a:srgbClr>
              </a:solidFill>
            </a:endParaRPr>
          </a:p>
          <a:p>
            <a:pPr algn="l" defTabSz="439419">
              <a:tabLst>
                <a:tab pos="431800" algn="l"/>
              </a:tabLst>
              <a:defRPr b="0" sz="2900">
                <a:solidFill>
                  <a:srgbClr val="78C2B3"/>
                </a:solidFill>
                <a:latin typeface="Menlo Regular"/>
                <a:ea typeface="Menlo Regular"/>
                <a:cs typeface="Menlo Regular"/>
                <a:sym typeface="Menlo Regular"/>
              </a:defRPr>
            </a:pPr>
            <a:r>
              <a:rPr>
                <a:solidFill>
                  <a:srgbClr val="FFFFFF">
                    <a:alpha val="85000"/>
                  </a:srgbClr>
                </a:solidFill>
              </a:rPr>
              <a:t>  </a:t>
            </a:r>
            <a:r>
              <a:t>display</a:t>
            </a:r>
            <a:r>
              <a:rPr>
                <a:solidFill>
                  <a:srgbClr val="FFFFFF">
                    <a:alpha val="85000"/>
                  </a:srgbClr>
                </a:solidFill>
              </a:rPr>
              <a:t>(one);</a:t>
            </a:r>
            <a:endParaRPr>
              <a:solidFill>
                <a:srgbClr val="FFFFFF">
                  <a:alpha val="85000"/>
                </a:srgbClr>
              </a:solidFill>
            </a:endParaRPr>
          </a:p>
          <a:p>
            <a:pPr algn="l" defTabSz="439419">
              <a:tabLst>
                <a:tab pos="431800" algn="l"/>
              </a:tabLst>
              <a:defRPr b="0" sz="2900">
                <a:solidFill>
                  <a:srgbClr val="FFFFFF">
                    <a:alpha val="85000"/>
                  </a:srgbClr>
                </a:solidFill>
                <a:latin typeface="Menlo Regular"/>
                <a:ea typeface="Menlo Regular"/>
                <a:cs typeface="Menlo Regular"/>
                <a:sym typeface="Menlo Regular"/>
              </a:defRPr>
            </a:pPr>
            <a:r>
              <a:t>  </a:t>
            </a:r>
            <a:r>
              <a:rPr>
                <a:solidFill>
                  <a:srgbClr val="78C2B3"/>
                </a:solidFill>
              </a:rPr>
              <a:t>display</a:t>
            </a:r>
            <a:r>
              <a:t>(five);</a:t>
            </a:r>
          </a:p>
          <a:p>
            <a:pPr algn="l" defTabSz="439419">
              <a:tabLst>
                <a:tab pos="431800" algn="l"/>
              </a:tabLst>
              <a:defRPr sz="29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algn="l" defTabSz="439419">
              <a:tabLst>
                <a:tab pos="431800" algn="l"/>
              </a:tabLst>
              <a:defRPr b="0" sz="29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Implicit Constructor"/>
          <p:cNvSpPr txBox="1"/>
          <p:nvPr>
            <p:ph type="title"/>
          </p:nvPr>
        </p:nvSpPr>
        <p:spPr>
          <a:prstGeom prst="rect">
            <a:avLst/>
          </a:prstGeom>
        </p:spPr>
        <p:txBody>
          <a:bodyPr/>
          <a:lstStyle/>
          <a:p>
            <a:pPr/>
            <a:r>
              <a:t>Implicit Constructor</a:t>
            </a:r>
          </a:p>
        </p:txBody>
      </p:sp>
      <p:sp>
        <p:nvSpPr>
          <p:cNvPr id="48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481" name="#include &lt;iostream&gt;…"/>
          <p:cNvSpPr txBox="1"/>
          <p:nvPr/>
        </p:nvSpPr>
        <p:spPr>
          <a:xfrm>
            <a:off x="1092305" y="3822699"/>
            <a:ext cx="15190974" cy="820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39419">
              <a:tabLst>
                <a:tab pos="431800" algn="l"/>
              </a:tabLst>
              <a:defRPr b="0" sz="1400">
                <a:solidFill>
                  <a:srgbClr val="FF8170"/>
                </a:solidFill>
                <a:latin typeface="Menlo Regular"/>
                <a:ea typeface="Menlo Regular"/>
                <a:cs typeface="Menlo Regular"/>
                <a:sym typeface="Menlo Regular"/>
              </a:defRPr>
            </a:pPr>
            <a:r>
              <a:rPr>
                <a:solidFill>
                  <a:srgbClr val="FFA14F"/>
                </a:solidFill>
              </a:rPr>
              <a:t>#</a:t>
            </a:r>
            <a:r>
              <a:rPr sz="1900">
                <a:solidFill>
                  <a:srgbClr val="FFA14F"/>
                </a:solidFill>
              </a:rPr>
              <a:t>include </a:t>
            </a:r>
            <a:r>
              <a:rPr sz="1900"/>
              <a:t>&lt;iostream&gt;</a:t>
            </a:r>
            <a:endParaRPr sz="1900">
              <a:solidFill>
                <a:srgbClr val="FFFFFF">
                  <a:alpha val="85000"/>
                </a:srgbClr>
              </a:solidFill>
            </a:endParaRPr>
          </a:p>
          <a:p>
            <a:pPr algn="l" defTabSz="439419">
              <a:tabLst>
                <a:tab pos="431800" algn="l"/>
              </a:tabLst>
              <a:defRPr b="0" sz="1900">
                <a:solidFill>
                  <a:srgbClr val="FFFFFF">
                    <a:alpha val="85000"/>
                  </a:srgbClr>
                </a:solidFill>
                <a:latin typeface="Menlo Regular"/>
                <a:ea typeface="Menlo Regular"/>
                <a:cs typeface="Menlo Regular"/>
                <a:sym typeface="Menlo Regular"/>
              </a:defRPr>
            </a:pPr>
          </a:p>
          <a:p>
            <a:pPr algn="l" defTabSz="439419">
              <a:tabLst>
                <a:tab pos="431800" algn="l"/>
              </a:tabLst>
              <a:defRPr b="0" sz="1900">
                <a:solidFill>
                  <a:srgbClr val="FFFFFF">
                    <a:alpha val="85000"/>
                  </a:srgbClr>
                </a:solidFill>
                <a:latin typeface="Menlo Regular"/>
                <a:ea typeface="Menlo Regular"/>
                <a:cs typeface="Menlo Regular"/>
                <a:sym typeface="Menlo Regular"/>
              </a:defRPr>
            </a:pPr>
            <a:r>
              <a:rPr b="1">
                <a:solidFill>
                  <a:srgbClr val="FF7AB2"/>
                </a:solidFill>
              </a:rPr>
              <a:t>using</a:t>
            </a:r>
            <a:r>
              <a:t> </a:t>
            </a:r>
            <a:r>
              <a:rPr>
                <a:solidFill>
                  <a:srgbClr val="DABAFF"/>
                </a:solidFill>
              </a:rPr>
              <a:t>std</a:t>
            </a:r>
            <a:r>
              <a:t>::cout;</a:t>
            </a:r>
          </a:p>
          <a:p>
            <a:pPr algn="l" defTabSz="439419">
              <a:tabLst>
                <a:tab pos="431800" algn="l"/>
              </a:tabLst>
              <a:defRPr b="0" sz="1900">
                <a:solidFill>
                  <a:srgbClr val="FFFFFF">
                    <a:alpha val="85000"/>
                  </a:srgbClr>
                </a:solidFill>
                <a:latin typeface="Menlo Regular"/>
                <a:ea typeface="Menlo Regular"/>
                <a:cs typeface="Menlo Regular"/>
                <a:sym typeface="Menlo Regular"/>
              </a:defRPr>
            </a:pPr>
            <a:r>
              <a:rPr b="1">
                <a:solidFill>
                  <a:srgbClr val="FF7AB2"/>
                </a:solidFill>
              </a:rPr>
              <a:t>using</a:t>
            </a:r>
            <a:r>
              <a:t> </a:t>
            </a:r>
            <a:r>
              <a:rPr>
                <a:solidFill>
                  <a:srgbClr val="DABAFF"/>
                </a:solidFill>
              </a:rPr>
              <a:t>std</a:t>
            </a:r>
            <a:r>
              <a:t>::endl;</a:t>
            </a:r>
          </a:p>
          <a:p>
            <a:pPr algn="l" defTabSz="439419">
              <a:tabLst>
                <a:tab pos="431800" algn="l"/>
              </a:tabLst>
              <a:defRPr b="0" sz="1900">
                <a:solidFill>
                  <a:srgbClr val="6BDFFF"/>
                </a:solidFill>
                <a:latin typeface="Menlo Regular"/>
                <a:ea typeface="Menlo Regular"/>
                <a:cs typeface="Menlo Regular"/>
                <a:sym typeface="Menlo Regular"/>
              </a:defRPr>
            </a:pPr>
            <a:r>
              <a:rPr b="1">
                <a:solidFill>
                  <a:srgbClr val="FF7AB2"/>
                </a:solidFill>
              </a:rPr>
              <a:t>class</a:t>
            </a:r>
            <a:r>
              <a:rPr>
                <a:solidFill>
                  <a:srgbClr val="FFFFFF">
                    <a:alpha val="85000"/>
                  </a:srgbClr>
                </a:solidFill>
              </a:rPr>
              <a:t> </a:t>
            </a:r>
            <a:r>
              <a:t>complexNumbers</a:t>
            </a:r>
            <a:r>
              <a:rPr>
                <a:solidFill>
                  <a:srgbClr val="FFFFFF">
                    <a:alpha val="85000"/>
                  </a:srgbClr>
                </a:solidFill>
              </a:rPr>
              <a:t> {</a:t>
            </a:r>
            <a:endParaRPr>
              <a:solidFill>
                <a:srgbClr val="FFFFFF">
                  <a:alpha val="85000"/>
                </a:srgbClr>
              </a:solidFill>
            </a:endParaRPr>
          </a:p>
          <a:p>
            <a:pPr algn="l" defTabSz="439419">
              <a:tabLst>
                <a:tab pos="431800" algn="l"/>
              </a:tabLst>
              <a:defRPr b="0" sz="1900">
                <a:solidFill>
                  <a:srgbClr val="FFFFFF">
                    <a:alpha val="85000"/>
                  </a:srgbClr>
                </a:solidFill>
                <a:latin typeface="Menlo Regular"/>
                <a:ea typeface="Menlo Regular"/>
                <a:cs typeface="Menlo Regular"/>
                <a:sym typeface="Menlo Regular"/>
              </a:defRPr>
            </a:pPr>
            <a:r>
              <a:t>  </a:t>
            </a:r>
            <a:r>
              <a:rPr b="1">
                <a:solidFill>
                  <a:srgbClr val="FF7AB2"/>
                </a:solidFill>
              </a:rPr>
              <a:t>double</a:t>
            </a:r>
            <a:r>
              <a:t> real, img;</a:t>
            </a:r>
          </a:p>
          <a:p>
            <a:pPr algn="l" defTabSz="439419">
              <a:tabLst>
                <a:tab pos="431800" algn="l"/>
              </a:tabLst>
              <a:defRPr sz="1900">
                <a:solidFill>
                  <a:srgbClr val="FF7AB2"/>
                </a:solidFill>
                <a:latin typeface="Menlo Regular"/>
                <a:ea typeface="Menlo Regular"/>
                <a:cs typeface="Menlo Regular"/>
                <a:sym typeface="Menlo Regular"/>
              </a:defRPr>
            </a:pPr>
            <a:r>
              <a:t>public</a:t>
            </a:r>
            <a:r>
              <a:rPr b="0">
                <a:solidFill>
                  <a:srgbClr val="FFFFFF">
                    <a:alpha val="85000"/>
                  </a:srgbClr>
                </a:solidFill>
              </a:rPr>
              <a:t>:</a:t>
            </a:r>
            <a:endParaRPr b="0">
              <a:solidFill>
                <a:srgbClr val="FFFFFF">
                  <a:alpha val="85000"/>
                </a:srgbClr>
              </a:solidFill>
            </a:endParaRPr>
          </a:p>
          <a:p>
            <a:pPr algn="l" defTabSz="439419">
              <a:tabLst>
                <a:tab pos="431800" algn="l"/>
              </a:tabLst>
              <a:defRPr b="0" sz="1900">
                <a:solidFill>
                  <a:srgbClr val="4EB0CC"/>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 </a:t>
            </a:r>
            <a:r>
              <a:rPr>
                <a:solidFill>
                  <a:srgbClr val="78C2B3"/>
                </a:solidFill>
              </a:rPr>
              <a:t>real</a:t>
            </a:r>
            <a:r>
              <a:rPr>
                <a:solidFill>
                  <a:srgbClr val="FFFFFF">
                    <a:alpha val="85000"/>
                  </a:srgbClr>
                </a:solidFill>
              </a:rPr>
              <a:t>(</a:t>
            </a:r>
            <a:r>
              <a:rPr>
                <a:solidFill>
                  <a:srgbClr val="D9C97C"/>
                </a:solidFill>
              </a:rPr>
              <a:t>0</a:t>
            </a:r>
            <a:r>
              <a:rPr>
                <a:solidFill>
                  <a:srgbClr val="FFFFFF">
                    <a:alpha val="85000"/>
                  </a:srgbClr>
                </a:solidFill>
              </a:rPr>
              <a:t>), </a:t>
            </a:r>
            <a:r>
              <a:rPr>
                <a:solidFill>
                  <a:srgbClr val="78C2B3"/>
                </a:solidFill>
              </a:rPr>
              <a:t>img</a:t>
            </a:r>
            <a:r>
              <a:rPr>
                <a:solidFill>
                  <a:srgbClr val="FFFFFF">
                    <a:alpha val="85000"/>
                  </a:srgbClr>
                </a:solidFill>
              </a:rPr>
              <a:t>(</a:t>
            </a:r>
            <a:r>
              <a:rPr>
                <a:solidFill>
                  <a:srgbClr val="D9C97C"/>
                </a:solidFill>
              </a:rPr>
              <a:t>0</a:t>
            </a:r>
            <a:r>
              <a:rPr>
                <a:solidFill>
                  <a:srgbClr val="FFFFFF">
                    <a:alpha val="85000"/>
                  </a:srgbClr>
                </a:solidFill>
              </a:rPr>
              <a:t>) { }</a:t>
            </a:r>
            <a:endParaRPr>
              <a:solidFill>
                <a:srgbClr val="FFFFFF">
                  <a:alpha val="85000"/>
                </a:srgbClr>
              </a:solidFill>
            </a:endParaRPr>
          </a:p>
          <a:p>
            <a:pPr algn="l" defTabSz="439419">
              <a:tabLst>
                <a:tab pos="431800" algn="l"/>
              </a:tabLst>
              <a:defRPr b="0" sz="1900">
                <a:solidFill>
                  <a:srgbClr val="4EB0CC"/>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a:t>
            </a:r>
            <a:r>
              <a:rPr b="1">
                <a:solidFill>
                  <a:srgbClr val="FF7AB2"/>
                </a:solidFill>
              </a:rPr>
              <a:t>const</a:t>
            </a:r>
            <a:r>
              <a:rPr>
                <a:solidFill>
                  <a:srgbClr val="FFFFFF">
                    <a:alpha val="85000"/>
                  </a:srgbClr>
                </a:solidFill>
              </a:rPr>
              <a:t> </a:t>
            </a:r>
            <a:r>
              <a:rPr>
                <a:solidFill>
                  <a:srgbClr val="ACF2E4"/>
                </a:solidFill>
              </a:rPr>
              <a:t>complexNumbers</a:t>
            </a:r>
            <a:r>
              <a:rPr>
                <a:solidFill>
                  <a:srgbClr val="FFFFFF">
                    <a:alpha val="85000"/>
                  </a:srgbClr>
                </a:solidFill>
              </a:rPr>
              <a:t>&amp; c) { </a:t>
            </a:r>
            <a:r>
              <a:rPr>
                <a:solidFill>
                  <a:srgbClr val="78C2B3"/>
                </a:solidFill>
              </a:rPr>
              <a:t>real</a:t>
            </a:r>
            <a:r>
              <a:rPr>
                <a:solidFill>
                  <a:srgbClr val="FFFFFF">
                    <a:alpha val="85000"/>
                  </a:srgbClr>
                </a:solidFill>
              </a:rPr>
              <a:t> = c.</a:t>
            </a:r>
            <a:r>
              <a:rPr>
                <a:solidFill>
                  <a:srgbClr val="78C2B3"/>
                </a:solidFill>
              </a:rPr>
              <a:t>real</a:t>
            </a:r>
            <a:r>
              <a:rPr>
                <a:solidFill>
                  <a:srgbClr val="FFFFFF">
                    <a:alpha val="85000"/>
                  </a:srgbClr>
                </a:solidFill>
              </a:rPr>
              <a:t>; </a:t>
            </a:r>
            <a:r>
              <a:rPr>
                <a:solidFill>
                  <a:srgbClr val="78C2B3"/>
                </a:solidFill>
              </a:rPr>
              <a:t>img</a:t>
            </a:r>
            <a:r>
              <a:rPr>
                <a:solidFill>
                  <a:srgbClr val="FFFFFF">
                    <a:alpha val="85000"/>
                  </a:srgbClr>
                </a:solidFill>
              </a:rPr>
              <a:t> = c.</a:t>
            </a:r>
            <a:r>
              <a:rPr>
                <a:solidFill>
                  <a:srgbClr val="78C2B3"/>
                </a:solidFill>
              </a:rPr>
              <a:t>img</a:t>
            </a:r>
            <a:r>
              <a:rPr>
                <a:solidFill>
                  <a:srgbClr val="FFFFFF">
                    <a:alpha val="85000"/>
                  </a:srgbClr>
                </a:solidFill>
              </a:rPr>
              <a:t>; }</a:t>
            </a:r>
            <a:endParaRPr>
              <a:solidFill>
                <a:srgbClr val="FFFFFF">
                  <a:alpha val="85000"/>
                </a:srgbClr>
              </a:solidFill>
            </a:endParaRPr>
          </a:p>
          <a:p>
            <a:pPr algn="l" defTabSz="439419">
              <a:tabLst>
                <a:tab pos="431800" algn="l"/>
              </a:tabLst>
              <a:defRPr b="0" sz="1900">
                <a:solidFill>
                  <a:srgbClr val="4EB0CC"/>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a:t>
            </a:r>
            <a:r>
              <a:rPr b="1">
                <a:solidFill>
                  <a:srgbClr val="FF7AB2"/>
                </a:solidFill>
              </a:rPr>
              <a:t>double</a:t>
            </a:r>
            <a:r>
              <a:rPr>
                <a:solidFill>
                  <a:srgbClr val="FFFFFF">
                    <a:alpha val="85000"/>
                  </a:srgbClr>
                </a:solidFill>
              </a:rPr>
              <a:t> r, </a:t>
            </a:r>
            <a:r>
              <a:rPr b="1">
                <a:solidFill>
                  <a:srgbClr val="FF7AB2"/>
                </a:solidFill>
              </a:rPr>
              <a:t>double</a:t>
            </a:r>
            <a:r>
              <a:rPr>
                <a:solidFill>
                  <a:srgbClr val="FFFFFF">
                    <a:alpha val="85000"/>
                  </a:srgbClr>
                </a:solidFill>
              </a:rPr>
              <a:t> i = </a:t>
            </a:r>
            <a:r>
              <a:rPr>
                <a:solidFill>
                  <a:srgbClr val="D9C97C"/>
                </a:solidFill>
              </a:rPr>
              <a:t>0.0</a:t>
            </a:r>
            <a:r>
              <a:rPr>
                <a:solidFill>
                  <a:srgbClr val="FFFFFF">
                    <a:alpha val="85000"/>
                  </a:srgbClr>
                </a:solidFill>
              </a:rPr>
              <a:t>) { </a:t>
            </a:r>
            <a:r>
              <a:rPr>
                <a:solidFill>
                  <a:srgbClr val="78C2B3"/>
                </a:solidFill>
              </a:rPr>
              <a:t>real</a:t>
            </a:r>
            <a:r>
              <a:rPr>
                <a:solidFill>
                  <a:srgbClr val="FFFFFF">
                    <a:alpha val="85000"/>
                  </a:srgbClr>
                </a:solidFill>
              </a:rPr>
              <a:t> = r; </a:t>
            </a:r>
            <a:r>
              <a:rPr>
                <a:solidFill>
                  <a:srgbClr val="78C2B3"/>
                </a:solidFill>
              </a:rPr>
              <a:t>img</a:t>
            </a:r>
            <a:r>
              <a:rPr>
                <a:solidFill>
                  <a:srgbClr val="FFFFFF">
                    <a:alpha val="85000"/>
                  </a:srgbClr>
                </a:solidFill>
              </a:rPr>
              <a:t> = i; }</a:t>
            </a:r>
            <a:endParaRPr>
              <a:solidFill>
                <a:srgbClr val="FFFFFF">
                  <a:alpha val="85000"/>
                </a:srgbClr>
              </a:solidFill>
            </a:endParaRPr>
          </a:p>
          <a:p>
            <a:pPr algn="l" defTabSz="439419">
              <a:tabLst>
                <a:tab pos="431800" algn="l"/>
              </a:tabLst>
              <a:defRPr b="0" sz="1900">
                <a:solidFill>
                  <a:srgbClr val="ACF2E4"/>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friend</a:t>
            </a:r>
            <a:r>
              <a:rPr>
                <a:solidFill>
                  <a:srgbClr val="FFFFFF">
                    <a:alpha val="85000"/>
                  </a:srgbClr>
                </a:solidFill>
              </a:rPr>
              <a:t> </a:t>
            </a:r>
            <a:r>
              <a:rPr b="1">
                <a:solidFill>
                  <a:srgbClr val="FF7AB2"/>
                </a:solidFill>
              </a:rPr>
              <a:t>void</a:t>
            </a:r>
            <a:r>
              <a:rPr>
                <a:solidFill>
                  <a:srgbClr val="FFFFFF">
                    <a:alpha val="85000"/>
                  </a:srgbClr>
                </a:solidFill>
              </a:rPr>
              <a:t> </a:t>
            </a:r>
            <a:r>
              <a:rPr>
                <a:solidFill>
                  <a:srgbClr val="4EB0CC"/>
                </a:solidFill>
              </a:rPr>
              <a:t>display</a:t>
            </a:r>
            <a:r>
              <a:rPr>
                <a:solidFill>
                  <a:srgbClr val="FFFFFF">
                    <a:alpha val="85000"/>
                  </a:srgbClr>
                </a:solidFill>
              </a:rPr>
              <a:t>(</a:t>
            </a:r>
            <a:r>
              <a:t>complexNumbers</a:t>
            </a:r>
            <a:r>
              <a:rPr>
                <a:solidFill>
                  <a:srgbClr val="FFFFFF">
                    <a:alpha val="85000"/>
                  </a:srgbClr>
                </a:solidFill>
              </a:rPr>
              <a:t> cx);</a:t>
            </a:r>
            <a:endParaRPr>
              <a:solidFill>
                <a:srgbClr val="FFFFFF">
                  <a:alpha val="85000"/>
                </a:srgbClr>
              </a:solidFill>
            </a:endParaRPr>
          </a:p>
          <a:p>
            <a:pPr algn="l" defTabSz="439419">
              <a:tabLst>
                <a:tab pos="431800" algn="l"/>
              </a:tabLst>
              <a:defRPr b="0" sz="19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1900">
                <a:solidFill>
                  <a:srgbClr val="ACF2E4"/>
                </a:solidFill>
                <a:latin typeface="Menlo Regular"/>
                <a:ea typeface="Menlo Regular"/>
                <a:cs typeface="Menlo Regular"/>
                <a:sym typeface="Menlo Regular"/>
              </a:defRPr>
            </a:pPr>
            <a:r>
              <a:rPr b="1">
                <a:solidFill>
                  <a:srgbClr val="FF7AB2"/>
                </a:solidFill>
              </a:rPr>
              <a:t>void</a:t>
            </a:r>
            <a:r>
              <a:rPr>
                <a:solidFill>
                  <a:srgbClr val="FFFFFF">
                    <a:alpha val="85000"/>
                  </a:srgbClr>
                </a:solidFill>
              </a:rPr>
              <a:t> </a:t>
            </a:r>
            <a:r>
              <a:rPr>
                <a:solidFill>
                  <a:srgbClr val="4EB0CC"/>
                </a:solidFill>
              </a:rPr>
              <a:t>display</a:t>
            </a:r>
            <a:r>
              <a:rPr>
                <a:solidFill>
                  <a:srgbClr val="FFFFFF">
                    <a:alpha val="85000"/>
                  </a:srgbClr>
                </a:solidFill>
              </a:rPr>
              <a:t>(</a:t>
            </a:r>
            <a:r>
              <a:t>complexNumbers</a:t>
            </a:r>
            <a:r>
              <a:rPr>
                <a:solidFill>
                  <a:srgbClr val="FFFFFF">
                    <a:alpha val="85000"/>
                  </a:srgbClr>
                </a:solidFill>
              </a:rPr>
              <a:t> cx){</a:t>
            </a:r>
            <a:endParaRPr>
              <a:solidFill>
                <a:srgbClr val="FFFFFF">
                  <a:alpha val="85000"/>
                </a:srgbClr>
              </a:solidFill>
            </a:endParaRPr>
          </a:p>
          <a:p>
            <a:pPr algn="l" defTabSz="439419">
              <a:tabLst>
                <a:tab pos="431800" algn="l"/>
              </a:tabLst>
              <a:defRPr b="0" sz="19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&lt;&lt;</a:t>
            </a:r>
            <a:r>
              <a:t>"Real Part:  "</a:t>
            </a:r>
            <a:r>
              <a:rPr>
                <a:solidFill>
                  <a:srgbClr val="FFFFFF">
                    <a:alpha val="85000"/>
                  </a:srgbClr>
                </a:solidFill>
              </a:rPr>
              <a:t> &lt;&lt; cx.</a:t>
            </a:r>
            <a:r>
              <a:rPr>
                <a:solidFill>
                  <a:srgbClr val="78C2B3"/>
                </a:solidFill>
              </a:rPr>
              <a:t>real</a:t>
            </a:r>
            <a:r>
              <a:rPr>
                <a:solidFill>
                  <a:srgbClr val="FFFFFF">
                    <a:alpha val="85000"/>
                  </a:srgbClr>
                </a:solidFill>
              </a:rPr>
              <a:t>&lt;&lt; </a:t>
            </a:r>
            <a:r>
              <a:t>" Imag Part: "</a:t>
            </a:r>
            <a:r>
              <a:rPr>
                <a:solidFill>
                  <a:srgbClr val="FFFFFF">
                    <a:alpha val="85000"/>
                  </a:srgbClr>
                </a:solidFill>
              </a:rPr>
              <a:t> &lt;&lt; cx.</a:t>
            </a:r>
            <a:r>
              <a:rPr>
                <a:solidFill>
                  <a:srgbClr val="78C2B3"/>
                </a:solidFill>
              </a:rPr>
              <a:t>img</a:t>
            </a:r>
            <a:r>
              <a:rPr>
                <a:solidFill>
                  <a:srgbClr val="FFFFFF">
                    <a:alpha val="85000"/>
                  </a:srgbClr>
                </a:solidFill>
              </a:rPr>
              <a:t>&lt;&lt;</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b="0" sz="19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19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algn="l" defTabSz="439419">
              <a:tabLst>
                <a:tab pos="431800" algn="l"/>
              </a:tabLst>
              <a:defRPr b="0" sz="1900">
                <a:solidFill>
                  <a:srgbClr val="ACF2E4"/>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one(</a:t>
            </a:r>
            <a:r>
              <a:rPr>
                <a:solidFill>
                  <a:srgbClr val="D9C97C"/>
                </a:solidFill>
              </a:rPr>
              <a:t>1</a:t>
            </a:r>
            <a:r>
              <a:rPr>
                <a:solidFill>
                  <a:srgbClr val="FFFFFF">
                    <a:alpha val="85000"/>
                  </a:srgbClr>
                </a:solidFill>
              </a:rPr>
              <a:t>);</a:t>
            </a:r>
            <a:endParaRPr>
              <a:solidFill>
                <a:srgbClr val="FFFFFF">
                  <a:alpha val="85000"/>
                </a:srgbClr>
              </a:solidFill>
            </a:endParaRPr>
          </a:p>
          <a:p>
            <a:pPr algn="l" defTabSz="439419">
              <a:tabLst>
                <a:tab pos="431800" algn="l"/>
              </a:tabLst>
              <a:defRPr b="0" sz="1900">
                <a:solidFill>
                  <a:srgbClr val="ACF2E4"/>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five = </a:t>
            </a:r>
            <a:r>
              <a:rPr>
                <a:solidFill>
                  <a:srgbClr val="D9C97C"/>
                </a:solidFill>
              </a:rPr>
              <a:t>5</a:t>
            </a:r>
            <a:r>
              <a:rPr>
                <a:solidFill>
                  <a:srgbClr val="FFFFFF">
                    <a:alpha val="85000"/>
                  </a:srgbClr>
                </a:solidFill>
              </a:rPr>
              <a:t>;</a:t>
            </a:r>
            <a:endParaRPr>
              <a:solidFill>
                <a:srgbClr val="FFFFFF">
                  <a:alpha val="85000"/>
                </a:srgbClr>
              </a:solidFill>
            </a:endParaRPr>
          </a:p>
          <a:p>
            <a:pPr algn="l" defTabSz="439419">
              <a:tabLst>
                <a:tab pos="431800" algn="l"/>
              </a:tabLst>
              <a:defRPr b="0" sz="1900">
                <a:solidFill>
                  <a:srgbClr val="78C2B3"/>
                </a:solidFill>
                <a:latin typeface="Menlo Regular"/>
                <a:ea typeface="Menlo Regular"/>
                <a:cs typeface="Menlo Regular"/>
                <a:sym typeface="Menlo Regular"/>
              </a:defRPr>
            </a:pPr>
            <a:r>
              <a:rPr>
                <a:solidFill>
                  <a:srgbClr val="FFFFFF">
                    <a:alpha val="85000"/>
                  </a:srgbClr>
                </a:solidFill>
              </a:rPr>
              <a:t>  </a:t>
            </a:r>
            <a:r>
              <a:t>display</a:t>
            </a:r>
            <a:r>
              <a:rPr>
                <a:solidFill>
                  <a:srgbClr val="FFFFFF">
                    <a:alpha val="85000"/>
                  </a:srgbClr>
                </a:solidFill>
              </a:rPr>
              <a:t>(one);</a:t>
            </a:r>
            <a:endParaRPr>
              <a:solidFill>
                <a:srgbClr val="FFFFFF">
                  <a:alpha val="85000"/>
                </a:srgbClr>
              </a:solidFill>
            </a:endParaRPr>
          </a:p>
          <a:p>
            <a:pPr algn="l" defTabSz="439419">
              <a:tabLst>
                <a:tab pos="431800" algn="l"/>
              </a:tabLst>
              <a:defRPr b="0" sz="1900">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78C2B3"/>
                </a:solidFill>
              </a:rPr>
              <a:t>display</a:t>
            </a:r>
            <a:r>
              <a:rPr>
                <a:solidFill>
                  <a:srgbClr val="FFFFFF">
                    <a:alpha val="85000"/>
                  </a:srgbClr>
                </a:solidFill>
              </a:rPr>
              <a:t>(</a:t>
            </a:r>
            <a:r>
              <a:rPr>
                <a:solidFill>
                  <a:srgbClr val="D9C97C"/>
                </a:solidFill>
              </a:rPr>
              <a:t>5000</a:t>
            </a:r>
            <a:r>
              <a:rPr>
                <a:solidFill>
                  <a:srgbClr val="FFFFFF">
                    <a:alpha val="85000"/>
                  </a:srgbClr>
                </a:solidFill>
              </a:rPr>
              <a:t>);   </a:t>
            </a:r>
            <a:r>
              <a:t>// Surprise prints 5000 via object!!!</a:t>
            </a:r>
            <a:endParaRPr>
              <a:solidFill>
                <a:srgbClr val="FFFFFF">
                  <a:alpha val="85000"/>
                </a:srgbClr>
              </a:solidFill>
            </a:endParaRPr>
          </a:p>
          <a:p>
            <a:pPr algn="l" defTabSz="439419">
              <a:tabLst>
                <a:tab pos="431800" algn="l"/>
              </a:tabLst>
              <a:defRPr b="0" sz="1900">
                <a:solidFill>
                  <a:srgbClr val="FFFFFF">
                    <a:alpha val="85000"/>
                  </a:srgbClr>
                </a:solidFill>
                <a:latin typeface="Menlo Regular"/>
                <a:ea typeface="Menlo Regular"/>
                <a:cs typeface="Menlo Regular"/>
                <a:sym typeface="Menlo Regular"/>
              </a:defRPr>
            </a:pPr>
            <a:r>
              <a:t>    </a:t>
            </a:r>
          </a:p>
          <a:p>
            <a:pPr algn="l" defTabSz="439419">
              <a:tabLst>
                <a:tab pos="431800" algn="l"/>
              </a:tabLst>
              <a:defRPr sz="19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algn="l" defTabSz="439419">
              <a:tabLst>
                <a:tab pos="431800" algn="l"/>
              </a:tabLst>
              <a:defRPr b="0" sz="19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1900">
                <a:solidFill>
                  <a:srgbClr val="7F8C98"/>
                </a:solidFill>
                <a:latin typeface="Menlo Regular"/>
                <a:ea typeface="Menlo Regular"/>
                <a:cs typeface="Menlo Regular"/>
                <a:sym typeface="Menlo Regular"/>
              </a:defRPr>
            </a:pPr>
            <a:r>
              <a:t>/*</a:t>
            </a:r>
            <a:endParaRPr>
              <a:solidFill>
                <a:srgbClr val="FFFFFF">
                  <a:alpha val="85000"/>
                </a:srgbClr>
              </a:solidFill>
            </a:endParaRPr>
          </a:p>
          <a:p>
            <a:pPr algn="l" defTabSz="439419">
              <a:tabLst>
                <a:tab pos="431800" algn="l"/>
              </a:tabLst>
              <a:defRPr b="0" sz="1900">
                <a:solidFill>
                  <a:srgbClr val="7F8C98"/>
                </a:solidFill>
                <a:latin typeface="Menlo Regular"/>
                <a:ea typeface="Menlo Regular"/>
                <a:cs typeface="Menlo Regular"/>
                <a:sym typeface="Menlo Regular"/>
              </a:defRPr>
            </a:pPr>
            <a:r>
              <a:t> Surprise :</a:t>
            </a:r>
            <a:endParaRPr>
              <a:solidFill>
                <a:srgbClr val="FFFFFF">
                  <a:alpha val="85000"/>
                </a:srgbClr>
              </a:solidFill>
            </a:endParaRPr>
          </a:p>
          <a:p>
            <a:pPr algn="l" defTabSz="439419">
              <a:tabLst>
                <a:tab pos="431800" algn="l"/>
              </a:tabLst>
              <a:defRPr b="0" sz="1900">
                <a:solidFill>
                  <a:srgbClr val="7F8C98"/>
                </a:solidFill>
                <a:latin typeface="Menlo Regular"/>
                <a:ea typeface="Menlo Regular"/>
                <a:cs typeface="Menlo Regular"/>
                <a:sym typeface="Menlo Regular"/>
              </a:defRPr>
            </a:pPr>
            <a:r>
              <a:t> when we pass a decimal value of 5000, an implicit conversion happens in-place, which in-turn transfers the decimal value of 5000 to a temporary object of class complexNumbers (and thereby assigns the value 300 to the real part of that temporary object).</a:t>
            </a:r>
            <a:endParaRPr>
              <a:solidFill>
                <a:srgbClr val="FFFFFF">
                  <a:alpha val="85000"/>
                </a:srgbClr>
              </a:solidFill>
            </a:endParaRPr>
          </a:p>
          <a:p>
            <a:pPr algn="l" defTabSz="439419">
              <a:tabLst>
                <a:tab pos="431800" algn="l"/>
              </a:tabLst>
              <a:defRPr b="0" sz="1900">
                <a:solidFill>
                  <a:srgbClr val="7F8C98"/>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Explicit Constructor"/>
          <p:cNvSpPr txBox="1"/>
          <p:nvPr>
            <p:ph type="title"/>
          </p:nvPr>
        </p:nvSpPr>
        <p:spPr>
          <a:prstGeom prst="rect">
            <a:avLst/>
          </a:prstGeom>
        </p:spPr>
        <p:txBody>
          <a:bodyPr/>
          <a:lstStyle/>
          <a:p>
            <a:pPr/>
            <a:r>
              <a:t>Explicit Constructor</a:t>
            </a:r>
          </a:p>
        </p:txBody>
      </p:sp>
      <p:sp>
        <p:nvSpPr>
          <p:cNvPr id="48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485" name="#include &lt;iostream&gt;…"/>
          <p:cNvSpPr txBox="1"/>
          <p:nvPr/>
        </p:nvSpPr>
        <p:spPr>
          <a:xfrm>
            <a:off x="1305129" y="5537200"/>
            <a:ext cx="14978150" cy="477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39419">
              <a:tabLst>
                <a:tab pos="431800" algn="l"/>
              </a:tabLst>
              <a:defRPr b="0" sz="14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algn="l" defTabSz="439419">
              <a:tabLst>
                <a:tab pos="431800" algn="l"/>
              </a:tabLst>
              <a:defRPr b="0" sz="1400">
                <a:solidFill>
                  <a:srgbClr val="FFFFFF">
                    <a:alpha val="85000"/>
                  </a:srgbClr>
                </a:solidFill>
                <a:latin typeface="Menlo Regular"/>
                <a:ea typeface="Menlo Regular"/>
                <a:cs typeface="Menlo Regular"/>
                <a:sym typeface="Menlo Regular"/>
              </a:defRPr>
            </a:pPr>
          </a:p>
          <a:p>
            <a:pPr algn="l" defTabSz="439419">
              <a:tabLst>
                <a:tab pos="431800" algn="l"/>
              </a:tabLst>
              <a:defRPr b="0" sz="1400">
                <a:solidFill>
                  <a:srgbClr val="FFFFFF">
                    <a:alpha val="85000"/>
                  </a:srgbClr>
                </a:solidFill>
                <a:latin typeface="Menlo Regular"/>
                <a:ea typeface="Menlo Regular"/>
                <a:cs typeface="Menlo Regular"/>
                <a:sym typeface="Menlo Regular"/>
              </a:defRPr>
            </a:pPr>
            <a:r>
              <a:rPr b="1">
                <a:solidFill>
                  <a:srgbClr val="FF7AB2"/>
                </a:solidFill>
              </a:rPr>
              <a:t>using</a:t>
            </a:r>
            <a:r>
              <a:t> </a:t>
            </a:r>
            <a:r>
              <a:rPr>
                <a:solidFill>
                  <a:srgbClr val="DABAFF"/>
                </a:solidFill>
              </a:rPr>
              <a:t>std</a:t>
            </a:r>
            <a:r>
              <a:t>::cout;</a:t>
            </a:r>
          </a:p>
          <a:p>
            <a:pPr algn="l" defTabSz="439419">
              <a:tabLst>
                <a:tab pos="431800" algn="l"/>
              </a:tabLst>
              <a:defRPr b="0" sz="1400">
                <a:solidFill>
                  <a:srgbClr val="FFFFFF">
                    <a:alpha val="85000"/>
                  </a:srgbClr>
                </a:solidFill>
                <a:latin typeface="Menlo Regular"/>
                <a:ea typeface="Menlo Regular"/>
                <a:cs typeface="Menlo Regular"/>
                <a:sym typeface="Menlo Regular"/>
              </a:defRPr>
            </a:pPr>
            <a:r>
              <a:rPr b="1">
                <a:solidFill>
                  <a:srgbClr val="FF7AB2"/>
                </a:solidFill>
              </a:rPr>
              <a:t>using</a:t>
            </a:r>
            <a:r>
              <a:t> </a:t>
            </a:r>
            <a:r>
              <a:rPr>
                <a:solidFill>
                  <a:srgbClr val="DABAFF"/>
                </a:solidFill>
              </a:rPr>
              <a:t>std</a:t>
            </a:r>
            <a:r>
              <a:t>::endl;</a:t>
            </a:r>
          </a:p>
          <a:p>
            <a:pPr algn="l" defTabSz="439419">
              <a:tabLst>
                <a:tab pos="431800" algn="l"/>
              </a:tabLst>
              <a:defRPr b="0" sz="1400">
                <a:solidFill>
                  <a:srgbClr val="6BDFFF"/>
                </a:solidFill>
                <a:latin typeface="Menlo Regular"/>
                <a:ea typeface="Menlo Regular"/>
                <a:cs typeface="Menlo Regular"/>
                <a:sym typeface="Menlo Regular"/>
              </a:defRPr>
            </a:pPr>
            <a:r>
              <a:rPr b="1">
                <a:solidFill>
                  <a:srgbClr val="FF7AB2"/>
                </a:solidFill>
              </a:rPr>
              <a:t>class</a:t>
            </a:r>
            <a:r>
              <a:rPr>
                <a:solidFill>
                  <a:srgbClr val="FFFFFF">
                    <a:alpha val="85000"/>
                  </a:srgbClr>
                </a:solidFill>
              </a:rPr>
              <a:t> </a:t>
            </a:r>
            <a:r>
              <a:t>complexNumbers</a:t>
            </a:r>
            <a:r>
              <a:rPr>
                <a:solidFill>
                  <a:srgbClr val="FFFFFF">
                    <a:alpha val="85000"/>
                  </a:srgbClr>
                </a:solidFill>
              </a:rPr>
              <a:t> {</a:t>
            </a:r>
            <a:endParaRPr>
              <a:solidFill>
                <a:srgbClr val="FFFFFF">
                  <a:alpha val="85000"/>
                </a:srgbClr>
              </a:solidFill>
            </a:endParaRPr>
          </a:p>
          <a:p>
            <a:pPr algn="l" defTabSz="439419">
              <a:tabLst>
                <a:tab pos="431800" algn="l"/>
              </a:tabLst>
              <a:defRPr b="0" sz="1400">
                <a:solidFill>
                  <a:srgbClr val="FFFFFF">
                    <a:alpha val="85000"/>
                  </a:srgbClr>
                </a:solidFill>
                <a:latin typeface="Menlo Regular"/>
                <a:ea typeface="Menlo Regular"/>
                <a:cs typeface="Menlo Regular"/>
                <a:sym typeface="Menlo Regular"/>
              </a:defRPr>
            </a:pPr>
            <a:r>
              <a:t>  </a:t>
            </a:r>
            <a:r>
              <a:rPr b="1">
                <a:solidFill>
                  <a:srgbClr val="FF7AB2"/>
                </a:solidFill>
              </a:rPr>
              <a:t>double</a:t>
            </a:r>
            <a:r>
              <a:t> real, img;</a:t>
            </a:r>
          </a:p>
          <a:p>
            <a:pPr algn="l" defTabSz="439419">
              <a:tabLst>
                <a:tab pos="431800" algn="l"/>
              </a:tabLst>
              <a:defRPr sz="1400">
                <a:solidFill>
                  <a:srgbClr val="FF7AB2"/>
                </a:solidFill>
                <a:latin typeface="Menlo Regular"/>
                <a:ea typeface="Menlo Regular"/>
                <a:cs typeface="Menlo Regular"/>
                <a:sym typeface="Menlo Regular"/>
              </a:defRPr>
            </a:pPr>
            <a:r>
              <a:t>public</a:t>
            </a:r>
            <a:r>
              <a:rPr b="0">
                <a:solidFill>
                  <a:srgbClr val="FFFFFF">
                    <a:alpha val="85000"/>
                  </a:srgbClr>
                </a:solidFill>
              </a:rPr>
              <a:t>:</a:t>
            </a:r>
            <a:endParaRPr b="0">
              <a:solidFill>
                <a:srgbClr val="FFFFFF">
                  <a:alpha val="85000"/>
                </a:srgbClr>
              </a:solidFill>
            </a:endParaRPr>
          </a:p>
          <a:p>
            <a:pPr algn="l" defTabSz="439419">
              <a:tabLst>
                <a:tab pos="431800" algn="l"/>
              </a:tabLst>
              <a:defRPr b="0" sz="1400">
                <a:solidFill>
                  <a:srgbClr val="4EB0CC"/>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 </a:t>
            </a:r>
            <a:r>
              <a:rPr>
                <a:solidFill>
                  <a:srgbClr val="78C2B3"/>
                </a:solidFill>
              </a:rPr>
              <a:t>real</a:t>
            </a:r>
            <a:r>
              <a:rPr>
                <a:solidFill>
                  <a:srgbClr val="FFFFFF">
                    <a:alpha val="85000"/>
                  </a:srgbClr>
                </a:solidFill>
              </a:rPr>
              <a:t>(</a:t>
            </a:r>
            <a:r>
              <a:rPr>
                <a:solidFill>
                  <a:srgbClr val="D9C97C"/>
                </a:solidFill>
              </a:rPr>
              <a:t>0</a:t>
            </a:r>
            <a:r>
              <a:rPr>
                <a:solidFill>
                  <a:srgbClr val="FFFFFF">
                    <a:alpha val="85000"/>
                  </a:srgbClr>
                </a:solidFill>
              </a:rPr>
              <a:t>), </a:t>
            </a:r>
            <a:r>
              <a:rPr>
                <a:solidFill>
                  <a:srgbClr val="78C2B3"/>
                </a:solidFill>
              </a:rPr>
              <a:t>img</a:t>
            </a:r>
            <a:r>
              <a:rPr>
                <a:solidFill>
                  <a:srgbClr val="FFFFFF">
                    <a:alpha val="85000"/>
                  </a:srgbClr>
                </a:solidFill>
              </a:rPr>
              <a:t>(</a:t>
            </a:r>
            <a:r>
              <a:rPr>
                <a:solidFill>
                  <a:srgbClr val="D9C97C"/>
                </a:solidFill>
              </a:rPr>
              <a:t>0</a:t>
            </a:r>
            <a:r>
              <a:rPr>
                <a:solidFill>
                  <a:srgbClr val="FFFFFF">
                    <a:alpha val="85000"/>
                  </a:srgbClr>
                </a:solidFill>
              </a:rPr>
              <a:t>) { }</a:t>
            </a:r>
            <a:endParaRPr>
              <a:solidFill>
                <a:srgbClr val="FFFFFF">
                  <a:alpha val="85000"/>
                </a:srgbClr>
              </a:solidFill>
            </a:endParaRPr>
          </a:p>
          <a:p>
            <a:pPr algn="l" defTabSz="439419">
              <a:tabLst>
                <a:tab pos="431800" algn="l"/>
              </a:tabLst>
              <a:defRPr b="0" sz="1400">
                <a:solidFill>
                  <a:srgbClr val="4EB0CC"/>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a:t>
            </a:r>
            <a:r>
              <a:rPr b="1">
                <a:solidFill>
                  <a:srgbClr val="FF7AB2"/>
                </a:solidFill>
              </a:rPr>
              <a:t>const</a:t>
            </a:r>
            <a:r>
              <a:rPr>
                <a:solidFill>
                  <a:srgbClr val="FFFFFF">
                    <a:alpha val="85000"/>
                  </a:srgbClr>
                </a:solidFill>
              </a:rPr>
              <a:t> </a:t>
            </a:r>
            <a:r>
              <a:rPr>
                <a:solidFill>
                  <a:srgbClr val="ACF2E4"/>
                </a:solidFill>
              </a:rPr>
              <a:t>complexNumbers</a:t>
            </a:r>
            <a:r>
              <a:rPr>
                <a:solidFill>
                  <a:srgbClr val="FFFFFF">
                    <a:alpha val="85000"/>
                  </a:srgbClr>
                </a:solidFill>
              </a:rPr>
              <a:t>&amp; c) { </a:t>
            </a:r>
            <a:r>
              <a:rPr>
                <a:solidFill>
                  <a:srgbClr val="78C2B3"/>
                </a:solidFill>
              </a:rPr>
              <a:t>real</a:t>
            </a:r>
            <a:r>
              <a:rPr>
                <a:solidFill>
                  <a:srgbClr val="FFFFFF">
                    <a:alpha val="85000"/>
                  </a:srgbClr>
                </a:solidFill>
              </a:rPr>
              <a:t> = c.</a:t>
            </a:r>
            <a:r>
              <a:rPr>
                <a:solidFill>
                  <a:srgbClr val="78C2B3"/>
                </a:solidFill>
              </a:rPr>
              <a:t>real</a:t>
            </a:r>
            <a:r>
              <a:rPr>
                <a:solidFill>
                  <a:srgbClr val="FFFFFF">
                    <a:alpha val="85000"/>
                  </a:srgbClr>
                </a:solidFill>
              </a:rPr>
              <a:t>; </a:t>
            </a:r>
            <a:r>
              <a:rPr>
                <a:solidFill>
                  <a:srgbClr val="78C2B3"/>
                </a:solidFill>
              </a:rPr>
              <a:t>img</a:t>
            </a:r>
            <a:r>
              <a:rPr>
                <a:solidFill>
                  <a:srgbClr val="FFFFFF">
                    <a:alpha val="85000"/>
                  </a:srgbClr>
                </a:solidFill>
              </a:rPr>
              <a:t> = c.</a:t>
            </a:r>
            <a:r>
              <a:rPr>
                <a:solidFill>
                  <a:srgbClr val="78C2B3"/>
                </a:solidFill>
              </a:rPr>
              <a:t>img</a:t>
            </a:r>
            <a:r>
              <a:rPr>
                <a:solidFill>
                  <a:srgbClr val="FFFFFF">
                    <a:alpha val="85000"/>
                  </a:srgbClr>
                </a:solidFill>
              </a:rPr>
              <a:t>; }</a:t>
            </a:r>
            <a:endParaRPr>
              <a:solidFill>
                <a:srgbClr val="FFFFFF">
                  <a:alpha val="85000"/>
                </a:srgbClr>
              </a:solidFill>
            </a:endParaRPr>
          </a:p>
          <a:p>
            <a:pPr algn="l" defTabSz="439419">
              <a:tabLst>
                <a:tab pos="431800" algn="l"/>
              </a:tabLst>
              <a:defRPr b="0" sz="1400">
                <a:solidFill>
                  <a:srgbClr val="4EB0CC"/>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a:t>
            </a:r>
            <a:r>
              <a:rPr b="1">
                <a:solidFill>
                  <a:srgbClr val="FF7AB2"/>
                </a:solidFill>
              </a:rPr>
              <a:t>double</a:t>
            </a:r>
            <a:r>
              <a:rPr>
                <a:solidFill>
                  <a:srgbClr val="FFFFFF">
                    <a:alpha val="85000"/>
                  </a:srgbClr>
                </a:solidFill>
              </a:rPr>
              <a:t> r, </a:t>
            </a:r>
            <a:r>
              <a:rPr b="1">
                <a:solidFill>
                  <a:srgbClr val="FF7AB2"/>
                </a:solidFill>
              </a:rPr>
              <a:t>double</a:t>
            </a:r>
            <a:r>
              <a:rPr>
                <a:solidFill>
                  <a:srgbClr val="FFFFFF">
                    <a:alpha val="85000"/>
                  </a:srgbClr>
                </a:solidFill>
              </a:rPr>
              <a:t> i = </a:t>
            </a:r>
            <a:r>
              <a:rPr>
                <a:solidFill>
                  <a:srgbClr val="D9C97C"/>
                </a:solidFill>
              </a:rPr>
              <a:t>0.0</a:t>
            </a:r>
            <a:r>
              <a:rPr>
                <a:solidFill>
                  <a:srgbClr val="FFFFFF">
                    <a:alpha val="85000"/>
                  </a:srgbClr>
                </a:solidFill>
              </a:rPr>
              <a:t>) { </a:t>
            </a:r>
            <a:r>
              <a:rPr>
                <a:solidFill>
                  <a:srgbClr val="78C2B3"/>
                </a:solidFill>
              </a:rPr>
              <a:t>real</a:t>
            </a:r>
            <a:r>
              <a:rPr>
                <a:solidFill>
                  <a:srgbClr val="FFFFFF">
                    <a:alpha val="85000"/>
                  </a:srgbClr>
                </a:solidFill>
              </a:rPr>
              <a:t> = r; </a:t>
            </a:r>
            <a:r>
              <a:rPr>
                <a:solidFill>
                  <a:srgbClr val="78C2B3"/>
                </a:solidFill>
              </a:rPr>
              <a:t>img</a:t>
            </a:r>
            <a:r>
              <a:rPr>
                <a:solidFill>
                  <a:srgbClr val="FFFFFF">
                    <a:alpha val="85000"/>
                  </a:srgbClr>
                </a:solidFill>
              </a:rPr>
              <a:t> = i; }</a:t>
            </a:r>
            <a:endParaRPr>
              <a:solidFill>
                <a:srgbClr val="FFFFFF">
                  <a:alpha val="85000"/>
                </a:srgbClr>
              </a:solidFill>
            </a:endParaRPr>
          </a:p>
          <a:p>
            <a:pPr algn="l" defTabSz="439419">
              <a:tabLst>
                <a:tab pos="431800" algn="l"/>
              </a:tabLst>
              <a:defRPr b="0" sz="1400">
                <a:solidFill>
                  <a:srgbClr val="ACF2E4"/>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friend</a:t>
            </a:r>
            <a:r>
              <a:rPr>
                <a:solidFill>
                  <a:srgbClr val="FFFFFF">
                    <a:alpha val="85000"/>
                  </a:srgbClr>
                </a:solidFill>
              </a:rPr>
              <a:t> </a:t>
            </a:r>
            <a:r>
              <a:rPr b="1">
                <a:solidFill>
                  <a:srgbClr val="FF7AB2"/>
                </a:solidFill>
              </a:rPr>
              <a:t>void</a:t>
            </a:r>
            <a:r>
              <a:rPr>
                <a:solidFill>
                  <a:srgbClr val="FFFFFF">
                    <a:alpha val="85000"/>
                  </a:srgbClr>
                </a:solidFill>
              </a:rPr>
              <a:t> </a:t>
            </a:r>
            <a:r>
              <a:rPr>
                <a:solidFill>
                  <a:srgbClr val="4EB0CC"/>
                </a:solidFill>
              </a:rPr>
              <a:t>display</a:t>
            </a:r>
            <a:r>
              <a:rPr>
                <a:solidFill>
                  <a:srgbClr val="FFFFFF">
                    <a:alpha val="85000"/>
                  </a:srgbClr>
                </a:solidFill>
              </a:rPr>
              <a:t>(</a:t>
            </a:r>
            <a:r>
              <a:t>complexNumbers</a:t>
            </a:r>
            <a:r>
              <a:rPr>
                <a:solidFill>
                  <a:srgbClr val="FFFFFF">
                    <a:alpha val="85000"/>
                  </a:srgbClr>
                </a:solidFill>
              </a:rPr>
              <a:t> cx);</a:t>
            </a:r>
            <a:endParaRPr>
              <a:solidFill>
                <a:srgbClr val="FFFFFF">
                  <a:alpha val="85000"/>
                </a:srgbClr>
              </a:solidFill>
            </a:endParaRPr>
          </a:p>
          <a:p>
            <a:pPr algn="l" defTabSz="439419">
              <a:tabLst>
                <a:tab pos="431800" algn="l"/>
              </a:tabLst>
              <a:defRPr b="0" sz="14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1400">
                <a:solidFill>
                  <a:srgbClr val="ACF2E4"/>
                </a:solidFill>
                <a:latin typeface="Menlo Regular"/>
                <a:ea typeface="Menlo Regular"/>
                <a:cs typeface="Menlo Regular"/>
                <a:sym typeface="Menlo Regular"/>
              </a:defRPr>
            </a:pPr>
            <a:r>
              <a:rPr b="1">
                <a:solidFill>
                  <a:srgbClr val="FF7AB2"/>
                </a:solidFill>
              </a:rPr>
              <a:t>void</a:t>
            </a:r>
            <a:r>
              <a:rPr>
                <a:solidFill>
                  <a:srgbClr val="FFFFFF">
                    <a:alpha val="85000"/>
                  </a:srgbClr>
                </a:solidFill>
              </a:rPr>
              <a:t> </a:t>
            </a:r>
            <a:r>
              <a:rPr>
                <a:solidFill>
                  <a:srgbClr val="4EB0CC"/>
                </a:solidFill>
              </a:rPr>
              <a:t>display</a:t>
            </a:r>
            <a:r>
              <a:rPr>
                <a:solidFill>
                  <a:srgbClr val="FFFFFF">
                    <a:alpha val="85000"/>
                  </a:srgbClr>
                </a:solidFill>
              </a:rPr>
              <a:t>(</a:t>
            </a:r>
            <a:r>
              <a:t>complexNumbers</a:t>
            </a:r>
            <a:r>
              <a:rPr>
                <a:solidFill>
                  <a:srgbClr val="FFFFFF">
                    <a:alpha val="85000"/>
                  </a:srgbClr>
                </a:solidFill>
              </a:rPr>
              <a:t> cx){</a:t>
            </a:r>
            <a:endParaRPr>
              <a:solidFill>
                <a:srgbClr val="FFFFFF">
                  <a:alpha val="85000"/>
                </a:srgbClr>
              </a:solidFill>
            </a:endParaRPr>
          </a:p>
          <a:p>
            <a:pPr algn="l" defTabSz="439419">
              <a:tabLst>
                <a:tab pos="431800" algn="l"/>
              </a:tabLst>
              <a:defRPr b="0" sz="1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&lt;&lt;</a:t>
            </a:r>
            <a:r>
              <a:t>"Real Part:  "</a:t>
            </a:r>
            <a:r>
              <a:rPr>
                <a:solidFill>
                  <a:srgbClr val="FFFFFF">
                    <a:alpha val="85000"/>
                  </a:srgbClr>
                </a:solidFill>
              </a:rPr>
              <a:t> &lt;&lt; cx.</a:t>
            </a:r>
            <a:r>
              <a:rPr>
                <a:solidFill>
                  <a:srgbClr val="78C2B3"/>
                </a:solidFill>
              </a:rPr>
              <a:t>real</a:t>
            </a:r>
            <a:r>
              <a:rPr>
                <a:solidFill>
                  <a:srgbClr val="FFFFFF">
                    <a:alpha val="85000"/>
                  </a:srgbClr>
                </a:solidFill>
              </a:rPr>
              <a:t>&lt;&lt; </a:t>
            </a:r>
            <a:r>
              <a:t>" Imag Part: "</a:t>
            </a:r>
            <a:r>
              <a:rPr>
                <a:solidFill>
                  <a:srgbClr val="FFFFFF">
                    <a:alpha val="85000"/>
                  </a:srgbClr>
                </a:solidFill>
              </a:rPr>
              <a:t> &lt;&lt; cx.</a:t>
            </a:r>
            <a:r>
              <a:rPr>
                <a:solidFill>
                  <a:srgbClr val="78C2B3"/>
                </a:solidFill>
              </a:rPr>
              <a:t>img</a:t>
            </a:r>
            <a:r>
              <a:rPr>
                <a:solidFill>
                  <a:srgbClr val="FFFFFF">
                    <a:alpha val="85000"/>
                  </a:srgbClr>
                </a:solidFill>
              </a:rPr>
              <a:t>&lt;&lt;</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b="0" sz="14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14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algn="l" defTabSz="439419">
              <a:tabLst>
                <a:tab pos="431800" algn="l"/>
              </a:tabLst>
              <a:defRPr b="0" sz="1400">
                <a:solidFill>
                  <a:srgbClr val="ACF2E4"/>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one(</a:t>
            </a:r>
            <a:r>
              <a:rPr>
                <a:solidFill>
                  <a:srgbClr val="D9C97C"/>
                </a:solidFill>
              </a:rPr>
              <a:t>1</a:t>
            </a:r>
            <a:r>
              <a:rPr>
                <a:solidFill>
                  <a:srgbClr val="FFFFFF">
                    <a:alpha val="85000"/>
                  </a:srgbClr>
                </a:solidFill>
              </a:rPr>
              <a:t>);</a:t>
            </a:r>
            <a:endParaRPr>
              <a:solidFill>
                <a:srgbClr val="FFFFFF">
                  <a:alpha val="85000"/>
                </a:srgbClr>
              </a:solidFill>
            </a:endParaRPr>
          </a:p>
          <a:p>
            <a:pPr algn="l" defTabSz="439419">
              <a:tabLst>
                <a:tab pos="431800" algn="l"/>
              </a:tabLst>
              <a:defRPr b="0" sz="1400">
                <a:solidFill>
                  <a:srgbClr val="ACF2E4"/>
                </a:solidFill>
                <a:latin typeface="Menlo Regular"/>
                <a:ea typeface="Menlo Regular"/>
                <a:cs typeface="Menlo Regular"/>
                <a:sym typeface="Menlo Regular"/>
              </a:defRPr>
            </a:pPr>
            <a:r>
              <a:rPr>
                <a:solidFill>
                  <a:srgbClr val="FFFFFF">
                    <a:alpha val="85000"/>
                  </a:srgbClr>
                </a:solidFill>
              </a:rPr>
              <a:t>  </a:t>
            </a:r>
            <a:r>
              <a:t>complexNumbers</a:t>
            </a:r>
            <a:r>
              <a:rPr>
                <a:solidFill>
                  <a:srgbClr val="FFFFFF">
                    <a:alpha val="85000"/>
                  </a:srgbClr>
                </a:solidFill>
              </a:rPr>
              <a:t> five = </a:t>
            </a:r>
            <a:r>
              <a:rPr>
                <a:solidFill>
                  <a:srgbClr val="D9C97C"/>
                </a:solidFill>
              </a:rPr>
              <a:t>5</a:t>
            </a:r>
            <a:r>
              <a:rPr>
                <a:solidFill>
                  <a:srgbClr val="FFFFFF">
                    <a:alpha val="85000"/>
                  </a:srgbClr>
                </a:solidFill>
              </a:rPr>
              <a:t>;</a:t>
            </a:r>
            <a:endParaRPr>
              <a:solidFill>
                <a:srgbClr val="FFFFFF">
                  <a:alpha val="85000"/>
                </a:srgbClr>
              </a:solidFill>
            </a:endParaRPr>
          </a:p>
          <a:p>
            <a:pPr algn="l" defTabSz="439419">
              <a:tabLst>
                <a:tab pos="431800" algn="l"/>
              </a:tabLst>
              <a:defRPr b="0" sz="1400">
                <a:solidFill>
                  <a:srgbClr val="78C2B3"/>
                </a:solidFill>
                <a:latin typeface="Menlo Regular"/>
                <a:ea typeface="Menlo Regular"/>
                <a:cs typeface="Menlo Regular"/>
                <a:sym typeface="Menlo Regular"/>
              </a:defRPr>
            </a:pPr>
            <a:r>
              <a:rPr>
                <a:solidFill>
                  <a:srgbClr val="FFFFFF">
                    <a:alpha val="85000"/>
                  </a:srgbClr>
                </a:solidFill>
              </a:rPr>
              <a:t>  </a:t>
            </a:r>
            <a:r>
              <a:t>display</a:t>
            </a:r>
            <a:r>
              <a:rPr>
                <a:solidFill>
                  <a:srgbClr val="FFFFFF">
                    <a:alpha val="85000"/>
                  </a:srgbClr>
                </a:solidFill>
              </a:rPr>
              <a:t>(one);</a:t>
            </a:r>
            <a:endParaRPr>
              <a:solidFill>
                <a:srgbClr val="FFFFFF">
                  <a:alpha val="85000"/>
                </a:srgbClr>
              </a:solidFill>
            </a:endParaRPr>
          </a:p>
          <a:p>
            <a:pPr algn="l" defTabSz="439419">
              <a:tabLst>
                <a:tab pos="431800" algn="l"/>
              </a:tabLst>
              <a:defRPr b="0" sz="1400">
                <a:solidFill>
                  <a:srgbClr val="FFFFFF">
                    <a:alpha val="85000"/>
                  </a:srgbClr>
                </a:solidFill>
                <a:latin typeface="Menlo Regular"/>
                <a:ea typeface="Menlo Regular"/>
                <a:cs typeface="Menlo Regular"/>
                <a:sym typeface="Menlo Regular"/>
              </a:defRPr>
            </a:pPr>
            <a:r>
              <a:t>  </a:t>
            </a:r>
            <a:r>
              <a:rPr>
                <a:solidFill>
                  <a:srgbClr val="78C2B3"/>
                </a:solidFill>
              </a:rPr>
              <a:t>display</a:t>
            </a:r>
            <a:r>
              <a:t>(five);</a:t>
            </a:r>
          </a:p>
          <a:p>
            <a:pPr algn="l" defTabSz="439419">
              <a:tabLst>
                <a:tab pos="431800" algn="l"/>
              </a:tabLst>
              <a:defRPr sz="14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algn="l" defTabSz="439419">
              <a:tabLst>
                <a:tab pos="431800" algn="l"/>
              </a:tabLst>
              <a:defRPr b="0" sz="14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Explicit conversion constructors"/>
          <p:cNvSpPr txBox="1"/>
          <p:nvPr>
            <p:ph type="title"/>
          </p:nvPr>
        </p:nvSpPr>
        <p:spPr>
          <a:prstGeom prst="rect">
            <a:avLst/>
          </a:prstGeom>
        </p:spPr>
        <p:txBody>
          <a:bodyPr/>
          <a:lstStyle>
            <a:lvl1pPr defTabSz="520065">
              <a:defRPr sz="7056"/>
            </a:lvl1pPr>
          </a:lstStyle>
          <a:p>
            <a:pPr/>
            <a:r>
              <a:t>Explicit conversion constructors</a:t>
            </a:r>
          </a:p>
        </p:txBody>
      </p:sp>
      <p:sp>
        <p:nvSpPr>
          <p:cNvPr id="488"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489" name="class A…"/>
          <p:cNvSpPr txBox="1"/>
          <p:nvPr/>
        </p:nvSpPr>
        <p:spPr>
          <a:xfrm>
            <a:off x="644909" y="1748248"/>
            <a:ext cx="12969901" cy="123531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2600">
                <a:solidFill>
                  <a:srgbClr val="DCDCDC"/>
                </a:solidFill>
                <a:latin typeface="Menlo Regular"/>
                <a:ea typeface="Menlo Regular"/>
                <a:cs typeface="Menlo Regular"/>
                <a:sym typeface="Menlo Regular"/>
              </a:defRPr>
            </a:pPr>
            <a:r>
              <a:t>class A</a:t>
            </a:r>
          </a:p>
          <a:p>
            <a:pPr algn="l" defTabSz="457200">
              <a:defRPr b="0" sz="2600">
                <a:solidFill>
                  <a:srgbClr val="DCDCDC"/>
                </a:solidFill>
                <a:latin typeface="Menlo Regular"/>
                <a:ea typeface="Menlo Regular"/>
                <a:cs typeface="Menlo Regular"/>
                <a:sym typeface="Menlo Regular"/>
              </a:defRPr>
            </a:pPr>
            <a:r>
              <a:t>{  public:</a:t>
            </a:r>
          </a:p>
          <a:p>
            <a:pPr algn="l" defTabSz="457200">
              <a:defRPr b="0" sz="2600">
                <a:solidFill>
                  <a:srgbClr val="DCDCDC"/>
                </a:solidFill>
                <a:latin typeface="Menlo Regular"/>
                <a:ea typeface="Menlo Regular"/>
                <a:cs typeface="Menlo Regular"/>
                <a:sym typeface="Menlo Regular"/>
              </a:defRPr>
            </a:pPr>
            <a:r>
              <a:t>   A();</a:t>
            </a:r>
          </a:p>
          <a:p>
            <a:pPr algn="l" defTabSz="457200">
              <a:defRPr b="0" sz="2600">
                <a:solidFill>
                  <a:srgbClr val="DCDCDC"/>
                </a:solidFill>
                <a:latin typeface="Menlo Regular"/>
                <a:ea typeface="Menlo Regular"/>
                <a:cs typeface="Menlo Regular"/>
                <a:sym typeface="Menlo Regular"/>
              </a:defRPr>
            </a:pPr>
            <a:r>
              <a:t>   A(int);</a:t>
            </a:r>
          </a:p>
          <a:p>
            <a:pPr algn="l" defTabSz="457200">
              <a:defRPr b="0" sz="2600">
                <a:solidFill>
                  <a:srgbClr val="DCDCDC"/>
                </a:solidFill>
                <a:latin typeface="Menlo Regular"/>
                <a:ea typeface="Menlo Regular"/>
                <a:cs typeface="Menlo Regular"/>
                <a:sym typeface="Menlo Regular"/>
              </a:defRPr>
            </a:pPr>
            <a:r>
              <a:t>   A(const char*, int = 0);</a:t>
            </a:r>
          </a:p>
          <a:p>
            <a:pPr algn="l" defTabSz="457200">
              <a:defRPr b="0" sz="2600">
                <a:solidFill>
                  <a:srgbClr val="DCDCDC"/>
                </a:solidFill>
                <a:latin typeface="Menlo Regular"/>
                <a:ea typeface="Menlo Regular"/>
                <a:cs typeface="Menlo Regular"/>
                <a:sym typeface="Menlo Regular"/>
              </a:defRPr>
            </a:pPr>
            <a:r>
              <a:t>};</a:t>
            </a:r>
          </a:p>
          <a:p>
            <a:pPr algn="l" defTabSz="457200">
              <a:defRPr b="0" sz="2600">
                <a:solidFill>
                  <a:srgbClr val="DCDCDC"/>
                </a:solidFill>
                <a:latin typeface="Menlo Regular"/>
                <a:ea typeface="Menlo Regular"/>
                <a:cs typeface="Menlo Regular"/>
                <a:sym typeface="Menlo Regular"/>
              </a:defRPr>
            </a:pPr>
          </a:p>
          <a:p>
            <a:pPr algn="l" defTabSz="457200">
              <a:defRPr b="0" sz="2600">
                <a:solidFill>
                  <a:srgbClr val="DCDCDC"/>
                </a:solidFill>
                <a:latin typeface="Menlo Regular"/>
                <a:ea typeface="Menlo Regular"/>
                <a:cs typeface="Menlo Regular"/>
                <a:sym typeface="Menlo Regular"/>
              </a:defRPr>
            </a:pPr>
            <a:r>
              <a:t>A c = 1;</a:t>
            </a:r>
          </a:p>
          <a:p>
            <a:pPr algn="l" defTabSz="457200">
              <a:defRPr b="0" sz="2600">
                <a:solidFill>
                  <a:srgbClr val="DCDCDC"/>
                </a:solidFill>
                <a:latin typeface="Menlo Regular"/>
                <a:ea typeface="Menlo Regular"/>
                <a:cs typeface="Menlo Regular"/>
                <a:sym typeface="Menlo Regular"/>
              </a:defRPr>
            </a:pPr>
            <a:r>
              <a:t>A d = “Venditti”;</a:t>
            </a:r>
          </a:p>
          <a:p>
            <a:pPr algn="l" defTabSz="457200">
              <a:defRPr b="0" sz="2600">
                <a:solidFill>
                  <a:srgbClr val="DCDCDC"/>
                </a:solidFill>
                <a:latin typeface="Menlo Regular"/>
                <a:ea typeface="Menlo Regular"/>
                <a:cs typeface="Menlo Regular"/>
                <a:sym typeface="Menlo Regular"/>
              </a:defRPr>
            </a:pPr>
          </a:p>
          <a:p>
            <a:pPr algn="l" defTabSz="457200">
              <a:defRPr b="0">
                <a:solidFill>
                  <a:srgbClr val="161616"/>
                </a:solidFill>
              </a:defRPr>
            </a:pPr>
            <a:r>
              <a:t>If you declare the constructor of the class with the </a:t>
            </a:r>
            <a:r>
              <a:rPr>
                <a:latin typeface="Menlo Regular"/>
                <a:ea typeface="Menlo Regular"/>
                <a:cs typeface="Menlo Regular"/>
                <a:sym typeface="Menlo Regular"/>
              </a:rPr>
              <a:t>explicit</a:t>
            </a:r>
            <a:r>
              <a:t> keyword, the previous declarations would be illegal.</a:t>
            </a:r>
          </a:p>
          <a:p>
            <a:pPr algn="l" defTabSz="457200">
              <a:defRPr b="0">
                <a:solidFill>
                  <a:srgbClr val="161616"/>
                </a:solidFill>
              </a:defRPr>
            </a:pPr>
          </a:p>
          <a:p>
            <a:pPr algn="l" defTabSz="457200">
              <a:defRPr b="0" sz="2600">
                <a:solidFill>
                  <a:srgbClr val="DCDCDC"/>
                </a:solidFill>
                <a:latin typeface="Menlo Regular"/>
                <a:ea typeface="Menlo Regular"/>
                <a:cs typeface="Menlo Regular"/>
                <a:sym typeface="Menlo Regular"/>
              </a:defRPr>
            </a:pPr>
            <a:r>
              <a:t>class A</a:t>
            </a:r>
          </a:p>
          <a:p>
            <a:pPr algn="l" defTabSz="457200">
              <a:defRPr b="0" sz="2600">
                <a:solidFill>
                  <a:srgbClr val="DCDCDC"/>
                </a:solidFill>
                <a:latin typeface="Menlo Regular"/>
                <a:ea typeface="Menlo Regular"/>
                <a:cs typeface="Menlo Regular"/>
                <a:sym typeface="Menlo Regular"/>
              </a:defRPr>
            </a:pPr>
            <a:r>
              <a:t>{  public:</a:t>
            </a:r>
          </a:p>
          <a:p>
            <a:pPr algn="l" defTabSz="457200">
              <a:defRPr b="0" sz="2600">
                <a:solidFill>
                  <a:srgbClr val="DCDCDC"/>
                </a:solidFill>
                <a:latin typeface="Menlo Regular"/>
                <a:ea typeface="Menlo Regular"/>
                <a:cs typeface="Menlo Regular"/>
                <a:sym typeface="Menlo Regular"/>
              </a:defRPr>
            </a:pPr>
            <a:r>
              <a:t>   explicit A();</a:t>
            </a:r>
          </a:p>
          <a:p>
            <a:pPr algn="l" defTabSz="457200">
              <a:defRPr b="0" sz="2600">
                <a:solidFill>
                  <a:srgbClr val="DCDCDC"/>
                </a:solidFill>
                <a:latin typeface="Menlo Regular"/>
                <a:ea typeface="Menlo Regular"/>
                <a:cs typeface="Menlo Regular"/>
                <a:sym typeface="Menlo Regular"/>
              </a:defRPr>
            </a:pPr>
            <a:r>
              <a:t>   explicit A(int);</a:t>
            </a:r>
          </a:p>
          <a:p>
            <a:pPr algn="l" defTabSz="457200">
              <a:defRPr b="0" sz="2600">
                <a:solidFill>
                  <a:srgbClr val="DCDCDC"/>
                </a:solidFill>
                <a:latin typeface="Menlo Regular"/>
                <a:ea typeface="Menlo Regular"/>
                <a:cs typeface="Menlo Regular"/>
                <a:sym typeface="Menlo Regular"/>
              </a:defRPr>
            </a:pPr>
            <a:r>
              <a:t>   explicit A(const char*, int = 0);</a:t>
            </a:r>
          </a:p>
          <a:p>
            <a:pPr algn="l" defTabSz="457200">
              <a:defRPr b="0" sz="2600">
                <a:solidFill>
                  <a:srgbClr val="DCDCDC"/>
                </a:solidFill>
                <a:latin typeface="Menlo Regular"/>
                <a:ea typeface="Menlo Regular"/>
                <a:cs typeface="Menlo Regular"/>
                <a:sym typeface="Menlo Regular"/>
              </a:defRPr>
            </a:pPr>
            <a:r>
              <a:t>};</a:t>
            </a:r>
          </a:p>
          <a:p>
            <a:pPr algn="l" defTabSz="457200">
              <a:defRPr b="0" sz="2600">
                <a:solidFill>
                  <a:srgbClr val="DCDCDC"/>
                </a:solidFill>
                <a:latin typeface="Menlo Regular"/>
                <a:ea typeface="Menlo Regular"/>
                <a:cs typeface="Menlo Regular"/>
                <a:sym typeface="Menlo Regular"/>
              </a:defRPr>
            </a:pPr>
          </a:p>
          <a:p>
            <a:pPr algn="l" defTabSz="457200">
              <a:defRPr b="0">
                <a:solidFill>
                  <a:srgbClr val="161616"/>
                </a:solidFill>
              </a:defRPr>
            </a:pPr>
            <a:r>
              <a:t>You can only assign values that match the values of the class type.</a:t>
            </a:r>
          </a:p>
          <a:p>
            <a:pPr algn="l" defTabSz="457200">
              <a:defRPr b="0">
                <a:solidFill>
                  <a:srgbClr val="161616"/>
                </a:solidFill>
              </a:defRPr>
            </a:pPr>
          </a:p>
          <a:p>
            <a:pPr algn="l" defTabSz="457200">
              <a:defRPr b="0" sz="2600">
                <a:solidFill>
                  <a:srgbClr val="DCDCDC"/>
                </a:solidFill>
                <a:latin typeface="Menlo Regular"/>
                <a:ea typeface="Menlo Regular"/>
                <a:cs typeface="Menlo Regular"/>
                <a:sym typeface="Menlo Regular"/>
              </a:defRPr>
            </a:pPr>
            <a:r>
              <a:t>A a1;</a:t>
            </a:r>
          </a:p>
          <a:p>
            <a:pPr algn="l" defTabSz="457200">
              <a:defRPr b="0" sz="2600">
                <a:solidFill>
                  <a:srgbClr val="DCDCDC"/>
                </a:solidFill>
                <a:latin typeface="Menlo Regular"/>
                <a:ea typeface="Menlo Regular"/>
                <a:cs typeface="Menlo Regular"/>
                <a:sym typeface="Menlo Regular"/>
              </a:defRPr>
            </a:pPr>
            <a:r>
              <a:t>A a2 = A(1);</a:t>
            </a:r>
          </a:p>
          <a:p>
            <a:pPr algn="l" defTabSz="457200">
              <a:defRPr b="0" sz="2600">
                <a:solidFill>
                  <a:srgbClr val="DCDCDC"/>
                </a:solidFill>
                <a:latin typeface="Menlo Regular"/>
                <a:ea typeface="Menlo Regular"/>
                <a:cs typeface="Menlo Regular"/>
                <a:sym typeface="Menlo Regular"/>
              </a:defRPr>
            </a:pPr>
            <a:r>
              <a:t>A a3(1);</a:t>
            </a:r>
          </a:p>
          <a:p>
            <a:pPr algn="l" defTabSz="457200">
              <a:defRPr b="0" sz="2600">
                <a:solidFill>
                  <a:srgbClr val="DCDCDC"/>
                </a:solidFill>
                <a:latin typeface="Menlo Regular"/>
                <a:ea typeface="Menlo Regular"/>
                <a:cs typeface="Menlo Regular"/>
                <a:sym typeface="Menlo Regular"/>
              </a:defRPr>
            </a:pPr>
            <a:r>
              <a:t>A a4 = A("Venditti");</a:t>
            </a:r>
          </a:p>
          <a:p>
            <a:pPr algn="l" defTabSz="457200">
              <a:defRPr b="0" sz="2600">
                <a:solidFill>
                  <a:srgbClr val="DCDCDC"/>
                </a:solidFill>
                <a:latin typeface="Menlo Regular"/>
                <a:ea typeface="Menlo Regular"/>
                <a:cs typeface="Menlo Regular"/>
                <a:sym typeface="Menlo Regular"/>
              </a:defRPr>
            </a:pPr>
            <a:r>
              <a:t>A* p = new A(1);</a:t>
            </a:r>
          </a:p>
          <a:p>
            <a:pPr algn="l" defTabSz="457200">
              <a:defRPr b="0" sz="2600">
                <a:solidFill>
                  <a:srgbClr val="DCDCDC"/>
                </a:solidFill>
                <a:latin typeface="Menlo Regular"/>
                <a:ea typeface="Menlo Regular"/>
                <a:cs typeface="Menlo Regular"/>
                <a:sym typeface="Menlo Regular"/>
              </a:defRPr>
            </a:pPr>
            <a:r>
              <a:t>A a5 = (A)1;</a:t>
            </a:r>
          </a:p>
          <a:p>
            <a:pPr algn="l" defTabSz="457200">
              <a:defRPr b="0" sz="2600">
                <a:solidFill>
                  <a:srgbClr val="DCDCDC"/>
                </a:solidFill>
                <a:latin typeface="Menlo Regular"/>
                <a:ea typeface="Menlo Regular"/>
                <a:cs typeface="Menlo Regular"/>
                <a:sym typeface="Menlo Regular"/>
              </a:defRPr>
            </a:pPr>
            <a:r>
              <a:t>A a6 = static_cast&lt;A&gt;(1);</a:t>
            </a:r>
          </a:p>
          <a:p>
            <a:pPr algn="l" defTabSz="457200">
              <a:defRPr b="0">
                <a:solidFill>
                  <a:srgbClr val="161616"/>
                </a:solidFill>
              </a:defRPr>
            </a:pPr>
          </a:p>
          <a:p>
            <a:pPr algn="l" defTabSz="457200">
              <a:defRPr b="0" sz="1200">
                <a:solidFill>
                  <a:srgbClr val="DCDCDC"/>
                </a:solidFill>
                <a:latin typeface="Menlo Regular"/>
                <a:ea typeface="Menlo Regular"/>
                <a:cs typeface="Menlo Regular"/>
                <a:sym typeface="Menlo Regular"/>
              </a:defRPr>
            </a:pP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Explicit Constructor"/>
          <p:cNvSpPr txBox="1"/>
          <p:nvPr>
            <p:ph type="title"/>
          </p:nvPr>
        </p:nvSpPr>
        <p:spPr>
          <a:prstGeom prst="rect">
            <a:avLst/>
          </a:prstGeom>
        </p:spPr>
        <p:txBody>
          <a:bodyPr/>
          <a:lstStyle/>
          <a:p>
            <a:pPr/>
            <a:r>
              <a:t>Explicit Constructor</a:t>
            </a:r>
          </a:p>
        </p:txBody>
      </p:sp>
      <p:sp>
        <p:nvSpPr>
          <p:cNvPr id="492" name="#include &lt;iostream&gt;…"/>
          <p:cNvSpPr txBox="1"/>
          <p:nvPr>
            <p:ph type="body" idx="1"/>
          </p:nvPr>
        </p:nvSpPr>
        <p:spPr>
          <a:prstGeom prst="rect">
            <a:avLst/>
          </a:prstGeom>
        </p:spPr>
        <p:txBody>
          <a:bodyPr/>
          <a:lstStyle/>
          <a:p>
            <a:pPr marL="0" indent="0" defTabSz="303199">
              <a:spcBef>
                <a:spcPts val="0"/>
              </a:spcBef>
              <a:buSzTx/>
              <a:buNone/>
              <a:tabLst>
                <a:tab pos="292100" algn="l"/>
              </a:tabLst>
              <a:defRPr sz="966">
                <a:solidFill>
                  <a:srgbClr val="FF8170"/>
                </a:solidFill>
                <a:latin typeface="Menlo Regular"/>
                <a:ea typeface="Menlo Regular"/>
                <a:cs typeface="Menlo Regular"/>
                <a:sym typeface="Menlo Regular"/>
              </a:defRPr>
            </a:pPr>
            <a:r>
              <a:rPr>
                <a:solidFill>
                  <a:srgbClr val="FFA14F"/>
                </a:solidFill>
              </a:rPr>
              <a:t>#</a:t>
            </a:r>
            <a:r>
              <a:rPr sz="1656">
                <a:solidFill>
                  <a:srgbClr val="FFA14F"/>
                </a:solidFill>
              </a:rPr>
              <a:t>include </a:t>
            </a:r>
            <a:r>
              <a:rPr sz="1656"/>
              <a:t>&lt;iostream&gt;</a:t>
            </a:r>
            <a:endParaRPr sz="1656">
              <a:solidFill>
                <a:srgbClr val="FFFFFF">
                  <a:alpha val="85000"/>
                </a:srgbClr>
              </a:solidFill>
            </a:endParaRPr>
          </a:p>
          <a:p>
            <a:pPr marL="0" indent="0" defTabSz="303199">
              <a:spcBef>
                <a:spcPts val="0"/>
              </a:spcBef>
              <a:buSzTx/>
              <a:buNone/>
              <a:tabLst>
                <a:tab pos="292100" algn="l"/>
              </a:tabLst>
              <a:defRPr b="1" sz="1656">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marL="0" indent="0" defTabSz="303199">
              <a:spcBef>
                <a:spcPts val="0"/>
              </a:spcBef>
              <a:buSzTx/>
              <a:buNone/>
              <a:tabLst>
                <a:tab pos="292100" algn="l"/>
              </a:tabLst>
              <a:defRPr b="1" sz="1656">
                <a:solidFill>
                  <a:srgbClr val="FF7AB2"/>
                </a:solidFill>
                <a:latin typeface="Menlo Regular"/>
                <a:ea typeface="Menlo Regular"/>
                <a:cs typeface="Menlo Regular"/>
                <a:sym typeface="Menlo Regular"/>
              </a:defRPr>
            </a:pPr>
            <a:r>
              <a:t>struct</a:t>
            </a:r>
            <a:r>
              <a:rPr b="0">
                <a:solidFill>
                  <a:srgbClr val="FFFFFF">
                    <a:alpha val="85000"/>
                  </a:srgbClr>
                </a:solidFill>
              </a:rPr>
              <a:t> </a:t>
            </a:r>
            <a:r>
              <a:rPr b="0">
                <a:solidFill>
                  <a:srgbClr val="6BDFFF"/>
                </a:solidFill>
              </a:rPr>
              <a:t>A</a:t>
            </a:r>
            <a:endParaRPr b="0">
              <a:solidFill>
                <a:srgbClr val="FFFFFF">
                  <a:alpha val="85000"/>
                </a:srgbClr>
              </a:solidFill>
            </a:endParaRPr>
          </a:p>
          <a:p>
            <a:pPr marL="0" indent="0" defTabSz="303199">
              <a:spcBef>
                <a:spcPts val="0"/>
              </a:spcBef>
              <a:buSzTx/>
              <a:buNone/>
              <a:tabLst>
                <a:tab pos="292100" algn="l"/>
              </a:tabLst>
              <a:defRPr sz="1656">
                <a:solidFill>
                  <a:srgbClr val="FFFFFF">
                    <a:alpha val="85000"/>
                  </a:srgbClr>
                </a:solidFill>
                <a:latin typeface="Menlo Regular"/>
                <a:ea typeface="Menlo Regular"/>
                <a:cs typeface="Menlo Regular"/>
                <a:sym typeface="Menlo Regular"/>
              </a:defRPr>
            </a:pPr>
            <a:r>
              <a:t>{</a:t>
            </a: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4EB0CC"/>
                </a:solidFill>
              </a:rPr>
              <a:t>A</a:t>
            </a:r>
            <a:r>
              <a:rPr>
                <a:solidFill>
                  <a:srgbClr val="FFFFFF">
                    <a:alpha val="85000"/>
                  </a:srgbClr>
                </a:solidFill>
              </a:rPr>
              <a:t>(</a:t>
            </a:r>
            <a:r>
              <a:rPr b="1">
                <a:solidFill>
                  <a:srgbClr val="FF7AB2"/>
                </a:solidFill>
              </a:rPr>
              <a:t>int</a:t>
            </a:r>
            <a:r>
              <a:rPr>
                <a:solidFill>
                  <a:srgbClr val="FFFFFF">
                    <a:alpha val="85000"/>
                  </a:srgbClr>
                </a:solidFill>
              </a:rPr>
              <a:t>) { }      </a:t>
            </a:r>
            <a:r>
              <a:t>// converting constructor</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4EB0CC"/>
                </a:solidFill>
              </a:rPr>
              <a:t>A</a:t>
            </a:r>
            <a:r>
              <a:rPr>
                <a:solidFill>
                  <a:srgbClr val="FFFFFF">
                    <a:alpha val="85000"/>
                  </a:srgbClr>
                </a:solidFill>
              </a:rPr>
              <a:t>(</a:t>
            </a:r>
            <a:r>
              <a:rPr b="1">
                <a:solidFill>
                  <a:srgbClr val="FF7AB2"/>
                </a:solidFill>
              </a:rPr>
              <a:t>int</a:t>
            </a:r>
            <a:r>
              <a:rPr>
                <a:solidFill>
                  <a:srgbClr val="FFFFFF">
                    <a:alpha val="85000"/>
                  </a:srgbClr>
                </a:solidFill>
              </a:rPr>
              <a:t>, </a:t>
            </a:r>
            <a:r>
              <a:rPr b="1">
                <a:solidFill>
                  <a:srgbClr val="FF7AB2"/>
                </a:solidFill>
              </a:rPr>
              <a:t>int</a:t>
            </a:r>
            <a:r>
              <a:rPr>
                <a:solidFill>
                  <a:srgbClr val="FFFFFF">
                    <a:alpha val="85000"/>
                  </a:srgbClr>
                </a:solidFill>
              </a:rPr>
              <a:t>) { } </a:t>
            </a:r>
            <a:r>
              <a:t>// converting constructor (C++11)</a:t>
            </a:r>
            <a:endParaRPr>
              <a:solidFill>
                <a:srgbClr val="FFFFFF">
                  <a:alpha val="85000"/>
                </a:srgbClr>
              </a:solidFill>
            </a:endParaRPr>
          </a:p>
          <a:p>
            <a:pPr marL="0" indent="0" defTabSz="303199">
              <a:spcBef>
                <a:spcPts val="0"/>
              </a:spcBef>
              <a:buSzTx/>
              <a:buNone/>
              <a:tabLst>
                <a:tab pos="292100" algn="l"/>
              </a:tabLst>
              <a:defRPr b="1" sz="1656">
                <a:solidFill>
                  <a:srgbClr val="FF7AB2"/>
                </a:solidFill>
                <a:latin typeface="Menlo Regular"/>
                <a:ea typeface="Menlo Regular"/>
                <a:cs typeface="Menlo Regular"/>
                <a:sym typeface="Menlo Regular"/>
              </a:defRPr>
            </a:pPr>
            <a:r>
              <a:rPr b="0">
                <a:solidFill>
                  <a:srgbClr val="FFFFFF">
                    <a:alpha val="85000"/>
                  </a:srgbClr>
                </a:solidFill>
              </a:rPr>
              <a:t>    </a:t>
            </a:r>
            <a:r>
              <a:t>operator</a:t>
            </a:r>
            <a:r>
              <a:rPr b="0">
                <a:solidFill>
                  <a:srgbClr val="FFFFFF">
                    <a:alpha val="85000"/>
                  </a:srgbClr>
                </a:solidFill>
              </a:rPr>
              <a:t> </a:t>
            </a:r>
            <a:r>
              <a:t>bool</a:t>
            </a:r>
            <a:r>
              <a:rPr b="0">
                <a:solidFill>
                  <a:srgbClr val="FFFFFF">
                    <a:alpha val="85000"/>
                  </a:srgbClr>
                </a:solidFill>
              </a:rPr>
              <a:t>() </a:t>
            </a:r>
            <a:r>
              <a:t>const</a:t>
            </a:r>
            <a:r>
              <a:rPr b="0">
                <a:solidFill>
                  <a:srgbClr val="FFFFFF">
                    <a:alpha val="85000"/>
                  </a:srgbClr>
                </a:solidFill>
              </a:rPr>
              <a:t> { </a:t>
            </a:r>
            <a:r>
              <a:t>return</a:t>
            </a:r>
            <a:r>
              <a:rPr b="0">
                <a:solidFill>
                  <a:srgbClr val="FFFFFF">
                    <a:alpha val="85000"/>
                  </a:srgbClr>
                </a:solidFill>
              </a:rPr>
              <a:t> </a:t>
            </a:r>
            <a:r>
              <a:t>true</a:t>
            </a:r>
            <a:r>
              <a:rPr b="0">
                <a:solidFill>
                  <a:srgbClr val="FFFFFF">
                    <a:alpha val="85000"/>
                  </a:srgbClr>
                </a:solidFill>
              </a:rPr>
              <a:t>; }</a:t>
            </a:r>
            <a:endParaRPr b="0">
              <a:solidFill>
                <a:srgbClr val="FFFFFF">
                  <a:alpha val="85000"/>
                </a:srgbClr>
              </a:solidFill>
            </a:endParaRPr>
          </a:p>
          <a:p>
            <a:pPr marL="0" indent="0" defTabSz="303199">
              <a:spcBef>
                <a:spcPts val="0"/>
              </a:spcBef>
              <a:buSzTx/>
              <a:buNone/>
              <a:tabLst>
                <a:tab pos="292100" algn="l"/>
              </a:tabLst>
              <a:defRPr sz="1656">
                <a:solidFill>
                  <a:srgbClr val="FFFFFF">
                    <a:alpha val="85000"/>
                  </a:srgbClr>
                </a:solidFill>
                <a:latin typeface="Menlo Regular"/>
                <a:ea typeface="Menlo Regular"/>
                <a:cs typeface="Menlo Regular"/>
                <a:sym typeface="Menlo Regular"/>
              </a:defRPr>
            </a:pPr>
            <a:r>
              <a:t>};</a:t>
            </a:r>
          </a:p>
          <a:p>
            <a:pPr marL="0" indent="0" defTabSz="303199">
              <a:spcBef>
                <a:spcPts val="0"/>
              </a:spcBef>
              <a:buSzTx/>
              <a:buNone/>
              <a:tabLst>
                <a:tab pos="292100" algn="l"/>
              </a:tabLst>
              <a:defRPr sz="1656">
                <a:solidFill>
                  <a:srgbClr val="FFFFFF">
                    <a:alpha val="85000"/>
                  </a:srgbClr>
                </a:solidFill>
                <a:latin typeface="Menlo Regular"/>
                <a:ea typeface="Menlo Regular"/>
                <a:cs typeface="Menlo Regular"/>
                <a:sym typeface="Menlo Regular"/>
              </a:defRPr>
            </a:pPr>
            <a:r>
              <a:t> </a:t>
            </a:r>
          </a:p>
          <a:p>
            <a:pPr marL="0" indent="0" defTabSz="303199">
              <a:spcBef>
                <a:spcPts val="0"/>
              </a:spcBef>
              <a:buSzTx/>
              <a:buNone/>
              <a:tabLst>
                <a:tab pos="292100" algn="l"/>
              </a:tabLst>
              <a:defRPr b="1" sz="1656">
                <a:solidFill>
                  <a:srgbClr val="FF7AB2"/>
                </a:solidFill>
                <a:latin typeface="Menlo Regular"/>
                <a:ea typeface="Menlo Regular"/>
                <a:cs typeface="Menlo Regular"/>
                <a:sym typeface="Menlo Regular"/>
              </a:defRPr>
            </a:pPr>
            <a:r>
              <a:t>struct</a:t>
            </a:r>
            <a:r>
              <a:rPr b="0">
                <a:solidFill>
                  <a:srgbClr val="FFFFFF">
                    <a:alpha val="85000"/>
                  </a:srgbClr>
                </a:solidFill>
              </a:rPr>
              <a:t> </a:t>
            </a:r>
            <a:r>
              <a:rPr b="0">
                <a:solidFill>
                  <a:srgbClr val="6BDFFF"/>
                </a:solidFill>
              </a:rPr>
              <a:t>B</a:t>
            </a:r>
            <a:endParaRPr b="0">
              <a:solidFill>
                <a:srgbClr val="FFFFFF">
                  <a:alpha val="85000"/>
                </a:srgbClr>
              </a:solidFill>
            </a:endParaRPr>
          </a:p>
          <a:p>
            <a:pPr marL="0" indent="0" defTabSz="303199">
              <a:spcBef>
                <a:spcPts val="0"/>
              </a:spcBef>
              <a:buSzTx/>
              <a:buNone/>
              <a:tabLst>
                <a:tab pos="292100" algn="l"/>
              </a:tabLst>
              <a:defRPr sz="1656">
                <a:solidFill>
                  <a:srgbClr val="FFFFFF">
                    <a:alpha val="85000"/>
                  </a:srgbClr>
                </a:solidFill>
                <a:latin typeface="Menlo Regular"/>
                <a:ea typeface="Menlo Regular"/>
                <a:cs typeface="Menlo Regular"/>
                <a:sym typeface="Menlo Regular"/>
              </a:defRPr>
            </a:pPr>
            <a:r>
              <a:t>{</a:t>
            </a:r>
          </a:p>
          <a:p>
            <a:pPr marL="0" indent="0" defTabSz="303199">
              <a:spcBef>
                <a:spcPts val="0"/>
              </a:spcBef>
              <a:buSzTx/>
              <a:buNone/>
              <a:tabLst>
                <a:tab pos="292100" algn="l"/>
              </a:tabLst>
              <a:defRPr b="1" sz="1656">
                <a:solidFill>
                  <a:srgbClr val="FF7AB2"/>
                </a:solidFill>
                <a:latin typeface="Menlo Regular"/>
                <a:ea typeface="Menlo Regular"/>
                <a:cs typeface="Menlo Regular"/>
                <a:sym typeface="Menlo Regular"/>
              </a:defRPr>
            </a:pPr>
            <a:r>
              <a:rPr b="0">
                <a:solidFill>
                  <a:srgbClr val="FFFFFF">
                    <a:alpha val="85000"/>
                  </a:srgbClr>
                </a:solidFill>
              </a:rPr>
              <a:t>    </a:t>
            </a:r>
            <a:r>
              <a:t>explicit</a:t>
            </a:r>
            <a:r>
              <a:rPr b="0">
                <a:solidFill>
                  <a:srgbClr val="FFFFFF">
                    <a:alpha val="85000"/>
                  </a:srgbClr>
                </a:solidFill>
              </a:rPr>
              <a:t> </a:t>
            </a:r>
            <a:r>
              <a:rPr b="0">
                <a:solidFill>
                  <a:srgbClr val="4EB0CC"/>
                </a:solidFill>
              </a:rPr>
              <a:t>B</a:t>
            </a:r>
            <a:r>
              <a:rPr b="0">
                <a:solidFill>
                  <a:srgbClr val="FFFFFF">
                    <a:alpha val="85000"/>
                  </a:srgbClr>
                </a:solidFill>
              </a:rPr>
              <a:t>(</a:t>
            </a:r>
            <a:r>
              <a:t>int</a:t>
            </a:r>
            <a:r>
              <a:rPr b="0">
                <a:solidFill>
                  <a:srgbClr val="FFFFFF">
                    <a:alpha val="85000"/>
                  </a:srgbClr>
                </a:solidFill>
              </a:rPr>
              <a:t>) { }</a:t>
            </a:r>
            <a:endParaRPr b="0">
              <a:solidFill>
                <a:srgbClr val="FFFFFF">
                  <a:alpha val="85000"/>
                </a:srgbClr>
              </a:solidFill>
            </a:endParaRPr>
          </a:p>
          <a:p>
            <a:pPr marL="0" indent="0" defTabSz="303199">
              <a:spcBef>
                <a:spcPts val="0"/>
              </a:spcBef>
              <a:buSzTx/>
              <a:buNone/>
              <a:tabLst>
                <a:tab pos="292100" algn="l"/>
              </a:tabLst>
              <a:defRPr b="1" sz="1656">
                <a:solidFill>
                  <a:srgbClr val="FF7AB2"/>
                </a:solidFill>
                <a:latin typeface="Menlo Regular"/>
                <a:ea typeface="Menlo Regular"/>
                <a:cs typeface="Menlo Regular"/>
                <a:sym typeface="Menlo Regular"/>
              </a:defRPr>
            </a:pPr>
            <a:r>
              <a:rPr b="0">
                <a:solidFill>
                  <a:srgbClr val="FFFFFF">
                    <a:alpha val="85000"/>
                  </a:srgbClr>
                </a:solidFill>
              </a:rPr>
              <a:t>    </a:t>
            </a:r>
            <a:r>
              <a:t>explicit</a:t>
            </a:r>
            <a:r>
              <a:rPr b="0">
                <a:solidFill>
                  <a:srgbClr val="FFFFFF">
                    <a:alpha val="85000"/>
                  </a:srgbClr>
                </a:solidFill>
              </a:rPr>
              <a:t> </a:t>
            </a:r>
            <a:r>
              <a:rPr b="0">
                <a:solidFill>
                  <a:srgbClr val="4EB0CC"/>
                </a:solidFill>
              </a:rPr>
              <a:t>B</a:t>
            </a:r>
            <a:r>
              <a:rPr b="0">
                <a:solidFill>
                  <a:srgbClr val="FFFFFF">
                    <a:alpha val="85000"/>
                  </a:srgbClr>
                </a:solidFill>
              </a:rPr>
              <a:t>(</a:t>
            </a:r>
            <a:r>
              <a:t>int</a:t>
            </a:r>
            <a:r>
              <a:rPr b="0">
                <a:solidFill>
                  <a:srgbClr val="FFFFFF">
                    <a:alpha val="85000"/>
                  </a:srgbClr>
                </a:solidFill>
              </a:rPr>
              <a:t>, </a:t>
            </a:r>
            <a:r>
              <a:t>int</a:t>
            </a:r>
            <a:r>
              <a:rPr b="0">
                <a:solidFill>
                  <a:srgbClr val="FFFFFF">
                    <a:alpha val="85000"/>
                  </a:srgbClr>
                </a:solidFill>
              </a:rPr>
              <a:t>) { }</a:t>
            </a:r>
            <a:endParaRPr b="0">
              <a:solidFill>
                <a:srgbClr val="FFFFFF">
                  <a:alpha val="85000"/>
                </a:srgbClr>
              </a:solidFill>
            </a:endParaRPr>
          </a:p>
          <a:p>
            <a:pPr marL="0" indent="0" defTabSz="303199">
              <a:spcBef>
                <a:spcPts val="0"/>
              </a:spcBef>
              <a:buSzTx/>
              <a:buNone/>
              <a:tabLst>
                <a:tab pos="292100" algn="l"/>
              </a:tabLst>
              <a:defRPr b="1" sz="1656">
                <a:solidFill>
                  <a:srgbClr val="FF7AB2"/>
                </a:solidFill>
                <a:latin typeface="Menlo Regular"/>
                <a:ea typeface="Menlo Regular"/>
                <a:cs typeface="Menlo Regular"/>
                <a:sym typeface="Menlo Regular"/>
              </a:defRPr>
            </a:pPr>
            <a:r>
              <a:rPr b="0">
                <a:solidFill>
                  <a:srgbClr val="FFFFFF">
                    <a:alpha val="85000"/>
                  </a:srgbClr>
                </a:solidFill>
              </a:rPr>
              <a:t>    </a:t>
            </a:r>
            <a:r>
              <a:t>explicit</a:t>
            </a:r>
            <a:r>
              <a:rPr b="0">
                <a:solidFill>
                  <a:srgbClr val="FFFFFF">
                    <a:alpha val="85000"/>
                  </a:srgbClr>
                </a:solidFill>
              </a:rPr>
              <a:t> </a:t>
            </a:r>
            <a:r>
              <a:t>operator</a:t>
            </a:r>
            <a:r>
              <a:rPr b="0">
                <a:solidFill>
                  <a:srgbClr val="FFFFFF">
                    <a:alpha val="85000"/>
                  </a:srgbClr>
                </a:solidFill>
              </a:rPr>
              <a:t> </a:t>
            </a:r>
            <a:r>
              <a:t>bool</a:t>
            </a:r>
            <a:r>
              <a:rPr b="0">
                <a:solidFill>
                  <a:srgbClr val="FFFFFF">
                    <a:alpha val="85000"/>
                  </a:srgbClr>
                </a:solidFill>
              </a:rPr>
              <a:t>() </a:t>
            </a:r>
            <a:r>
              <a:t>const</a:t>
            </a:r>
            <a:r>
              <a:rPr b="0">
                <a:solidFill>
                  <a:srgbClr val="FFFFFF">
                    <a:alpha val="85000"/>
                  </a:srgbClr>
                </a:solidFill>
              </a:rPr>
              <a:t> { </a:t>
            </a:r>
            <a:r>
              <a:t>return</a:t>
            </a:r>
            <a:r>
              <a:rPr b="0">
                <a:solidFill>
                  <a:srgbClr val="FFFFFF">
                    <a:alpha val="85000"/>
                  </a:srgbClr>
                </a:solidFill>
              </a:rPr>
              <a:t> </a:t>
            </a:r>
            <a:r>
              <a:t>true</a:t>
            </a:r>
            <a:r>
              <a:rPr b="0">
                <a:solidFill>
                  <a:srgbClr val="FFFFFF">
                    <a:alpha val="85000"/>
                  </a:srgbClr>
                </a:solidFill>
              </a:rPr>
              <a:t>; }</a:t>
            </a:r>
            <a:endParaRPr b="0">
              <a:solidFill>
                <a:srgbClr val="FFFFFF">
                  <a:alpha val="85000"/>
                </a:srgbClr>
              </a:solidFill>
            </a:endParaRPr>
          </a:p>
          <a:p>
            <a:pPr marL="0" indent="0" defTabSz="303199">
              <a:spcBef>
                <a:spcPts val="0"/>
              </a:spcBef>
              <a:buSzTx/>
              <a:buNone/>
              <a:tabLst>
                <a:tab pos="292100" algn="l"/>
              </a:tabLst>
              <a:defRPr sz="1656">
                <a:solidFill>
                  <a:srgbClr val="FFFFFF">
                    <a:alpha val="85000"/>
                  </a:srgbClr>
                </a:solidFill>
                <a:latin typeface="Menlo Regular"/>
                <a:ea typeface="Menlo Regular"/>
                <a:cs typeface="Menlo Regular"/>
                <a:sym typeface="Menlo Regular"/>
              </a:defRPr>
            </a:pPr>
            <a:r>
              <a:t>};</a:t>
            </a:r>
          </a:p>
          <a:p>
            <a:pPr marL="0" indent="0" defTabSz="303199">
              <a:spcBef>
                <a:spcPts val="0"/>
              </a:spcBef>
              <a:buSzTx/>
              <a:buNone/>
              <a:tabLst>
                <a:tab pos="292100" algn="l"/>
              </a:tabLst>
              <a:defRPr sz="1656">
                <a:solidFill>
                  <a:srgbClr val="FFFFFF">
                    <a:alpha val="85000"/>
                  </a:srgbClr>
                </a:solidFill>
                <a:latin typeface="Menlo Regular"/>
                <a:ea typeface="Menlo Regular"/>
                <a:cs typeface="Menlo Regular"/>
                <a:sym typeface="Menlo Regular"/>
              </a:defRPr>
            </a:pPr>
            <a:r>
              <a:t> </a:t>
            </a:r>
          </a:p>
          <a:p>
            <a:pPr marL="0" indent="0" defTabSz="303199">
              <a:spcBef>
                <a:spcPts val="0"/>
              </a:spcBef>
              <a:buSzTx/>
              <a:buNone/>
              <a:tabLst>
                <a:tab pos="292100" algn="l"/>
              </a:tabLst>
              <a:defRPr sz="1656">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marL="0" indent="0" defTabSz="303199">
              <a:spcBef>
                <a:spcPts val="0"/>
              </a:spcBef>
              <a:buSzTx/>
              <a:buNone/>
              <a:tabLst>
                <a:tab pos="292100" algn="l"/>
              </a:tabLst>
              <a:defRPr sz="1656">
                <a:solidFill>
                  <a:srgbClr val="FFFFFF">
                    <a:alpha val="85000"/>
                  </a:srgbClr>
                </a:solidFill>
                <a:latin typeface="Menlo Regular"/>
                <a:ea typeface="Menlo Regular"/>
                <a:cs typeface="Menlo Regular"/>
                <a:sym typeface="Menlo Regular"/>
              </a:defRPr>
            </a:pPr>
            <a:r>
              <a:t>{</a:t>
            </a: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ACF2E4"/>
                </a:solidFill>
              </a:rPr>
              <a:t>A</a:t>
            </a:r>
            <a:r>
              <a:rPr>
                <a:solidFill>
                  <a:srgbClr val="FFFFFF">
                    <a:alpha val="85000"/>
                  </a:srgbClr>
                </a:solidFill>
              </a:rPr>
              <a:t> a1 = </a:t>
            </a:r>
            <a:r>
              <a:rPr>
                <a:solidFill>
                  <a:srgbClr val="D9C97C"/>
                </a:solidFill>
              </a:rPr>
              <a:t>1</a:t>
            </a:r>
            <a:r>
              <a:rPr>
                <a:solidFill>
                  <a:srgbClr val="FFFFFF">
                    <a:alpha val="85000"/>
                  </a:srgbClr>
                </a:solidFill>
              </a:rPr>
              <a:t>;      </a:t>
            </a:r>
            <a:r>
              <a:t>// OK: copy-initialization selects A::A(int)</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ACF2E4"/>
                </a:solidFill>
              </a:rPr>
              <a:t>A</a:t>
            </a:r>
            <a:r>
              <a:rPr>
                <a:solidFill>
                  <a:srgbClr val="FFFFFF">
                    <a:alpha val="85000"/>
                  </a:srgbClr>
                </a:solidFill>
              </a:rPr>
              <a:t> a2(</a:t>
            </a:r>
            <a:r>
              <a:rPr>
                <a:solidFill>
                  <a:srgbClr val="D9C97C"/>
                </a:solidFill>
              </a:rPr>
              <a:t>2</a:t>
            </a:r>
            <a:r>
              <a:rPr>
                <a:solidFill>
                  <a:srgbClr val="FFFFFF">
                    <a:alpha val="85000"/>
                  </a:srgbClr>
                </a:solidFill>
              </a:rPr>
              <a:t>);       </a:t>
            </a:r>
            <a:r>
              <a:t>// OK: direct-initialization selects A::A(int)</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ACF2E4"/>
                </a:solidFill>
              </a:rPr>
              <a:t>A</a:t>
            </a:r>
            <a:r>
              <a:rPr>
                <a:solidFill>
                  <a:srgbClr val="FFFFFF">
                    <a:alpha val="85000"/>
                  </a:srgbClr>
                </a:solidFill>
              </a:rPr>
              <a:t> a3 {</a:t>
            </a:r>
            <a:r>
              <a:rPr>
                <a:solidFill>
                  <a:srgbClr val="D9C97C"/>
                </a:solidFill>
              </a:rPr>
              <a:t>4</a:t>
            </a:r>
            <a:r>
              <a:rPr>
                <a:solidFill>
                  <a:srgbClr val="FFFFFF">
                    <a:alpha val="85000"/>
                  </a:srgbClr>
                </a:solidFill>
              </a:rPr>
              <a:t>, </a:t>
            </a:r>
            <a:r>
              <a:rPr>
                <a:solidFill>
                  <a:srgbClr val="D9C97C"/>
                </a:solidFill>
              </a:rPr>
              <a:t>5</a:t>
            </a:r>
            <a:r>
              <a:rPr>
                <a:solidFill>
                  <a:srgbClr val="FFFFFF">
                    <a:alpha val="85000"/>
                  </a:srgbClr>
                </a:solidFill>
              </a:rPr>
              <a:t>};   </a:t>
            </a:r>
            <a:r>
              <a:t>// OK: direct-list-initialization selects A::A(int, int)</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ACF2E4"/>
                </a:solidFill>
              </a:rPr>
              <a:t>A</a:t>
            </a:r>
            <a:r>
              <a:rPr>
                <a:solidFill>
                  <a:srgbClr val="FFFFFF">
                    <a:alpha val="85000"/>
                  </a:srgbClr>
                </a:solidFill>
              </a:rPr>
              <a:t> a4 = {</a:t>
            </a:r>
            <a:r>
              <a:rPr>
                <a:solidFill>
                  <a:srgbClr val="D9C97C"/>
                </a:solidFill>
              </a:rPr>
              <a:t>4</a:t>
            </a:r>
            <a:r>
              <a:rPr>
                <a:solidFill>
                  <a:srgbClr val="FFFFFF">
                    <a:alpha val="85000"/>
                  </a:srgbClr>
                </a:solidFill>
              </a:rPr>
              <a:t>, </a:t>
            </a:r>
            <a:r>
              <a:rPr>
                <a:solidFill>
                  <a:srgbClr val="D9C97C"/>
                </a:solidFill>
              </a:rPr>
              <a:t>5</a:t>
            </a:r>
            <a:r>
              <a:rPr>
                <a:solidFill>
                  <a:srgbClr val="FFFFFF">
                    <a:alpha val="85000"/>
                  </a:srgbClr>
                </a:solidFill>
              </a:rPr>
              <a:t>}; </a:t>
            </a:r>
            <a:r>
              <a:t>// OK: copy-list-initialization selects A::A(int, int)</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ACF2E4"/>
                </a:solidFill>
              </a:rPr>
              <a:t>A</a:t>
            </a:r>
            <a:r>
              <a:rPr>
                <a:solidFill>
                  <a:srgbClr val="FFFFFF">
                    <a:alpha val="85000"/>
                  </a:srgbClr>
                </a:solidFill>
              </a:rPr>
              <a:t> a5 = (</a:t>
            </a:r>
            <a:r>
              <a:rPr>
                <a:solidFill>
                  <a:srgbClr val="ACF2E4"/>
                </a:solidFill>
              </a:rPr>
              <a:t>A</a:t>
            </a:r>
            <a:r>
              <a:rPr>
                <a:solidFill>
                  <a:srgbClr val="FFFFFF">
                    <a:alpha val="85000"/>
                  </a:srgbClr>
                </a:solidFill>
              </a:rPr>
              <a:t>)</a:t>
            </a:r>
            <a:r>
              <a:rPr>
                <a:solidFill>
                  <a:srgbClr val="D9C97C"/>
                </a:solidFill>
              </a:rPr>
              <a:t>1</a:t>
            </a:r>
            <a:r>
              <a:rPr>
                <a:solidFill>
                  <a:srgbClr val="FFFFFF">
                    <a:alpha val="85000"/>
                  </a:srgbClr>
                </a:solidFill>
              </a:rPr>
              <a:t>;   </a:t>
            </a:r>
            <a:r>
              <a:t>// OK: explicit cast performs static_cast</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if</a:t>
            </a:r>
            <a:r>
              <a:rPr>
                <a:solidFill>
                  <a:srgbClr val="FFFFFF">
                    <a:alpha val="85000"/>
                  </a:srgbClr>
                </a:solidFill>
              </a:rPr>
              <a:t> (a1) ;      </a:t>
            </a:r>
            <a:r>
              <a:t>// OK: A::operator bool()</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bool</a:t>
            </a:r>
            <a:r>
              <a:rPr>
                <a:solidFill>
                  <a:srgbClr val="FFFFFF">
                    <a:alpha val="85000"/>
                  </a:srgbClr>
                </a:solidFill>
              </a:rPr>
              <a:t> na1 = a1; </a:t>
            </a:r>
            <a:r>
              <a:t>// OK: copy-initialization selects A::operator bool()</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bool</a:t>
            </a:r>
            <a:r>
              <a:rPr>
                <a:solidFill>
                  <a:srgbClr val="FFFFFF">
                    <a:alpha val="85000"/>
                  </a:srgbClr>
                </a:solidFill>
              </a:rPr>
              <a:t> na2 = </a:t>
            </a:r>
            <a:r>
              <a:rPr b="1">
                <a:solidFill>
                  <a:srgbClr val="FF7AB2"/>
                </a:solidFill>
              </a:rPr>
              <a:t>static_cast</a:t>
            </a:r>
            <a:r>
              <a:rPr>
                <a:solidFill>
                  <a:srgbClr val="FFFFFF">
                    <a:alpha val="85000"/>
                  </a:srgbClr>
                </a:solidFill>
              </a:rPr>
              <a:t>&lt;</a:t>
            </a:r>
            <a:r>
              <a:rPr b="1">
                <a:solidFill>
                  <a:srgbClr val="FF7AB2"/>
                </a:solidFill>
              </a:rPr>
              <a:t>bool</a:t>
            </a:r>
            <a:r>
              <a:rPr>
                <a:solidFill>
                  <a:srgbClr val="FFFFFF">
                    <a:alpha val="85000"/>
                  </a:srgbClr>
                </a:solidFill>
              </a:rPr>
              <a:t>&gt;(a1); </a:t>
            </a:r>
            <a:r>
              <a:t>// OK: static_cast performs direct-initialization</a:t>
            </a:r>
            <a:endParaRPr>
              <a:solidFill>
                <a:srgbClr val="FFFFFF">
                  <a:alpha val="85000"/>
                </a:srgbClr>
              </a:solidFill>
            </a:endParaRPr>
          </a:p>
          <a:p>
            <a:pPr marL="0" indent="0" defTabSz="303199">
              <a:spcBef>
                <a:spcPts val="0"/>
              </a:spcBef>
              <a:buSzTx/>
              <a:buNone/>
              <a:tabLst>
                <a:tab pos="292100" algn="l"/>
              </a:tabLst>
              <a:defRPr sz="1656">
                <a:solidFill>
                  <a:srgbClr val="FFFFFF">
                    <a:alpha val="85000"/>
                  </a:srgbClr>
                </a:solidFill>
                <a:latin typeface="Menlo Regular"/>
                <a:ea typeface="Menlo Regular"/>
                <a:cs typeface="Menlo Regular"/>
                <a:sym typeface="Menlo Regular"/>
              </a:defRPr>
            </a:pPr>
            <a:r>
              <a:t> </a:t>
            </a: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t>//  B b1 = 1;      // error: copy-initialization does not consider B::B(int)</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ACF2E4"/>
                </a:solidFill>
              </a:rPr>
              <a:t>B</a:t>
            </a:r>
            <a:r>
              <a:rPr>
                <a:solidFill>
                  <a:srgbClr val="FFFFFF">
                    <a:alpha val="85000"/>
                  </a:srgbClr>
                </a:solidFill>
              </a:rPr>
              <a:t> b2(</a:t>
            </a:r>
            <a:r>
              <a:rPr>
                <a:solidFill>
                  <a:srgbClr val="D9C97C"/>
                </a:solidFill>
              </a:rPr>
              <a:t>2</a:t>
            </a:r>
            <a:r>
              <a:rPr>
                <a:solidFill>
                  <a:srgbClr val="FFFFFF">
                    <a:alpha val="85000"/>
                  </a:srgbClr>
                </a:solidFill>
              </a:rPr>
              <a:t>);       </a:t>
            </a:r>
            <a:r>
              <a:t>// OK: direct-initialization selects B::B(int)</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ACF2E4"/>
                </a:solidFill>
              </a:rPr>
              <a:t>B</a:t>
            </a:r>
            <a:r>
              <a:rPr>
                <a:solidFill>
                  <a:srgbClr val="FFFFFF">
                    <a:alpha val="85000"/>
                  </a:srgbClr>
                </a:solidFill>
              </a:rPr>
              <a:t> b3 {</a:t>
            </a:r>
            <a:r>
              <a:rPr>
                <a:solidFill>
                  <a:srgbClr val="D9C97C"/>
                </a:solidFill>
              </a:rPr>
              <a:t>4</a:t>
            </a:r>
            <a:r>
              <a:rPr>
                <a:solidFill>
                  <a:srgbClr val="FFFFFF">
                    <a:alpha val="85000"/>
                  </a:srgbClr>
                </a:solidFill>
              </a:rPr>
              <a:t>, </a:t>
            </a:r>
            <a:r>
              <a:rPr>
                <a:solidFill>
                  <a:srgbClr val="D9C97C"/>
                </a:solidFill>
              </a:rPr>
              <a:t>5</a:t>
            </a:r>
            <a:r>
              <a:rPr>
                <a:solidFill>
                  <a:srgbClr val="FFFFFF">
                    <a:alpha val="85000"/>
                  </a:srgbClr>
                </a:solidFill>
              </a:rPr>
              <a:t>};   </a:t>
            </a:r>
            <a:r>
              <a:t>// OK: direct-list-initialization selects B::B(int, int)</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t>//  B b4 = {4, 5}; // error: copy-list-initialization does not consider B::B(int,int)</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ACF2E4"/>
                </a:solidFill>
              </a:rPr>
              <a:t>B</a:t>
            </a:r>
            <a:r>
              <a:rPr>
                <a:solidFill>
                  <a:srgbClr val="FFFFFF">
                    <a:alpha val="85000"/>
                  </a:srgbClr>
                </a:solidFill>
              </a:rPr>
              <a:t> b5 = (</a:t>
            </a:r>
            <a:r>
              <a:rPr>
                <a:solidFill>
                  <a:srgbClr val="ACF2E4"/>
                </a:solidFill>
              </a:rPr>
              <a:t>B</a:t>
            </a:r>
            <a:r>
              <a:rPr>
                <a:solidFill>
                  <a:srgbClr val="FFFFFF">
                    <a:alpha val="85000"/>
                  </a:srgbClr>
                </a:solidFill>
              </a:rPr>
              <a:t>)</a:t>
            </a:r>
            <a:r>
              <a:rPr>
                <a:solidFill>
                  <a:srgbClr val="D9C97C"/>
                </a:solidFill>
              </a:rPr>
              <a:t>1</a:t>
            </a:r>
            <a:r>
              <a:rPr>
                <a:solidFill>
                  <a:srgbClr val="FFFFFF">
                    <a:alpha val="85000"/>
                  </a:srgbClr>
                </a:solidFill>
              </a:rPr>
              <a:t>;   </a:t>
            </a:r>
            <a:r>
              <a:t>// OK: explicit cast performs static_cast</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if</a:t>
            </a:r>
            <a:r>
              <a:rPr>
                <a:solidFill>
                  <a:srgbClr val="FFFFFF">
                    <a:alpha val="85000"/>
                  </a:srgbClr>
                </a:solidFill>
              </a:rPr>
              <a:t> (b2) ;      </a:t>
            </a:r>
            <a:r>
              <a:t>// OK: B::operator bool()</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t>//  bool nb1 = b2; // error: copy-initialization does not consider B::operator bool()</a:t>
            </a:r>
            <a:endParaRPr>
              <a:solidFill>
                <a:srgbClr val="FFFFFF">
                  <a:alpha val="85000"/>
                </a:srgbClr>
              </a:solidFill>
            </a:endParaRPr>
          </a:p>
          <a:p>
            <a:pPr marL="0" indent="0" defTabSz="303199">
              <a:spcBef>
                <a:spcPts val="0"/>
              </a:spcBef>
              <a:buSzTx/>
              <a:buNone/>
              <a:tabLst>
                <a:tab pos="2921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bool</a:t>
            </a:r>
            <a:r>
              <a:rPr>
                <a:solidFill>
                  <a:srgbClr val="FFFFFF">
                    <a:alpha val="85000"/>
                  </a:srgbClr>
                </a:solidFill>
              </a:rPr>
              <a:t> nb2 = </a:t>
            </a:r>
            <a:r>
              <a:rPr b="1">
                <a:solidFill>
                  <a:srgbClr val="FF7AB2"/>
                </a:solidFill>
              </a:rPr>
              <a:t>static_cast</a:t>
            </a:r>
            <a:r>
              <a:rPr>
                <a:solidFill>
                  <a:srgbClr val="FFFFFF">
                    <a:alpha val="85000"/>
                  </a:srgbClr>
                </a:solidFill>
              </a:rPr>
              <a:t>&lt;</a:t>
            </a:r>
            <a:r>
              <a:rPr b="1">
                <a:solidFill>
                  <a:srgbClr val="FF7AB2"/>
                </a:solidFill>
              </a:rPr>
              <a:t>bool</a:t>
            </a:r>
            <a:r>
              <a:rPr>
                <a:solidFill>
                  <a:srgbClr val="FFFFFF">
                    <a:alpha val="85000"/>
                  </a:srgbClr>
                </a:solidFill>
              </a:rPr>
              <a:t>&gt;(b2); </a:t>
            </a:r>
            <a:r>
              <a:t>// OK: static_cast performs direct-initialization</a:t>
            </a:r>
            <a:endParaRPr>
              <a:solidFill>
                <a:srgbClr val="FFFFFF">
                  <a:alpha val="85000"/>
                </a:srgbClr>
              </a:solidFill>
            </a:endParaRPr>
          </a:p>
          <a:p>
            <a:pPr marL="0" indent="0" defTabSz="303199">
              <a:spcBef>
                <a:spcPts val="0"/>
              </a:spcBef>
              <a:buSzTx/>
              <a:buNone/>
              <a:tabLst>
                <a:tab pos="292100" algn="l"/>
              </a:tabLst>
              <a:defRPr sz="1656">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function explicit constructor"/>
          <p:cNvSpPr txBox="1"/>
          <p:nvPr>
            <p:ph type="title"/>
          </p:nvPr>
        </p:nvSpPr>
        <p:spPr>
          <a:prstGeom prst="rect">
            <a:avLst/>
          </a:prstGeom>
        </p:spPr>
        <p:txBody>
          <a:bodyPr/>
          <a:lstStyle/>
          <a:p>
            <a:pPr/>
            <a:r>
              <a:t>function explicit constructor</a:t>
            </a:r>
          </a:p>
        </p:txBody>
      </p:sp>
      <p:sp>
        <p:nvSpPr>
          <p:cNvPr id="495" name="#include &lt;algorithm&gt;…"/>
          <p:cNvSpPr txBox="1"/>
          <p:nvPr>
            <p:ph type="body" idx="1"/>
          </p:nvPr>
        </p:nvSpPr>
        <p:spPr>
          <a:prstGeom prst="rect">
            <a:avLst/>
          </a:prstGeom>
        </p:spPr>
        <p:txBody>
          <a:bodyPr/>
          <a:lstStyle/>
          <a:p>
            <a:pPr marL="0" indent="0" defTabSz="402336">
              <a:spcBef>
                <a:spcPts val="0"/>
              </a:spcBef>
              <a:buSzTx/>
              <a:buNone/>
              <a:defRPr sz="1232">
                <a:solidFill>
                  <a:srgbClr val="01CFFF"/>
                </a:solidFill>
                <a:latin typeface="Menlo Regular"/>
                <a:ea typeface="Menlo Regular"/>
                <a:cs typeface="Menlo Regular"/>
                <a:sym typeface="Menlo Regular"/>
              </a:defRPr>
            </a:pPr>
            <a:r>
              <a:t>#include &lt;algorithm&gt;</a:t>
            </a:r>
            <a:endParaRPr>
              <a:solidFill>
                <a:srgbClr val="E6E6E6"/>
              </a:solidFill>
            </a:endParaRPr>
          </a:p>
          <a:p>
            <a:pPr marL="0" indent="0" defTabSz="402336">
              <a:spcBef>
                <a:spcPts val="0"/>
              </a:spcBef>
              <a:buSzTx/>
              <a:buNone/>
              <a:defRPr sz="1232">
                <a:solidFill>
                  <a:srgbClr val="01CFFF"/>
                </a:solidFill>
                <a:latin typeface="Menlo Regular"/>
                <a:ea typeface="Menlo Regular"/>
                <a:cs typeface="Menlo Regular"/>
                <a:sym typeface="Menlo Regular"/>
              </a:defRPr>
            </a:pPr>
            <a:r>
              <a:t>#include &lt;iostream&gt;</a:t>
            </a:r>
            <a:endParaRPr>
              <a:solidFill>
                <a:srgbClr val="E6E6E6"/>
              </a:solidFill>
            </a:endParaRPr>
          </a:p>
          <a:p>
            <a:pPr marL="0" indent="0" defTabSz="402336">
              <a:spcBef>
                <a:spcPts val="0"/>
              </a:spcBef>
              <a:buSzTx/>
              <a:buNone/>
              <a:defRPr sz="1232">
                <a:solidFill>
                  <a:srgbClr val="01CFFF"/>
                </a:solidFill>
                <a:latin typeface="Menlo Regular"/>
                <a:ea typeface="Menlo Regular"/>
                <a:cs typeface="Menlo Regular"/>
                <a:sym typeface="Menlo Regular"/>
              </a:defRPr>
            </a:pPr>
            <a:r>
              <a:t>#include &lt;vector&gt;</a:t>
            </a:r>
            <a:endParaRPr>
              <a:solidFill>
                <a:srgbClr val="E6E6E6"/>
              </a:solidFill>
            </a:endParaRPr>
          </a:p>
          <a:p>
            <a:pPr marL="0" indent="0" defTabSz="402336">
              <a:spcBef>
                <a:spcPts val="0"/>
              </a:spcBef>
              <a:buSzTx/>
              <a:buNone/>
              <a:defRPr sz="1232">
                <a:solidFill>
                  <a:srgbClr val="569CD6"/>
                </a:solidFill>
                <a:latin typeface="Menlo Regular"/>
                <a:ea typeface="Menlo Regular"/>
                <a:cs typeface="Menlo Regular"/>
                <a:sym typeface="Menlo Regular"/>
              </a:defRPr>
            </a:pPr>
            <a:r>
              <a:t>using</a:t>
            </a:r>
            <a:r>
              <a:rPr>
                <a:solidFill>
                  <a:srgbClr val="E6E6E6"/>
                </a:solidFill>
              </a:rPr>
              <a:t> </a:t>
            </a:r>
            <a:r>
              <a:t>namespace</a:t>
            </a:r>
            <a:r>
              <a:rPr>
                <a:solidFill>
                  <a:srgbClr val="E6E6E6"/>
                </a:solidFill>
              </a:rPr>
              <a:t> </a:t>
            </a:r>
            <a:r>
              <a:t>std</a:t>
            </a:r>
            <a:r>
              <a:rPr>
                <a:solidFill>
                  <a:srgbClr val="E6E6E6"/>
                </a:solidFill>
              </a:rPr>
              <a:t>;</a:t>
            </a:r>
            <a:endParaRPr>
              <a:solidFill>
                <a:srgbClr val="E6E6E6"/>
              </a:solidFill>
            </a:endParaRPr>
          </a:p>
          <a:p>
            <a:pPr marL="0" indent="0" defTabSz="402336">
              <a:spcBef>
                <a:spcPts val="0"/>
              </a:spcBef>
              <a:buSzTx/>
              <a:buNone/>
              <a:defRPr sz="1232">
                <a:solidFill>
                  <a:srgbClr val="E6E6E6"/>
                </a:solidFill>
                <a:latin typeface="Menlo Regular"/>
                <a:ea typeface="Menlo Regular"/>
                <a:cs typeface="Menlo Regular"/>
                <a:sym typeface="Menlo Regular"/>
              </a:defRPr>
            </a:pPr>
          </a:p>
          <a:p>
            <a:pPr marL="0" indent="0" defTabSz="402336">
              <a:spcBef>
                <a:spcPts val="0"/>
              </a:spcBef>
              <a:buSzTx/>
              <a:buNone/>
              <a:defRPr sz="1232">
                <a:solidFill>
                  <a:srgbClr val="01CFFF"/>
                </a:solidFill>
                <a:latin typeface="Menlo Regular"/>
                <a:ea typeface="Menlo Regular"/>
                <a:cs typeface="Menlo Regular"/>
                <a:sym typeface="Menlo Regular"/>
              </a:defRPr>
            </a:pPr>
            <a:r>
              <a:rPr>
                <a:solidFill>
                  <a:srgbClr val="569CD6"/>
                </a:solidFill>
              </a:rPr>
              <a:t>class</a:t>
            </a:r>
            <a:r>
              <a:rPr>
                <a:solidFill>
                  <a:srgbClr val="E6E6E6"/>
                </a:solidFill>
              </a:rPr>
              <a:t> </a:t>
            </a:r>
            <a:r>
              <a:t>FunctorClass</a:t>
            </a:r>
            <a:endParaRPr>
              <a:solidFill>
                <a:srgbClr val="E6E6E6"/>
              </a:solidFill>
            </a:endParaRPr>
          </a:p>
          <a:p>
            <a:pPr marL="0" indent="0" defTabSz="402336">
              <a:spcBef>
                <a:spcPts val="0"/>
              </a:spcBef>
              <a:buSzTx/>
              <a:buNone/>
              <a:defRPr sz="1232">
                <a:solidFill>
                  <a:srgbClr val="E6E6E6"/>
                </a:solidFill>
                <a:latin typeface="Menlo Regular"/>
                <a:ea typeface="Menlo Regular"/>
                <a:cs typeface="Menlo Regular"/>
                <a:sym typeface="Menlo Regular"/>
              </a:defRPr>
            </a:pPr>
            <a:r>
              <a:t>{</a:t>
            </a:r>
          </a:p>
          <a:p>
            <a:pPr marL="0" indent="0" defTabSz="402336">
              <a:spcBef>
                <a:spcPts val="0"/>
              </a:spcBef>
              <a:buSzTx/>
              <a:buNone/>
              <a:defRPr sz="1232">
                <a:solidFill>
                  <a:srgbClr val="569CD6"/>
                </a:solidFill>
                <a:latin typeface="Menlo Regular"/>
                <a:ea typeface="Menlo Regular"/>
                <a:cs typeface="Menlo Regular"/>
                <a:sym typeface="Menlo Regular"/>
              </a:defRPr>
            </a:pPr>
            <a:r>
              <a:t>public</a:t>
            </a:r>
            <a:r>
              <a:rPr>
                <a:solidFill>
                  <a:srgbClr val="E6E6E6"/>
                </a:solidFill>
              </a:rPr>
              <a:t>:</a:t>
            </a:r>
            <a:endParaRPr>
              <a:solidFill>
                <a:srgbClr val="E6E6E6"/>
              </a:solidFill>
            </a:endParaRPr>
          </a:p>
          <a:p>
            <a:pPr marL="0" indent="0" defTabSz="402336">
              <a:spcBef>
                <a:spcPts val="0"/>
              </a:spcBef>
              <a:buSzTx/>
              <a:buNone/>
              <a:defRPr sz="1232">
                <a:solidFill>
                  <a:srgbClr val="63B456"/>
                </a:solidFill>
                <a:latin typeface="Menlo Regular"/>
                <a:ea typeface="Menlo Regular"/>
                <a:cs typeface="Menlo Regular"/>
                <a:sym typeface="Menlo Regular"/>
              </a:defRPr>
            </a:pPr>
            <a:r>
              <a:rPr>
                <a:solidFill>
                  <a:srgbClr val="E6E6E6"/>
                </a:solidFill>
              </a:rPr>
              <a:t>    </a:t>
            </a:r>
            <a:r>
              <a:t>// The required constructor for this example.</a:t>
            </a:r>
            <a:endParaRPr>
              <a:solidFill>
                <a:srgbClr val="E6E6E6"/>
              </a:solidFill>
            </a:endParaRPr>
          </a:p>
          <a:p>
            <a:pPr marL="0" indent="0" defTabSz="402336">
              <a:spcBef>
                <a:spcPts val="0"/>
              </a:spcBef>
              <a:buSzTx/>
              <a:buNone/>
              <a:defRPr sz="1232">
                <a:solidFill>
                  <a:srgbClr val="E6E6E6"/>
                </a:solidFill>
                <a:latin typeface="Menlo Regular"/>
                <a:ea typeface="Menlo Regular"/>
                <a:cs typeface="Menlo Regular"/>
                <a:sym typeface="Menlo Regular"/>
              </a:defRPr>
            </a:pPr>
            <a:r>
              <a:t>    </a:t>
            </a:r>
            <a:r>
              <a:rPr>
                <a:solidFill>
                  <a:srgbClr val="569CD6"/>
                </a:solidFill>
              </a:rPr>
              <a:t>explicit</a:t>
            </a:r>
            <a:r>
              <a:t> </a:t>
            </a:r>
            <a:r>
              <a:rPr>
                <a:solidFill>
                  <a:srgbClr val="01CFFF"/>
                </a:solidFill>
              </a:rPr>
              <a:t>FunctorClass</a:t>
            </a:r>
            <a:r>
              <a:t>(</a:t>
            </a:r>
            <a:r>
              <a:rPr>
                <a:solidFill>
                  <a:srgbClr val="569CD6"/>
                </a:solidFill>
              </a:rPr>
              <a:t>int</a:t>
            </a:r>
            <a:r>
              <a:t>&amp; evenCount)</a:t>
            </a:r>
          </a:p>
          <a:p>
            <a:pPr marL="0" indent="0" defTabSz="402336">
              <a:spcBef>
                <a:spcPts val="0"/>
              </a:spcBef>
              <a:buSzTx/>
              <a:buNone/>
              <a:defRPr sz="1232">
                <a:solidFill>
                  <a:srgbClr val="E6E6E6"/>
                </a:solidFill>
                <a:latin typeface="Menlo Regular"/>
                <a:ea typeface="Menlo Regular"/>
                <a:cs typeface="Menlo Regular"/>
                <a:sym typeface="Menlo Regular"/>
              </a:defRPr>
            </a:pPr>
            <a:r>
              <a:t>        : </a:t>
            </a:r>
            <a:r>
              <a:rPr>
                <a:solidFill>
                  <a:srgbClr val="01CFFF"/>
                </a:solidFill>
              </a:rPr>
              <a:t>m_evenCount</a:t>
            </a:r>
            <a:r>
              <a:t>(evenCount) { }</a:t>
            </a:r>
          </a:p>
          <a:p>
            <a:pPr marL="0" indent="0" defTabSz="402336">
              <a:spcBef>
                <a:spcPts val="0"/>
              </a:spcBef>
              <a:buSzTx/>
              <a:buNone/>
              <a:defRPr sz="1232">
                <a:solidFill>
                  <a:srgbClr val="E6E6E6"/>
                </a:solidFill>
                <a:latin typeface="Menlo Regular"/>
                <a:ea typeface="Menlo Regular"/>
                <a:cs typeface="Menlo Regular"/>
                <a:sym typeface="Menlo Regular"/>
              </a:defRPr>
            </a:pPr>
          </a:p>
          <a:p>
            <a:pPr marL="0" indent="0" defTabSz="402336">
              <a:spcBef>
                <a:spcPts val="0"/>
              </a:spcBef>
              <a:buSzTx/>
              <a:buNone/>
              <a:defRPr sz="1232">
                <a:solidFill>
                  <a:srgbClr val="63B456"/>
                </a:solidFill>
                <a:latin typeface="Menlo Regular"/>
                <a:ea typeface="Menlo Regular"/>
                <a:cs typeface="Menlo Regular"/>
                <a:sym typeface="Menlo Regular"/>
              </a:defRPr>
            </a:pPr>
            <a:r>
              <a:rPr>
                <a:solidFill>
                  <a:srgbClr val="E6E6E6"/>
                </a:solidFill>
              </a:rPr>
              <a:t>    </a:t>
            </a:r>
            <a:r>
              <a:t>// The function-call operator prints whether the number is</a:t>
            </a:r>
            <a:endParaRPr>
              <a:solidFill>
                <a:srgbClr val="E6E6E6"/>
              </a:solidFill>
            </a:endParaRPr>
          </a:p>
          <a:p>
            <a:pPr marL="0" indent="0" defTabSz="402336">
              <a:spcBef>
                <a:spcPts val="0"/>
              </a:spcBef>
              <a:buSzTx/>
              <a:buNone/>
              <a:defRPr sz="1232">
                <a:solidFill>
                  <a:srgbClr val="63B456"/>
                </a:solidFill>
                <a:latin typeface="Menlo Regular"/>
                <a:ea typeface="Menlo Regular"/>
                <a:cs typeface="Menlo Regular"/>
                <a:sym typeface="Menlo Regular"/>
              </a:defRPr>
            </a:pPr>
            <a:r>
              <a:rPr>
                <a:solidFill>
                  <a:srgbClr val="E6E6E6"/>
                </a:solidFill>
              </a:rPr>
              <a:t>    </a:t>
            </a:r>
            <a:r>
              <a:t>// even or odd. If the number is even, this method updates</a:t>
            </a:r>
            <a:endParaRPr>
              <a:solidFill>
                <a:srgbClr val="E6E6E6"/>
              </a:solidFill>
            </a:endParaRPr>
          </a:p>
          <a:p>
            <a:pPr marL="0" indent="0" defTabSz="402336">
              <a:spcBef>
                <a:spcPts val="0"/>
              </a:spcBef>
              <a:buSzTx/>
              <a:buNone/>
              <a:defRPr sz="1232">
                <a:solidFill>
                  <a:srgbClr val="63B456"/>
                </a:solidFill>
                <a:latin typeface="Menlo Regular"/>
                <a:ea typeface="Menlo Regular"/>
                <a:cs typeface="Menlo Regular"/>
                <a:sym typeface="Menlo Regular"/>
              </a:defRPr>
            </a:pPr>
            <a:r>
              <a:rPr>
                <a:solidFill>
                  <a:srgbClr val="E6E6E6"/>
                </a:solidFill>
              </a:rPr>
              <a:t>    </a:t>
            </a:r>
            <a:r>
              <a:t>// the counter.</a:t>
            </a:r>
            <a:endParaRPr>
              <a:solidFill>
                <a:srgbClr val="E6E6E6"/>
              </a:solidFill>
            </a:endParaRPr>
          </a:p>
          <a:p>
            <a:pPr marL="0" indent="0" defTabSz="402336">
              <a:spcBef>
                <a:spcPts val="0"/>
              </a:spcBef>
              <a:buSzTx/>
              <a:buNone/>
              <a:defRPr sz="1232">
                <a:solidFill>
                  <a:srgbClr val="01CFFF"/>
                </a:solidFill>
                <a:latin typeface="Menlo Regular"/>
                <a:ea typeface="Menlo Regular"/>
                <a:cs typeface="Menlo Regular"/>
                <a:sym typeface="Menlo Regular"/>
              </a:defRPr>
            </a:pPr>
            <a:r>
              <a:rPr>
                <a:solidFill>
                  <a:srgbClr val="E6E6E6"/>
                </a:solidFill>
              </a:rPr>
              <a:t>    </a:t>
            </a:r>
            <a:r>
              <a:rPr>
                <a:solidFill>
                  <a:srgbClr val="569CD6"/>
                </a:solidFill>
              </a:rPr>
              <a:t>void</a:t>
            </a:r>
            <a:r>
              <a:rPr>
                <a:solidFill>
                  <a:srgbClr val="E6E6E6"/>
                </a:solidFill>
              </a:rPr>
              <a:t> </a:t>
            </a:r>
            <a:r>
              <a:t>operator</a:t>
            </a:r>
            <a:r>
              <a:rPr>
                <a:solidFill>
                  <a:srgbClr val="E6E6E6"/>
                </a:solidFill>
              </a:rPr>
              <a:t>()(</a:t>
            </a:r>
            <a:r>
              <a:rPr>
                <a:solidFill>
                  <a:srgbClr val="569CD6"/>
                </a:solidFill>
              </a:rPr>
              <a:t>int</a:t>
            </a:r>
            <a:r>
              <a:rPr>
                <a:solidFill>
                  <a:srgbClr val="E6E6E6"/>
                </a:solidFill>
              </a:rPr>
              <a:t> n) </a:t>
            </a:r>
            <a:r>
              <a:rPr>
                <a:solidFill>
                  <a:srgbClr val="569CD6"/>
                </a:solidFill>
              </a:rPr>
              <a:t>const</a:t>
            </a:r>
            <a:r>
              <a:rPr>
                <a:solidFill>
                  <a:srgbClr val="E6E6E6"/>
                </a:solidFill>
              </a:rPr>
              <a:t> {</a:t>
            </a:r>
            <a:endParaRPr>
              <a:solidFill>
                <a:srgbClr val="E6E6E6"/>
              </a:solidFill>
            </a:endParaRPr>
          </a:p>
          <a:p>
            <a:pPr marL="0" indent="0" defTabSz="402336">
              <a:spcBef>
                <a:spcPts val="0"/>
              </a:spcBef>
              <a:buSzTx/>
              <a:buNone/>
              <a:defRPr sz="1232">
                <a:solidFill>
                  <a:srgbClr val="E6E6E6"/>
                </a:solidFill>
                <a:latin typeface="Menlo Regular"/>
                <a:ea typeface="Menlo Regular"/>
                <a:cs typeface="Menlo Regular"/>
                <a:sym typeface="Menlo Regular"/>
              </a:defRPr>
            </a:pPr>
            <a:r>
              <a:t>        </a:t>
            </a:r>
            <a:r>
              <a:rPr>
                <a:solidFill>
                  <a:srgbClr val="569CD6"/>
                </a:solidFill>
              </a:rPr>
              <a:t>cout</a:t>
            </a:r>
            <a:r>
              <a:t> &lt;&lt; n;</a:t>
            </a:r>
          </a:p>
          <a:p>
            <a:pPr marL="0" indent="0" defTabSz="402336">
              <a:spcBef>
                <a:spcPts val="0"/>
              </a:spcBef>
              <a:buSzTx/>
              <a:buNone/>
              <a:defRPr sz="1232">
                <a:solidFill>
                  <a:srgbClr val="E6E6E6"/>
                </a:solidFill>
                <a:latin typeface="Menlo Regular"/>
                <a:ea typeface="Menlo Regular"/>
                <a:cs typeface="Menlo Regular"/>
                <a:sym typeface="Menlo Regular"/>
              </a:defRPr>
            </a:pPr>
          </a:p>
          <a:p>
            <a:pPr marL="0" indent="0" defTabSz="402336">
              <a:spcBef>
                <a:spcPts val="0"/>
              </a:spcBef>
              <a:buSzTx/>
              <a:buNone/>
              <a:defRPr sz="1232">
                <a:solidFill>
                  <a:srgbClr val="E6E6E6"/>
                </a:solidFill>
                <a:latin typeface="Menlo Regular"/>
                <a:ea typeface="Menlo Regular"/>
                <a:cs typeface="Menlo Regular"/>
                <a:sym typeface="Menlo Regular"/>
              </a:defRPr>
            </a:pPr>
            <a:r>
              <a:t>        </a:t>
            </a:r>
            <a:r>
              <a:rPr>
                <a:solidFill>
                  <a:srgbClr val="569CD6"/>
                </a:solidFill>
              </a:rPr>
              <a:t>if</a:t>
            </a:r>
            <a:r>
              <a:t> (n % </a:t>
            </a:r>
            <a:r>
              <a:rPr>
                <a:solidFill>
                  <a:srgbClr val="B5CEA8"/>
                </a:solidFill>
              </a:rPr>
              <a:t>2</a:t>
            </a:r>
            <a:r>
              <a:t> == </a:t>
            </a:r>
            <a:r>
              <a:rPr>
                <a:solidFill>
                  <a:srgbClr val="B5CEA8"/>
                </a:solidFill>
              </a:rPr>
              <a:t>0</a:t>
            </a:r>
            <a:r>
              <a:t>) {</a:t>
            </a:r>
          </a:p>
          <a:p>
            <a:pPr marL="0" indent="0" defTabSz="402336">
              <a:spcBef>
                <a:spcPts val="0"/>
              </a:spcBef>
              <a:buSzTx/>
              <a:buNone/>
              <a:defRPr sz="1232">
                <a:solidFill>
                  <a:srgbClr val="E6E6E6"/>
                </a:solidFill>
                <a:latin typeface="Menlo Regular"/>
                <a:ea typeface="Menlo Regular"/>
                <a:cs typeface="Menlo Regular"/>
                <a:sym typeface="Menlo Regular"/>
              </a:defRPr>
            </a:pPr>
            <a:r>
              <a:t>            </a:t>
            </a:r>
            <a:r>
              <a:rPr>
                <a:solidFill>
                  <a:srgbClr val="569CD6"/>
                </a:solidFill>
              </a:rPr>
              <a:t>cout</a:t>
            </a:r>
            <a:r>
              <a:t> &lt;&lt; </a:t>
            </a:r>
            <a:r>
              <a:rPr>
                <a:solidFill>
                  <a:srgbClr val="CE9178"/>
                </a:solidFill>
              </a:rPr>
              <a:t>" is even "</a:t>
            </a:r>
            <a:r>
              <a:t> &lt;&lt; </a:t>
            </a:r>
            <a:r>
              <a:rPr>
                <a:solidFill>
                  <a:srgbClr val="569CD6"/>
                </a:solidFill>
              </a:rPr>
              <a:t>endl</a:t>
            </a:r>
            <a:r>
              <a:t>;</a:t>
            </a:r>
          </a:p>
          <a:p>
            <a:pPr marL="0" indent="0" defTabSz="402336">
              <a:spcBef>
                <a:spcPts val="0"/>
              </a:spcBef>
              <a:buSzTx/>
              <a:buNone/>
              <a:defRPr sz="1232">
                <a:solidFill>
                  <a:srgbClr val="E6E6E6"/>
                </a:solidFill>
                <a:latin typeface="Menlo Regular"/>
                <a:ea typeface="Menlo Regular"/>
                <a:cs typeface="Menlo Regular"/>
                <a:sym typeface="Menlo Regular"/>
              </a:defRPr>
            </a:pPr>
            <a:r>
              <a:t>            ++m_evenCount;</a:t>
            </a:r>
          </a:p>
          <a:p>
            <a:pPr marL="0" indent="0" defTabSz="402336">
              <a:spcBef>
                <a:spcPts val="0"/>
              </a:spcBef>
              <a:buSzTx/>
              <a:buNone/>
              <a:defRPr sz="1232">
                <a:solidFill>
                  <a:srgbClr val="E6E6E6"/>
                </a:solidFill>
                <a:latin typeface="Menlo Regular"/>
                <a:ea typeface="Menlo Regular"/>
                <a:cs typeface="Menlo Regular"/>
                <a:sym typeface="Menlo Regular"/>
              </a:defRPr>
            </a:pPr>
            <a:r>
              <a:t>        } </a:t>
            </a:r>
            <a:r>
              <a:rPr>
                <a:solidFill>
                  <a:srgbClr val="569CD6"/>
                </a:solidFill>
              </a:rPr>
              <a:t>else</a:t>
            </a:r>
            <a:r>
              <a:t> {</a:t>
            </a:r>
          </a:p>
          <a:p>
            <a:pPr marL="0" indent="0" defTabSz="402336">
              <a:spcBef>
                <a:spcPts val="0"/>
              </a:spcBef>
              <a:buSzTx/>
              <a:buNone/>
              <a:defRPr sz="1232">
                <a:solidFill>
                  <a:srgbClr val="E6E6E6"/>
                </a:solidFill>
                <a:latin typeface="Menlo Regular"/>
                <a:ea typeface="Menlo Regular"/>
                <a:cs typeface="Menlo Regular"/>
                <a:sym typeface="Menlo Regular"/>
              </a:defRPr>
            </a:pPr>
            <a:r>
              <a:t>            </a:t>
            </a:r>
            <a:r>
              <a:rPr>
                <a:solidFill>
                  <a:srgbClr val="569CD6"/>
                </a:solidFill>
              </a:rPr>
              <a:t>cout</a:t>
            </a:r>
            <a:r>
              <a:t> &lt;&lt; </a:t>
            </a:r>
            <a:r>
              <a:rPr>
                <a:solidFill>
                  <a:srgbClr val="CE9178"/>
                </a:solidFill>
              </a:rPr>
              <a:t>" is odd "</a:t>
            </a:r>
            <a:r>
              <a:t> &lt;&lt; </a:t>
            </a:r>
            <a:r>
              <a:rPr>
                <a:solidFill>
                  <a:srgbClr val="569CD6"/>
                </a:solidFill>
              </a:rPr>
              <a:t>endl</a:t>
            </a:r>
            <a:r>
              <a:t>;</a:t>
            </a:r>
          </a:p>
          <a:p>
            <a:pPr marL="0" indent="0" defTabSz="402336">
              <a:spcBef>
                <a:spcPts val="0"/>
              </a:spcBef>
              <a:buSzTx/>
              <a:buNone/>
              <a:defRPr sz="1232">
                <a:solidFill>
                  <a:srgbClr val="E6E6E6"/>
                </a:solidFill>
                <a:latin typeface="Menlo Regular"/>
                <a:ea typeface="Menlo Regular"/>
                <a:cs typeface="Menlo Regular"/>
                <a:sym typeface="Menlo Regular"/>
              </a:defRPr>
            </a:pPr>
            <a:r>
              <a:t>        }</a:t>
            </a:r>
          </a:p>
          <a:p>
            <a:pPr marL="0" indent="0" defTabSz="402336">
              <a:spcBef>
                <a:spcPts val="0"/>
              </a:spcBef>
              <a:buSzTx/>
              <a:buNone/>
              <a:defRPr sz="1232">
                <a:solidFill>
                  <a:srgbClr val="E6E6E6"/>
                </a:solidFill>
                <a:latin typeface="Menlo Regular"/>
                <a:ea typeface="Menlo Regular"/>
                <a:cs typeface="Menlo Regular"/>
                <a:sym typeface="Menlo Regular"/>
              </a:defRPr>
            </a:pPr>
            <a:r>
              <a:t>    }</a:t>
            </a:r>
          </a:p>
          <a:p>
            <a:pPr marL="0" indent="0" defTabSz="402336">
              <a:spcBef>
                <a:spcPts val="0"/>
              </a:spcBef>
              <a:buSzTx/>
              <a:buNone/>
              <a:defRPr sz="1232">
                <a:solidFill>
                  <a:srgbClr val="E6E6E6"/>
                </a:solidFill>
                <a:latin typeface="Menlo Regular"/>
                <a:ea typeface="Menlo Regular"/>
                <a:cs typeface="Menlo Regular"/>
                <a:sym typeface="Menlo Regular"/>
              </a:defRPr>
            </a:pPr>
          </a:p>
          <a:p>
            <a:pPr marL="0" indent="0" defTabSz="402336">
              <a:spcBef>
                <a:spcPts val="0"/>
              </a:spcBef>
              <a:buSzTx/>
              <a:buNone/>
              <a:defRPr sz="1232">
                <a:solidFill>
                  <a:srgbClr val="569CD6"/>
                </a:solidFill>
                <a:latin typeface="Menlo Regular"/>
                <a:ea typeface="Menlo Regular"/>
                <a:cs typeface="Menlo Regular"/>
                <a:sym typeface="Menlo Regular"/>
              </a:defRPr>
            </a:pPr>
            <a:r>
              <a:t>private</a:t>
            </a:r>
            <a:r>
              <a:rPr>
                <a:solidFill>
                  <a:srgbClr val="E6E6E6"/>
                </a:solidFill>
              </a:rPr>
              <a:t>:</a:t>
            </a:r>
            <a:endParaRPr>
              <a:solidFill>
                <a:srgbClr val="E6E6E6"/>
              </a:solidFill>
            </a:endParaRPr>
          </a:p>
          <a:p>
            <a:pPr marL="0" indent="0" defTabSz="402336">
              <a:spcBef>
                <a:spcPts val="0"/>
              </a:spcBef>
              <a:buSzTx/>
              <a:buNone/>
              <a:defRPr sz="1232">
                <a:solidFill>
                  <a:srgbClr val="63B456"/>
                </a:solidFill>
                <a:latin typeface="Menlo Regular"/>
                <a:ea typeface="Menlo Regular"/>
                <a:cs typeface="Menlo Regular"/>
                <a:sym typeface="Menlo Regular"/>
              </a:defRPr>
            </a:pPr>
            <a:r>
              <a:rPr>
                <a:solidFill>
                  <a:srgbClr val="E6E6E6"/>
                </a:solidFill>
              </a:rPr>
              <a:t>    </a:t>
            </a:r>
            <a:r>
              <a:t>// Default assignment operator to silence warning C4512.</a:t>
            </a:r>
            <a:endParaRPr>
              <a:solidFill>
                <a:srgbClr val="E6E6E6"/>
              </a:solidFill>
            </a:endParaRPr>
          </a:p>
          <a:p>
            <a:pPr marL="0" indent="0" defTabSz="402336">
              <a:spcBef>
                <a:spcPts val="0"/>
              </a:spcBef>
              <a:buSzTx/>
              <a:buNone/>
              <a:defRPr sz="1232">
                <a:solidFill>
                  <a:srgbClr val="E6E6E6"/>
                </a:solidFill>
                <a:latin typeface="Menlo Regular"/>
                <a:ea typeface="Menlo Regular"/>
                <a:cs typeface="Menlo Regular"/>
                <a:sym typeface="Menlo Regular"/>
              </a:defRPr>
            </a:pPr>
            <a:r>
              <a:t>    FunctorClass&amp; </a:t>
            </a:r>
            <a:r>
              <a:rPr>
                <a:solidFill>
                  <a:srgbClr val="569CD6"/>
                </a:solidFill>
              </a:rPr>
              <a:t>operator</a:t>
            </a:r>
            <a:r>
              <a:t>=(</a:t>
            </a:r>
            <a:r>
              <a:rPr>
                <a:solidFill>
                  <a:srgbClr val="569CD6"/>
                </a:solidFill>
              </a:rPr>
              <a:t>const</a:t>
            </a:r>
            <a:r>
              <a:t> FunctorClass&amp;);</a:t>
            </a:r>
          </a:p>
          <a:p>
            <a:pPr marL="0" indent="0" defTabSz="402336">
              <a:spcBef>
                <a:spcPts val="0"/>
              </a:spcBef>
              <a:buSzTx/>
              <a:buNone/>
              <a:defRPr sz="1232">
                <a:solidFill>
                  <a:srgbClr val="E6E6E6"/>
                </a:solidFill>
                <a:latin typeface="Menlo Regular"/>
                <a:ea typeface="Menlo Regular"/>
                <a:cs typeface="Menlo Regular"/>
                <a:sym typeface="Menlo Regular"/>
              </a:defRPr>
            </a:pPr>
          </a:p>
          <a:p>
            <a:pPr marL="0" indent="0" defTabSz="402336">
              <a:spcBef>
                <a:spcPts val="0"/>
              </a:spcBef>
              <a:buSzTx/>
              <a:buNone/>
              <a:defRPr sz="1232">
                <a:solidFill>
                  <a:srgbClr val="63B456"/>
                </a:solidFill>
                <a:latin typeface="Menlo Regular"/>
                <a:ea typeface="Menlo Regular"/>
                <a:cs typeface="Menlo Regular"/>
                <a:sym typeface="Menlo Regular"/>
              </a:defRPr>
            </a:pPr>
            <a:r>
              <a:rPr>
                <a:solidFill>
                  <a:srgbClr val="E6E6E6"/>
                </a:solidFill>
              </a:rPr>
              <a:t>    </a:t>
            </a:r>
            <a:r>
              <a:rPr>
                <a:solidFill>
                  <a:srgbClr val="569CD6"/>
                </a:solidFill>
              </a:rPr>
              <a:t>int</a:t>
            </a:r>
            <a:r>
              <a:rPr>
                <a:solidFill>
                  <a:srgbClr val="E6E6E6"/>
                </a:solidFill>
              </a:rPr>
              <a:t>&amp; m_evenCount; </a:t>
            </a:r>
            <a:r>
              <a:t>// the number of even variables in the vector.</a:t>
            </a:r>
            <a:endParaRPr>
              <a:solidFill>
                <a:srgbClr val="E6E6E6"/>
              </a:solidFill>
            </a:endParaRPr>
          </a:p>
          <a:p>
            <a:pPr marL="0" indent="0" defTabSz="402336">
              <a:spcBef>
                <a:spcPts val="0"/>
              </a:spcBef>
              <a:buSzTx/>
              <a:buNone/>
              <a:defRPr sz="1232">
                <a:solidFill>
                  <a:srgbClr val="E6E6E6"/>
                </a:solidFill>
                <a:latin typeface="Menlo Regular"/>
                <a:ea typeface="Menlo Regular"/>
                <a:cs typeface="Menlo Regular"/>
                <a:sym typeface="Menlo Regular"/>
              </a:defRPr>
            </a:pPr>
            <a:r>
              <a:t>};</a:t>
            </a:r>
          </a:p>
          <a:p>
            <a:pPr marL="0" indent="0" defTabSz="402336">
              <a:spcBef>
                <a:spcPts val="0"/>
              </a:spcBef>
              <a:buSzTx/>
              <a:buNone/>
              <a:defRPr sz="1232">
                <a:solidFill>
                  <a:srgbClr val="E6E6E6"/>
                </a:solidFill>
                <a:latin typeface="Menlo Regular"/>
                <a:ea typeface="Menlo Regular"/>
                <a:cs typeface="Menlo Regular"/>
                <a:sym typeface="Menlo Regular"/>
              </a:defRPr>
            </a:pPr>
          </a:p>
          <a:p>
            <a:pPr marL="0" indent="0" defTabSz="402336">
              <a:spcBef>
                <a:spcPts val="0"/>
              </a:spcBef>
              <a:buSzTx/>
              <a:buNone/>
              <a:defRPr sz="1232">
                <a:solidFill>
                  <a:srgbClr val="01CFFF"/>
                </a:solidFill>
                <a:latin typeface="Menlo Regular"/>
                <a:ea typeface="Menlo Regular"/>
                <a:cs typeface="Menlo Regular"/>
                <a:sym typeface="Menlo Regular"/>
              </a:defRPr>
            </a:pPr>
            <a:r>
              <a:rPr>
                <a:solidFill>
                  <a:srgbClr val="569CD6"/>
                </a:solidFill>
              </a:rPr>
              <a:t>int</a:t>
            </a:r>
            <a:r>
              <a:rPr>
                <a:solidFill>
                  <a:srgbClr val="E6E6E6"/>
                </a:solidFill>
              </a:rPr>
              <a:t> </a:t>
            </a:r>
            <a:r>
              <a:t>main</a:t>
            </a:r>
            <a:r>
              <a:rPr>
                <a:solidFill>
                  <a:srgbClr val="E6E6E6"/>
                </a:solidFill>
              </a:rPr>
              <a:t>()</a:t>
            </a:r>
            <a:endParaRPr>
              <a:solidFill>
                <a:srgbClr val="E6E6E6"/>
              </a:solidFill>
            </a:endParaRPr>
          </a:p>
          <a:p>
            <a:pPr marL="0" indent="0" defTabSz="402336">
              <a:spcBef>
                <a:spcPts val="0"/>
              </a:spcBef>
              <a:buSzTx/>
              <a:buNone/>
              <a:defRPr sz="1232">
                <a:solidFill>
                  <a:srgbClr val="E6E6E6"/>
                </a:solidFill>
                <a:latin typeface="Menlo Regular"/>
                <a:ea typeface="Menlo Regular"/>
                <a:cs typeface="Menlo Regular"/>
                <a:sym typeface="Menlo Regular"/>
              </a:defRPr>
            </a:pPr>
            <a:r>
              <a:t>{</a:t>
            </a:r>
          </a:p>
          <a:p>
            <a:pPr marL="0" indent="0" defTabSz="402336">
              <a:spcBef>
                <a:spcPts val="0"/>
              </a:spcBef>
              <a:buSzTx/>
              <a:buNone/>
              <a:defRPr sz="1232">
                <a:solidFill>
                  <a:srgbClr val="63B456"/>
                </a:solidFill>
                <a:latin typeface="Menlo Regular"/>
                <a:ea typeface="Menlo Regular"/>
                <a:cs typeface="Menlo Regular"/>
                <a:sym typeface="Menlo Regular"/>
              </a:defRPr>
            </a:pPr>
            <a:r>
              <a:rPr>
                <a:solidFill>
                  <a:srgbClr val="E6E6E6"/>
                </a:solidFill>
              </a:rPr>
              <a:t>    </a:t>
            </a:r>
            <a:r>
              <a:t>// Create a vector object that contains 9 elements.</a:t>
            </a:r>
            <a:endParaRPr>
              <a:solidFill>
                <a:srgbClr val="E6E6E6"/>
              </a:solidFill>
            </a:endParaRPr>
          </a:p>
          <a:p>
            <a:pPr marL="0" indent="0" defTabSz="402336">
              <a:spcBef>
                <a:spcPts val="0"/>
              </a:spcBef>
              <a:buSzTx/>
              <a:buNone/>
              <a:defRPr sz="1232">
                <a:solidFill>
                  <a:srgbClr val="569CD6"/>
                </a:solidFill>
                <a:latin typeface="Menlo Regular"/>
                <a:ea typeface="Menlo Regular"/>
                <a:cs typeface="Menlo Regular"/>
                <a:sym typeface="Menlo Regular"/>
              </a:defRPr>
            </a:pPr>
            <a:r>
              <a:rPr>
                <a:solidFill>
                  <a:srgbClr val="E6E6E6"/>
                </a:solidFill>
              </a:rPr>
              <a:t>    </a:t>
            </a:r>
            <a:r>
              <a:t>vector</a:t>
            </a:r>
            <a:r>
              <a:rPr>
                <a:solidFill>
                  <a:srgbClr val="E6E6E6"/>
                </a:solidFill>
              </a:rPr>
              <a:t>&lt;</a:t>
            </a:r>
            <a:r>
              <a:t>int</a:t>
            </a:r>
            <a:r>
              <a:rPr>
                <a:solidFill>
                  <a:srgbClr val="E6E6E6"/>
                </a:solidFill>
              </a:rPr>
              <a:t>&gt; v;</a:t>
            </a:r>
            <a:endParaRPr>
              <a:solidFill>
                <a:srgbClr val="E6E6E6"/>
              </a:solidFill>
            </a:endParaRPr>
          </a:p>
          <a:p>
            <a:pPr marL="0" indent="0" defTabSz="402336">
              <a:spcBef>
                <a:spcPts val="0"/>
              </a:spcBef>
              <a:buSzTx/>
              <a:buNone/>
              <a:defRPr sz="1232">
                <a:solidFill>
                  <a:srgbClr val="E6E6E6"/>
                </a:solidFill>
                <a:latin typeface="Menlo Regular"/>
                <a:ea typeface="Menlo Regular"/>
                <a:cs typeface="Menlo Regular"/>
                <a:sym typeface="Menlo Regular"/>
              </a:defRPr>
            </a:pPr>
            <a:r>
              <a:t>    </a:t>
            </a:r>
            <a:r>
              <a:rPr>
                <a:solidFill>
                  <a:srgbClr val="569CD6"/>
                </a:solidFill>
              </a:rPr>
              <a:t>for</a:t>
            </a:r>
            <a:r>
              <a:t> (</a:t>
            </a:r>
            <a:r>
              <a:rPr>
                <a:solidFill>
                  <a:srgbClr val="569CD6"/>
                </a:solidFill>
              </a:rPr>
              <a:t>int</a:t>
            </a:r>
            <a:r>
              <a:t> i = </a:t>
            </a:r>
            <a:r>
              <a:rPr>
                <a:solidFill>
                  <a:srgbClr val="B5CEA8"/>
                </a:solidFill>
              </a:rPr>
              <a:t>1</a:t>
            </a:r>
            <a:r>
              <a:t>; i &lt; </a:t>
            </a:r>
            <a:r>
              <a:rPr>
                <a:solidFill>
                  <a:srgbClr val="B5CEA8"/>
                </a:solidFill>
              </a:rPr>
              <a:t>10</a:t>
            </a:r>
            <a:r>
              <a:t>; ++i) {</a:t>
            </a:r>
          </a:p>
          <a:p>
            <a:pPr marL="0" indent="0" defTabSz="402336">
              <a:spcBef>
                <a:spcPts val="0"/>
              </a:spcBef>
              <a:buSzTx/>
              <a:buNone/>
              <a:defRPr sz="1232">
                <a:solidFill>
                  <a:srgbClr val="E6E6E6"/>
                </a:solidFill>
                <a:latin typeface="Menlo Regular"/>
                <a:ea typeface="Menlo Regular"/>
                <a:cs typeface="Menlo Regular"/>
                <a:sym typeface="Menlo Regular"/>
              </a:defRPr>
            </a:pPr>
            <a:r>
              <a:t>        v.push_back(i);</a:t>
            </a:r>
          </a:p>
          <a:p>
            <a:pPr marL="0" indent="0" defTabSz="402336">
              <a:spcBef>
                <a:spcPts val="0"/>
              </a:spcBef>
              <a:buSzTx/>
              <a:buNone/>
              <a:defRPr sz="1232">
                <a:solidFill>
                  <a:srgbClr val="E6E6E6"/>
                </a:solidFill>
                <a:latin typeface="Menlo Regular"/>
                <a:ea typeface="Menlo Regular"/>
                <a:cs typeface="Menlo Regular"/>
                <a:sym typeface="Menlo Regular"/>
              </a:defRPr>
            </a:pPr>
            <a:r>
              <a:t>    }</a:t>
            </a:r>
          </a:p>
          <a:p>
            <a:pPr marL="0" indent="0" defTabSz="402336">
              <a:spcBef>
                <a:spcPts val="0"/>
              </a:spcBef>
              <a:buSzTx/>
              <a:buNone/>
              <a:defRPr sz="1232">
                <a:solidFill>
                  <a:srgbClr val="E6E6E6"/>
                </a:solidFill>
                <a:latin typeface="Menlo Regular"/>
                <a:ea typeface="Menlo Regular"/>
                <a:cs typeface="Menlo Regular"/>
                <a:sym typeface="Menlo Regular"/>
              </a:defRPr>
            </a:pPr>
          </a:p>
          <a:p>
            <a:pPr marL="0" indent="0" defTabSz="402336">
              <a:spcBef>
                <a:spcPts val="0"/>
              </a:spcBef>
              <a:buSzTx/>
              <a:buNone/>
              <a:defRPr sz="1232">
                <a:solidFill>
                  <a:srgbClr val="63B456"/>
                </a:solidFill>
                <a:latin typeface="Menlo Regular"/>
                <a:ea typeface="Menlo Regular"/>
                <a:cs typeface="Menlo Regular"/>
                <a:sym typeface="Menlo Regular"/>
              </a:defRPr>
            </a:pPr>
            <a:r>
              <a:rPr>
                <a:solidFill>
                  <a:srgbClr val="E6E6E6"/>
                </a:solidFill>
              </a:rPr>
              <a:t>    </a:t>
            </a:r>
            <a:r>
              <a:t>// Count the number of even numbers in the vector by</a:t>
            </a:r>
            <a:endParaRPr>
              <a:solidFill>
                <a:srgbClr val="E6E6E6"/>
              </a:solidFill>
            </a:endParaRPr>
          </a:p>
          <a:p>
            <a:pPr marL="0" indent="0" defTabSz="402336">
              <a:spcBef>
                <a:spcPts val="0"/>
              </a:spcBef>
              <a:buSzTx/>
              <a:buNone/>
              <a:defRPr sz="1232">
                <a:solidFill>
                  <a:srgbClr val="63B456"/>
                </a:solidFill>
                <a:latin typeface="Menlo Regular"/>
                <a:ea typeface="Menlo Regular"/>
                <a:cs typeface="Menlo Regular"/>
                <a:sym typeface="Menlo Regular"/>
              </a:defRPr>
            </a:pPr>
            <a:r>
              <a:rPr>
                <a:solidFill>
                  <a:srgbClr val="E6E6E6"/>
                </a:solidFill>
              </a:rPr>
              <a:t>    </a:t>
            </a:r>
            <a:r>
              <a:t>// using the for_each function and a function object.</a:t>
            </a:r>
            <a:endParaRPr>
              <a:solidFill>
                <a:srgbClr val="E6E6E6"/>
              </a:solidFill>
            </a:endParaRPr>
          </a:p>
          <a:p>
            <a:pPr marL="0" indent="0" defTabSz="402336">
              <a:spcBef>
                <a:spcPts val="0"/>
              </a:spcBef>
              <a:buSzTx/>
              <a:buNone/>
              <a:defRPr sz="1232">
                <a:solidFill>
                  <a:srgbClr val="E6E6E6"/>
                </a:solidFill>
                <a:latin typeface="Menlo Regular"/>
                <a:ea typeface="Menlo Regular"/>
                <a:cs typeface="Menlo Regular"/>
                <a:sym typeface="Menlo Regular"/>
              </a:defRPr>
            </a:pPr>
            <a:r>
              <a:t>    </a:t>
            </a:r>
            <a:r>
              <a:rPr>
                <a:solidFill>
                  <a:srgbClr val="569CD6"/>
                </a:solidFill>
              </a:rPr>
              <a:t>int</a:t>
            </a:r>
            <a:r>
              <a:t> evenCount = </a:t>
            </a:r>
            <a:r>
              <a:rPr>
                <a:solidFill>
                  <a:srgbClr val="B5CEA8"/>
                </a:solidFill>
              </a:rPr>
              <a:t>0</a:t>
            </a:r>
            <a:r>
              <a:t>;</a:t>
            </a:r>
          </a:p>
          <a:p>
            <a:pPr marL="0" indent="0" defTabSz="402336">
              <a:spcBef>
                <a:spcPts val="0"/>
              </a:spcBef>
              <a:buSzTx/>
              <a:buNone/>
              <a:defRPr sz="1232">
                <a:solidFill>
                  <a:srgbClr val="E6E6E6"/>
                </a:solidFill>
                <a:latin typeface="Menlo Regular"/>
                <a:ea typeface="Menlo Regular"/>
                <a:cs typeface="Menlo Regular"/>
                <a:sym typeface="Menlo Regular"/>
              </a:defRPr>
            </a:pPr>
            <a:r>
              <a:t>    for_each(v.begin(), v.end(), FunctorClass(evenCount));</a:t>
            </a:r>
          </a:p>
          <a:p>
            <a:pPr marL="0" indent="0" defTabSz="402336">
              <a:spcBef>
                <a:spcPts val="0"/>
              </a:spcBef>
              <a:buSzTx/>
              <a:buNone/>
              <a:defRPr sz="1232">
                <a:solidFill>
                  <a:srgbClr val="E6E6E6"/>
                </a:solidFill>
                <a:latin typeface="Menlo Regular"/>
                <a:ea typeface="Menlo Regular"/>
                <a:cs typeface="Menlo Regular"/>
                <a:sym typeface="Menlo Regular"/>
              </a:defRPr>
            </a:pPr>
          </a:p>
          <a:p>
            <a:pPr marL="0" indent="0" defTabSz="402336">
              <a:spcBef>
                <a:spcPts val="0"/>
              </a:spcBef>
              <a:buSzTx/>
              <a:buNone/>
              <a:defRPr sz="1232">
                <a:solidFill>
                  <a:srgbClr val="63B456"/>
                </a:solidFill>
                <a:latin typeface="Menlo Regular"/>
                <a:ea typeface="Menlo Regular"/>
                <a:cs typeface="Menlo Regular"/>
                <a:sym typeface="Menlo Regular"/>
              </a:defRPr>
            </a:pPr>
            <a:r>
              <a:rPr>
                <a:solidFill>
                  <a:srgbClr val="E6E6E6"/>
                </a:solidFill>
              </a:rPr>
              <a:t>    </a:t>
            </a:r>
            <a:r>
              <a:t>// Print the count of even numbers to the console.</a:t>
            </a:r>
            <a:endParaRPr>
              <a:solidFill>
                <a:srgbClr val="E6E6E6"/>
              </a:solidFill>
            </a:endParaRPr>
          </a:p>
          <a:p>
            <a:pPr marL="0" indent="0" defTabSz="402336">
              <a:spcBef>
                <a:spcPts val="0"/>
              </a:spcBef>
              <a:buSzTx/>
              <a:buNone/>
              <a:defRPr sz="1232">
                <a:solidFill>
                  <a:srgbClr val="E6E6E6"/>
                </a:solidFill>
                <a:latin typeface="Menlo Regular"/>
                <a:ea typeface="Menlo Regular"/>
                <a:cs typeface="Menlo Regular"/>
                <a:sym typeface="Menlo Regular"/>
              </a:defRPr>
            </a:pPr>
            <a:r>
              <a:t>    </a:t>
            </a:r>
            <a:r>
              <a:rPr>
                <a:solidFill>
                  <a:srgbClr val="569CD6"/>
                </a:solidFill>
              </a:rPr>
              <a:t>cout</a:t>
            </a:r>
            <a:r>
              <a:t> &lt;&lt; </a:t>
            </a:r>
            <a:r>
              <a:rPr>
                <a:solidFill>
                  <a:srgbClr val="CE9178"/>
                </a:solidFill>
              </a:rPr>
              <a:t>"There are "</a:t>
            </a:r>
            <a:r>
              <a:t> &lt;&lt; evenCount</a:t>
            </a:r>
          </a:p>
          <a:p>
            <a:pPr marL="0" indent="0" defTabSz="402336">
              <a:spcBef>
                <a:spcPts val="0"/>
              </a:spcBef>
              <a:buSzTx/>
              <a:buNone/>
              <a:defRPr sz="1232">
                <a:solidFill>
                  <a:srgbClr val="CE9178"/>
                </a:solidFill>
                <a:latin typeface="Menlo Regular"/>
                <a:ea typeface="Menlo Regular"/>
                <a:cs typeface="Menlo Regular"/>
                <a:sym typeface="Menlo Regular"/>
              </a:defRPr>
            </a:pPr>
            <a:r>
              <a:rPr>
                <a:solidFill>
                  <a:srgbClr val="E6E6E6"/>
                </a:solidFill>
              </a:rPr>
              <a:t>        &lt;&lt; </a:t>
            </a:r>
            <a:r>
              <a:t>" even numbers in the vector."</a:t>
            </a:r>
            <a:r>
              <a:rPr>
                <a:solidFill>
                  <a:srgbClr val="E6E6E6"/>
                </a:solidFill>
              </a:rPr>
              <a:t> &lt;&lt; </a:t>
            </a:r>
            <a:r>
              <a:rPr>
                <a:solidFill>
                  <a:srgbClr val="569CD6"/>
                </a:solidFill>
              </a:rPr>
              <a:t>endl</a:t>
            </a:r>
            <a:r>
              <a:rPr>
                <a:solidFill>
                  <a:srgbClr val="E6E6E6"/>
                </a:solidFill>
              </a:rPr>
              <a:t>;</a:t>
            </a:r>
            <a:endParaRPr>
              <a:solidFill>
                <a:srgbClr val="E6E6E6"/>
              </a:solidFill>
            </a:endParaRPr>
          </a:p>
          <a:p>
            <a:pPr marL="0" indent="0" defTabSz="402336">
              <a:spcBef>
                <a:spcPts val="0"/>
              </a:spcBef>
              <a:buSzTx/>
              <a:buNone/>
              <a:defRPr sz="1232">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Inheritance"/>
          <p:cNvSpPr txBox="1"/>
          <p:nvPr>
            <p:ph type="title"/>
          </p:nvPr>
        </p:nvSpPr>
        <p:spPr>
          <a:prstGeom prst="rect">
            <a:avLst/>
          </a:prstGeom>
        </p:spPr>
        <p:txBody>
          <a:bodyPr/>
          <a:lstStyle/>
          <a:p>
            <a:pPr/>
            <a:r>
              <a:t>Inheritance</a:t>
            </a:r>
          </a:p>
        </p:txBody>
      </p:sp>
      <p:sp>
        <p:nvSpPr>
          <p:cNvPr id="498" name="// access_specifiers_for_base_classes.cpp…"/>
          <p:cNvSpPr txBox="1"/>
          <p:nvPr>
            <p:ph type="body" idx="1"/>
          </p:nvPr>
        </p:nvSpPr>
        <p:spPr>
          <a:prstGeom prst="rect">
            <a:avLst/>
          </a:prstGeom>
        </p:spPr>
        <p:txBody>
          <a:bodyPr/>
          <a:lstStyle/>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 access_specifiers_for_base_classes.cpp</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class BaseClass</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public:</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    int PublicFunc(); // Declare a public member.</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protected:</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    int ProtectedFunc(); // Declare a protected member.</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private:</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    int PrivateFunc(); // Declare a private member.</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 Declare two classes derived from BaseClass.</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class DerivedClass1 : public BaseClass</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    void foo()</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    {</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        PublicFunc();</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        ProtectedFunc();</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        PrivateFunc(); // function is inaccessible</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    }</a:t>
            </a:r>
          </a:p>
          <a:p>
            <a:pPr marL="0" indent="0" defTabSz="201168">
              <a:lnSpc>
                <a:spcPts val="4000"/>
              </a:lnSpc>
              <a:spcBef>
                <a:spcPts val="500"/>
              </a:spcBef>
              <a:buSzTx/>
              <a:buNone/>
              <a:defRPr b="1" sz="2156">
                <a:solidFill>
                  <a:srgbClr val="252525"/>
                </a:solidFill>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Inheritance"/>
          <p:cNvSpPr txBox="1"/>
          <p:nvPr>
            <p:ph type="title"/>
          </p:nvPr>
        </p:nvSpPr>
        <p:spPr>
          <a:prstGeom prst="rect">
            <a:avLst/>
          </a:prstGeom>
        </p:spPr>
        <p:txBody>
          <a:bodyPr/>
          <a:lstStyle/>
          <a:p>
            <a:pPr/>
            <a:r>
              <a:t>Inheritance</a:t>
            </a:r>
          </a:p>
        </p:txBody>
      </p:sp>
      <p:sp>
        <p:nvSpPr>
          <p:cNvPr id="501" name="class DerivedClass2 : private BaseClass…"/>
          <p:cNvSpPr txBox="1"/>
          <p:nvPr>
            <p:ph type="body" idx="1"/>
          </p:nvPr>
        </p:nvSpPr>
        <p:spPr>
          <a:prstGeom prst="rect">
            <a:avLst/>
          </a:prstGeom>
        </p:spPr>
        <p:txBody>
          <a:bodyPr/>
          <a:lstStyle/>
          <a:p>
            <a:pPr marL="0" indent="0" defTabSz="246888">
              <a:lnSpc>
                <a:spcPts val="3300"/>
              </a:lnSpc>
              <a:spcBef>
                <a:spcPts val="600"/>
              </a:spcBef>
              <a:buSzTx/>
              <a:buNone/>
              <a:defRPr b="1" sz="1296" u="sng">
                <a:solidFill>
                  <a:srgbClr val="252525"/>
                </a:solidFill>
                <a:latin typeface="Times Roman"/>
                <a:ea typeface="Times Roman"/>
                <a:cs typeface="Times Roman"/>
                <a:sym typeface="Times Roman"/>
              </a:defRPr>
            </a:pP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class DerivedClass2 : private BaseClass</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    void foo()</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    {</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        PublicFunc();</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        ProtectedFunc();</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        PrivateFunc(); // function is inaccessible</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    }</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int main()</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    DerivedClass1 derived_class1;</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    DerivedClass2 derived_class2;</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    derived_class1.PublicFunc();</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    derived_class2.PublicFunc(); // function is inaccessible</a:t>
            </a:r>
          </a:p>
          <a:p>
            <a:pPr marL="0" indent="0" defTabSz="246888">
              <a:lnSpc>
                <a:spcPts val="5200"/>
              </a:lnSpc>
              <a:spcBef>
                <a:spcPts val="600"/>
              </a:spcBef>
              <a:buSzTx/>
              <a:buNone/>
              <a:defRPr b="1" sz="2862">
                <a:solidFill>
                  <a:srgbClr val="252525"/>
                </a:solidFill>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Inheritance private"/>
          <p:cNvSpPr txBox="1"/>
          <p:nvPr>
            <p:ph type="title"/>
          </p:nvPr>
        </p:nvSpPr>
        <p:spPr>
          <a:prstGeom prst="rect">
            <a:avLst/>
          </a:prstGeom>
        </p:spPr>
        <p:txBody>
          <a:bodyPr/>
          <a:lstStyle/>
          <a:p>
            <a:pPr/>
            <a:r>
              <a:t>Inheritance private</a:t>
            </a:r>
          </a:p>
        </p:txBody>
      </p:sp>
      <p:sp>
        <p:nvSpPr>
          <p:cNvPr id="504" name="// access_control.cpp…"/>
          <p:cNvSpPr txBox="1"/>
          <p:nvPr>
            <p:ph type="body" idx="1"/>
          </p:nvPr>
        </p:nvSpPr>
        <p:spPr>
          <a:prstGeom prst="rect">
            <a:avLst/>
          </a:prstGeom>
        </p:spPr>
        <p:txBody>
          <a:bodyPr/>
          <a:lstStyle/>
          <a:p>
            <a:pPr marL="0" indent="0" defTabSz="457200">
              <a:spcBef>
                <a:spcPts val="0"/>
              </a:spcBef>
              <a:buSzTx/>
              <a:buNone/>
              <a:defRPr sz="2800">
                <a:solidFill>
                  <a:srgbClr val="63B456"/>
                </a:solidFill>
                <a:latin typeface="Menlo Regular"/>
                <a:ea typeface="Menlo Regular"/>
                <a:cs typeface="Menlo Regular"/>
                <a:sym typeface="Menlo Regular"/>
              </a:defRPr>
            </a:pPr>
            <a:r>
              <a:t>// access_control.cpp</a:t>
            </a:r>
            <a:endParaRPr>
              <a:solidFill>
                <a:srgbClr val="E6E6E6"/>
              </a:solidFill>
            </a:endParaRPr>
          </a:p>
          <a:p>
            <a:pPr marL="0" indent="0" defTabSz="457200">
              <a:spcBef>
                <a:spcPts val="0"/>
              </a:spcBef>
              <a:buSzTx/>
              <a:buNone/>
              <a:defRPr sz="2800">
                <a:solidFill>
                  <a:srgbClr val="569CD6"/>
                </a:solidFill>
                <a:latin typeface="Menlo Regular"/>
                <a:ea typeface="Menlo Regular"/>
                <a:cs typeface="Menlo Regular"/>
                <a:sym typeface="Menlo Regular"/>
              </a:defRPr>
            </a:pPr>
            <a:r>
              <a:t>class</a:t>
            </a:r>
            <a:r>
              <a:rPr>
                <a:solidFill>
                  <a:srgbClr val="E6E6E6"/>
                </a:solidFill>
              </a:rPr>
              <a:t> </a:t>
            </a:r>
            <a:r>
              <a:rPr>
                <a:solidFill>
                  <a:srgbClr val="01CFFF"/>
                </a:solidFill>
              </a:rPr>
              <a:t>Base</a:t>
            </a:r>
            <a:endParaRPr>
              <a:solidFill>
                <a:srgbClr val="E6E6E6"/>
              </a:solidFill>
            </a:endParaRPr>
          </a:p>
          <a:p>
            <a:pPr marL="0" indent="0" defTabSz="457200">
              <a:spcBef>
                <a:spcPts val="0"/>
              </a:spcBef>
              <a:buSzTx/>
              <a:buNone/>
              <a:defRPr sz="2800">
                <a:solidFill>
                  <a:srgbClr val="E6E6E6"/>
                </a:solidFill>
                <a:latin typeface="Menlo Regular"/>
                <a:ea typeface="Menlo Regular"/>
                <a:cs typeface="Menlo Regular"/>
                <a:sym typeface="Menlo Regular"/>
              </a:defRPr>
            </a:pPr>
            <a:r>
              <a:t>{</a:t>
            </a:r>
          </a:p>
          <a:p>
            <a:pPr marL="0" indent="0" defTabSz="457200">
              <a:spcBef>
                <a:spcPts val="0"/>
              </a:spcBef>
              <a:buSzTx/>
              <a:buNone/>
              <a:defRPr sz="2800">
                <a:solidFill>
                  <a:srgbClr val="569CD6"/>
                </a:solidFill>
                <a:latin typeface="Menlo Regular"/>
                <a:ea typeface="Menlo Regular"/>
                <a:cs typeface="Menlo Regular"/>
                <a:sym typeface="Menlo Regular"/>
              </a:defRPr>
            </a:pPr>
            <a:r>
              <a:t>public</a:t>
            </a:r>
            <a:r>
              <a:rPr>
                <a:solidFill>
                  <a:srgbClr val="E6E6E6"/>
                </a:solidFill>
              </a:rPr>
              <a:t>:</a:t>
            </a:r>
            <a:endParaRPr>
              <a:solidFill>
                <a:srgbClr val="E6E6E6"/>
              </a:solidFill>
            </a:endParaRPr>
          </a:p>
          <a:p>
            <a:pPr marL="0" indent="0" defTabSz="457200">
              <a:spcBef>
                <a:spcPts val="0"/>
              </a:spcBef>
              <a:buSzTx/>
              <a:buNone/>
              <a:defRPr sz="2800">
                <a:solidFill>
                  <a:srgbClr val="63B456"/>
                </a:solidFill>
                <a:latin typeface="Menlo Regular"/>
                <a:ea typeface="Menlo Regular"/>
                <a:cs typeface="Menlo Regular"/>
                <a:sym typeface="Menlo Regular"/>
              </a:defRPr>
            </a:pPr>
            <a:r>
              <a:rPr>
                <a:solidFill>
                  <a:srgbClr val="E6E6E6"/>
                </a:solidFill>
              </a:rPr>
              <a:t>    </a:t>
            </a:r>
            <a:r>
              <a:rPr>
                <a:solidFill>
                  <a:srgbClr val="569CD6"/>
                </a:solidFill>
              </a:rPr>
              <a:t>int</a:t>
            </a:r>
            <a:r>
              <a:rPr>
                <a:solidFill>
                  <a:srgbClr val="E6E6E6"/>
                </a:solidFill>
              </a:rPr>
              <a:t> </a:t>
            </a:r>
            <a:r>
              <a:rPr>
                <a:solidFill>
                  <a:srgbClr val="01CFFF"/>
                </a:solidFill>
              </a:rPr>
              <a:t>Print</a:t>
            </a:r>
            <a:r>
              <a:rPr>
                <a:solidFill>
                  <a:srgbClr val="E6E6E6"/>
                </a:solidFill>
              </a:rPr>
              <a:t>();             </a:t>
            </a:r>
            <a:r>
              <a:t>// Nonstatic member.</a:t>
            </a:r>
            <a:endParaRPr>
              <a:solidFill>
                <a:srgbClr val="E6E6E6"/>
              </a:solidFill>
            </a:endParaRPr>
          </a:p>
          <a:p>
            <a:pPr marL="0" indent="0" defTabSz="457200">
              <a:spcBef>
                <a:spcPts val="0"/>
              </a:spcBef>
              <a:buSzTx/>
              <a:buNone/>
              <a:defRPr sz="2800">
                <a:solidFill>
                  <a:srgbClr val="63B456"/>
                </a:solidFill>
                <a:latin typeface="Menlo Regular"/>
                <a:ea typeface="Menlo Regular"/>
                <a:cs typeface="Menlo Regular"/>
                <a:sym typeface="Menlo Regular"/>
              </a:defRPr>
            </a:pPr>
            <a:r>
              <a:rPr>
                <a:solidFill>
                  <a:srgbClr val="E6E6E6"/>
                </a:solidFill>
              </a:rPr>
              <a:t>    </a:t>
            </a:r>
            <a:r>
              <a:rPr>
                <a:solidFill>
                  <a:srgbClr val="569CD6"/>
                </a:solidFill>
              </a:rPr>
              <a:t>static</a:t>
            </a:r>
            <a:r>
              <a:rPr>
                <a:solidFill>
                  <a:srgbClr val="E6E6E6"/>
                </a:solidFill>
              </a:rPr>
              <a:t> </a:t>
            </a:r>
            <a:r>
              <a:rPr>
                <a:solidFill>
                  <a:srgbClr val="569CD6"/>
                </a:solidFill>
              </a:rPr>
              <a:t>int</a:t>
            </a:r>
            <a:r>
              <a:rPr>
                <a:solidFill>
                  <a:srgbClr val="E6E6E6"/>
                </a:solidFill>
              </a:rPr>
              <a:t> </a:t>
            </a:r>
            <a:r>
              <a:rPr>
                <a:solidFill>
                  <a:srgbClr val="01CFFF"/>
                </a:solidFill>
              </a:rPr>
              <a:t>CountOf</a:t>
            </a:r>
            <a:r>
              <a:rPr>
                <a:solidFill>
                  <a:srgbClr val="E6E6E6"/>
                </a:solidFill>
              </a:rPr>
              <a:t>();    </a:t>
            </a:r>
            <a:r>
              <a:t>// Static member.</a:t>
            </a:r>
            <a:endParaRPr>
              <a:solidFill>
                <a:srgbClr val="E6E6E6"/>
              </a:solidFill>
            </a:endParaRPr>
          </a:p>
          <a:p>
            <a:pPr marL="0" indent="0" defTabSz="457200">
              <a:spcBef>
                <a:spcPts val="0"/>
              </a:spcBef>
              <a:buSzTx/>
              <a:buNone/>
              <a:defRPr sz="2800">
                <a:solidFill>
                  <a:srgbClr val="E6E6E6"/>
                </a:solidFill>
                <a:latin typeface="Menlo Regular"/>
                <a:ea typeface="Menlo Regular"/>
                <a:cs typeface="Menlo Regular"/>
                <a:sym typeface="Menlo Regular"/>
              </a:defRPr>
            </a:pPr>
            <a:r>
              <a:t>};</a:t>
            </a:r>
          </a:p>
          <a:p>
            <a:pPr marL="0" indent="0" defTabSz="457200">
              <a:spcBef>
                <a:spcPts val="0"/>
              </a:spcBef>
              <a:buSzTx/>
              <a:buNone/>
              <a:defRPr sz="2800">
                <a:solidFill>
                  <a:srgbClr val="E6E6E6"/>
                </a:solidFill>
                <a:latin typeface="Menlo Regular"/>
                <a:ea typeface="Menlo Regular"/>
                <a:cs typeface="Menlo Regular"/>
                <a:sym typeface="Menlo Regular"/>
              </a:defRPr>
            </a:pPr>
          </a:p>
          <a:p>
            <a:pPr marL="0" indent="0" defTabSz="457200">
              <a:spcBef>
                <a:spcPts val="0"/>
              </a:spcBef>
              <a:buSzTx/>
              <a:buNone/>
              <a:defRPr sz="2800">
                <a:solidFill>
                  <a:srgbClr val="63B456"/>
                </a:solidFill>
                <a:latin typeface="Menlo Regular"/>
                <a:ea typeface="Menlo Regular"/>
                <a:cs typeface="Menlo Regular"/>
                <a:sym typeface="Menlo Regular"/>
              </a:defRPr>
            </a:pPr>
            <a:r>
              <a:t>// Derived1 declares Base as a private base class.</a:t>
            </a:r>
            <a:endParaRPr>
              <a:solidFill>
                <a:srgbClr val="E6E6E6"/>
              </a:solidFill>
            </a:endParaRPr>
          </a:p>
          <a:p>
            <a:pPr marL="0" indent="0" defTabSz="457200">
              <a:spcBef>
                <a:spcPts val="0"/>
              </a:spcBef>
              <a:buSzTx/>
              <a:buNone/>
              <a:defRPr sz="2800">
                <a:solidFill>
                  <a:srgbClr val="01CFFF"/>
                </a:solidFill>
                <a:latin typeface="Menlo Regular"/>
                <a:ea typeface="Menlo Regular"/>
                <a:cs typeface="Menlo Regular"/>
                <a:sym typeface="Menlo Regular"/>
              </a:defRPr>
            </a:pPr>
            <a:r>
              <a:rPr>
                <a:solidFill>
                  <a:srgbClr val="569CD6"/>
                </a:solidFill>
              </a:rPr>
              <a:t>class</a:t>
            </a:r>
            <a:r>
              <a:rPr>
                <a:solidFill>
                  <a:srgbClr val="E6E6E6"/>
                </a:solidFill>
              </a:rPr>
              <a:t> </a:t>
            </a:r>
            <a:r>
              <a:t>Derived1</a:t>
            </a:r>
            <a:r>
              <a:rPr>
                <a:solidFill>
                  <a:srgbClr val="E6E6E6"/>
                </a:solidFill>
              </a:rPr>
              <a:t> : </a:t>
            </a:r>
            <a:r>
              <a:rPr>
                <a:solidFill>
                  <a:srgbClr val="569CD6"/>
                </a:solidFill>
              </a:rPr>
              <a:t>private</a:t>
            </a:r>
            <a:r>
              <a:rPr>
                <a:solidFill>
                  <a:srgbClr val="E6E6E6"/>
                </a:solidFill>
              </a:rPr>
              <a:t> Base</a:t>
            </a:r>
            <a:endParaRPr>
              <a:solidFill>
                <a:srgbClr val="E6E6E6"/>
              </a:solidFill>
            </a:endParaRPr>
          </a:p>
          <a:p>
            <a:pPr marL="0" indent="0" defTabSz="457200">
              <a:spcBef>
                <a:spcPts val="0"/>
              </a:spcBef>
              <a:buSzTx/>
              <a:buNone/>
              <a:defRPr sz="2800">
                <a:solidFill>
                  <a:srgbClr val="E6E6E6"/>
                </a:solidFill>
                <a:latin typeface="Menlo Regular"/>
                <a:ea typeface="Menlo Regular"/>
                <a:cs typeface="Menlo Regular"/>
                <a:sym typeface="Menlo Regular"/>
              </a:defRPr>
            </a:pPr>
            <a:r>
              <a:t>{</a:t>
            </a:r>
          </a:p>
          <a:p>
            <a:pPr marL="0" indent="0" defTabSz="457200">
              <a:spcBef>
                <a:spcPts val="0"/>
              </a:spcBef>
              <a:buSzTx/>
              <a:buNone/>
              <a:defRPr sz="2800">
                <a:solidFill>
                  <a:srgbClr val="E6E6E6"/>
                </a:solidFill>
                <a:latin typeface="Menlo Regular"/>
                <a:ea typeface="Menlo Regular"/>
                <a:cs typeface="Menlo Regular"/>
                <a:sym typeface="Menlo Regular"/>
              </a:defRPr>
            </a:pPr>
            <a:r>
              <a:t>};</a:t>
            </a:r>
          </a:p>
          <a:p>
            <a:pPr marL="0" indent="0" defTabSz="457200">
              <a:spcBef>
                <a:spcPts val="0"/>
              </a:spcBef>
              <a:buSzTx/>
              <a:buNone/>
              <a:defRPr sz="2800">
                <a:solidFill>
                  <a:srgbClr val="E6E6E6"/>
                </a:solidFill>
                <a:latin typeface="Menlo Regular"/>
                <a:ea typeface="Menlo Regular"/>
                <a:cs typeface="Menlo Regular"/>
                <a:sym typeface="Menlo Regular"/>
              </a:defRPr>
            </a:pPr>
          </a:p>
          <a:p>
            <a:pPr marL="0" indent="0" defTabSz="457200">
              <a:spcBef>
                <a:spcPts val="0"/>
              </a:spcBef>
              <a:buSzTx/>
              <a:buNone/>
              <a:defRPr sz="2800">
                <a:solidFill>
                  <a:srgbClr val="63B456"/>
                </a:solidFill>
                <a:latin typeface="Menlo Regular"/>
                <a:ea typeface="Menlo Regular"/>
                <a:cs typeface="Menlo Regular"/>
                <a:sym typeface="Menlo Regular"/>
              </a:defRPr>
            </a:pPr>
            <a:r>
              <a:t>// Derived2 declares Derived1 as a public base class.</a:t>
            </a:r>
            <a:endParaRPr>
              <a:solidFill>
                <a:srgbClr val="E6E6E6"/>
              </a:solidFill>
            </a:endParaRPr>
          </a:p>
          <a:p>
            <a:pPr marL="0" indent="0" defTabSz="457200">
              <a:spcBef>
                <a:spcPts val="0"/>
              </a:spcBef>
              <a:buSzTx/>
              <a:buNone/>
              <a:defRPr sz="2800">
                <a:solidFill>
                  <a:srgbClr val="E6E6E6"/>
                </a:solidFill>
                <a:latin typeface="Menlo Regular"/>
                <a:ea typeface="Menlo Regular"/>
                <a:cs typeface="Menlo Regular"/>
                <a:sym typeface="Menlo Regular"/>
              </a:defRPr>
            </a:pPr>
            <a:r>
              <a:rPr>
                <a:solidFill>
                  <a:srgbClr val="569CD6"/>
                </a:solidFill>
              </a:rPr>
              <a:t>class</a:t>
            </a:r>
            <a:r>
              <a:t> </a:t>
            </a:r>
            <a:r>
              <a:rPr>
                <a:solidFill>
                  <a:srgbClr val="01CFFF"/>
                </a:solidFill>
              </a:rPr>
              <a:t>Derived2</a:t>
            </a:r>
            <a:r>
              <a:t> : </a:t>
            </a:r>
            <a:r>
              <a:rPr>
                <a:solidFill>
                  <a:srgbClr val="569CD6"/>
                </a:solidFill>
              </a:rPr>
              <a:t>public</a:t>
            </a:r>
            <a:r>
              <a:t> Derived1</a:t>
            </a:r>
          </a:p>
          <a:p>
            <a:pPr marL="0" indent="0" defTabSz="457200">
              <a:spcBef>
                <a:spcPts val="0"/>
              </a:spcBef>
              <a:buSzTx/>
              <a:buNone/>
              <a:defRPr sz="2800">
                <a:solidFill>
                  <a:srgbClr val="E6E6E6"/>
                </a:solidFill>
                <a:latin typeface="Menlo Regular"/>
                <a:ea typeface="Menlo Regular"/>
                <a:cs typeface="Menlo Regular"/>
                <a:sym typeface="Menlo Regular"/>
              </a:defRPr>
            </a:pPr>
            <a:r>
              <a:t>{</a:t>
            </a:r>
          </a:p>
          <a:p>
            <a:pPr marL="0" indent="0" defTabSz="457200">
              <a:spcBef>
                <a:spcPts val="0"/>
              </a:spcBef>
              <a:buSzTx/>
              <a:buNone/>
              <a:defRPr sz="2800">
                <a:solidFill>
                  <a:srgbClr val="63B456"/>
                </a:solidFill>
                <a:latin typeface="Menlo Regular"/>
                <a:ea typeface="Menlo Regular"/>
                <a:cs typeface="Menlo Regular"/>
                <a:sym typeface="Menlo Regular"/>
              </a:defRPr>
            </a:pPr>
            <a:r>
              <a:rPr>
                <a:solidFill>
                  <a:srgbClr val="E6E6E6"/>
                </a:solidFill>
              </a:rPr>
              <a:t>    </a:t>
            </a:r>
            <a:r>
              <a:rPr>
                <a:solidFill>
                  <a:srgbClr val="569CD6"/>
                </a:solidFill>
              </a:rPr>
              <a:t>int</a:t>
            </a:r>
            <a:r>
              <a:rPr>
                <a:solidFill>
                  <a:srgbClr val="E6E6E6"/>
                </a:solidFill>
              </a:rPr>
              <a:t> </a:t>
            </a:r>
            <a:r>
              <a:rPr>
                <a:solidFill>
                  <a:srgbClr val="01CFFF"/>
                </a:solidFill>
              </a:rPr>
              <a:t>ShowCount</a:t>
            </a:r>
            <a:r>
              <a:rPr>
                <a:solidFill>
                  <a:srgbClr val="E6E6E6"/>
                </a:solidFill>
              </a:rPr>
              <a:t>();    </a:t>
            </a:r>
            <a:r>
              <a:t>// Nonstatic member.</a:t>
            </a:r>
            <a:endParaRPr>
              <a:solidFill>
                <a:srgbClr val="E6E6E6"/>
              </a:solidFill>
            </a:endParaRPr>
          </a:p>
          <a:p>
            <a:pPr marL="0" indent="0" defTabSz="457200">
              <a:spcBef>
                <a:spcPts val="0"/>
              </a:spcBef>
              <a:buSzTx/>
              <a:buNone/>
              <a:defRPr sz="2800">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Inheritance"/>
          <p:cNvSpPr txBox="1"/>
          <p:nvPr>
            <p:ph type="title"/>
          </p:nvPr>
        </p:nvSpPr>
        <p:spPr>
          <a:prstGeom prst="rect">
            <a:avLst/>
          </a:prstGeom>
        </p:spPr>
        <p:txBody>
          <a:bodyPr/>
          <a:lstStyle/>
          <a:p>
            <a:pPr/>
            <a:r>
              <a:t>Inheritance</a:t>
            </a:r>
          </a:p>
        </p:txBody>
      </p:sp>
      <p:sp>
        <p:nvSpPr>
          <p:cNvPr id="507" name="// Define ShowCount function for Derived2.…"/>
          <p:cNvSpPr txBox="1"/>
          <p:nvPr>
            <p:ph type="body" idx="1"/>
          </p:nvPr>
        </p:nvSpPr>
        <p:spPr>
          <a:prstGeom prst="rect">
            <a:avLst/>
          </a:prstGeom>
        </p:spPr>
        <p:txBody>
          <a:bodyPr/>
          <a:lstStyle/>
          <a:p>
            <a:pPr marL="0" indent="0" defTabSz="457200">
              <a:spcBef>
                <a:spcPts val="0"/>
              </a:spcBef>
              <a:buSzTx/>
              <a:buNone/>
              <a:defRPr sz="3400">
                <a:solidFill>
                  <a:srgbClr val="63B456"/>
                </a:solidFill>
                <a:latin typeface="Menlo Regular"/>
                <a:ea typeface="Menlo Regular"/>
                <a:cs typeface="Menlo Regular"/>
                <a:sym typeface="Menlo Regular"/>
              </a:defRPr>
            </a:pPr>
            <a:r>
              <a:t>// Define ShowCount function for Derived2.</a:t>
            </a:r>
            <a:endParaRPr>
              <a:solidFill>
                <a:srgbClr val="E6E6E6"/>
              </a:solidFill>
            </a:endParaRPr>
          </a:p>
          <a:p>
            <a:pPr marL="0" indent="0" defTabSz="457200">
              <a:spcBef>
                <a:spcPts val="0"/>
              </a:spcBef>
              <a:buSzTx/>
              <a:buNone/>
              <a:defRPr sz="3400">
                <a:solidFill>
                  <a:srgbClr val="E6E6E6"/>
                </a:solidFill>
                <a:latin typeface="Menlo Regular"/>
                <a:ea typeface="Menlo Regular"/>
                <a:cs typeface="Menlo Regular"/>
                <a:sym typeface="Menlo Regular"/>
              </a:defRPr>
            </a:pPr>
            <a:r>
              <a:rPr>
                <a:solidFill>
                  <a:srgbClr val="569CD6"/>
                </a:solidFill>
              </a:rPr>
              <a:t>int</a:t>
            </a:r>
            <a:r>
              <a:t> Derived2::ShowCount()</a:t>
            </a:r>
          </a:p>
          <a:p>
            <a:pPr marL="0" indent="0" defTabSz="457200">
              <a:spcBef>
                <a:spcPts val="0"/>
              </a:spcBef>
              <a:buSzTx/>
              <a:buNone/>
              <a:defRPr sz="3400">
                <a:solidFill>
                  <a:srgbClr val="E6E6E6"/>
                </a:solidFill>
                <a:latin typeface="Menlo Regular"/>
                <a:ea typeface="Menlo Regular"/>
                <a:cs typeface="Menlo Regular"/>
                <a:sym typeface="Menlo Regular"/>
              </a:defRPr>
            </a:pPr>
            <a:r>
              <a:t>{</a:t>
            </a:r>
          </a:p>
          <a:p>
            <a:pPr marL="0" indent="0" defTabSz="457200">
              <a:spcBef>
                <a:spcPts val="0"/>
              </a:spcBef>
              <a:buSzTx/>
              <a:buNone/>
              <a:defRPr sz="3400">
                <a:solidFill>
                  <a:srgbClr val="63B456"/>
                </a:solidFill>
                <a:latin typeface="Menlo Regular"/>
                <a:ea typeface="Menlo Regular"/>
                <a:cs typeface="Menlo Regular"/>
                <a:sym typeface="Menlo Regular"/>
              </a:defRPr>
            </a:pPr>
            <a:r>
              <a:rPr>
                <a:solidFill>
                  <a:srgbClr val="E6E6E6"/>
                </a:solidFill>
              </a:rPr>
              <a:t>    </a:t>
            </a:r>
            <a:r>
              <a:t>// Call static member function CountOf explicitly.</a:t>
            </a:r>
            <a:endParaRPr>
              <a:solidFill>
                <a:srgbClr val="E6E6E6"/>
              </a:solidFill>
            </a:endParaRPr>
          </a:p>
          <a:p>
            <a:pPr marL="0" indent="0" defTabSz="457200">
              <a:spcBef>
                <a:spcPts val="0"/>
              </a:spcBef>
              <a:buSzTx/>
              <a:buNone/>
              <a:defRPr sz="3400">
                <a:solidFill>
                  <a:srgbClr val="E6E6E6"/>
                </a:solidFill>
                <a:latin typeface="Menlo Regular"/>
                <a:ea typeface="Menlo Regular"/>
                <a:cs typeface="Menlo Regular"/>
                <a:sym typeface="Menlo Regular"/>
              </a:defRPr>
            </a:pPr>
            <a:r>
              <a:t>    </a:t>
            </a:r>
            <a:r>
              <a:rPr>
                <a:solidFill>
                  <a:srgbClr val="569CD6"/>
                </a:solidFill>
              </a:rPr>
              <a:t>int</a:t>
            </a:r>
            <a:r>
              <a:t> cCount = ::Base::CountOf();     </a:t>
            </a:r>
            <a:r>
              <a:rPr>
                <a:solidFill>
                  <a:srgbClr val="63B456"/>
                </a:solidFill>
              </a:rPr>
              <a:t>// OK.</a:t>
            </a:r>
          </a:p>
          <a:p>
            <a:pPr marL="0" indent="0" defTabSz="457200">
              <a:spcBef>
                <a:spcPts val="0"/>
              </a:spcBef>
              <a:buSzTx/>
              <a:buNone/>
              <a:defRPr sz="3400">
                <a:solidFill>
                  <a:srgbClr val="E6E6E6"/>
                </a:solidFill>
                <a:latin typeface="Menlo Regular"/>
                <a:ea typeface="Menlo Regular"/>
                <a:cs typeface="Menlo Regular"/>
                <a:sym typeface="Menlo Regular"/>
              </a:defRPr>
            </a:pPr>
          </a:p>
          <a:p>
            <a:pPr marL="0" indent="0" defTabSz="457200">
              <a:spcBef>
                <a:spcPts val="0"/>
              </a:spcBef>
              <a:buSzTx/>
              <a:buNone/>
              <a:defRPr sz="3400">
                <a:solidFill>
                  <a:srgbClr val="63B456"/>
                </a:solidFill>
                <a:latin typeface="Menlo Regular"/>
                <a:ea typeface="Menlo Regular"/>
                <a:cs typeface="Menlo Regular"/>
                <a:sym typeface="Menlo Regular"/>
              </a:defRPr>
            </a:pPr>
            <a:r>
              <a:rPr>
                <a:solidFill>
                  <a:srgbClr val="E6E6E6"/>
                </a:solidFill>
              </a:rPr>
              <a:t>    </a:t>
            </a:r>
            <a:r>
              <a:t>// Call static member function CountOf using pointer.</a:t>
            </a:r>
            <a:endParaRPr>
              <a:solidFill>
                <a:srgbClr val="E6E6E6"/>
              </a:solidFill>
            </a:endParaRPr>
          </a:p>
          <a:p>
            <a:pPr marL="0" indent="0" defTabSz="457200">
              <a:spcBef>
                <a:spcPts val="0"/>
              </a:spcBef>
              <a:buSzTx/>
              <a:buNone/>
              <a:defRPr sz="3400">
                <a:solidFill>
                  <a:srgbClr val="63B456"/>
                </a:solidFill>
                <a:latin typeface="Menlo Regular"/>
                <a:ea typeface="Menlo Regular"/>
                <a:cs typeface="Menlo Regular"/>
                <a:sym typeface="Menlo Regular"/>
              </a:defRPr>
            </a:pPr>
            <a:r>
              <a:rPr>
                <a:solidFill>
                  <a:srgbClr val="E6E6E6"/>
                </a:solidFill>
              </a:rPr>
              <a:t>    cCount = </a:t>
            </a:r>
            <a:r>
              <a:rPr>
                <a:solidFill>
                  <a:srgbClr val="569CD6"/>
                </a:solidFill>
              </a:rPr>
              <a:t>this</a:t>
            </a:r>
            <a:r>
              <a:rPr>
                <a:solidFill>
                  <a:srgbClr val="E6E6E6"/>
                </a:solidFill>
              </a:rPr>
              <a:t>-&gt;CountOf();  </a:t>
            </a:r>
            <a:r>
              <a:t>// C2247: 'Base::CountOf'</a:t>
            </a:r>
            <a:endParaRPr>
              <a:solidFill>
                <a:srgbClr val="E6E6E6"/>
              </a:solidFill>
            </a:endParaRPr>
          </a:p>
          <a:p>
            <a:pPr marL="0" indent="0" defTabSz="457200">
              <a:spcBef>
                <a:spcPts val="0"/>
              </a:spcBef>
              <a:buSzTx/>
              <a:buNone/>
              <a:defRPr sz="3400">
                <a:solidFill>
                  <a:srgbClr val="E6E6E6"/>
                </a:solidFill>
                <a:latin typeface="Menlo Regular"/>
                <a:ea typeface="Menlo Regular"/>
                <a:cs typeface="Menlo Regular"/>
                <a:sym typeface="Menlo Regular"/>
              </a:defRPr>
            </a:pPr>
            <a:r>
              <a:t>                               </a:t>
            </a:r>
            <a:r>
              <a:rPr>
                <a:solidFill>
                  <a:srgbClr val="63B456"/>
                </a:solidFill>
              </a:rPr>
              <a:t>// not accessible because</a:t>
            </a:r>
          </a:p>
          <a:p>
            <a:pPr marL="0" indent="0" defTabSz="457200">
              <a:spcBef>
                <a:spcPts val="0"/>
              </a:spcBef>
              <a:buSzTx/>
              <a:buNone/>
              <a:defRPr sz="3400">
                <a:solidFill>
                  <a:srgbClr val="E6E6E6"/>
                </a:solidFill>
                <a:latin typeface="Menlo Regular"/>
                <a:ea typeface="Menlo Regular"/>
                <a:cs typeface="Menlo Regular"/>
                <a:sym typeface="Menlo Regular"/>
              </a:defRPr>
            </a:pPr>
            <a:r>
              <a:t>                               </a:t>
            </a:r>
            <a:r>
              <a:rPr>
                <a:solidFill>
                  <a:srgbClr val="63B456"/>
                </a:solidFill>
              </a:rPr>
              <a:t>// 'Derived1' uses 'private'</a:t>
            </a:r>
          </a:p>
          <a:p>
            <a:pPr marL="0" indent="0" defTabSz="457200">
              <a:spcBef>
                <a:spcPts val="0"/>
              </a:spcBef>
              <a:buSzTx/>
              <a:buNone/>
              <a:defRPr sz="3400">
                <a:solidFill>
                  <a:srgbClr val="E6E6E6"/>
                </a:solidFill>
                <a:latin typeface="Menlo Regular"/>
                <a:ea typeface="Menlo Regular"/>
                <a:cs typeface="Menlo Regular"/>
                <a:sym typeface="Menlo Regular"/>
              </a:defRPr>
            </a:pPr>
            <a:r>
              <a:t>                               </a:t>
            </a:r>
            <a:r>
              <a:rPr>
                <a:solidFill>
                  <a:srgbClr val="63B456"/>
                </a:solidFill>
              </a:rPr>
              <a:t>// to inherit from 'Base'</a:t>
            </a:r>
          </a:p>
          <a:p>
            <a:pPr marL="0" indent="0" defTabSz="457200">
              <a:spcBef>
                <a:spcPts val="0"/>
              </a:spcBef>
              <a:buSzTx/>
              <a:buNone/>
              <a:defRPr sz="3400">
                <a:solidFill>
                  <a:srgbClr val="E6E6E6"/>
                </a:solidFill>
                <a:latin typeface="Menlo Regular"/>
                <a:ea typeface="Menlo Regular"/>
                <a:cs typeface="Menlo Regular"/>
                <a:sym typeface="Menlo Regular"/>
              </a:defRPr>
            </a:pPr>
            <a:r>
              <a:t>    </a:t>
            </a:r>
            <a:r>
              <a:rPr>
                <a:solidFill>
                  <a:srgbClr val="569CD6"/>
                </a:solidFill>
              </a:rPr>
              <a:t>return</a:t>
            </a:r>
            <a:r>
              <a:t> cCount;</a:t>
            </a:r>
          </a:p>
          <a:p>
            <a:pPr marL="0" indent="0" defTabSz="457200">
              <a:spcBef>
                <a:spcPts val="0"/>
              </a:spcBef>
              <a:buSzTx/>
              <a:buNone/>
              <a:defRPr sz="3400">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value category since c++11"/>
          <p:cNvSpPr txBox="1"/>
          <p:nvPr>
            <p:ph type="title"/>
          </p:nvPr>
        </p:nvSpPr>
        <p:spPr>
          <a:prstGeom prst="rect">
            <a:avLst/>
          </a:prstGeom>
        </p:spPr>
        <p:txBody>
          <a:bodyPr/>
          <a:lstStyle/>
          <a:p>
            <a:pPr/>
            <a:r>
              <a:t>value category since c++11</a:t>
            </a:r>
          </a:p>
        </p:txBody>
      </p:sp>
      <p:sp>
        <p:nvSpPr>
          <p:cNvPr id="175" name="lvalues are:…"/>
          <p:cNvSpPr txBox="1"/>
          <p:nvPr>
            <p:ph type="body" idx="1"/>
          </p:nvPr>
        </p:nvSpPr>
        <p:spPr>
          <a:prstGeom prst="rect">
            <a:avLst/>
          </a:prstGeom>
        </p:spPr>
        <p:txBody>
          <a:bodyPr/>
          <a:lstStyle/>
          <a:p>
            <a:pPr marL="0" indent="0" defTabSz="448055">
              <a:spcBef>
                <a:spcPts val="1100"/>
              </a:spcBef>
              <a:buSzTx/>
              <a:buNone/>
              <a:defRPr b="1" sz="3626">
                <a:latin typeface="Times Roman"/>
                <a:ea typeface="Times Roman"/>
                <a:cs typeface="Times Roman"/>
                <a:sym typeface="Times Roman"/>
              </a:defRPr>
            </a:pPr>
            <a:r>
              <a:rPr i="1"/>
              <a:t>lvalues </a:t>
            </a:r>
            <a:r>
              <a:t>are: </a:t>
            </a:r>
          </a:p>
          <a:p>
            <a:pPr marL="448055" indent="-311150" defTabSz="448055">
              <a:spcBef>
                <a:spcPts val="1300"/>
              </a:spcBef>
              <a:buClr>
                <a:srgbClr val="000000"/>
              </a:buClr>
              <a:buSzPct val="100000"/>
              <a:buFont typeface="Times Roman"/>
              <a:defRPr sz="2646">
                <a:latin typeface="Times Roman"/>
                <a:ea typeface="Times Roman"/>
                <a:cs typeface="Times Roman"/>
                <a:sym typeface="Times Roman"/>
              </a:defRPr>
            </a:pPr>
            <a:r>
              <a:t>An expression that is just the name of a variable, function, or member </a:t>
            </a:r>
            <a:br/>
          </a:p>
          <a:p>
            <a:pPr marL="448055" indent="-311150" defTabSz="448055">
              <a:spcBef>
                <a:spcPts val="1300"/>
              </a:spcBef>
              <a:buClr>
                <a:srgbClr val="000000"/>
              </a:buClr>
              <a:buSzPct val="100000"/>
              <a:buFont typeface="Times Roman"/>
              <a:defRPr sz="2646">
                <a:latin typeface="Times Roman"/>
                <a:ea typeface="Times Roman"/>
                <a:cs typeface="Times Roman"/>
                <a:sym typeface="Times Roman"/>
              </a:defRPr>
            </a:pPr>
            <a:r>
              <a:t>An expression that is just a string literal </a:t>
            </a:r>
            <a:br/>
          </a:p>
          <a:p>
            <a:pPr marL="448055" indent="-311150" defTabSz="448055">
              <a:spcBef>
                <a:spcPts val="1300"/>
              </a:spcBef>
              <a:buClr>
                <a:srgbClr val="000000"/>
              </a:buClr>
              <a:buSzPct val="100000"/>
              <a:buFont typeface="Times Roman"/>
              <a:defRPr sz="2646">
                <a:latin typeface="Times Roman"/>
                <a:ea typeface="Times Roman"/>
                <a:cs typeface="Times Roman"/>
                <a:sym typeface="Times Roman"/>
              </a:defRPr>
            </a:pPr>
            <a:r>
              <a:t>The result of the built-in unary * operator (i.e., what dereferencing a raw pointer yields) </a:t>
            </a:r>
            <a:br/>
          </a:p>
          <a:p>
            <a:pPr marL="448055" indent="-311150" defTabSz="448055">
              <a:spcBef>
                <a:spcPts val="1300"/>
              </a:spcBef>
              <a:buClr>
                <a:srgbClr val="000000"/>
              </a:buClr>
              <a:buSzPct val="100000"/>
              <a:buFont typeface="Times Roman"/>
              <a:defRPr sz="2646">
                <a:latin typeface="Times Roman"/>
                <a:ea typeface="Times Roman"/>
                <a:cs typeface="Times Roman"/>
                <a:sym typeface="Times Roman"/>
              </a:defRPr>
            </a:pPr>
            <a:r>
              <a:t>The result of a function returned by lvalue reference (</a:t>
            </a:r>
            <a:r>
              <a:rPr i="1"/>
              <a:t>type</a:t>
            </a:r>
            <a:r>
              <a:t>&amp;)</a:t>
            </a:r>
          </a:p>
          <a:p>
            <a:pPr marL="0" indent="0" defTabSz="448055">
              <a:spcBef>
                <a:spcPts val="400"/>
              </a:spcBef>
              <a:buSzTx/>
              <a:buNone/>
              <a:defRPr b="1" sz="1455">
                <a:latin typeface="Arial"/>
                <a:ea typeface="Arial"/>
                <a:cs typeface="Arial"/>
                <a:sym typeface="Arial"/>
              </a:defRPr>
            </a:pPr>
            <a:r>
              <a:rPr sz="3430"/>
              <a:t>lvalue</a:t>
            </a:r>
            <a:endParaRPr sz="3430"/>
          </a:p>
          <a:p>
            <a:pPr marL="0" indent="0" defTabSz="448055">
              <a:spcBef>
                <a:spcPts val="600"/>
              </a:spcBef>
              <a:buSzTx/>
              <a:buNone/>
              <a:defRPr sz="3430">
                <a:latin typeface="Arial"/>
                <a:ea typeface="Arial"/>
                <a:cs typeface="Arial"/>
                <a:sym typeface="Arial"/>
              </a:defRPr>
            </a:pPr>
            <a:r>
              <a:t>The following expressions are </a:t>
            </a:r>
            <a:r>
              <a:rPr i="1"/>
              <a:t>lvalue expressions</a:t>
            </a:r>
            <a:r>
              <a:t>:</a:t>
            </a:r>
          </a:p>
          <a:p>
            <a:pPr marL="448055" indent="-311150" defTabSz="448055">
              <a:spcBef>
                <a:spcPts val="100"/>
              </a:spcBef>
              <a:buClr>
                <a:srgbClr val="000040"/>
              </a:buClr>
              <a:buSzPct val="100000"/>
              <a:buFont typeface="Courier"/>
              <a:buChar char="▪"/>
              <a:defRPr sz="3508">
                <a:solidFill>
                  <a:srgbClr val="0645AD"/>
                </a:solidFill>
                <a:latin typeface="Arial"/>
                <a:ea typeface="Arial"/>
                <a:cs typeface="Arial"/>
                <a:sym typeface="Arial"/>
              </a:defRPr>
            </a:pPr>
            <a:r>
              <a:rPr>
                <a:solidFill>
                  <a:srgbClr val="000000"/>
                </a:solidFill>
                <a:latin typeface="Courier"/>
                <a:ea typeface="Courier"/>
                <a:cs typeface="Courier"/>
                <a:sym typeface="Courier"/>
              </a:rPr>
              <a:t>a </a:t>
            </a:r>
            <a:r>
              <a:rPr>
                <a:solidFill>
                  <a:srgbClr val="000080"/>
                </a:solidFill>
                <a:latin typeface="Courier"/>
                <a:ea typeface="Courier"/>
                <a:cs typeface="Courier"/>
                <a:sym typeface="Courier"/>
              </a:rPr>
              <a:t>=</a:t>
            </a:r>
            <a:r>
              <a:rPr>
                <a:solidFill>
                  <a:srgbClr val="000000"/>
                </a:solidFill>
                <a:latin typeface="Courier"/>
                <a:ea typeface="Courier"/>
                <a:cs typeface="Courier"/>
                <a:sym typeface="Courier"/>
              </a:rPr>
              <a:t> b</a:t>
            </a:r>
            <a:r>
              <a:rPr>
                <a:solidFill>
                  <a:srgbClr val="000000"/>
                </a:solidFill>
              </a:rPr>
              <a:t>, </a:t>
            </a:r>
            <a:r>
              <a:rPr>
                <a:solidFill>
                  <a:srgbClr val="000000"/>
                </a:solidFill>
                <a:latin typeface="Courier"/>
                <a:ea typeface="Courier"/>
                <a:cs typeface="Courier"/>
                <a:sym typeface="Courier"/>
              </a:rPr>
              <a:t>a </a:t>
            </a:r>
            <a:r>
              <a:rPr>
                <a:solidFill>
                  <a:srgbClr val="000040"/>
                </a:solidFill>
                <a:latin typeface="Courier"/>
                <a:ea typeface="Courier"/>
                <a:cs typeface="Courier"/>
                <a:sym typeface="Courier"/>
              </a:rPr>
              <a:t>+</a:t>
            </a:r>
            <a:r>
              <a:rPr>
                <a:solidFill>
                  <a:srgbClr val="000080"/>
                </a:solidFill>
                <a:latin typeface="Courier"/>
                <a:ea typeface="Courier"/>
                <a:cs typeface="Courier"/>
                <a:sym typeface="Courier"/>
              </a:rPr>
              <a:t>=</a:t>
            </a:r>
            <a:r>
              <a:rPr>
                <a:solidFill>
                  <a:srgbClr val="000000"/>
                </a:solidFill>
                <a:latin typeface="Courier"/>
                <a:ea typeface="Courier"/>
                <a:cs typeface="Courier"/>
                <a:sym typeface="Courier"/>
              </a:rPr>
              <a:t> b</a:t>
            </a:r>
            <a:r>
              <a:rPr>
                <a:solidFill>
                  <a:srgbClr val="000000"/>
                </a:solidFill>
              </a:rPr>
              <a:t>, </a:t>
            </a:r>
            <a:r>
              <a:rPr>
                <a:solidFill>
                  <a:srgbClr val="000000"/>
                </a:solidFill>
                <a:latin typeface="Courier"/>
                <a:ea typeface="Courier"/>
                <a:cs typeface="Courier"/>
                <a:sym typeface="Courier"/>
              </a:rPr>
              <a:t>a </a:t>
            </a:r>
            <a:r>
              <a:rPr>
                <a:solidFill>
                  <a:srgbClr val="000040"/>
                </a:solidFill>
                <a:latin typeface="Courier"/>
                <a:ea typeface="Courier"/>
                <a:cs typeface="Courier"/>
                <a:sym typeface="Courier"/>
              </a:rPr>
              <a:t>%</a:t>
            </a:r>
            <a:r>
              <a:rPr>
                <a:solidFill>
                  <a:srgbClr val="000080"/>
                </a:solidFill>
                <a:latin typeface="Courier"/>
                <a:ea typeface="Courier"/>
                <a:cs typeface="Courier"/>
                <a:sym typeface="Courier"/>
              </a:rPr>
              <a:t>=</a:t>
            </a:r>
            <a:r>
              <a:rPr>
                <a:solidFill>
                  <a:srgbClr val="000000"/>
                </a:solidFill>
                <a:latin typeface="Courier"/>
                <a:ea typeface="Courier"/>
                <a:cs typeface="Courier"/>
                <a:sym typeface="Courier"/>
              </a:rPr>
              <a:t> b</a:t>
            </a:r>
            <a:r>
              <a:rPr>
                <a:solidFill>
                  <a:srgbClr val="000000"/>
                </a:solidFill>
              </a:rPr>
              <a:t>, and all other built-in </a:t>
            </a:r>
            <a:r>
              <a:rPr u="sng">
                <a:hlinkClick r:id="rId2" invalidUrl="" action="" tgtFrame="" tooltip="" history="1" highlightClick="0" endSnd="0"/>
              </a:rPr>
              <a:t>assignment and compound assignment</a:t>
            </a:r>
            <a:r>
              <a:rPr>
                <a:solidFill>
                  <a:srgbClr val="000000"/>
                </a:solidFill>
              </a:rPr>
              <a:t> expressions;</a:t>
            </a:r>
            <a:endParaRPr>
              <a:solidFill>
                <a:srgbClr val="000000"/>
              </a:solidFill>
            </a:endParaRPr>
          </a:p>
          <a:p>
            <a:pPr marL="448055" indent="-311150" defTabSz="448055">
              <a:spcBef>
                <a:spcPts val="100"/>
              </a:spcBef>
              <a:buClr>
                <a:srgbClr val="000040"/>
              </a:buClr>
              <a:buSzPct val="100000"/>
              <a:buFont typeface="Courier"/>
              <a:buChar char="▪"/>
              <a:defRPr sz="3508">
                <a:solidFill>
                  <a:srgbClr val="0645AD"/>
                </a:solidFill>
                <a:latin typeface="Arial"/>
                <a:ea typeface="Arial"/>
                <a:cs typeface="Arial"/>
                <a:sym typeface="Arial"/>
              </a:defRPr>
            </a:pPr>
            <a:r>
              <a:rPr>
                <a:solidFill>
                  <a:srgbClr val="000040"/>
                </a:solidFill>
                <a:latin typeface="Courier"/>
                <a:ea typeface="Courier"/>
                <a:cs typeface="Courier"/>
                <a:sym typeface="Courier"/>
              </a:rPr>
              <a:t>++</a:t>
            </a:r>
            <a:r>
              <a:rPr>
                <a:solidFill>
                  <a:srgbClr val="000000"/>
                </a:solidFill>
                <a:latin typeface="Courier"/>
                <a:ea typeface="Courier"/>
                <a:cs typeface="Courier"/>
                <a:sym typeface="Courier"/>
              </a:rPr>
              <a:t>a</a:t>
            </a:r>
            <a:r>
              <a:rPr>
                <a:solidFill>
                  <a:srgbClr val="000000"/>
                </a:solidFill>
              </a:rPr>
              <a:t> and </a:t>
            </a:r>
            <a:r>
              <a:rPr>
                <a:solidFill>
                  <a:srgbClr val="000040"/>
                </a:solidFill>
                <a:latin typeface="Courier"/>
                <a:ea typeface="Courier"/>
                <a:cs typeface="Courier"/>
                <a:sym typeface="Courier"/>
              </a:rPr>
              <a:t>--</a:t>
            </a:r>
            <a:r>
              <a:rPr>
                <a:solidFill>
                  <a:srgbClr val="000000"/>
                </a:solidFill>
                <a:latin typeface="Courier"/>
                <a:ea typeface="Courier"/>
                <a:cs typeface="Courier"/>
                <a:sym typeface="Courier"/>
              </a:rPr>
              <a:t>a</a:t>
            </a:r>
            <a:r>
              <a:rPr>
                <a:solidFill>
                  <a:srgbClr val="000000"/>
                </a:solidFill>
              </a:rPr>
              <a:t>, the built-in </a:t>
            </a:r>
            <a:r>
              <a:rPr u="sng">
                <a:hlinkClick r:id="rId3" invalidUrl="" action="" tgtFrame="" tooltip="" history="1" highlightClick="0" endSnd="0"/>
              </a:rPr>
              <a:t>pre-increment and pre-decrement</a:t>
            </a:r>
            <a:r>
              <a:rPr>
                <a:solidFill>
                  <a:srgbClr val="000000"/>
                </a:solidFill>
              </a:rPr>
              <a:t> expressions;</a:t>
            </a:r>
            <a:endParaRPr>
              <a:solidFill>
                <a:srgbClr val="000000"/>
              </a:solidFill>
            </a:endParaRPr>
          </a:p>
          <a:p>
            <a:pPr marL="448055" indent="-311150" defTabSz="448055">
              <a:spcBef>
                <a:spcPts val="100"/>
              </a:spcBef>
              <a:buClr>
                <a:srgbClr val="000040"/>
              </a:buClr>
              <a:buSzPct val="100000"/>
              <a:buFont typeface="Courier"/>
              <a:buChar char="▪"/>
              <a:defRPr sz="3508">
                <a:latin typeface="Arial"/>
                <a:ea typeface="Arial"/>
                <a:cs typeface="Arial"/>
                <a:sym typeface="Arial"/>
              </a:defRPr>
            </a:pPr>
            <a:r>
              <a:rPr>
                <a:solidFill>
                  <a:srgbClr val="000040"/>
                </a:solidFill>
                <a:latin typeface="Courier"/>
                <a:ea typeface="Courier"/>
                <a:cs typeface="Courier"/>
                <a:sym typeface="Courier"/>
              </a:rPr>
              <a:t>*</a:t>
            </a:r>
            <a:r>
              <a:rPr>
                <a:latin typeface="Courier"/>
                <a:ea typeface="Courier"/>
                <a:cs typeface="Courier"/>
                <a:sym typeface="Courier"/>
              </a:rPr>
              <a:t>p</a:t>
            </a:r>
            <a:r>
              <a:t>, the built-in </a:t>
            </a:r>
            <a:r>
              <a:rPr>
                <a:solidFill>
                  <a:srgbClr val="0645AD"/>
                </a:solidFill>
                <a:hlinkClick r:id="rId4" invalidUrl="" action="" tgtFrame="" tooltip="" history="1" highlightClick="0" endSnd="0"/>
              </a:rPr>
              <a:t>indirection</a:t>
            </a:r>
            <a:r>
              <a:t> expression;</a:t>
            </a:r>
          </a:p>
          <a:p>
            <a:pPr marL="448055" indent="-311150" defTabSz="448055">
              <a:spcBef>
                <a:spcPts val="100"/>
              </a:spcBef>
              <a:buClr>
                <a:srgbClr val="000040"/>
              </a:buClr>
              <a:buSzPct val="100000"/>
              <a:buFont typeface="Courier"/>
              <a:buChar char="▪"/>
              <a:defRPr sz="3508">
                <a:latin typeface="Courier"/>
                <a:ea typeface="Courier"/>
                <a:cs typeface="Courier"/>
                <a:sym typeface="Courier"/>
              </a:defRPr>
            </a:pPr>
            <a:r>
              <a:t>a</a:t>
            </a:r>
            <a:r>
              <a:rPr>
                <a:solidFill>
                  <a:srgbClr val="008000"/>
                </a:solidFill>
              </a:rPr>
              <a:t>[</a:t>
            </a:r>
            <a:r>
              <a:t>n</a:t>
            </a:r>
            <a:r>
              <a:rPr>
                <a:solidFill>
                  <a:srgbClr val="008000"/>
                </a:solidFill>
              </a:rPr>
              <a:t>]</a:t>
            </a:r>
            <a:r>
              <a:rPr>
                <a:latin typeface="Arial"/>
                <a:ea typeface="Arial"/>
                <a:cs typeface="Arial"/>
                <a:sym typeface="Arial"/>
              </a:rPr>
              <a:t> and </a:t>
            </a:r>
            <a:r>
              <a:t>p</a:t>
            </a:r>
            <a:r>
              <a:rPr>
                <a:solidFill>
                  <a:srgbClr val="008000"/>
                </a:solidFill>
              </a:rPr>
              <a:t>[</a:t>
            </a:r>
            <a:r>
              <a:t>n</a:t>
            </a:r>
            <a:r>
              <a:rPr>
                <a:solidFill>
                  <a:srgbClr val="008000"/>
                </a:solidFill>
              </a:rPr>
              <a:t>]</a:t>
            </a:r>
            <a:endParaRPr>
              <a:latin typeface="Arial"/>
              <a:ea typeface="Arial"/>
              <a:cs typeface="Arial"/>
              <a:sym typeface="Arial"/>
            </a:endParaRPr>
          </a:p>
          <a:p>
            <a:pPr marL="448055" indent="-311150" defTabSz="448055">
              <a:spcBef>
                <a:spcPts val="100"/>
              </a:spcBef>
              <a:buSzPct val="100000"/>
              <a:buFont typeface="Arial"/>
              <a:buChar char="▪"/>
              <a:defRPr sz="3430">
                <a:latin typeface="Arial"/>
                <a:ea typeface="Arial"/>
                <a:cs typeface="Arial"/>
                <a:sym typeface="Arial"/>
              </a:defRPr>
            </a:pPr>
            <a:r>
              <a:t>a function call or an overloaded operator expression, whose return type is lvalue reference, such as </a:t>
            </a:r>
            <a:r>
              <a:rPr>
                <a:solidFill>
                  <a:srgbClr val="003080"/>
                </a:solidFill>
                <a:latin typeface="Courier"/>
                <a:ea typeface="Courier"/>
                <a:cs typeface="Courier"/>
                <a:sym typeface="Courier"/>
                <a:hlinkClick r:id="rId5" invalidUrl="" action="" tgtFrame="" tooltip="" history="1" highlightClick="0" endSnd="0"/>
              </a:rPr>
              <a:t>std::getline</a:t>
            </a:r>
            <a:r>
              <a:rPr>
                <a:solidFill>
                  <a:srgbClr val="008000"/>
                </a:solidFill>
                <a:latin typeface="Courier"/>
                <a:ea typeface="Courier"/>
                <a:cs typeface="Courier"/>
                <a:sym typeface="Courier"/>
              </a:rPr>
              <a:t>(</a:t>
            </a:r>
            <a:r>
              <a:rPr>
                <a:solidFill>
                  <a:srgbClr val="003080"/>
                </a:solidFill>
                <a:latin typeface="Courier"/>
                <a:ea typeface="Courier"/>
                <a:cs typeface="Courier"/>
                <a:sym typeface="Courier"/>
                <a:hlinkClick r:id="rId6" invalidUrl="" action="" tgtFrame="" tooltip="" history="1" highlightClick="0" endSnd="0"/>
              </a:rPr>
              <a:t>std::cin</a:t>
            </a:r>
            <a:r>
              <a:rPr>
                <a:latin typeface="Courier"/>
                <a:ea typeface="Courier"/>
                <a:cs typeface="Courier"/>
                <a:sym typeface="Courier"/>
              </a:rPr>
              <a:t>, str</a:t>
            </a:r>
            <a:r>
              <a:rPr>
                <a:solidFill>
                  <a:srgbClr val="008000"/>
                </a:solidFill>
                <a:latin typeface="Courier"/>
                <a:ea typeface="Courier"/>
                <a:cs typeface="Courier"/>
                <a:sym typeface="Courier"/>
              </a:rPr>
              <a:t>)</a:t>
            </a:r>
            <a:r>
              <a:t>, </a:t>
            </a:r>
            <a:r>
              <a:rPr>
                <a:solidFill>
                  <a:srgbClr val="003080"/>
                </a:solidFill>
                <a:latin typeface="Courier"/>
                <a:ea typeface="Courier"/>
                <a:cs typeface="Courier"/>
                <a:sym typeface="Courier"/>
                <a:hlinkClick r:id="rId7" invalidUrl="" action="" tgtFrame="" tooltip="" history="1" highlightClick="0" endSnd="0"/>
              </a:rPr>
              <a:t>std::cout</a:t>
            </a:r>
            <a:r>
              <a:rPr>
                <a:latin typeface="Courier"/>
                <a:ea typeface="Courier"/>
                <a:cs typeface="Courier"/>
                <a:sym typeface="Courier"/>
              </a:rPr>
              <a:t> </a:t>
            </a:r>
            <a:r>
              <a:rPr>
                <a:solidFill>
                  <a:srgbClr val="000080"/>
                </a:solidFill>
                <a:latin typeface="Courier"/>
                <a:ea typeface="Courier"/>
                <a:cs typeface="Courier"/>
                <a:sym typeface="Courier"/>
              </a:rPr>
              <a:t>&lt;&lt;</a:t>
            </a:r>
            <a:r>
              <a:rPr>
                <a:latin typeface="Courier"/>
                <a:ea typeface="Courier"/>
                <a:cs typeface="Courier"/>
                <a:sym typeface="Courier"/>
              </a:rPr>
              <a:t> </a:t>
            </a:r>
            <a:r>
              <a:rPr>
                <a:solidFill>
                  <a:srgbClr val="000080"/>
                </a:solidFill>
                <a:latin typeface="Courier"/>
                <a:ea typeface="Courier"/>
                <a:cs typeface="Courier"/>
                <a:sym typeface="Courier"/>
              </a:rPr>
              <a:t>1</a:t>
            </a:r>
            <a:r>
              <a:t>, </a:t>
            </a:r>
            <a:r>
              <a:rPr>
                <a:latin typeface="Courier"/>
                <a:ea typeface="Courier"/>
                <a:cs typeface="Courier"/>
                <a:sym typeface="Courier"/>
              </a:rPr>
              <a:t>str1 </a:t>
            </a:r>
            <a:r>
              <a:rPr>
                <a:solidFill>
                  <a:srgbClr val="000080"/>
                </a:solidFill>
                <a:latin typeface="Courier"/>
                <a:ea typeface="Courier"/>
                <a:cs typeface="Courier"/>
                <a:sym typeface="Courier"/>
              </a:rPr>
              <a:t>=</a:t>
            </a:r>
            <a:r>
              <a:rPr>
                <a:latin typeface="Courier"/>
                <a:ea typeface="Courier"/>
                <a:cs typeface="Courier"/>
                <a:sym typeface="Courier"/>
              </a:rPr>
              <a:t> str2</a:t>
            </a:r>
            <a:r>
              <a:t>, or </a:t>
            </a:r>
            <a:r>
              <a:rPr>
                <a:solidFill>
                  <a:srgbClr val="000040"/>
                </a:solidFill>
                <a:latin typeface="Courier"/>
                <a:ea typeface="Courier"/>
                <a:cs typeface="Courier"/>
                <a:sym typeface="Courier"/>
              </a:rPr>
              <a:t>++</a:t>
            </a:r>
            <a:r>
              <a:rPr>
                <a:latin typeface="Courier"/>
                <a:ea typeface="Courier"/>
                <a:cs typeface="Courier"/>
                <a:sym typeface="Courier"/>
              </a:rPr>
              <a:t>it</a:t>
            </a:r>
            <a:r>
              <a:t>;</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Null"/>
          <p:cNvSpPr txBox="1"/>
          <p:nvPr>
            <p:ph type="title"/>
          </p:nvPr>
        </p:nvSpPr>
        <p:spPr>
          <a:prstGeom prst="rect">
            <a:avLst/>
          </a:prstGeom>
        </p:spPr>
        <p:txBody>
          <a:bodyPr/>
          <a:lstStyle/>
          <a:p>
            <a:pPr/>
            <a:r>
              <a:t>Null</a:t>
            </a:r>
          </a:p>
        </p:txBody>
      </p:sp>
      <p:sp>
        <p:nvSpPr>
          <p:cNvPr id="510" name="traditional C++ treats NULL and 0 as the same thing,…"/>
          <p:cNvSpPr txBox="1"/>
          <p:nvPr>
            <p:ph type="body" idx="1"/>
          </p:nvPr>
        </p:nvSpPr>
        <p:spPr>
          <a:prstGeom prst="rect">
            <a:avLst/>
          </a:prstGeom>
        </p:spPr>
        <p:txBody>
          <a:bodyPr/>
          <a:lstStyle/>
          <a:p>
            <a:pPr marL="0" indent="0" defTabSz="457200">
              <a:spcBef>
                <a:spcPts val="1200"/>
              </a:spcBef>
              <a:buSzTx/>
              <a:buNone/>
              <a:defRPr sz="1333">
                <a:latin typeface="Times Roman"/>
                <a:ea typeface="Times Roman"/>
                <a:cs typeface="Times Roman"/>
                <a:sym typeface="Times Roman"/>
              </a:defRPr>
            </a:pPr>
            <a:r>
              <a:t>traditional C++ treats NULL and 0 as the same thing, </a:t>
            </a:r>
          </a:p>
          <a:p>
            <a:pPr marL="0" indent="0" defTabSz="457200">
              <a:spcBef>
                <a:spcPts val="1200"/>
              </a:spcBef>
              <a:buSzTx/>
              <a:buNone/>
              <a:defRPr sz="1333">
                <a:latin typeface="Times Roman"/>
                <a:ea typeface="Times Roman"/>
                <a:cs typeface="Times Roman"/>
                <a:sym typeface="Times Roman"/>
              </a:defRPr>
            </a:pPr>
            <a:r>
              <a:t>some compilers define NULL as </a:t>
            </a:r>
            <a:endParaRPr sz="1200"/>
          </a:p>
          <a:p>
            <a:pPr marL="0" indent="0" defTabSz="457200">
              <a:spcBef>
                <a:spcPts val="1200"/>
              </a:spcBef>
              <a:buSzTx/>
              <a:buNone/>
              <a:defRPr sz="1333">
                <a:latin typeface="Times Roman"/>
                <a:ea typeface="Times Roman"/>
                <a:cs typeface="Times Roman"/>
                <a:sym typeface="Times Roman"/>
              </a:defRPr>
            </a:pPr>
            <a:r>
              <a:t>((void*)0) Some will define it directly as 0.</a:t>
            </a:r>
            <a:br/>
            <a:endParaRPr sz="1200"/>
          </a:p>
          <a:p>
            <a:pPr marL="0" indent="0" defTabSz="457200">
              <a:spcBef>
                <a:spcPts val="1200"/>
              </a:spcBef>
              <a:buSzTx/>
              <a:buNone/>
              <a:defRPr sz="1333">
                <a:latin typeface="Times Roman"/>
                <a:ea typeface="Times Roman"/>
                <a:cs typeface="Times Roman"/>
                <a:sym typeface="Times Roman"/>
              </a:defRPr>
            </a:pPr>
            <a:r>
              <a:t>compiler tries to </a:t>
            </a:r>
            <a:r>
              <a:rPr sz="1200"/>
              <a:t> </a:t>
            </a:r>
            <a:r>
              <a:t>define NULL as ((void*)0), then in the following code: </a:t>
            </a:r>
            <a:r>
              <a:rPr>
                <a:solidFill>
                  <a:srgbClr val="8F2100"/>
                </a:solidFill>
              </a:rPr>
              <a:t>char </a:t>
            </a:r>
            <a:r>
              <a:t>*ch = NULL; </a:t>
            </a:r>
            <a:endParaRPr sz="1200"/>
          </a:p>
          <a:p>
            <a:pPr marL="0" indent="0" defTabSz="457200">
              <a:spcBef>
                <a:spcPts val="1200"/>
              </a:spcBef>
              <a:buSzTx/>
              <a:buNone/>
              <a:defRPr sz="1333">
                <a:latin typeface="Times Roman"/>
                <a:ea typeface="Times Roman"/>
                <a:cs typeface="Times Roman"/>
                <a:sym typeface="Times Roman"/>
              </a:defRPr>
            </a:pPr>
            <a:endParaRPr sz="1200"/>
          </a:p>
          <a:p>
            <a:pPr marL="0" indent="0" defTabSz="457200">
              <a:spcBef>
                <a:spcPts val="0"/>
              </a:spcBef>
              <a:buSzTx/>
              <a:buNone/>
              <a:defRPr sz="1333">
                <a:solidFill>
                  <a:srgbClr val="8F2100"/>
                </a:solidFill>
                <a:latin typeface="Times Roman"/>
                <a:ea typeface="Times Roman"/>
                <a:cs typeface="Times Roman"/>
                <a:sym typeface="Times Roman"/>
              </a:defRPr>
            </a:pPr>
            <a:r>
              <a:t>void </a:t>
            </a:r>
            <a:r>
              <a:rPr>
                <a:solidFill>
                  <a:srgbClr val="000000"/>
                </a:solidFill>
              </a:rPr>
              <a:t>foo(</a:t>
            </a:r>
            <a:r>
              <a:t>char</a:t>
            </a:r>
            <a:r>
              <a:rPr>
                <a:solidFill>
                  <a:srgbClr val="000000"/>
                </a:solidFill>
              </a:rPr>
              <a:t>*);</a:t>
            </a:r>
            <a:endParaRPr>
              <a:solidFill>
                <a:srgbClr val="000000"/>
              </a:solidFill>
            </a:endParaRPr>
          </a:p>
          <a:p>
            <a:pPr marL="0" indent="0" defTabSz="457200">
              <a:spcBef>
                <a:spcPts val="0"/>
              </a:spcBef>
              <a:buSzTx/>
              <a:buNone/>
              <a:defRPr sz="1333">
                <a:solidFill>
                  <a:srgbClr val="8F2100"/>
                </a:solidFill>
                <a:latin typeface="Times Roman"/>
                <a:ea typeface="Times Roman"/>
                <a:cs typeface="Times Roman"/>
                <a:sym typeface="Times Roman"/>
              </a:defRPr>
            </a:pPr>
            <a:r>
              <a:t>void </a:t>
            </a:r>
            <a:r>
              <a:rPr>
                <a:solidFill>
                  <a:srgbClr val="000000"/>
                </a:solidFill>
              </a:rPr>
              <a:t>foo(</a:t>
            </a:r>
            <a:r>
              <a:t>int</a:t>
            </a:r>
            <a:r>
              <a:rPr>
                <a:solidFill>
                  <a:srgbClr val="000000"/>
                </a:solidFill>
              </a:rPr>
              <a:t>);</a:t>
            </a:r>
            <a:endParaRPr>
              <a:solidFill>
                <a:srgbClr val="000000"/>
              </a:solidFill>
            </a:endParaRPr>
          </a:p>
          <a:p>
            <a:pPr marL="0" indent="0" defTabSz="457200">
              <a:spcBef>
                <a:spcPts val="1200"/>
              </a:spcBef>
              <a:buSzTx/>
              <a:buNone/>
              <a:defRPr sz="1333">
                <a:latin typeface="Times Roman"/>
                <a:ea typeface="Times Roman"/>
                <a:cs typeface="Times Roman"/>
                <a:sym typeface="Times Roman"/>
              </a:defRPr>
            </a:pPr>
            <a:r>
              <a:t>Then the foo(NULL); statement will call foo(int), which will cause the code to be counterintuitive. </a:t>
            </a:r>
            <a:endParaRPr sz="1200"/>
          </a:p>
          <a:p>
            <a:pPr marL="0" indent="0" defTabSz="457200">
              <a:spcBef>
                <a:spcPts val="1200"/>
              </a:spcBef>
              <a:buSzTx/>
              <a:buNone/>
              <a:defRPr sz="1333">
                <a:latin typeface="Times Roman"/>
                <a:ea typeface="Times Roman"/>
                <a:cs typeface="Times Roman"/>
                <a:sym typeface="Times Roman"/>
              </a:defRPr>
            </a:pPr>
            <a:endParaRPr sz="1200"/>
          </a:p>
          <a:p>
            <a:pPr marL="0" indent="0" defTabSz="457200">
              <a:spcBef>
                <a:spcPts val="1200"/>
              </a:spcBef>
              <a:buSzTx/>
              <a:buNone/>
              <a:defRPr sz="1333">
                <a:latin typeface="Times Roman"/>
                <a:ea typeface="Times Roman"/>
                <a:cs typeface="Times Roman"/>
                <a:sym typeface="Times Roman"/>
              </a:defRPr>
            </a:pPr>
            <a:r>
              <a:t>The type of nullptr is nullptr_t, which can be implicitly converted to any pointer or member pointer type </a:t>
            </a:r>
            <a:endParaRPr sz="1200"/>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Null ptr"/>
          <p:cNvSpPr txBox="1"/>
          <p:nvPr>
            <p:ph type="title"/>
          </p:nvPr>
        </p:nvSpPr>
        <p:spPr>
          <a:prstGeom prst="rect">
            <a:avLst/>
          </a:prstGeom>
        </p:spPr>
        <p:txBody>
          <a:bodyPr/>
          <a:lstStyle/>
          <a:p>
            <a:pPr/>
            <a:r>
              <a:t>Null ptr</a:t>
            </a:r>
          </a:p>
        </p:txBody>
      </p:sp>
      <p:sp>
        <p:nvSpPr>
          <p:cNvPr id="513" name="#include &lt;iostream&gt;…"/>
          <p:cNvSpPr txBox="1"/>
          <p:nvPr>
            <p:ph type="body" idx="1"/>
          </p:nvPr>
        </p:nvSpPr>
        <p:spPr>
          <a:prstGeom prst="rect">
            <a:avLst/>
          </a:prstGeom>
        </p:spPr>
        <p:txBody>
          <a:bodyPr/>
          <a:lstStyle/>
          <a:p>
            <a:pPr marL="0" indent="0" defTabSz="352043">
              <a:spcBef>
                <a:spcPts val="0"/>
              </a:spcBef>
              <a:buSzTx/>
              <a:buNone/>
              <a:defRPr sz="2181">
                <a:latin typeface="Times Roman"/>
                <a:ea typeface="Times Roman"/>
                <a:cs typeface="Times Roman"/>
                <a:sym typeface="Times Roman"/>
              </a:defRPr>
            </a:pPr>
            <a:r>
              <a:rPr>
                <a:solidFill>
                  <a:srgbClr val="BD7A00"/>
                </a:solidFill>
              </a:rPr>
              <a:t>#include </a:t>
            </a:r>
            <a:r>
              <a:t>&lt;iostream&gt;</a:t>
            </a:r>
          </a:p>
          <a:p>
            <a:pPr marL="0" indent="0" defTabSz="352043">
              <a:spcBef>
                <a:spcPts val="0"/>
              </a:spcBef>
              <a:buSzTx/>
              <a:buNone/>
              <a:defRPr sz="2181">
                <a:latin typeface="Times Roman"/>
                <a:ea typeface="Times Roman"/>
                <a:cs typeface="Times Roman"/>
                <a:sym typeface="Times Roman"/>
              </a:defRPr>
            </a:pPr>
            <a:r>
              <a:rPr>
                <a:solidFill>
                  <a:srgbClr val="BD7A00"/>
                </a:solidFill>
              </a:rPr>
              <a:t>#include </a:t>
            </a:r>
            <a:r>
              <a:t>&lt;type_traits&gt;</a:t>
            </a:r>
          </a:p>
          <a:p>
            <a:pPr marL="0" indent="0" defTabSz="352043">
              <a:spcBef>
                <a:spcPts val="0"/>
              </a:spcBef>
              <a:buSzTx/>
              <a:buNone/>
              <a:defRPr sz="2181">
                <a:solidFill>
                  <a:srgbClr val="8F2100"/>
                </a:solidFill>
                <a:latin typeface="Times Roman"/>
                <a:ea typeface="Times Roman"/>
                <a:cs typeface="Times Roman"/>
                <a:sym typeface="Times Roman"/>
              </a:defRPr>
            </a:pPr>
            <a:r>
              <a:t>void </a:t>
            </a:r>
            <a:r>
              <a:rPr>
                <a:solidFill>
                  <a:srgbClr val="000000"/>
                </a:solidFill>
              </a:rPr>
              <a:t>foo(</a:t>
            </a:r>
            <a:r>
              <a:t>char </a:t>
            </a:r>
            <a:r>
              <a:rPr>
                <a:solidFill>
                  <a:srgbClr val="000000"/>
                </a:solidFill>
              </a:rPr>
              <a:t>*);</a:t>
            </a:r>
            <a:endParaRPr>
              <a:solidFill>
                <a:srgbClr val="000000"/>
              </a:solidFill>
            </a:endParaRPr>
          </a:p>
          <a:p>
            <a:pPr marL="0" indent="0" defTabSz="352043">
              <a:spcBef>
                <a:spcPts val="0"/>
              </a:spcBef>
              <a:buSzTx/>
              <a:buNone/>
              <a:defRPr sz="2181">
                <a:solidFill>
                  <a:srgbClr val="8F2100"/>
                </a:solidFill>
                <a:latin typeface="Times Roman"/>
                <a:ea typeface="Times Roman"/>
                <a:cs typeface="Times Roman"/>
                <a:sym typeface="Times Roman"/>
              </a:defRPr>
            </a:pPr>
            <a:r>
              <a:t>void </a:t>
            </a:r>
            <a:r>
              <a:rPr>
                <a:solidFill>
                  <a:srgbClr val="000000"/>
                </a:solidFill>
              </a:rPr>
              <a:t>foo(</a:t>
            </a:r>
            <a:r>
              <a:t>int</a:t>
            </a:r>
            <a:r>
              <a:rPr>
                <a:solidFill>
                  <a:srgbClr val="000000"/>
                </a:solidFill>
              </a:rPr>
              <a:t>);</a:t>
            </a:r>
            <a:endParaRPr>
              <a:solidFill>
                <a:srgbClr val="000000"/>
              </a:solidFill>
            </a:endParaRPr>
          </a:p>
          <a:p>
            <a:pPr marL="0" indent="0" defTabSz="352043">
              <a:spcBef>
                <a:spcPts val="900"/>
              </a:spcBef>
              <a:buSzTx/>
              <a:buNone/>
              <a:defRPr sz="2181">
                <a:latin typeface="Times Roman"/>
                <a:ea typeface="Times Roman"/>
                <a:cs typeface="Times Roman"/>
                <a:sym typeface="Times Roman"/>
              </a:defRPr>
            </a:pPr>
            <a:r>
              <a:rPr>
                <a:solidFill>
                  <a:srgbClr val="8F2100"/>
                </a:solidFill>
              </a:rPr>
              <a:t>int </a:t>
            </a:r>
            <a:r>
              <a:t>main() {</a:t>
            </a:r>
            <a:br/>
            <a:r>
              <a:rPr>
                <a:solidFill>
                  <a:srgbClr val="007021"/>
                </a:solidFill>
              </a:rPr>
              <a:t>if </a:t>
            </a:r>
            <a:r>
              <a:t>(std::is_same&lt;</a:t>
            </a:r>
            <a:r>
              <a:rPr>
                <a:solidFill>
                  <a:srgbClr val="007021"/>
                </a:solidFill>
              </a:rPr>
              <a:t>decltype</a:t>
            </a:r>
            <a:r>
              <a:t>(NULL), </a:t>
            </a:r>
            <a:r>
              <a:rPr>
                <a:solidFill>
                  <a:srgbClr val="007021"/>
                </a:solidFill>
              </a:rPr>
              <a:t>decltype</a:t>
            </a:r>
            <a:r>
              <a:t>(</a:t>
            </a:r>
            <a:r>
              <a:rPr>
                <a:solidFill>
                  <a:srgbClr val="40A170"/>
                </a:solidFill>
              </a:rPr>
              <a:t>0</a:t>
            </a:r>
            <a:r>
              <a:t>)&gt;::value) </a:t>
            </a:r>
            <a:endParaRPr sz="2079"/>
          </a:p>
          <a:p>
            <a:pPr marL="0" indent="0" defTabSz="352043">
              <a:spcBef>
                <a:spcPts val="900"/>
              </a:spcBef>
              <a:buSzTx/>
              <a:buNone/>
              <a:defRPr sz="2181">
                <a:latin typeface="Times Roman"/>
                <a:ea typeface="Times Roman"/>
                <a:cs typeface="Times Roman"/>
                <a:sym typeface="Times Roman"/>
              </a:defRPr>
            </a:pPr>
            <a:r>
              <a:t>std::cout &lt;&lt; </a:t>
            </a:r>
            <a:r>
              <a:rPr>
                <a:solidFill>
                  <a:srgbClr val="4070A1"/>
                </a:solidFill>
              </a:rPr>
              <a:t>"NULL == 0" </a:t>
            </a:r>
            <a:r>
              <a:t>&lt;&lt; std::endl;</a:t>
            </a:r>
            <a:br/>
            <a:r>
              <a:rPr>
                <a:solidFill>
                  <a:srgbClr val="007021"/>
                </a:solidFill>
              </a:rPr>
              <a:t>if </a:t>
            </a:r>
            <a:r>
              <a:t>(std::is_same&lt;</a:t>
            </a:r>
            <a:r>
              <a:rPr>
                <a:solidFill>
                  <a:srgbClr val="007021"/>
                </a:solidFill>
              </a:rPr>
              <a:t>decltype</a:t>
            </a:r>
            <a:r>
              <a:t>(NULL), </a:t>
            </a:r>
            <a:r>
              <a:rPr>
                <a:solidFill>
                  <a:srgbClr val="007021"/>
                </a:solidFill>
              </a:rPr>
              <a:t>decltype</a:t>
            </a:r>
            <a:r>
              <a:t>((</a:t>
            </a:r>
            <a:r>
              <a:rPr>
                <a:solidFill>
                  <a:srgbClr val="8F2100"/>
                </a:solidFill>
              </a:rPr>
              <a:t>void</a:t>
            </a:r>
            <a:r>
              <a:t>*)</a:t>
            </a:r>
            <a:r>
              <a:rPr>
                <a:solidFill>
                  <a:srgbClr val="40A170"/>
                </a:solidFill>
              </a:rPr>
              <a:t>0</a:t>
            </a:r>
            <a:r>
              <a:t>)&gt;::value) </a:t>
            </a:r>
            <a:endParaRPr sz="2079"/>
          </a:p>
          <a:p>
            <a:pPr marL="0" indent="0" defTabSz="352043">
              <a:spcBef>
                <a:spcPts val="900"/>
              </a:spcBef>
              <a:buSzTx/>
              <a:buNone/>
              <a:defRPr sz="2181">
                <a:latin typeface="Times Roman"/>
                <a:ea typeface="Times Roman"/>
                <a:cs typeface="Times Roman"/>
                <a:sym typeface="Times Roman"/>
              </a:defRPr>
            </a:pPr>
            <a:r>
              <a:t>std::cout &lt;&lt; </a:t>
            </a:r>
            <a:r>
              <a:rPr>
                <a:solidFill>
                  <a:srgbClr val="4070A1"/>
                </a:solidFill>
              </a:rPr>
              <a:t>"NULL == (void *)0" </a:t>
            </a:r>
            <a:r>
              <a:t>&lt;&lt; std::endl;</a:t>
            </a:r>
            <a:br/>
            <a:r>
              <a:rPr>
                <a:solidFill>
                  <a:srgbClr val="007021"/>
                </a:solidFill>
              </a:rPr>
              <a:t>if </a:t>
            </a:r>
            <a:r>
              <a:t>(std::is_same&lt;</a:t>
            </a:r>
            <a:r>
              <a:rPr>
                <a:solidFill>
                  <a:srgbClr val="007021"/>
                </a:solidFill>
              </a:rPr>
              <a:t>decltype</a:t>
            </a:r>
            <a:r>
              <a:t>(NULL), std::nullptr_t&gt;::value) </a:t>
            </a:r>
            <a:endParaRPr sz="2079"/>
          </a:p>
          <a:p>
            <a:pPr marL="0" indent="0" defTabSz="352043">
              <a:spcBef>
                <a:spcPts val="0"/>
              </a:spcBef>
              <a:buSzTx/>
              <a:buNone/>
              <a:defRPr sz="2181">
                <a:latin typeface="Times Roman"/>
                <a:ea typeface="Times Roman"/>
                <a:cs typeface="Times Roman"/>
                <a:sym typeface="Times Roman"/>
              </a:defRPr>
            </a:pPr>
            <a:r>
              <a:t>        std::cout &lt;&lt; </a:t>
            </a:r>
            <a:r>
              <a:rPr>
                <a:solidFill>
                  <a:srgbClr val="4070A1"/>
                </a:solidFill>
              </a:rPr>
              <a:t>"NULL == nullptr" </a:t>
            </a:r>
            <a:r>
              <a:t>&lt;&lt; std::endl;</a:t>
            </a:r>
          </a:p>
          <a:p>
            <a:pPr marL="0" indent="0" defTabSz="352043">
              <a:spcBef>
                <a:spcPts val="900"/>
              </a:spcBef>
              <a:buSzTx/>
              <a:buNone/>
              <a:defRPr sz="2181">
                <a:solidFill>
                  <a:srgbClr val="61A1B0"/>
                </a:solidFill>
                <a:latin typeface="Times Roman"/>
                <a:ea typeface="Times Roman"/>
                <a:cs typeface="Times Roman"/>
                <a:sym typeface="Times Roman"/>
              </a:defRPr>
            </a:pPr>
            <a:r>
              <a:rPr>
                <a:solidFill>
                  <a:srgbClr val="000000"/>
                </a:solidFill>
              </a:rPr>
              <a:t>foo(</a:t>
            </a:r>
            <a:r>
              <a:rPr>
                <a:solidFill>
                  <a:srgbClr val="40A170"/>
                </a:solidFill>
              </a:rPr>
              <a:t>0</a:t>
            </a:r>
            <a:r>
              <a:rPr>
                <a:solidFill>
                  <a:srgbClr val="000000"/>
                </a:solidFill>
              </a:rPr>
              <a:t>);</a:t>
            </a:r>
            <a:br>
              <a:rPr>
                <a:solidFill>
                  <a:srgbClr val="000000"/>
                </a:solidFill>
              </a:rPr>
            </a:br>
            <a:r>
              <a:t>// foo(NULL); </a:t>
            </a:r>
            <a:r>
              <a:rPr>
                <a:solidFill>
                  <a:srgbClr val="000000"/>
                </a:solidFill>
              </a:rPr>
              <a:t>foo(</a:t>
            </a:r>
            <a:r>
              <a:rPr>
                <a:solidFill>
                  <a:srgbClr val="007021"/>
                </a:solidFill>
              </a:rPr>
              <a:t>nullptr</a:t>
            </a:r>
            <a:r>
              <a:rPr>
                <a:solidFill>
                  <a:srgbClr val="000000"/>
                </a:solidFill>
              </a:rPr>
              <a:t>); </a:t>
            </a:r>
            <a:r>
              <a:rPr>
                <a:solidFill>
                  <a:srgbClr val="007021"/>
                </a:solidFill>
              </a:rPr>
              <a:t>return </a:t>
            </a:r>
            <a:r>
              <a:rPr>
                <a:solidFill>
                  <a:srgbClr val="40A170"/>
                </a:solidFill>
              </a:rPr>
              <a:t>0</a:t>
            </a:r>
            <a:r>
              <a:rPr>
                <a:solidFill>
                  <a:srgbClr val="000000"/>
                </a:solidFill>
              </a:rPr>
              <a:t>; </a:t>
            </a:r>
            <a:endParaRPr sz="2079">
              <a:solidFill>
                <a:srgbClr val="000000"/>
              </a:solidFill>
            </a:endParaRPr>
          </a:p>
          <a:p>
            <a:pPr marL="0" indent="0" defTabSz="352043">
              <a:spcBef>
                <a:spcPts val="0"/>
              </a:spcBef>
              <a:buSzTx/>
              <a:buNone/>
              <a:defRPr sz="2181">
                <a:latin typeface="Times Roman"/>
                <a:ea typeface="Times Roman"/>
                <a:cs typeface="Times Roman"/>
                <a:sym typeface="Times Roman"/>
              </a:defRPr>
            </a:pPr>
            <a:r>
              <a:t>}</a:t>
            </a:r>
          </a:p>
          <a:p>
            <a:pPr marL="0" indent="0" defTabSz="352043">
              <a:spcBef>
                <a:spcPts val="0"/>
              </a:spcBef>
              <a:buSzTx/>
              <a:buNone/>
              <a:defRPr sz="2181">
                <a:solidFill>
                  <a:srgbClr val="8F2100"/>
                </a:solidFill>
                <a:latin typeface="Times Roman"/>
                <a:ea typeface="Times Roman"/>
                <a:cs typeface="Times Roman"/>
                <a:sym typeface="Times Roman"/>
              </a:defRPr>
            </a:pPr>
            <a:r>
              <a:t>void </a:t>
            </a:r>
            <a:r>
              <a:rPr>
                <a:solidFill>
                  <a:srgbClr val="000000"/>
                </a:solidFill>
              </a:rPr>
              <a:t>foo(</a:t>
            </a:r>
            <a:r>
              <a:t>char </a:t>
            </a:r>
            <a:r>
              <a:rPr>
                <a:solidFill>
                  <a:srgbClr val="000000"/>
                </a:solidFill>
              </a:rPr>
              <a:t>*) {</a:t>
            </a:r>
            <a:endParaRPr>
              <a:solidFill>
                <a:srgbClr val="000000"/>
              </a:solidFill>
            </a:endParaRPr>
          </a:p>
          <a:p>
            <a:pPr marL="0" indent="0" defTabSz="352043">
              <a:spcBef>
                <a:spcPts val="0"/>
              </a:spcBef>
              <a:buSzTx/>
              <a:buNone/>
              <a:defRPr sz="2181">
                <a:solidFill>
                  <a:srgbClr val="61A1B0"/>
                </a:solidFill>
                <a:latin typeface="Times Roman"/>
                <a:ea typeface="Times Roman"/>
                <a:cs typeface="Times Roman"/>
                <a:sym typeface="Times Roman"/>
              </a:defRPr>
            </a:pPr>
            <a:r>
              <a:t>// will call foo(int)</a:t>
            </a:r>
          </a:p>
          <a:p>
            <a:pPr marL="0" indent="0" defTabSz="352043">
              <a:spcBef>
                <a:spcPts val="0"/>
              </a:spcBef>
              <a:buSzTx/>
              <a:buNone/>
              <a:defRPr sz="2181">
                <a:solidFill>
                  <a:srgbClr val="61A1B0"/>
                </a:solidFill>
                <a:latin typeface="Times Roman"/>
                <a:ea typeface="Times Roman"/>
                <a:cs typeface="Times Roman"/>
                <a:sym typeface="Times Roman"/>
              </a:defRPr>
            </a:pPr>
            <a:r>
              <a:t>// doesn't compile</a:t>
            </a:r>
          </a:p>
          <a:p>
            <a:pPr marL="0" indent="0" defTabSz="352043">
              <a:spcBef>
                <a:spcPts val="0"/>
              </a:spcBef>
              <a:buSzTx/>
              <a:buNone/>
              <a:defRPr sz="2181">
                <a:solidFill>
                  <a:srgbClr val="61A1B0"/>
                </a:solidFill>
                <a:latin typeface="Times Roman"/>
                <a:ea typeface="Times Roman"/>
                <a:cs typeface="Times Roman"/>
                <a:sym typeface="Times Roman"/>
              </a:defRPr>
            </a:pPr>
            <a:r>
              <a:t>// will call foo(char*)</a:t>
            </a:r>
          </a:p>
          <a:p>
            <a:pPr marL="0" indent="0" defTabSz="352043">
              <a:spcBef>
                <a:spcPts val="900"/>
              </a:spcBef>
              <a:buSzTx/>
              <a:buNone/>
              <a:defRPr sz="2181">
                <a:solidFill>
                  <a:srgbClr val="4070A1"/>
                </a:solidFill>
                <a:latin typeface="Times Roman"/>
                <a:ea typeface="Times Roman"/>
                <a:cs typeface="Times Roman"/>
                <a:sym typeface="Times Roman"/>
              </a:defRPr>
            </a:pPr>
            <a:r>
              <a:rPr>
                <a:solidFill>
                  <a:srgbClr val="000000"/>
                </a:solidFill>
              </a:rPr>
              <a:t>std::cout &lt;&lt; </a:t>
            </a:r>
            <a:r>
              <a:t>"foo(char*) is called" </a:t>
            </a:r>
            <a:r>
              <a:rPr>
                <a:solidFill>
                  <a:srgbClr val="000000"/>
                </a:solidFill>
              </a:rPr>
              <a:t>&lt;&lt; std::endl; </a:t>
            </a:r>
            <a:endParaRPr sz="2079">
              <a:solidFill>
                <a:srgbClr val="000000"/>
              </a:solidFill>
            </a:endParaRPr>
          </a:p>
          <a:p>
            <a:pPr marL="0" indent="0" defTabSz="352043">
              <a:spcBef>
                <a:spcPts val="900"/>
              </a:spcBef>
              <a:buSzTx/>
              <a:buNone/>
              <a:defRPr sz="2181">
                <a:latin typeface="Times Roman"/>
                <a:ea typeface="Times Roman"/>
                <a:cs typeface="Times Roman"/>
                <a:sym typeface="Times Roman"/>
              </a:defRPr>
            </a:pPr>
            <a:r>
              <a:t>} </a:t>
            </a:r>
            <a:endParaRPr sz="2079"/>
          </a:p>
          <a:p>
            <a:pPr marL="0" indent="0" defTabSz="352043">
              <a:spcBef>
                <a:spcPts val="0"/>
              </a:spcBef>
              <a:buSzTx/>
              <a:buNone/>
              <a:defRPr sz="2181">
                <a:solidFill>
                  <a:srgbClr val="8F2100"/>
                </a:solidFill>
                <a:latin typeface="Times Roman"/>
                <a:ea typeface="Times Roman"/>
                <a:cs typeface="Times Roman"/>
                <a:sym typeface="Times Roman"/>
              </a:defRPr>
            </a:pPr>
            <a:r>
              <a:t>void </a:t>
            </a:r>
            <a:r>
              <a:rPr>
                <a:solidFill>
                  <a:srgbClr val="000000"/>
                </a:solidFill>
              </a:rPr>
              <a:t>foo(</a:t>
            </a:r>
            <a:r>
              <a:t>int </a:t>
            </a:r>
            <a:r>
              <a:rPr>
                <a:solidFill>
                  <a:srgbClr val="000000"/>
                </a:solidFill>
              </a:rPr>
              <a:t>i) {</a:t>
            </a:r>
            <a:endParaRPr>
              <a:solidFill>
                <a:srgbClr val="000000"/>
              </a:solidFill>
            </a:endParaRPr>
          </a:p>
          <a:p>
            <a:pPr marL="0" indent="0" defTabSz="352043">
              <a:spcBef>
                <a:spcPts val="0"/>
              </a:spcBef>
              <a:buSzTx/>
              <a:buNone/>
              <a:defRPr sz="2181">
                <a:solidFill>
                  <a:srgbClr val="4070A1"/>
                </a:solidFill>
                <a:latin typeface="Times Roman"/>
                <a:ea typeface="Times Roman"/>
                <a:cs typeface="Times Roman"/>
                <a:sym typeface="Times Roman"/>
              </a:defRPr>
            </a:pPr>
            <a:r>
              <a:rPr>
                <a:solidFill>
                  <a:srgbClr val="000000"/>
                </a:solidFill>
              </a:rPr>
              <a:t>    std::cout &lt;&lt; </a:t>
            </a:r>
            <a:r>
              <a:t>"foo(int) is called" </a:t>
            </a:r>
            <a:r>
              <a:rPr>
                <a:solidFill>
                  <a:srgbClr val="000000"/>
                </a:solidFill>
              </a:rPr>
              <a:t>&lt;&lt; std::endl;</a:t>
            </a:r>
            <a:endParaRPr>
              <a:solidFill>
                <a:srgbClr val="000000"/>
              </a:solidFill>
            </a:endParaRPr>
          </a:p>
          <a:p>
            <a:pPr marL="0" indent="0" defTabSz="352043">
              <a:spcBef>
                <a:spcPts val="900"/>
              </a:spcBef>
              <a:buSzTx/>
              <a:buNone/>
              <a:defRPr sz="2181">
                <a:latin typeface="Times Roman"/>
                <a:ea typeface="Times Roman"/>
                <a:cs typeface="Times Roman"/>
                <a:sym typeface="Times Roman"/>
              </a:defRPr>
            </a:pPr>
            <a:r>
              <a:t>} </a:t>
            </a:r>
            <a:endParaRPr sz="2079"/>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Constexpr"/>
          <p:cNvSpPr txBox="1"/>
          <p:nvPr>
            <p:ph type="title"/>
          </p:nvPr>
        </p:nvSpPr>
        <p:spPr>
          <a:prstGeom prst="rect">
            <a:avLst/>
          </a:prstGeom>
        </p:spPr>
        <p:txBody>
          <a:bodyPr/>
          <a:lstStyle/>
          <a:p>
            <a:pPr/>
            <a:r>
              <a:t>Constexpr</a:t>
            </a:r>
          </a:p>
        </p:txBody>
      </p:sp>
      <p:sp>
        <p:nvSpPr>
          <p:cNvPr id="516" name="In the above example, char arr_4[len_2] may be confusing because len_2 has been defined as a constant. Why is char arr_4[len_2] still illegal? This is because the length of the array in the C++ standard must be a constant expression, and for len_2, this "/>
          <p:cNvSpPr txBox="1"/>
          <p:nvPr>
            <p:ph type="body" idx="1"/>
          </p:nvPr>
        </p:nvSpPr>
        <p:spPr>
          <a:prstGeom prst="rect">
            <a:avLst/>
          </a:prstGeom>
        </p:spPr>
        <p:txBody>
          <a:bodyPr/>
          <a:lstStyle>
            <a:lvl1pPr marL="0" indent="0" defTabSz="457200">
              <a:spcBef>
                <a:spcPts val="1200"/>
              </a:spcBef>
              <a:buSzTx/>
              <a:buNone/>
              <a:defRPr sz="4033">
                <a:latin typeface="Times Roman"/>
                <a:ea typeface="Times Roman"/>
                <a:cs typeface="Times Roman"/>
                <a:sym typeface="Times Roman"/>
              </a:defRPr>
            </a:lvl1pPr>
          </a:lstStyle>
          <a:p>
            <a:pPr/>
            <a:r>
              <a:t>In the above example, char arr_4[len_2] may be confusing because len_2 has been defined as a constant. Why is char arr_4[len_2] still illegal? This is because the length of the array in the C++ standard must be a constant expression, and for len_2, this is a const constant, not a constant expression, so even if this behavior is supported by most compilers, but it is an illegal behavior, we need to use the constexpr feature introduced in C++11, which will be introduced next, to solve this problem; for arr_5, before C++98 The compiler cannot know that len_foo() actually returns a constant at runtime, which causes illegal production. </a:t>
            </a:r>
            <a:endParaRPr sz="3900"/>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Constexpr"/>
          <p:cNvSpPr txBox="1"/>
          <p:nvPr>
            <p:ph type="title"/>
          </p:nvPr>
        </p:nvSpPr>
        <p:spPr>
          <a:prstGeom prst="rect">
            <a:avLst/>
          </a:prstGeom>
        </p:spPr>
        <p:txBody>
          <a:bodyPr/>
          <a:lstStyle/>
          <a:p>
            <a:pPr/>
            <a:r>
              <a:t>Constexpr</a:t>
            </a:r>
          </a:p>
        </p:txBody>
      </p:sp>
      <p:sp>
        <p:nvSpPr>
          <p:cNvPr id="519" name="/*…"/>
          <p:cNvSpPr txBox="1"/>
          <p:nvPr>
            <p:ph type="body" idx="1"/>
          </p:nvPr>
        </p:nvSpPr>
        <p:spPr>
          <a:prstGeom prst="rect">
            <a:avLst/>
          </a:prstGeom>
        </p:spPr>
        <p:txBody>
          <a:bodyPr/>
          <a:lstStyle/>
          <a:p>
            <a:pPr marL="0" indent="0" defTabSz="364718">
              <a:spcBef>
                <a:spcPts val="0"/>
              </a:spcBef>
              <a:buSzTx/>
              <a:buNone/>
              <a:tabLst>
                <a:tab pos="355600" algn="l"/>
              </a:tabLst>
              <a:defRPr sz="1992">
                <a:solidFill>
                  <a:srgbClr val="7F8C98"/>
                </a:solidFill>
                <a:latin typeface="Menlo Regular"/>
                <a:ea typeface="Menlo Regular"/>
                <a:cs typeface="Menlo Regular"/>
                <a:sym typeface="Menlo Regular"/>
              </a:defRPr>
            </a:pPr>
            <a:r>
              <a:t>/*</a:t>
            </a:r>
            <a:endParaRPr>
              <a:solidFill>
                <a:srgbClr val="FFFFFF">
                  <a:alpha val="85000"/>
                </a:srgbClr>
              </a:solidFill>
            </a:endParaRPr>
          </a:p>
          <a:p>
            <a:pPr marL="0" indent="0" defTabSz="364718">
              <a:spcBef>
                <a:spcPts val="0"/>
              </a:spcBef>
              <a:buSzTx/>
              <a:buNone/>
              <a:tabLst>
                <a:tab pos="355600" algn="l"/>
              </a:tabLst>
              <a:defRPr sz="1992">
                <a:solidFill>
                  <a:srgbClr val="7F8C98"/>
                </a:solidFill>
                <a:latin typeface="Menlo Regular"/>
                <a:ea typeface="Menlo Regular"/>
                <a:cs typeface="Menlo Regular"/>
                <a:sym typeface="Menlo Regular"/>
              </a:defRPr>
            </a:pPr>
            <a:r>
              <a:t>If the compiler can directly optimize and embed these expressions into the program at compile-time, it will increase the performance of the program.</a:t>
            </a:r>
            <a:endParaRPr>
              <a:solidFill>
                <a:srgbClr val="FFFFFF">
                  <a:alpha val="85000"/>
                </a:srgbClr>
              </a:solidFill>
            </a:endParaRPr>
          </a:p>
          <a:p>
            <a:pPr marL="0" indent="0" defTabSz="364718">
              <a:spcBef>
                <a:spcPts val="0"/>
              </a:spcBef>
              <a:buSzTx/>
              <a:buNone/>
              <a:tabLst>
                <a:tab pos="355600" algn="l"/>
              </a:tabLst>
              <a:defRPr sz="1992">
                <a:solidFill>
                  <a:srgbClr val="7F8C98"/>
                </a:solidFill>
                <a:latin typeface="Menlo Regular"/>
                <a:ea typeface="Menlo Regular"/>
                <a:cs typeface="Menlo Regular"/>
                <a:sym typeface="Menlo Regular"/>
              </a:defRPr>
            </a:pPr>
            <a:r>
              <a:t> */</a:t>
            </a:r>
            <a:endParaRPr>
              <a:solidFill>
                <a:srgbClr val="FFFFFF">
                  <a:alpha val="85000"/>
                </a:srgbClr>
              </a:solidFill>
            </a:endParaRPr>
          </a:p>
          <a:p>
            <a:pPr marL="0" indent="0" defTabSz="364718">
              <a:spcBef>
                <a:spcPts val="0"/>
              </a:spcBef>
              <a:buSzTx/>
              <a:buNone/>
              <a:tabLst>
                <a:tab pos="355600" algn="l"/>
              </a:tabLst>
              <a:defRPr sz="1992">
                <a:solidFill>
                  <a:srgbClr val="FFFFFF">
                    <a:alpha val="85000"/>
                  </a:srgbClr>
                </a:solidFill>
                <a:latin typeface="Menlo Regular"/>
                <a:ea typeface="Menlo Regular"/>
                <a:cs typeface="Menlo Regular"/>
                <a:sym typeface="Menlo Regular"/>
              </a:defRPr>
            </a:pPr>
          </a:p>
          <a:p>
            <a:pPr marL="0" indent="0" defTabSz="364718">
              <a:spcBef>
                <a:spcPts val="0"/>
              </a:spcBef>
              <a:buSzTx/>
              <a:buNone/>
              <a:tabLst>
                <a:tab pos="355600" algn="l"/>
              </a:tabLst>
              <a:defRPr sz="1992">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364718">
              <a:spcBef>
                <a:spcPts val="0"/>
              </a:spcBef>
              <a:buSzTx/>
              <a:buNone/>
              <a:tabLst>
                <a:tab pos="355600" algn="l"/>
              </a:tabLst>
              <a:defRPr sz="1992">
                <a:solidFill>
                  <a:srgbClr val="FFA14F"/>
                </a:solidFill>
                <a:latin typeface="Menlo Regular"/>
                <a:ea typeface="Menlo Regular"/>
                <a:cs typeface="Menlo Regular"/>
                <a:sym typeface="Menlo Regular"/>
              </a:defRPr>
            </a:pPr>
            <a:r>
              <a:t>#define LEN </a:t>
            </a:r>
            <a:r>
              <a:rPr>
                <a:solidFill>
                  <a:srgbClr val="D9C97C"/>
                </a:solidFill>
              </a:rPr>
              <a:t>10</a:t>
            </a:r>
            <a:endParaRPr>
              <a:solidFill>
                <a:srgbClr val="FFFFFF">
                  <a:alpha val="85000"/>
                </a:srgbClr>
              </a:solidFill>
            </a:endParaRPr>
          </a:p>
          <a:p>
            <a:pPr marL="0" indent="0" defTabSz="364718">
              <a:spcBef>
                <a:spcPts val="0"/>
              </a:spcBef>
              <a:buSzTx/>
              <a:buNone/>
              <a:tabLst>
                <a:tab pos="355600" algn="l"/>
              </a:tabLst>
              <a:defRPr sz="1992">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len_foo</a:t>
            </a:r>
            <a:r>
              <a:rPr>
                <a:solidFill>
                  <a:srgbClr val="FFFFFF">
                    <a:alpha val="85000"/>
                  </a:srgbClr>
                </a:solidFill>
              </a:rPr>
              <a:t>() {</a:t>
            </a:r>
            <a:endParaRPr>
              <a:solidFill>
                <a:srgbClr val="FFFFFF">
                  <a:alpha val="85000"/>
                </a:srgbClr>
              </a:solidFill>
            </a:endParaRPr>
          </a:p>
          <a:p>
            <a:pPr marL="0" indent="0" defTabSz="364718">
              <a:spcBef>
                <a:spcPts val="0"/>
              </a:spcBef>
              <a:buSzTx/>
              <a:buNone/>
              <a:tabLst>
                <a:tab pos="355600" algn="l"/>
              </a:tabLst>
              <a:defRPr sz="1992">
                <a:solidFill>
                  <a:srgbClr val="FFFFFF">
                    <a:alpha val="85000"/>
                  </a:srgbClr>
                </a:solidFill>
                <a:latin typeface="Menlo Regular"/>
                <a:ea typeface="Menlo Regular"/>
                <a:cs typeface="Menlo Regular"/>
                <a:sym typeface="Menlo Regular"/>
              </a:defRPr>
            </a:pPr>
            <a:r>
              <a:t>    </a:t>
            </a:r>
            <a:r>
              <a:rPr b="1">
                <a:solidFill>
                  <a:srgbClr val="FF7AB2"/>
                </a:solidFill>
              </a:rPr>
              <a:t>int</a:t>
            </a:r>
            <a:r>
              <a:t> i = </a:t>
            </a:r>
            <a:r>
              <a:rPr>
                <a:solidFill>
                  <a:srgbClr val="D9C97C"/>
                </a:solidFill>
              </a:rPr>
              <a:t>2</a:t>
            </a:r>
            <a:r>
              <a:t>;</a:t>
            </a:r>
          </a:p>
          <a:p>
            <a:pPr marL="0" indent="0" defTabSz="364718">
              <a:spcBef>
                <a:spcPts val="0"/>
              </a:spcBef>
              <a:buSzTx/>
              <a:buNone/>
              <a:tabLst>
                <a:tab pos="355600" algn="l"/>
              </a:tabLst>
              <a:defRPr b="1" sz="1992">
                <a:solidFill>
                  <a:srgbClr val="FF7AB2"/>
                </a:solidFill>
                <a:latin typeface="Menlo Regular"/>
                <a:ea typeface="Menlo Regular"/>
                <a:cs typeface="Menlo Regular"/>
                <a:sym typeface="Menlo Regular"/>
              </a:defRPr>
            </a:pPr>
            <a:r>
              <a:t>return</a:t>
            </a:r>
            <a:r>
              <a:rPr b="0">
                <a:solidFill>
                  <a:srgbClr val="FFFFFF">
                    <a:alpha val="85000"/>
                  </a:srgbClr>
                </a:solidFill>
              </a:rPr>
              <a:t> i; }</a:t>
            </a:r>
            <a:endParaRPr b="0">
              <a:solidFill>
                <a:srgbClr val="FFFFFF">
                  <a:alpha val="85000"/>
                </a:srgbClr>
              </a:solidFill>
            </a:endParaRPr>
          </a:p>
          <a:p>
            <a:pPr marL="0" indent="0" defTabSz="364718">
              <a:spcBef>
                <a:spcPts val="0"/>
              </a:spcBef>
              <a:buSzTx/>
              <a:buNone/>
              <a:tabLst>
                <a:tab pos="355600" algn="l"/>
              </a:tabLst>
              <a:defRPr sz="1992">
                <a:solidFill>
                  <a:srgbClr val="4EB0CC"/>
                </a:solidFill>
                <a:latin typeface="Menlo Regular"/>
                <a:ea typeface="Menlo Regular"/>
                <a:cs typeface="Menlo Regular"/>
                <a:sym typeface="Menlo Regular"/>
              </a:defRPr>
            </a:pPr>
            <a:r>
              <a:rPr b="1">
                <a:solidFill>
                  <a:srgbClr val="FF7AB2"/>
                </a:solidFill>
              </a:rPr>
              <a:t>constexpr</a:t>
            </a:r>
            <a:r>
              <a:rPr>
                <a:solidFill>
                  <a:srgbClr val="FFFFFF">
                    <a:alpha val="85000"/>
                  </a:srgbClr>
                </a:solidFill>
              </a:rPr>
              <a:t> </a:t>
            </a:r>
            <a:r>
              <a:rPr b="1">
                <a:solidFill>
                  <a:srgbClr val="FF7AB2"/>
                </a:solidFill>
              </a:rPr>
              <a:t>int</a:t>
            </a:r>
            <a:r>
              <a:rPr>
                <a:solidFill>
                  <a:srgbClr val="FFFFFF">
                    <a:alpha val="85000"/>
                  </a:srgbClr>
                </a:solidFill>
              </a:rPr>
              <a:t> </a:t>
            </a:r>
            <a:r>
              <a:t>len_foo_constexpr</a:t>
            </a:r>
            <a:r>
              <a:rPr>
                <a:solidFill>
                  <a:srgbClr val="FFFFFF">
                    <a:alpha val="85000"/>
                  </a:srgbClr>
                </a:solidFill>
              </a:rPr>
              <a:t>() { </a:t>
            </a:r>
            <a:r>
              <a:rPr b="1">
                <a:solidFill>
                  <a:srgbClr val="FF7AB2"/>
                </a:solidFill>
              </a:rPr>
              <a:t>return</a:t>
            </a:r>
            <a:r>
              <a:rPr>
                <a:solidFill>
                  <a:srgbClr val="FFFFFF">
                    <a:alpha val="85000"/>
                  </a:srgbClr>
                </a:solidFill>
              </a:rPr>
              <a:t> </a:t>
            </a:r>
            <a:r>
              <a:rPr>
                <a:solidFill>
                  <a:srgbClr val="D9C97C"/>
                </a:solidFill>
              </a:rPr>
              <a:t>5</a:t>
            </a:r>
            <a:r>
              <a:rPr>
                <a:solidFill>
                  <a:srgbClr val="FFFFFF">
                    <a:alpha val="85000"/>
                  </a:srgbClr>
                </a:solidFill>
              </a:rPr>
              <a:t>; }</a:t>
            </a:r>
            <a:endParaRPr>
              <a:solidFill>
                <a:srgbClr val="FFFFFF">
                  <a:alpha val="85000"/>
                </a:srgbClr>
              </a:solidFill>
            </a:endParaRPr>
          </a:p>
          <a:p>
            <a:pPr marL="0" indent="0" defTabSz="364718">
              <a:spcBef>
                <a:spcPts val="0"/>
              </a:spcBef>
              <a:buSzTx/>
              <a:buNone/>
              <a:tabLst>
                <a:tab pos="355600" algn="l"/>
              </a:tabLst>
              <a:defRPr sz="1992">
                <a:solidFill>
                  <a:srgbClr val="FFFFFF">
                    <a:alpha val="85000"/>
                  </a:srgbClr>
                </a:solidFill>
                <a:latin typeface="Menlo Regular"/>
                <a:ea typeface="Menlo Regular"/>
                <a:cs typeface="Menlo Regular"/>
                <a:sym typeface="Menlo Regular"/>
              </a:defRPr>
            </a:pPr>
            <a:r>
              <a:rPr b="1">
                <a:solidFill>
                  <a:srgbClr val="FF7AB2"/>
                </a:solidFill>
              </a:rPr>
              <a:t>constexpr</a:t>
            </a:r>
            <a:r>
              <a:t> </a:t>
            </a:r>
            <a:r>
              <a:rPr b="1">
                <a:solidFill>
                  <a:srgbClr val="FF7AB2"/>
                </a:solidFill>
              </a:rPr>
              <a:t>int</a:t>
            </a:r>
            <a:r>
              <a:t> </a:t>
            </a:r>
            <a:r>
              <a:rPr>
                <a:solidFill>
                  <a:srgbClr val="4EB0CC"/>
                </a:solidFill>
              </a:rPr>
              <a:t>fibonacci</a:t>
            </a:r>
            <a:r>
              <a:t>(</a:t>
            </a:r>
            <a:r>
              <a:rPr b="1">
                <a:solidFill>
                  <a:srgbClr val="FF7AB2"/>
                </a:solidFill>
              </a:rPr>
              <a:t>const</a:t>
            </a:r>
            <a:r>
              <a:t> </a:t>
            </a:r>
            <a:r>
              <a:rPr b="1">
                <a:solidFill>
                  <a:srgbClr val="FF7AB2"/>
                </a:solidFill>
              </a:rPr>
              <a:t>int</a:t>
            </a:r>
            <a:r>
              <a:t> n) {</a:t>
            </a:r>
            <a:br/>
            <a:r>
              <a:t>return n == </a:t>
            </a:r>
            <a:r>
              <a:rPr>
                <a:solidFill>
                  <a:srgbClr val="D9C97C"/>
                </a:solidFill>
              </a:rPr>
              <a:t>1</a:t>
            </a:r>
            <a:r>
              <a:t> || n == </a:t>
            </a:r>
            <a:r>
              <a:rPr>
                <a:solidFill>
                  <a:srgbClr val="D9C97C"/>
                </a:solidFill>
              </a:rPr>
              <a:t>2</a:t>
            </a:r>
            <a:r>
              <a:t> ? </a:t>
            </a:r>
            <a:r>
              <a:rPr>
                <a:solidFill>
                  <a:srgbClr val="D9C97C"/>
                </a:solidFill>
              </a:rPr>
              <a:t>1</a:t>
            </a:r>
            <a:r>
              <a:t> : </a:t>
            </a:r>
            <a:r>
              <a:rPr>
                <a:solidFill>
                  <a:srgbClr val="78C2B3"/>
                </a:solidFill>
              </a:rPr>
              <a:t>fibonacci</a:t>
            </a:r>
            <a:r>
              <a:t>(n-</a:t>
            </a:r>
            <a:r>
              <a:rPr>
                <a:solidFill>
                  <a:srgbClr val="D9C97C"/>
                </a:solidFill>
              </a:rPr>
              <a:t>1</a:t>
            </a:r>
            <a:r>
              <a:t>) + </a:t>
            </a:r>
            <a:r>
              <a:rPr>
                <a:solidFill>
                  <a:srgbClr val="78C2B3"/>
                </a:solidFill>
              </a:rPr>
              <a:t>fibonacci</a:t>
            </a:r>
            <a:r>
              <a:t>(n-</a:t>
            </a:r>
            <a:r>
              <a:rPr>
                <a:solidFill>
                  <a:srgbClr val="D9C97C"/>
                </a:solidFill>
              </a:rPr>
              <a:t>2</a:t>
            </a:r>
            <a:r>
              <a:t>);</a:t>
            </a:r>
          </a:p>
          <a:p>
            <a:pPr marL="0" indent="0" defTabSz="364718">
              <a:spcBef>
                <a:spcPts val="0"/>
              </a:spcBef>
              <a:buSzTx/>
              <a:buNone/>
              <a:tabLst>
                <a:tab pos="355600" algn="l"/>
              </a:tabLst>
              <a:defRPr sz="1992">
                <a:solidFill>
                  <a:srgbClr val="FFFFFF">
                    <a:alpha val="85000"/>
                  </a:srgbClr>
                </a:solidFill>
                <a:latin typeface="Menlo Regular"/>
                <a:ea typeface="Menlo Regular"/>
                <a:cs typeface="Menlo Regular"/>
                <a:sym typeface="Menlo Regular"/>
              </a:defRPr>
            </a:pPr>
            <a:r>
              <a:t>    }</a:t>
            </a:r>
          </a:p>
          <a:p>
            <a:pPr marL="0" indent="0" defTabSz="364718">
              <a:spcBef>
                <a:spcPts val="0"/>
              </a:spcBef>
              <a:buSzTx/>
              <a:buNone/>
              <a:tabLst>
                <a:tab pos="355600" algn="l"/>
              </a:tabLst>
              <a:defRPr sz="1992">
                <a:solidFill>
                  <a:srgbClr val="7F8C98"/>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rPr>
                <a:solidFill>
                  <a:srgbClr val="4EB0CC"/>
                </a:solidFill>
              </a:rPr>
              <a:t>main</a:t>
            </a:r>
            <a:r>
              <a:rPr>
                <a:solidFill>
                  <a:srgbClr val="FFFFFF">
                    <a:alpha val="85000"/>
                  </a:srgbClr>
                </a:solidFill>
              </a:rPr>
              <a:t>() {</a:t>
            </a:r>
            <a:br>
              <a:rPr>
                <a:solidFill>
                  <a:srgbClr val="FFFFFF">
                    <a:alpha val="85000"/>
                  </a:srgbClr>
                </a:solidFill>
              </a:rPr>
            </a:br>
            <a:r>
              <a:rPr>
                <a:solidFill>
                  <a:srgbClr val="FFFFFF">
                    <a:alpha val="85000"/>
                  </a:srgbClr>
                </a:solidFill>
              </a:rPr>
              <a:t>char arr_1[</a:t>
            </a:r>
            <a:r>
              <a:rPr>
                <a:solidFill>
                  <a:srgbClr val="D9C97C"/>
                </a:solidFill>
              </a:rPr>
              <a:t>10</a:t>
            </a:r>
            <a:r>
              <a:rPr>
                <a:solidFill>
                  <a:srgbClr val="FFFFFF">
                    <a:alpha val="85000"/>
                  </a:srgbClr>
                </a:solidFill>
              </a:rPr>
              <a:t>]; </a:t>
            </a:r>
            <a:r>
              <a:t>// legal char arr_2[LEN]; // legal</a:t>
            </a:r>
            <a:endParaRPr>
              <a:solidFill>
                <a:srgbClr val="FFFFFF">
                  <a:alpha val="85000"/>
                </a:srgbClr>
              </a:solidFill>
            </a:endParaRPr>
          </a:p>
          <a:p>
            <a:pPr marL="0" indent="0" defTabSz="364718">
              <a:spcBef>
                <a:spcPts val="0"/>
              </a:spcBef>
              <a:buSzTx/>
              <a:buNone/>
              <a:tabLst>
                <a:tab pos="355600" algn="l"/>
              </a:tabLst>
              <a:defRPr sz="1992">
                <a:solidFill>
                  <a:srgbClr val="7F8C98"/>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int</a:t>
            </a:r>
            <a:r>
              <a:rPr>
                <a:solidFill>
                  <a:srgbClr val="FFFFFF">
                    <a:alpha val="85000"/>
                  </a:srgbClr>
                </a:solidFill>
              </a:rPr>
              <a:t> len = </a:t>
            </a:r>
            <a:r>
              <a:rPr>
                <a:solidFill>
                  <a:srgbClr val="D9C97C"/>
                </a:solidFill>
              </a:rPr>
              <a:t>10</a:t>
            </a:r>
            <a:r>
              <a:rPr>
                <a:solidFill>
                  <a:srgbClr val="FFFFFF">
                    <a:alpha val="85000"/>
                  </a:srgbClr>
                </a:solidFill>
              </a:rPr>
              <a:t>; </a:t>
            </a:r>
            <a:r>
              <a:t>// char arr_3[len]; // illegal</a:t>
            </a:r>
            <a:endParaRPr>
              <a:solidFill>
                <a:srgbClr val="FFFFFF">
                  <a:alpha val="85000"/>
                </a:srgbClr>
              </a:solidFill>
            </a:endParaRPr>
          </a:p>
          <a:p>
            <a:pPr marL="0" indent="0" defTabSz="364718">
              <a:spcBef>
                <a:spcPts val="0"/>
              </a:spcBef>
              <a:buSzTx/>
              <a:buNone/>
              <a:tabLst>
                <a:tab pos="355600" algn="l"/>
              </a:tabLst>
              <a:defRPr sz="1992">
                <a:solidFill>
                  <a:srgbClr val="FFFFFF">
                    <a:alpha val="85000"/>
                  </a:srgbClr>
                </a:solidFill>
                <a:latin typeface="Menlo Regular"/>
                <a:ea typeface="Menlo Regular"/>
                <a:cs typeface="Menlo Regular"/>
                <a:sym typeface="Menlo Regular"/>
              </a:defRPr>
            </a:pPr>
            <a:r>
              <a:t>    </a:t>
            </a:r>
            <a:r>
              <a:rPr b="1">
                <a:solidFill>
                  <a:srgbClr val="FF7AB2"/>
                </a:solidFill>
              </a:rPr>
              <a:t>const</a:t>
            </a:r>
            <a:r>
              <a:t> </a:t>
            </a:r>
            <a:r>
              <a:rPr b="1">
                <a:solidFill>
                  <a:srgbClr val="FF7AB2"/>
                </a:solidFill>
              </a:rPr>
              <a:t>int</a:t>
            </a:r>
            <a:r>
              <a:t> len_2 = len + </a:t>
            </a:r>
            <a:r>
              <a:rPr>
                <a:solidFill>
                  <a:srgbClr val="D9C97C"/>
                </a:solidFill>
              </a:rPr>
              <a:t>1</a:t>
            </a:r>
            <a:r>
              <a:t>;</a:t>
            </a:r>
          </a:p>
          <a:p>
            <a:pPr marL="0" indent="0" defTabSz="364718">
              <a:spcBef>
                <a:spcPts val="0"/>
              </a:spcBef>
              <a:buSzTx/>
              <a:buNone/>
              <a:tabLst>
                <a:tab pos="355600" algn="l"/>
              </a:tabLst>
              <a:defRPr sz="1992">
                <a:solidFill>
                  <a:srgbClr val="FFFFFF">
                    <a:alpha val="85000"/>
                  </a:srgbClr>
                </a:solidFill>
                <a:latin typeface="Menlo Regular"/>
                <a:ea typeface="Menlo Regular"/>
                <a:cs typeface="Menlo Regular"/>
                <a:sym typeface="Menlo Regular"/>
              </a:defRPr>
            </a:pPr>
            <a:r>
              <a:t>    </a:t>
            </a:r>
            <a:r>
              <a:rPr b="1">
                <a:solidFill>
                  <a:srgbClr val="FF7AB2"/>
                </a:solidFill>
              </a:rPr>
              <a:t>constexpr</a:t>
            </a:r>
            <a:r>
              <a:t> </a:t>
            </a:r>
            <a:r>
              <a:rPr b="1">
                <a:solidFill>
                  <a:srgbClr val="FF7AB2"/>
                </a:solidFill>
              </a:rPr>
              <a:t>int</a:t>
            </a:r>
            <a:r>
              <a:t> len_2_constexpr = </a:t>
            </a:r>
            <a:r>
              <a:rPr>
                <a:solidFill>
                  <a:srgbClr val="D9C97C"/>
                </a:solidFill>
              </a:rPr>
              <a:t>1</a:t>
            </a:r>
            <a:r>
              <a:t> + </a:t>
            </a:r>
            <a:r>
              <a:rPr>
                <a:solidFill>
                  <a:srgbClr val="D9C97C"/>
                </a:solidFill>
              </a:rPr>
              <a:t>2</a:t>
            </a:r>
            <a:r>
              <a:t> + </a:t>
            </a:r>
            <a:r>
              <a:rPr>
                <a:solidFill>
                  <a:srgbClr val="D9C97C"/>
                </a:solidFill>
              </a:rPr>
              <a:t>3</a:t>
            </a:r>
            <a:r>
              <a:t>;</a:t>
            </a:r>
          </a:p>
          <a:p>
            <a:pPr marL="0" indent="0" defTabSz="364718">
              <a:spcBef>
                <a:spcPts val="0"/>
              </a:spcBef>
              <a:buSzTx/>
              <a:buNone/>
              <a:tabLst>
                <a:tab pos="355600" algn="l"/>
              </a:tabLst>
              <a:defRPr sz="1992">
                <a:solidFill>
                  <a:srgbClr val="7F8C98"/>
                </a:solidFill>
                <a:latin typeface="Menlo Regular"/>
                <a:ea typeface="Menlo Regular"/>
                <a:cs typeface="Menlo Regular"/>
                <a:sym typeface="Menlo Regular"/>
              </a:defRPr>
            </a:pPr>
            <a:r>
              <a:rPr>
                <a:solidFill>
                  <a:srgbClr val="FFFFFF">
                    <a:alpha val="85000"/>
                  </a:srgbClr>
                </a:solidFill>
              </a:rPr>
              <a:t>    </a:t>
            </a:r>
            <a:r>
              <a:t>// char arr_4[len_2];</a:t>
            </a:r>
            <a:endParaRPr>
              <a:solidFill>
                <a:srgbClr val="FFFFFF">
                  <a:alpha val="85000"/>
                </a:srgbClr>
              </a:solidFill>
            </a:endParaRPr>
          </a:p>
          <a:p>
            <a:pPr marL="0" indent="0" defTabSz="364718">
              <a:spcBef>
                <a:spcPts val="0"/>
              </a:spcBef>
              <a:buSzTx/>
              <a:buNone/>
              <a:tabLst>
                <a:tab pos="355600" algn="l"/>
              </a:tabLst>
              <a:defRPr sz="1992">
                <a:solidFill>
                  <a:srgbClr val="7F8C98"/>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char</a:t>
            </a:r>
            <a:r>
              <a:rPr>
                <a:solidFill>
                  <a:srgbClr val="FFFFFF">
                    <a:alpha val="85000"/>
                  </a:srgbClr>
                </a:solidFill>
              </a:rPr>
              <a:t> arr_4[len_2_constexpr]; </a:t>
            </a:r>
            <a:r>
              <a:t>// char arr_5[len_foo()+5];</a:t>
            </a:r>
            <a:endParaRPr>
              <a:solidFill>
                <a:srgbClr val="FFFFFF">
                  <a:alpha val="85000"/>
                </a:srgbClr>
              </a:solidFill>
            </a:endParaRPr>
          </a:p>
          <a:p>
            <a:pPr marL="0" indent="0" defTabSz="364718">
              <a:spcBef>
                <a:spcPts val="0"/>
              </a:spcBef>
              <a:buSzTx/>
              <a:buNone/>
              <a:tabLst>
                <a:tab pos="355600" algn="l"/>
              </a:tabLst>
              <a:defRPr sz="1992">
                <a:solidFill>
                  <a:srgbClr val="7F8C98"/>
                </a:solidFill>
                <a:latin typeface="Menlo Regular"/>
                <a:ea typeface="Menlo Regular"/>
                <a:cs typeface="Menlo Regular"/>
                <a:sym typeface="Menlo Regular"/>
              </a:defRPr>
            </a:pPr>
            <a:r>
              <a:rPr>
                <a:solidFill>
                  <a:srgbClr val="FFFFFF">
                    <a:alpha val="85000"/>
                  </a:srgbClr>
                </a:solidFill>
              </a:rPr>
              <a:t>    </a:t>
            </a:r>
            <a:r>
              <a:t>// illegal, but ok for most of the compilers</a:t>
            </a:r>
            <a:endParaRPr>
              <a:solidFill>
                <a:srgbClr val="FFFFFF">
                  <a:alpha val="85000"/>
                </a:srgbClr>
              </a:solidFill>
            </a:endParaRPr>
          </a:p>
          <a:p>
            <a:pPr marL="0" indent="0" defTabSz="364718">
              <a:spcBef>
                <a:spcPts val="0"/>
              </a:spcBef>
              <a:buSzTx/>
              <a:buNone/>
              <a:tabLst>
                <a:tab pos="355600" algn="l"/>
              </a:tabLst>
              <a:defRPr sz="1992">
                <a:solidFill>
                  <a:srgbClr val="7F8C98"/>
                </a:solidFill>
                <a:latin typeface="Menlo Regular"/>
                <a:ea typeface="Menlo Regular"/>
                <a:cs typeface="Menlo Regular"/>
                <a:sym typeface="Menlo Regular"/>
              </a:defRPr>
            </a:pPr>
            <a:r>
              <a:rPr>
                <a:solidFill>
                  <a:srgbClr val="FFFFFF">
                    <a:alpha val="85000"/>
                  </a:srgbClr>
                </a:solidFill>
              </a:rPr>
              <a:t>    </a:t>
            </a:r>
            <a:r>
              <a:t>// legal</a:t>
            </a:r>
            <a:endParaRPr>
              <a:solidFill>
                <a:srgbClr val="FFFFFF">
                  <a:alpha val="85000"/>
                </a:srgbClr>
              </a:solidFill>
            </a:endParaRPr>
          </a:p>
          <a:p>
            <a:pPr marL="0" indent="0" defTabSz="364718">
              <a:spcBef>
                <a:spcPts val="0"/>
              </a:spcBef>
              <a:buSzTx/>
              <a:buNone/>
              <a:tabLst>
                <a:tab pos="355600" algn="l"/>
              </a:tabLst>
              <a:defRPr sz="1992">
                <a:solidFill>
                  <a:srgbClr val="7F8C98"/>
                </a:solidFill>
                <a:latin typeface="Menlo Regular"/>
                <a:ea typeface="Menlo Regular"/>
                <a:cs typeface="Menlo Regular"/>
                <a:sym typeface="Menlo Regular"/>
              </a:defRPr>
            </a:pPr>
            <a:r>
              <a:rPr>
                <a:solidFill>
                  <a:srgbClr val="FFFFFF">
                    <a:alpha val="85000"/>
                  </a:srgbClr>
                </a:solidFill>
              </a:rPr>
              <a:t>    </a:t>
            </a:r>
            <a:r>
              <a:t>// illegal char arr_6[len_foo_constexpr() + 1]; // legal</a:t>
            </a:r>
            <a:endParaRPr>
              <a:solidFill>
                <a:srgbClr val="FFFFFF">
                  <a:alpha val="85000"/>
                </a:srgbClr>
              </a:solidFill>
            </a:endParaRPr>
          </a:p>
          <a:p>
            <a:pPr marL="0" indent="0" defTabSz="364718">
              <a:spcBef>
                <a:spcPts val="0"/>
              </a:spcBef>
              <a:buSzTx/>
              <a:buNone/>
              <a:tabLst>
                <a:tab pos="355600" algn="l"/>
              </a:tabLst>
              <a:defRPr sz="1992">
                <a:solidFill>
                  <a:srgbClr val="7F8C98"/>
                </a:solidFill>
                <a:latin typeface="Menlo Regular"/>
                <a:ea typeface="Menlo Regular"/>
                <a:cs typeface="Menlo Regular"/>
                <a:sym typeface="Menlo Regular"/>
              </a:defRPr>
            </a:pPr>
            <a:r>
              <a:rPr>
                <a:solidFill>
                  <a:srgbClr val="FFFFFF">
                    <a:alpha val="85000"/>
                  </a:srgbClr>
                </a:solidFill>
              </a:rPr>
              <a:t>    </a:t>
            </a:r>
            <a:r>
              <a:t>// 1, 1, 2, 3, 5, 8, 13, 21, 34, 55</a:t>
            </a:r>
            <a:endParaRPr>
              <a:solidFill>
                <a:srgbClr val="FFFFFF">
                  <a:alpha val="85000"/>
                </a:srgbClr>
              </a:solidFill>
            </a:endParaRPr>
          </a:p>
          <a:p>
            <a:pPr marL="0" indent="0" defTabSz="364718">
              <a:spcBef>
                <a:spcPts val="0"/>
              </a:spcBef>
              <a:buSzTx/>
              <a:buNone/>
              <a:tabLst>
                <a:tab pos="355600" algn="l"/>
              </a:tabLst>
              <a:defRPr sz="1992">
                <a:solidFill>
                  <a:srgbClr val="78C2B3"/>
                </a:solidFill>
                <a:latin typeface="Menlo Regular"/>
                <a:ea typeface="Menlo Regular"/>
                <a:cs typeface="Menlo Regular"/>
                <a:sym typeface="Menlo Regular"/>
              </a:defRPr>
            </a:pP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fibonacci</a:t>
            </a:r>
            <a:r>
              <a:rPr>
                <a:solidFill>
                  <a:srgbClr val="FFFFFF">
                    <a:alpha val="85000"/>
                  </a:srgbClr>
                </a:solidFill>
              </a:rPr>
              <a:t>(</a:t>
            </a:r>
            <a:r>
              <a:rPr>
                <a:solidFill>
                  <a:srgbClr val="D9C97C"/>
                </a:solidFill>
              </a:rPr>
              <a:t>10</a:t>
            </a:r>
            <a:r>
              <a:rPr>
                <a:solidFill>
                  <a:srgbClr val="FFFFFF">
                    <a:alpha val="85000"/>
                  </a:srgbClr>
                </a:solidFill>
              </a:rPr>
              <a:t>) &lt;&lt;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 </a:t>
            </a:r>
            <a:r>
              <a:rPr b="1">
                <a:solidFill>
                  <a:srgbClr val="FF7AB2"/>
                </a:solidFill>
              </a:rPr>
              <a:t>return</a:t>
            </a:r>
            <a:r>
              <a:rPr>
                <a:solidFill>
                  <a:srgbClr val="FFFFFF">
                    <a:alpha val="85000"/>
                  </a:srgbClr>
                </a:solidFill>
              </a:rPr>
              <a:t> </a:t>
            </a:r>
            <a:r>
              <a:rPr>
                <a:solidFill>
                  <a:srgbClr val="D9C97C"/>
                </a:solidFill>
              </a:rPr>
              <a:t>0</a:t>
            </a:r>
            <a:r>
              <a:rPr>
                <a:solidFill>
                  <a:srgbClr val="FFFFFF">
                    <a:alpha val="85000"/>
                  </a:srgbClr>
                </a:solidFill>
              </a:rPr>
              <a:t>;</a:t>
            </a:r>
            <a:endParaRPr>
              <a:solidFill>
                <a:srgbClr val="FFFFFF">
                  <a:alpha val="85000"/>
                </a:srgbClr>
              </a:solidFill>
            </a:endParaRPr>
          </a:p>
          <a:p>
            <a:pPr marL="0" indent="0" defTabSz="364718">
              <a:spcBef>
                <a:spcPts val="0"/>
              </a:spcBef>
              <a:buSzTx/>
              <a:buNone/>
              <a:tabLst>
                <a:tab pos="355600" algn="l"/>
              </a:tabLst>
              <a:defRPr sz="1992">
                <a:solidFill>
                  <a:srgbClr val="FFFFFF">
                    <a:alpha val="85000"/>
                  </a:srgbClr>
                </a:solidFill>
                <a:latin typeface="Menlo Regular"/>
                <a:ea typeface="Menlo Regular"/>
                <a:cs typeface="Menlo Regular"/>
                <a:sym typeface="Menlo Regular"/>
              </a:defRPr>
            </a:pPr>
            <a:r>
              <a:t>}</a:t>
            </a:r>
            <a:endParaRPr sz="2822"/>
          </a:p>
          <a:p>
            <a:pPr marL="0" indent="0" defTabSz="379475">
              <a:spcBef>
                <a:spcPts val="900"/>
              </a:spcBef>
              <a:buSzTx/>
              <a:buNone/>
              <a:defRPr sz="2932">
                <a:latin typeface="Times Roman"/>
                <a:ea typeface="Times Roman"/>
                <a:cs typeface="Times Roman"/>
                <a:sym typeface="Times Roman"/>
              </a:defRPr>
            </a:pPr>
            <a:endParaRPr sz="2822"/>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Lambda"/>
          <p:cNvSpPr txBox="1"/>
          <p:nvPr>
            <p:ph type="title"/>
          </p:nvPr>
        </p:nvSpPr>
        <p:spPr>
          <a:prstGeom prst="rect">
            <a:avLst/>
          </a:prstGeom>
        </p:spPr>
        <p:txBody>
          <a:bodyPr/>
          <a:lstStyle/>
          <a:p>
            <a:pPr/>
            <a:r>
              <a:t>Lambda</a:t>
            </a:r>
          </a:p>
        </p:txBody>
      </p:sp>
      <p:sp>
        <p:nvSpPr>
          <p:cNvPr id="522" name="Double-click to edit"/>
          <p:cNvSpPr txBox="1"/>
          <p:nvPr>
            <p:ph type="body" idx="1"/>
          </p:nvPr>
        </p:nvSpPr>
        <p:spPr>
          <a:xfrm>
            <a:off x="6286500" y="3098800"/>
            <a:ext cx="21005800" cy="9296400"/>
          </a:xfrm>
          <a:prstGeom prst="rect">
            <a:avLst/>
          </a:prstGeom>
        </p:spPr>
        <p:txBody>
          <a:bodyPr/>
          <a:lstStyle/>
          <a:p>
            <a:pPr marL="0" indent="0" defTabSz="457200">
              <a:spcBef>
                <a:spcPts val="2100"/>
              </a:spcBef>
              <a:buSzTx/>
              <a:buNone/>
              <a:defRPr sz="3000">
                <a:solidFill>
                  <a:srgbClr val="3A3A3A"/>
                </a:solidFill>
                <a:latin typeface="Helvetica"/>
                <a:ea typeface="Helvetica"/>
                <a:cs typeface="Helvetica"/>
                <a:sym typeface="Helvetica"/>
              </a:defRPr>
            </a:pPr>
          </a:p>
        </p:txBody>
      </p:sp>
      <p:pic>
        <p:nvPicPr>
          <p:cNvPr id="523" name="Image" descr="Image"/>
          <p:cNvPicPr>
            <a:picLocks noChangeAspect="1"/>
          </p:cNvPicPr>
          <p:nvPr/>
        </p:nvPicPr>
        <p:blipFill>
          <a:blip r:embed="rId2">
            <a:extLst/>
          </a:blip>
          <a:stretch>
            <a:fillRect/>
          </a:stretch>
        </p:blipFill>
        <p:spPr>
          <a:xfrm>
            <a:off x="6286500" y="3098800"/>
            <a:ext cx="11382662" cy="7909985"/>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Generic lambda"/>
          <p:cNvSpPr txBox="1"/>
          <p:nvPr>
            <p:ph type="title"/>
          </p:nvPr>
        </p:nvSpPr>
        <p:spPr>
          <a:prstGeom prst="rect">
            <a:avLst/>
          </a:prstGeom>
        </p:spPr>
        <p:txBody>
          <a:bodyPr/>
          <a:lstStyle/>
          <a:p>
            <a:pPr/>
            <a:r>
              <a:t>Generic lambda</a:t>
            </a:r>
          </a:p>
        </p:txBody>
      </p:sp>
      <p:sp>
        <p:nvSpPr>
          <p:cNvPr id="526" name="The general syntax of defining lambdas is as follows:…"/>
          <p:cNvSpPr txBox="1"/>
          <p:nvPr>
            <p:ph type="body" idx="1"/>
          </p:nvPr>
        </p:nvSpPr>
        <p:spPr>
          <a:prstGeom prst="rect">
            <a:avLst/>
          </a:prstGeom>
        </p:spPr>
        <p:txBody>
          <a:bodyPr/>
          <a:lstStyle/>
          <a:p>
            <a:pPr marL="0" indent="0" defTabSz="457200">
              <a:spcBef>
                <a:spcPts val="2100"/>
              </a:spcBef>
              <a:buSzTx/>
              <a:buNone/>
              <a:defRPr b="1" sz="1500">
                <a:solidFill>
                  <a:srgbClr val="3A3A3A"/>
                </a:solidFill>
                <a:latin typeface="Helvetica"/>
                <a:ea typeface="Helvetica"/>
                <a:cs typeface="Helvetica"/>
                <a:sym typeface="Helvetica"/>
              </a:defRPr>
            </a:pPr>
            <a:r>
              <a:t>T</a:t>
            </a:r>
            <a:r>
              <a:rPr sz="3800"/>
              <a:t>he general syntax of defining lambdas is as follows:</a:t>
            </a:r>
            <a:endParaRPr b="0" sz="3800"/>
          </a:p>
          <a:p>
            <a:pPr marL="0" indent="0" defTabSz="457200">
              <a:spcBef>
                <a:spcPts val="0"/>
              </a:spcBef>
              <a:buSzTx/>
              <a:buNone/>
              <a:defRPr sz="3800">
                <a:solidFill>
                  <a:srgbClr val="3A3A3A"/>
                </a:solidFill>
                <a:latin typeface="Times Roman"/>
                <a:ea typeface="Times Roman"/>
                <a:cs typeface="Times Roman"/>
                <a:sym typeface="Times Roman"/>
              </a:defRPr>
            </a:pPr>
            <a:r>
              <a:t>(Capture clause) (parameter_list) mutable exception -&gt;return_type</a:t>
            </a:r>
          </a:p>
          <a:p>
            <a:pPr marL="0" indent="0" defTabSz="457200">
              <a:spcBef>
                <a:spcPts val="0"/>
              </a:spcBef>
              <a:buSzTx/>
              <a:buNone/>
              <a:defRPr sz="3800">
                <a:solidFill>
                  <a:srgbClr val="3A3A3A"/>
                </a:solidFill>
                <a:latin typeface="Times Roman"/>
                <a:ea typeface="Times Roman"/>
                <a:cs typeface="Times Roman"/>
                <a:sym typeface="Times Roman"/>
              </a:defRPr>
            </a:pPr>
            <a:r>
              <a:t> {</a:t>
            </a:r>
          </a:p>
          <a:p>
            <a:pPr marL="0" indent="0" defTabSz="457200">
              <a:spcBef>
                <a:spcPts val="0"/>
              </a:spcBef>
              <a:buSzTx/>
              <a:buNone/>
              <a:defRPr sz="3800">
                <a:solidFill>
                  <a:srgbClr val="3A3A3A"/>
                </a:solidFill>
                <a:latin typeface="Times Roman"/>
                <a:ea typeface="Times Roman"/>
                <a:cs typeface="Times Roman"/>
                <a:sym typeface="Times Roman"/>
              </a:defRPr>
            </a:pPr>
            <a:r>
              <a:t> Method definition;</a:t>
            </a:r>
          </a:p>
          <a:p>
            <a:pPr marL="0" indent="0" defTabSz="457200">
              <a:spcBef>
                <a:spcPts val="0"/>
              </a:spcBef>
              <a:buSzTx/>
              <a:buNone/>
              <a:defRPr sz="3800">
                <a:solidFill>
                  <a:srgbClr val="3A3A3A"/>
                </a:solidFill>
                <a:latin typeface="Times Roman"/>
                <a:ea typeface="Times Roman"/>
                <a:cs typeface="Times Roman"/>
                <a:sym typeface="Times Roman"/>
              </a:defRPr>
            </a:pPr>
            <a:r>
              <a:t> }</a:t>
            </a:r>
          </a:p>
          <a:p>
            <a:pPr marL="0" indent="0" defTabSz="457200">
              <a:spcBef>
                <a:spcPts val="1500"/>
              </a:spcBef>
              <a:buSzTx/>
              <a:buNone/>
              <a:defRPr sz="4500">
                <a:solidFill>
                  <a:srgbClr val="222635"/>
                </a:solidFill>
                <a:latin typeface="Cambria"/>
                <a:ea typeface="Cambria"/>
                <a:cs typeface="Cambria"/>
                <a:sym typeface="Cambria"/>
              </a:defRPr>
            </a:pPr>
            <a:r>
              <a:t>Capture list will become a constructor argument in the closure. If you capture argument as a value, then the corresponding type data member is created within the closure.</a:t>
            </a:r>
          </a:p>
          <a:p>
            <a:pPr marL="0" indent="0" defTabSz="457200">
              <a:spcBef>
                <a:spcPts val="1500"/>
              </a:spcBef>
              <a:buSzTx/>
              <a:buNone/>
              <a:defRPr sz="1900">
                <a:solidFill>
                  <a:srgbClr val="222635"/>
                </a:solidFill>
                <a:latin typeface="Cambria"/>
                <a:ea typeface="Cambria"/>
                <a:cs typeface="Cambria"/>
                <a:sym typeface="Cambria"/>
              </a:defRPr>
            </a:pPr>
          </a:p>
          <a:p>
            <a:pPr marL="457200" indent="-317500" defTabSz="457200">
              <a:spcBef>
                <a:spcPts val="0"/>
              </a:spcBef>
              <a:buClr>
                <a:srgbClr val="3A3A3A"/>
              </a:buClr>
              <a:buFont typeface="Helvetica"/>
              <a:defRPr sz="3800">
                <a:solidFill>
                  <a:srgbClr val="3A3A3A"/>
                </a:solidFill>
                <a:latin typeface="Helvetica"/>
                <a:ea typeface="Helvetica"/>
                <a:cs typeface="Helvetica"/>
                <a:sym typeface="Helvetica"/>
              </a:defRPr>
            </a:pPr>
            <a:r>
              <a:t>The capture closure [&amp;] means the variables are captured by reference.</a:t>
            </a:r>
          </a:p>
          <a:p>
            <a:pPr marL="457200" indent="-317500" defTabSz="457200">
              <a:spcBef>
                <a:spcPts val="0"/>
              </a:spcBef>
              <a:buClr>
                <a:srgbClr val="3A3A3A"/>
              </a:buClr>
              <a:buFont typeface="Helvetica"/>
              <a:defRPr sz="3800">
                <a:solidFill>
                  <a:srgbClr val="3A3A3A"/>
                </a:solidFill>
                <a:latin typeface="Helvetica"/>
                <a:ea typeface="Helvetica"/>
                <a:cs typeface="Helvetica"/>
                <a:sym typeface="Helvetica"/>
              </a:defRPr>
            </a:pPr>
            <a:r>
              <a:t>The capture closure [=] indicates that the variables are captured by value.</a:t>
            </a:r>
          </a:p>
          <a:p>
            <a:pPr marL="457200" indent="-457200" defTabSz="457200">
              <a:spcBef>
                <a:spcPts val="0"/>
              </a:spcBef>
              <a:buSzTx/>
              <a:buNone/>
              <a:tabLst>
                <a:tab pos="139700" algn="l"/>
                <a:tab pos="457200" algn="l"/>
              </a:tabLst>
              <a:defRPr sz="3800">
                <a:solidFill>
                  <a:srgbClr val="3A3A3A"/>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Lambda"/>
          <p:cNvSpPr txBox="1"/>
          <p:nvPr>
            <p:ph type="title"/>
          </p:nvPr>
        </p:nvSpPr>
        <p:spPr>
          <a:prstGeom prst="rect">
            <a:avLst/>
          </a:prstGeom>
        </p:spPr>
        <p:txBody>
          <a:bodyPr/>
          <a:lstStyle/>
          <a:p>
            <a:pPr/>
            <a:r>
              <a:t>Lambda</a:t>
            </a:r>
          </a:p>
        </p:txBody>
      </p:sp>
      <p:sp>
        <p:nvSpPr>
          <p:cNvPr id="529" name="capture clause (Also known as the lambda-introducer in the C++ specification.)…"/>
          <p:cNvSpPr txBox="1"/>
          <p:nvPr/>
        </p:nvSpPr>
        <p:spPr>
          <a:xfrm>
            <a:off x="742434" y="3168522"/>
            <a:ext cx="15304829" cy="7378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317500" algn="l" defTabSz="457200">
              <a:buClr>
                <a:srgbClr val="E6E6E6"/>
              </a:buClr>
              <a:buSzPct val="100000"/>
              <a:buFont typeface="Helvetica Neue"/>
              <a:buAutoNum type="arabicPeriod" startAt="1"/>
              <a:defRPr b="0" sz="3500">
                <a:solidFill>
                  <a:srgbClr val="E6E6E6"/>
                </a:solidFill>
              </a:defRPr>
            </a:pPr>
            <a:r>
              <a:rPr i="1"/>
              <a:t>capture clause</a:t>
            </a:r>
            <a:r>
              <a:t> (Also known as the </a:t>
            </a:r>
            <a:r>
              <a:rPr i="1"/>
              <a:t>lambda-introducer</a:t>
            </a:r>
            <a:r>
              <a:t> in the C++ specification.)</a:t>
            </a:r>
            <a:br/>
          </a:p>
          <a:p>
            <a:pPr marL="457200" indent="-317500" algn="l" defTabSz="457200">
              <a:buClr>
                <a:srgbClr val="E6E6E6"/>
              </a:buClr>
              <a:buSzPct val="100000"/>
              <a:buFont typeface="Helvetica Neue"/>
              <a:buAutoNum type="arabicPeriod" startAt="1"/>
              <a:defRPr b="0" sz="3500">
                <a:solidFill>
                  <a:srgbClr val="E6E6E6"/>
                </a:solidFill>
              </a:defRPr>
            </a:pPr>
            <a:r>
              <a:rPr i="1"/>
              <a:t>parameter list</a:t>
            </a:r>
            <a:r>
              <a:t> Optional. (Also known as the </a:t>
            </a:r>
            <a:r>
              <a:rPr i="1"/>
              <a:t>lambda declarator</a:t>
            </a:r>
            <a:r>
              <a:t>)</a:t>
            </a:r>
            <a:br/>
          </a:p>
          <a:p>
            <a:pPr marL="457200" indent="-317500" algn="l" defTabSz="457200">
              <a:buClr>
                <a:srgbClr val="E6E6E6"/>
              </a:buClr>
              <a:buSzPct val="100000"/>
              <a:buFont typeface="Helvetica Neue"/>
              <a:buAutoNum type="arabicPeriod" startAt="1"/>
              <a:defRPr b="0" i="1" sz="3500">
                <a:solidFill>
                  <a:srgbClr val="E6E6E6"/>
                </a:solidFill>
              </a:defRPr>
            </a:pPr>
            <a:r>
              <a:t>mutable specification</a:t>
            </a:r>
            <a:r>
              <a:rPr i="0"/>
              <a:t> Optional.</a:t>
            </a:r>
            <a:br>
              <a:rPr i="0"/>
            </a:br>
            <a:endParaRPr i="0"/>
          </a:p>
          <a:p>
            <a:pPr marL="457200" indent="-317500" algn="l" defTabSz="457200">
              <a:buClr>
                <a:srgbClr val="E6E6E6"/>
              </a:buClr>
              <a:buSzPct val="100000"/>
              <a:buFont typeface="Helvetica Neue"/>
              <a:buAutoNum type="arabicPeriod" startAt="1"/>
              <a:defRPr b="0" i="1" sz="3500">
                <a:solidFill>
                  <a:srgbClr val="E6E6E6"/>
                </a:solidFill>
              </a:defRPr>
            </a:pPr>
            <a:r>
              <a:t>exception-specification</a:t>
            </a:r>
            <a:r>
              <a:rPr i="0"/>
              <a:t> Optional.</a:t>
            </a:r>
            <a:br>
              <a:rPr i="0"/>
            </a:br>
            <a:endParaRPr i="0"/>
          </a:p>
          <a:p>
            <a:pPr marL="457200" indent="-317500" algn="l" defTabSz="457200">
              <a:buClr>
                <a:srgbClr val="E6E6E6"/>
              </a:buClr>
              <a:buSzPct val="100000"/>
              <a:buFont typeface="Helvetica Neue"/>
              <a:buAutoNum type="arabicPeriod" startAt="1"/>
              <a:defRPr b="0" i="1" sz="3500">
                <a:solidFill>
                  <a:srgbClr val="E6E6E6"/>
                </a:solidFill>
              </a:defRPr>
            </a:pPr>
            <a:r>
              <a:t>trailing-return-type</a:t>
            </a:r>
            <a:r>
              <a:rPr i="0"/>
              <a:t> Optional.</a:t>
            </a:r>
            <a:br>
              <a:rPr i="0"/>
            </a:br>
            <a:endParaRPr i="0"/>
          </a:p>
          <a:p>
            <a:pPr marL="457200" indent="-317500" algn="l" defTabSz="457200">
              <a:buClr>
                <a:srgbClr val="E6E6E6"/>
              </a:buClr>
              <a:buSzPct val="100000"/>
              <a:buFont typeface="Helvetica Neue"/>
              <a:buAutoNum type="arabicPeriod" startAt="1"/>
              <a:defRPr b="0" i="1" sz="3500">
                <a:solidFill>
                  <a:srgbClr val="E6E6E6"/>
                </a:solidFill>
              </a:defRPr>
            </a:pPr>
            <a:r>
              <a:t>lambda body</a:t>
            </a:r>
            <a:r>
              <a:rPr i="0"/>
              <a:t>.</a:t>
            </a:r>
            <a:br>
              <a:rPr i="0"/>
            </a:br>
            <a:endParaRPr i="0"/>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Lambda Capture List"/>
          <p:cNvSpPr txBox="1"/>
          <p:nvPr>
            <p:ph type="title"/>
          </p:nvPr>
        </p:nvSpPr>
        <p:spPr>
          <a:prstGeom prst="rect">
            <a:avLst/>
          </a:prstGeom>
        </p:spPr>
        <p:txBody>
          <a:bodyPr/>
          <a:lstStyle>
            <a:lvl1pPr algn="l" defTabSz="457200">
              <a:lnSpc>
                <a:spcPts val="8700"/>
              </a:lnSpc>
              <a:spcBef>
                <a:spcPts val="500"/>
              </a:spcBef>
              <a:defRPr b="1" sz="4800">
                <a:solidFill>
                  <a:srgbClr val="222635"/>
                </a:solidFill>
                <a:latin typeface="Helvetica Neue"/>
                <a:ea typeface="Helvetica Neue"/>
                <a:cs typeface="Helvetica Neue"/>
                <a:sym typeface="Helvetica Neue"/>
              </a:defRPr>
            </a:lvl1pPr>
          </a:lstStyle>
          <a:p>
            <a:pPr/>
            <a:r>
              <a:t>Lambda Capture List</a:t>
            </a:r>
          </a:p>
        </p:txBody>
      </p:sp>
      <p:sp>
        <p:nvSpPr>
          <p:cNvPr id="532" name="Lambda Capture List…"/>
          <p:cNvSpPr txBox="1"/>
          <p:nvPr>
            <p:ph type="body" idx="1"/>
          </p:nvPr>
        </p:nvSpPr>
        <p:spPr>
          <a:prstGeom prst="rect">
            <a:avLst/>
          </a:prstGeom>
        </p:spPr>
        <p:txBody>
          <a:bodyPr/>
          <a:lstStyle/>
          <a:p>
            <a:pPr marL="0" indent="0" defTabSz="434340">
              <a:lnSpc>
                <a:spcPts val="8300"/>
              </a:lnSpc>
              <a:spcBef>
                <a:spcPts val="400"/>
              </a:spcBef>
              <a:buSzTx/>
              <a:buNone/>
              <a:defRPr b="1" sz="4560">
                <a:solidFill>
                  <a:srgbClr val="222635"/>
                </a:solidFill>
              </a:defRPr>
            </a:pPr>
            <a:r>
              <a:t>Lambda Capture List </a:t>
            </a:r>
          </a:p>
          <a:p>
            <a:pPr marL="0" indent="0" defTabSz="434340">
              <a:spcBef>
                <a:spcPts val="1400"/>
              </a:spcBef>
              <a:buSzTx/>
              <a:buNone/>
              <a:defRPr sz="3989">
                <a:solidFill>
                  <a:srgbClr val="222635"/>
                </a:solidFill>
                <a:latin typeface="Cambria"/>
                <a:ea typeface="Cambria"/>
                <a:cs typeface="Cambria"/>
                <a:sym typeface="Cambria"/>
              </a:defRPr>
            </a:pPr>
            <a:r>
              <a:t>The following table shows different use cases for the same: </a:t>
            </a:r>
          </a:p>
          <a:p>
            <a:pPr marL="0" indent="0" defTabSz="434340">
              <a:spcBef>
                <a:spcPts val="0"/>
              </a:spcBef>
              <a:buSzTx/>
              <a:buNone/>
              <a:defRPr sz="3514">
                <a:solidFill>
                  <a:srgbClr val="222635"/>
                </a:solidFill>
                <a:latin typeface="Georgia"/>
                <a:ea typeface="Georgia"/>
                <a:cs typeface="Georgia"/>
                <a:sym typeface="Georgia"/>
              </a:defRPr>
            </a:pPr>
            <a:r>
              <a:t>[ ] ( ) { }</a:t>
            </a:r>
          </a:p>
          <a:p>
            <a:pPr marL="0" indent="0" defTabSz="434340">
              <a:spcBef>
                <a:spcPts val="0"/>
              </a:spcBef>
              <a:buSzTx/>
              <a:buNone/>
              <a:defRPr sz="3514">
                <a:solidFill>
                  <a:srgbClr val="222635"/>
                </a:solidFill>
                <a:latin typeface="Georgia"/>
                <a:ea typeface="Georgia"/>
                <a:cs typeface="Georgia"/>
                <a:sym typeface="Georgia"/>
              </a:defRPr>
            </a:pPr>
            <a:r>
              <a:t>no captures</a:t>
            </a:r>
          </a:p>
          <a:p>
            <a:pPr marL="0" indent="0" defTabSz="434340">
              <a:spcBef>
                <a:spcPts val="0"/>
              </a:spcBef>
              <a:buSzTx/>
              <a:buNone/>
              <a:defRPr sz="3514">
                <a:solidFill>
                  <a:srgbClr val="222635"/>
                </a:solidFill>
                <a:latin typeface="Georgia"/>
                <a:ea typeface="Georgia"/>
                <a:cs typeface="Georgia"/>
                <a:sym typeface="Georgia"/>
              </a:defRPr>
            </a:pPr>
            <a:r>
              <a:t>[=] ( ) { }</a:t>
            </a:r>
          </a:p>
          <a:p>
            <a:pPr marL="0" indent="0" defTabSz="434340">
              <a:spcBef>
                <a:spcPts val="0"/>
              </a:spcBef>
              <a:buSzTx/>
              <a:buNone/>
              <a:defRPr sz="3514">
                <a:solidFill>
                  <a:srgbClr val="222635"/>
                </a:solidFill>
                <a:latin typeface="Georgia"/>
                <a:ea typeface="Georgia"/>
                <a:cs typeface="Georgia"/>
                <a:sym typeface="Georgia"/>
              </a:defRPr>
            </a:pPr>
            <a:r>
              <a:t>captures everything by copy(not recommendded)</a:t>
            </a:r>
          </a:p>
          <a:p>
            <a:pPr marL="0" indent="0" defTabSz="434340">
              <a:spcBef>
                <a:spcPts val="0"/>
              </a:spcBef>
              <a:buSzTx/>
              <a:buNone/>
              <a:defRPr sz="3514">
                <a:solidFill>
                  <a:srgbClr val="222635"/>
                </a:solidFill>
                <a:latin typeface="Georgia"/>
                <a:ea typeface="Georgia"/>
                <a:cs typeface="Georgia"/>
                <a:sym typeface="Georgia"/>
              </a:defRPr>
            </a:pPr>
            <a:r>
              <a:t>[&amp;] ( ) { }</a:t>
            </a:r>
          </a:p>
          <a:p>
            <a:pPr marL="0" indent="0" defTabSz="434340">
              <a:spcBef>
                <a:spcPts val="0"/>
              </a:spcBef>
              <a:buSzTx/>
              <a:buNone/>
              <a:defRPr sz="3514">
                <a:solidFill>
                  <a:srgbClr val="222635"/>
                </a:solidFill>
                <a:latin typeface="Georgia"/>
                <a:ea typeface="Georgia"/>
                <a:cs typeface="Georgia"/>
                <a:sym typeface="Georgia"/>
              </a:defRPr>
            </a:pPr>
            <a:r>
              <a:t>captures everything by reference(not recommendded)</a:t>
            </a:r>
          </a:p>
          <a:p>
            <a:pPr marL="0" indent="0" defTabSz="434340">
              <a:spcBef>
                <a:spcPts val="0"/>
              </a:spcBef>
              <a:buSzTx/>
              <a:buNone/>
              <a:defRPr sz="3514">
                <a:solidFill>
                  <a:srgbClr val="222635"/>
                </a:solidFill>
                <a:latin typeface="Georgia"/>
                <a:ea typeface="Georgia"/>
                <a:cs typeface="Georgia"/>
                <a:sym typeface="Georgia"/>
              </a:defRPr>
            </a:pPr>
            <a:r>
              <a:t>[x] ( ) { }</a:t>
            </a:r>
          </a:p>
          <a:p>
            <a:pPr marL="0" indent="0" defTabSz="434340">
              <a:spcBef>
                <a:spcPts val="0"/>
              </a:spcBef>
              <a:buSzTx/>
              <a:buNone/>
              <a:defRPr sz="3514">
                <a:solidFill>
                  <a:srgbClr val="222635"/>
                </a:solidFill>
                <a:latin typeface="Georgia"/>
                <a:ea typeface="Georgia"/>
                <a:cs typeface="Georgia"/>
                <a:sym typeface="Georgia"/>
              </a:defRPr>
            </a:pPr>
            <a:r>
              <a:t>captures x by copy</a:t>
            </a:r>
          </a:p>
          <a:p>
            <a:pPr marL="0" indent="0" defTabSz="434340">
              <a:spcBef>
                <a:spcPts val="0"/>
              </a:spcBef>
              <a:buSzTx/>
              <a:buNone/>
              <a:defRPr sz="3514">
                <a:solidFill>
                  <a:srgbClr val="222635"/>
                </a:solidFill>
                <a:latin typeface="Georgia"/>
                <a:ea typeface="Georgia"/>
                <a:cs typeface="Georgia"/>
                <a:sym typeface="Georgia"/>
              </a:defRPr>
            </a:pPr>
            <a:r>
              <a:t>[&amp;x] ( ) { }</a:t>
            </a:r>
          </a:p>
          <a:p>
            <a:pPr marL="0" indent="0" defTabSz="434340">
              <a:spcBef>
                <a:spcPts val="0"/>
              </a:spcBef>
              <a:buSzTx/>
              <a:buNone/>
              <a:defRPr sz="3514">
                <a:solidFill>
                  <a:srgbClr val="222635"/>
                </a:solidFill>
                <a:latin typeface="Georgia"/>
                <a:ea typeface="Georgia"/>
                <a:cs typeface="Georgia"/>
                <a:sym typeface="Georgia"/>
              </a:defRPr>
            </a:pPr>
            <a:r>
              <a:t>captures x by reference</a:t>
            </a:r>
          </a:p>
          <a:p>
            <a:pPr marL="0" indent="0" defTabSz="434340">
              <a:spcBef>
                <a:spcPts val="0"/>
              </a:spcBef>
              <a:buSzTx/>
              <a:buNone/>
              <a:defRPr sz="3514">
                <a:solidFill>
                  <a:srgbClr val="222635"/>
                </a:solidFill>
                <a:latin typeface="Georgia"/>
                <a:ea typeface="Georgia"/>
                <a:cs typeface="Georgia"/>
                <a:sym typeface="Georgia"/>
              </a:defRPr>
            </a:pPr>
            <a:r>
              <a:t>[&amp;, x] ( ) { }</a:t>
            </a:r>
          </a:p>
          <a:p>
            <a:pPr marL="0" indent="0" defTabSz="434340">
              <a:spcBef>
                <a:spcPts val="0"/>
              </a:spcBef>
              <a:buSzTx/>
              <a:buNone/>
              <a:defRPr sz="3514">
                <a:solidFill>
                  <a:srgbClr val="222635"/>
                </a:solidFill>
                <a:latin typeface="Georgia"/>
                <a:ea typeface="Georgia"/>
                <a:cs typeface="Georgia"/>
                <a:sym typeface="Georgia"/>
              </a:defRPr>
            </a:pPr>
            <a:r>
              <a:t>captures x by copy, everything else by reference</a:t>
            </a:r>
          </a:p>
          <a:p>
            <a:pPr marL="0" indent="0" defTabSz="434340">
              <a:spcBef>
                <a:spcPts val="0"/>
              </a:spcBef>
              <a:buSzTx/>
              <a:buNone/>
              <a:defRPr sz="3514">
                <a:solidFill>
                  <a:srgbClr val="222635"/>
                </a:solidFill>
                <a:latin typeface="Georgia"/>
                <a:ea typeface="Georgia"/>
                <a:cs typeface="Georgia"/>
                <a:sym typeface="Georgia"/>
              </a:defRPr>
            </a:pPr>
            <a:r>
              <a:t>[=, &amp;x] ( ) { }</a:t>
            </a:r>
          </a:p>
          <a:p>
            <a:pPr marL="0" indent="0" defTabSz="434340">
              <a:spcBef>
                <a:spcPts val="0"/>
              </a:spcBef>
              <a:buSzTx/>
              <a:buNone/>
              <a:defRPr sz="3514">
                <a:solidFill>
                  <a:srgbClr val="222635"/>
                </a:solidFill>
                <a:latin typeface="Georgia"/>
                <a:ea typeface="Georgia"/>
                <a:cs typeface="Georgia"/>
                <a:sym typeface="Georgia"/>
              </a:defRPr>
            </a:pPr>
            <a:r>
              <a:t>captures x by reference, everything else by copy</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Const expression"/>
          <p:cNvSpPr txBox="1"/>
          <p:nvPr>
            <p:ph type="title"/>
          </p:nvPr>
        </p:nvSpPr>
        <p:spPr>
          <a:prstGeom prst="rect">
            <a:avLst/>
          </a:prstGeom>
        </p:spPr>
        <p:txBody>
          <a:bodyPr/>
          <a:lstStyle/>
          <a:p>
            <a:pPr/>
            <a:r>
              <a:t>Const expression</a:t>
            </a:r>
          </a:p>
        </p:txBody>
      </p:sp>
      <p:sp>
        <p:nvSpPr>
          <p:cNvPr id="535" name="constexpr auto sum = [](const auto &amp;a, const auto &amp;b) { return a + b; };…"/>
          <p:cNvSpPr txBox="1"/>
          <p:nvPr>
            <p:ph type="body" idx="1"/>
          </p:nvPr>
        </p:nvSpPr>
        <p:spPr>
          <a:prstGeom prst="rect">
            <a:avLst/>
          </a:prstGeom>
        </p:spPr>
        <p:txBody>
          <a:bodyPr/>
          <a:lstStyle/>
          <a:p>
            <a:pPr marL="0" indent="0" defTabSz="374904">
              <a:spcBef>
                <a:spcPts val="0"/>
              </a:spcBef>
              <a:buSzTx/>
              <a:buNone/>
              <a:defRPr sz="2214">
                <a:latin typeface="Courier"/>
                <a:ea typeface="Courier"/>
                <a:cs typeface="Courier"/>
                <a:sym typeface="Courier"/>
              </a:defRPr>
            </a:pPr>
            <a:r>
              <a:rPr>
                <a:solidFill>
                  <a:srgbClr val="770088"/>
                </a:solidFill>
              </a:rPr>
              <a:t>constexpr</a:t>
            </a:r>
            <a:r>
              <a:t> </a:t>
            </a:r>
            <a:r>
              <a:rPr>
                <a:solidFill>
                  <a:srgbClr val="770088"/>
                </a:solidFill>
              </a:rPr>
              <a:t>auto</a:t>
            </a:r>
            <a:r>
              <a:t> sum = [](</a:t>
            </a:r>
            <a:r>
              <a:rPr>
                <a:solidFill>
                  <a:srgbClr val="770088"/>
                </a:solidFill>
              </a:rPr>
              <a:t>const</a:t>
            </a:r>
            <a:r>
              <a:t> </a:t>
            </a:r>
            <a:r>
              <a:rPr>
                <a:solidFill>
                  <a:srgbClr val="770088"/>
                </a:solidFill>
              </a:rPr>
              <a:t>auto</a:t>
            </a:r>
            <a:r>
              <a:t> &amp;a, </a:t>
            </a:r>
            <a:r>
              <a:rPr>
                <a:solidFill>
                  <a:srgbClr val="770088"/>
                </a:solidFill>
              </a:rPr>
              <a:t>const</a:t>
            </a:r>
            <a:r>
              <a:t> </a:t>
            </a:r>
            <a:r>
              <a:rPr>
                <a:solidFill>
                  <a:srgbClr val="770088"/>
                </a:solidFill>
              </a:rPr>
              <a:t>auto</a:t>
            </a:r>
            <a:r>
              <a:t> &amp;b) { </a:t>
            </a:r>
            <a:r>
              <a:rPr>
                <a:solidFill>
                  <a:srgbClr val="770088"/>
                </a:solidFill>
              </a:rPr>
              <a:t>return</a:t>
            </a:r>
            <a:r>
              <a:t> a + b; };</a:t>
            </a:r>
          </a:p>
          <a:p>
            <a:pPr marL="0" indent="0" algn="r" defTabSz="374904">
              <a:spcBef>
                <a:spcPts val="0"/>
              </a:spcBef>
              <a:buSzTx/>
              <a:buNone/>
              <a:defRPr sz="2214">
                <a:solidFill>
                  <a:srgbClr val="999999"/>
                </a:solidFill>
                <a:latin typeface="Courier"/>
                <a:ea typeface="Courier"/>
                <a:cs typeface="Courier"/>
                <a:sym typeface="Courier"/>
              </a:defRPr>
            </a:pPr>
            <a:r>
              <a:t>2</a:t>
            </a:r>
          </a:p>
          <a:p>
            <a:pPr marL="0" indent="0" defTabSz="374904">
              <a:spcBef>
                <a:spcPts val="0"/>
              </a:spcBef>
              <a:buSzTx/>
              <a:buNone/>
              <a:defRPr sz="2214">
                <a:solidFill>
                  <a:srgbClr val="AA5500"/>
                </a:solidFill>
                <a:latin typeface="Courier"/>
                <a:ea typeface="Courier"/>
                <a:cs typeface="Courier"/>
                <a:sym typeface="Courier"/>
              </a:defRPr>
            </a:pPr>
            <a:r>
              <a: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3</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is equivalent to</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4</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constexpr struct anonymous</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5</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6</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template &lt;class T1, class T2&gt;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7</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constexpr auto operator()(T1 a, T2 b) const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8</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9</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return a + b;</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10</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11</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12</a:t>
            </a:r>
          </a:p>
          <a:p>
            <a:pPr marL="0" indent="0" defTabSz="374904">
              <a:spcBef>
                <a:spcPts val="0"/>
              </a:spcBef>
              <a:buSzTx/>
              <a:buNone/>
              <a:defRPr sz="2214">
                <a:solidFill>
                  <a:srgbClr val="AA5500"/>
                </a:solidFill>
                <a:latin typeface="Courier"/>
                <a:ea typeface="Courier"/>
                <a:cs typeface="Courier"/>
                <a:sym typeface="Courier"/>
              </a:defRPr>
            </a:pPr>
            <a:r>
              <a: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13</a:t>
            </a:r>
          </a:p>
          <a:p>
            <a:pPr marL="0" indent="0" defTabSz="374904">
              <a:spcBef>
                <a:spcPts val="0"/>
              </a:spcBef>
              <a:buSzTx/>
              <a:buNone/>
              <a:defRPr sz="2214">
                <a:latin typeface="Courier"/>
                <a:ea typeface="Courier"/>
                <a:cs typeface="Courier"/>
                <a:sym typeface="Courier"/>
              </a:defRPr>
            </a:pPr>
            <a:r>
              <a:rPr>
                <a:solidFill>
                  <a:srgbClr val="770088"/>
                </a:solidFill>
              </a:rPr>
              <a:t>constexpr</a:t>
            </a:r>
            <a:r>
              <a:t> </a:t>
            </a:r>
            <a:r>
              <a:rPr>
                <a:solidFill>
                  <a:srgbClr val="008855"/>
                </a:solidFill>
              </a:rPr>
              <a:t>int</a:t>
            </a:r>
            <a:r>
              <a:t> answer = sum(</a:t>
            </a:r>
            <a:r>
              <a:rPr>
                <a:solidFill>
                  <a:srgbClr val="116644"/>
                </a:solidFill>
              </a:rPr>
              <a:t>10</a:t>
            </a:r>
            <a:r>
              <a:t>, </a:t>
            </a:r>
            <a:r>
              <a:rPr>
                <a:solidFill>
                  <a:srgbClr val="116644"/>
                </a:solidFill>
              </a:rPr>
              <a:t>10</a:t>
            </a:r>
            <a:r>
              <a:t>);</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Lambda Functions Work"/>
          <p:cNvSpPr txBox="1"/>
          <p:nvPr>
            <p:ph type="title"/>
          </p:nvPr>
        </p:nvSpPr>
        <p:spPr>
          <a:prstGeom prst="rect">
            <a:avLst/>
          </a:prstGeom>
        </p:spPr>
        <p:txBody>
          <a:bodyPr/>
          <a:lstStyle/>
          <a:p>
            <a:pPr lvl="8" algn="l" defTabSz="457200">
              <a:lnSpc>
                <a:spcPts val="7200"/>
              </a:lnSpc>
              <a:spcBef>
                <a:spcPts val="500"/>
              </a:spcBef>
              <a:defRPr b="1" sz="3000">
                <a:solidFill>
                  <a:srgbClr val="222635"/>
                </a:solidFill>
                <a:latin typeface="Helvetica Neue"/>
                <a:ea typeface="Helvetica Neue"/>
                <a:cs typeface="Helvetica Neue"/>
                <a:sym typeface="Helvetica Neue"/>
              </a:defRPr>
            </a:pPr>
            <a:r>
              <a:t>Lambda Functions Work</a:t>
            </a:r>
          </a:p>
        </p:txBody>
      </p:sp>
      <p:sp>
        <p:nvSpPr>
          <p:cNvPr id="538" name="[&amp;i] ( ) { std::cout &lt;&lt; i; }…"/>
          <p:cNvSpPr txBox="1"/>
          <p:nvPr>
            <p:ph type="body" idx="1"/>
          </p:nvPr>
        </p:nvSpPr>
        <p:spPr>
          <a:prstGeom prst="rect">
            <a:avLst/>
          </a:prstGeom>
        </p:spPr>
        <p:txBody>
          <a:bodyPr/>
          <a:lstStyle/>
          <a:p>
            <a:pPr marL="0" indent="0" defTabSz="397763">
              <a:spcBef>
                <a:spcPts val="0"/>
              </a:spcBef>
              <a:buSzTx/>
              <a:buNone/>
              <a:defRPr sz="2697">
                <a:latin typeface="Courier"/>
                <a:ea typeface="Courier"/>
                <a:cs typeface="Courier"/>
                <a:sym typeface="Courier"/>
              </a:defRPr>
            </a:pPr>
            <a:r>
              <a:t>[&amp;i] ( ) { std::cout &lt;&lt; i; }</a:t>
            </a:r>
          </a:p>
          <a:p>
            <a:pPr marL="0" indent="0" algn="r" defTabSz="397763">
              <a:spcBef>
                <a:spcPts val="0"/>
              </a:spcBef>
              <a:buSzTx/>
              <a:buNone/>
              <a:defRPr sz="2697">
                <a:solidFill>
                  <a:srgbClr val="999999"/>
                </a:solidFill>
                <a:latin typeface="Courier"/>
                <a:ea typeface="Courier"/>
                <a:cs typeface="Courier"/>
                <a:sym typeface="Courier"/>
              </a:defRPr>
            </a:pPr>
            <a:r>
              <a:t>2</a:t>
            </a:r>
          </a:p>
          <a:p>
            <a:pPr marL="0" indent="0" defTabSz="397763">
              <a:spcBef>
                <a:spcPts val="0"/>
              </a:spcBef>
              <a:buSzTx/>
              <a:buNone/>
              <a:defRPr sz="2697">
                <a:solidFill>
                  <a:srgbClr val="AA5500"/>
                </a:solidFill>
                <a:latin typeface="Courier"/>
                <a:ea typeface="Courier"/>
                <a:cs typeface="Courier"/>
                <a:sym typeface="Courier"/>
              </a:defRPr>
            </a:pPr>
            <a:r>
              <a:t>// is equivalent to</a:t>
            </a:r>
            <a:endParaRPr>
              <a:solidFill>
                <a:srgbClr val="000000"/>
              </a:solidFill>
            </a:endParaRPr>
          </a:p>
          <a:p>
            <a:pPr marL="0" indent="0" algn="r" defTabSz="397763">
              <a:spcBef>
                <a:spcPts val="0"/>
              </a:spcBef>
              <a:buSzTx/>
              <a:buNone/>
              <a:defRPr sz="2697">
                <a:solidFill>
                  <a:srgbClr val="999999"/>
                </a:solidFill>
                <a:latin typeface="Courier"/>
                <a:ea typeface="Courier"/>
                <a:cs typeface="Courier"/>
                <a:sym typeface="Courier"/>
              </a:defRPr>
            </a:pPr>
            <a:r>
              <a:t>3</a:t>
            </a:r>
          </a:p>
          <a:p>
            <a:pPr marL="0" indent="0" defTabSz="397763">
              <a:spcBef>
                <a:spcPts val="0"/>
              </a:spcBef>
              <a:buSzTx/>
              <a:buNone/>
              <a:defRPr sz="2697">
                <a:solidFill>
                  <a:srgbClr val="0000FF"/>
                </a:solidFill>
                <a:latin typeface="Courier"/>
                <a:ea typeface="Courier"/>
                <a:cs typeface="Courier"/>
                <a:sym typeface="Courier"/>
              </a:defRPr>
            </a:pPr>
            <a:r>
              <a:rPr>
                <a:solidFill>
                  <a:srgbClr val="770088"/>
                </a:solidFill>
              </a:rPr>
              <a:t>struct</a:t>
            </a:r>
            <a:r>
              <a:rPr>
                <a:solidFill>
                  <a:srgbClr val="000000"/>
                </a:solidFill>
              </a:rPr>
              <a:t> </a:t>
            </a:r>
            <a:r>
              <a:t>anonymous</a:t>
            </a:r>
            <a:endParaRPr>
              <a:solidFill>
                <a:srgbClr val="000000"/>
              </a:solidFill>
            </a:endParaRPr>
          </a:p>
          <a:p>
            <a:pPr marL="0" indent="0" algn="r" defTabSz="397763">
              <a:spcBef>
                <a:spcPts val="0"/>
              </a:spcBef>
              <a:buSzTx/>
              <a:buNone/>
              <a:defRPr sz="2697">
                <a:solidFill>
                  <a:srgbClr val="999999"/>
                </a:solidFill>
                <a:latin typeface="Courier"/>
                <a:ea typeface="Courier"/>
                <a:cs typeface="Courier"/>
                <a:sym typeface="Courier"/>
              </a:defRPr>
            </a:pPr>
            <a:r>
              <a:t>4</a:t>
            </a:r>
          </a:p>
          <a:p>
            <a:pPr marL="0" indent="0" defTabSz="397763">
              <a:spcBef>
                <a:spcPts val="0"/>
              </a:spcBef>
              <a:buSzTx/>
              <a:buNone/>
              <a:defRPr sz="2697">
                <a:latin typeface="Courier"/>
                <a:ea typeface="Courier"/>
                <a:cs typeface="Courier"/>
                <a:sym typeface="Courier"/>
              </a:defRPr>
            </a:pPr>
            <a:r>
              <a:t>{</a:t>
            </a:r>
          </a:p>
          <a:p>
            <a:pPr marL="0" indent="0" algn="r" defTabSz="397763">
              <a:spcBef>
                <a:spcPts val="0"/>
              </a:spcBef>
              <a:buSzTx/>
              <a:buNone/>
              <a:defRPr sz="2697">
                <a:solidFill>
                  <a:srgbClr val="999999"/>
                </a:solidFill>
                <a:latin typeface="Courier"/>
                <a:ea typeface="Courier"/>
                <a:cs typeface="Courier"/>
                <a:sym typeface="Courier"/>
              </a:defRPr>
            </a:pPr>
            <a:r>
              <a:t>5</a:t>
            </a:r>
          </a:p>
          <a:p>
            <a:pPr marL="0" indent="0" defTabSz="397763">
              <a:spcBef>
                <a:spcPts val="0"/>
              </a:spcBef>
              <a:buSzTx/>
              <a:buNone/>
              <a:defRPr sz="2697">
                <a:latin typeface="Courier"/>
                <a:ea typeface="Courier"/>
                <a:cs typeface="Courier"/>
                <a:sym typeface="Courier"/>
              </a:defRPr>
            </a:pPr>
            <a:r>
              <a:t>    </a:t>
            </a:r>
            <a:r>
              <a:rPr>
                <a:solidFill>
                  <a:srgbClr val="008855"/>
                </a:solidFill>
              </a:rPr>
              <a:t>int</a:t>
            </a:r>
            <a:r>
              <a:t> &amp;m_i;</a:t>
            </a:r>
          </a:p>
          <a:p>
            <a:pPr marL="0" indent="0" algn="r" defTabSz="397763">
              <a:spcBef>
                <a:spcPts val="0"/>
              </a:spcBef>
              <a:buSzTx/>
              <a:buNone/>
              <a:defRPr sz="2697">
                <a:solidFill>
                  <a:srgbClr val="999999"/>
                </a:solidFill>
                <a:latin typeface="Courier"/>
                <a:ea typeface="Courier"/>
                <a:cs typeface="Courier"/>
                <a:sym typeface="Courier"/>
              </a:defRPr>
            </a:pPr>
            <a:r>
              <a:t>6</a:t>
            </a:r>
          </a:p>
          <a:p>
            <a:pPr marL="0" indent="0" defTabSz="397763">
              <a:spcBef>
                <a:spcPts val="0"/>
              </a:spcBef>
              <a:buSzTx/>
              <a:buNone/>
              <a:defRPr sz="2697">
                <a:latin typeface="Courier"/>
                <a:ea typeface="Courier"/>
                <a:cs typeface="Courier"/>
                <a:sym typeface="Courier"/>
              </a:defRPr>
            </a:pPr>
            <a:r>
              <a:t>    anonymous(</a:t>
            </a:r>
            <a:r>
              <a:rPr>
                <a:solidFill>
                  <a:srgbClr val="008855"/>
                </a:solidFill>
              </a:rPr>
              <a:t>int</a:t>
            </a:r>
            <a:r>
              <a:t> &amp;i) : m_i(i) {}</a:t>
            </a:r>
          </a:p>
          <a:p>
            <a:pPr marL="0" indent="0" algn="r" defTabSz="397763">
              <a:spcBef>
                <a:spcPts val="0"/>
              </a:spcBef>
              <a:buSzTx/>
              <a:buNone/>
              <a:defRPr sz="2697">
                <a:solidFill>
                  <a:srgbClr val="999999"/>
                </a:solidFill>
                <a:latin typeface="Courier"/>
                <a:ea typeface="Courier"/>
                <a:cs typeface="Courier"/>
                <a:sym typeface="Courier"/>
              </a:defRPr>
            </a:pPr>
            <a:r>
              <a:t>7</a:t>
            </a:r>
          </a:p>
          <a:p>
            <a:pPr marL="0" indent="0" defTabSz="397763">
              <a:spcBef>
                <a:spcPts val="0"/>
              </a:spcBef>
              <a:buSzTx/>
              <a:buNone/>
              <a:defRPr sz="2697">
                <a:solidFill>
                  <a:srgbClr val="770088"/>
                </a:solidFill>
                <a:latin typeface="Courier"/>
                <a:ea typeface="Courier"/>
                <a:cs typeface="Courier"/>
                <a:sym typeface="Courier"/>
              </a:defRPr>
            </a:pPr>
            <a:r>
              <a:rPr>
                <a:solidFill>
                  <a:srgbClr val="000000"/>
                </a:solidFill>
              </a:rPr>
              <a:t>    </a:t>
            </a:r>
            <a:r>
              <a:t>inline</a:t>
            </a:r>
            <a:r>
              <a:rPr>
                <a:solidFill>
                  <a:srgbClr val="000000"/>
                </a:solidFill>
              </a:rPr>
              <a:t> </a:t>
            </a:r>
            <a:r>
              <a:t>auto</a:t>
            </a:r>
            <a:r>
              <a:rPr>
                <a:solidFill>
                  <a:srgbClr val="000000"/>
                </a:solidFill>
              </a:rPr>
              <a:t> </a:t>
            </a:r>
            <a:r>
              <a:t>operator</a:t>
            </a:r>
            <a:r>
              <a:rPr>
                <a:solidFill>
                  <a:srgbClr val="000000"/>
                </a:solidFill>
              </a:rPr>
              <a:t>()() </a:t>
            </a:r>
            <a:r>
              <a:t>const</a:t>
            </a:r>
            <a:endParaRPr>
              <a:solidFill>
                <a:srgbClr val="000000"/>
              </a:solidFill>
            </a:endParaRPr>
          </a:p>
          <a:p>
            <a:pPr marL="0" indent="0" algn="r" defTabSz="397763">
              <a:spcBef>
                <a:spcPts val="0"/>
              </a:spcBef>
              <a:buSzTx/>
              <a:buNone/>
              <a:defRPr sz="2697">
                <a:solidFill>
                  <a:srgbClr val="999999"/>
                </a:solidFill>
                <a:latin typeface="Courier"/>
                <a:ea typeface="Courier"/>
                <a:cs typeface="Courier"/>
                <a:sym typeface="Courier"/>
              </a:defRPr>
            </a:pPr>
            <a:r>
              <a:t>8</a:t>
            </a:r>
          </a:p>
          <a:p>
            <a:pPr marL="0" indent="0" defTabSz="397763">
              <a:spcBef>
                <a:spcPts val="0"/>
              </a:spcBef>
              <a:buSzTx/>
              <a:buNone/>
              <a:defRPr sz="2697">
                <a:latin typeface="Courier"/>
                <a:ea typeface="Courier"/>
                <a:cs typeface="Courier"/>
                <a:sym typeface="Courier"/>
              </a:defRPr>
            </a:pPr>
            <a:r>
              <a:t>    {</a:t>
            </a:r>
          </a:p>
          <a:p>
            <a:pPr marL="0" indent="0" algn="r" defTabSz="397763">
              <a:spcBef>
                <a:spcPts val="0"/>
              </a:spcBef>
              <a:buSzTx/>
              <a:buNone/>
              <a:defRPr sz="2697">
                <a:solidFill>
                  <a:srgbClr val="999999"/>
                </a:solidFill>
                <a:latin typeface="Courier"/>
                <a:ea typeface="Courier"/>
                <a:cs typeface="Courier"/>
                <a:sym typeface="Courier"/>
              </a:defRPr>
            </a:pPr>
            <a:r>
              <a:t>9</a:t>
            </a:r>
          </a:p>
          <a:p>
            <a:pPr marL="0" indent="0" defTabSz="397763">
              <a:spcBef>
                <a:spcPts val="0"/>
              </a:spcBef>
              <a:buSzTx/>
              <a:buNone/>
              <a:defRPr sz="2697">
                <a:latin typeface="Courier"/>
                <a:ea typeface="Courier"/>
                <a:cs typeface="Courier"/>
                <a:sym typeface="Courier"/>
              </a:defRPr>
            </a:pPr>
            <a:r>
              <a:t>        std::cout &lt;&lt; i;</a:t>
            </a:r>
          </a:p>
          <a:p>
            <a:pPr marL="0" indent="0" algn="r" defTabSz="397763">
              <a:spcBef>
                <a:spcPts val="0"/>
              </a:spcBef>
              <a:buSzTx/>
              <a:buNone/>
              <a:defRPr sz="2697">
                <a:solidFill>
                  <a:srgbClr val="999999"/>
                </a:solidFill>
                <a:latin typeface="Courier"/>
                <a:ea typeface="Courier"/>
                <a:cs typeface="Courier"/>
                <a:sym typeface="Courier"/>
              </a:defRPr>
            </a:pPr>
            <a:r>
              <a:t>10</a:t>
            </a:r>
          </a:p>
          <a:p>
            <a:pPr marL="0" indent="0" defTabSz="397763">
              <a:spcBef>
                <a:spcPts val="0"/>
              </a:spcBef>
              <a:buSzTx/>
              <a:buNone/>
              <a:defRPr sz="2697">
                <a:latin typeface="Courier"/>
                <a:ea typeface="Courier"/>
                <a:cs typeface="Courier"/>
                <a:sym typeface="Courier"/>
              </a:defRPr>
            </a:pPr>
            <a:r>
              <a:t>    }</a:t>
            </a:r>
          </a:p>
          <a:p>
            <a:pPr marL="0" indent="0" algn="r" defTabSz="397763">
              <a:spcBef>
                <a:spcPts val="0"/>
              </a:spcBef>
              <a:buSzTx/>
              <a:buNone/>
              <a:defRPr sz="2697">
                <a:solidFill>
                  <a:srgbClr val="999999"/>
                </a:solidFill>
                <a:latin typeface="Courier"/>
                <a:ea typeface="Courier"/>
                <a:cs typeface="Courier"/>
                <a:sym typeface="Courier"/>
              </a:defRPr>
            </a:pPr>
            <a:r>
              <a:t>11</a:t>
            </a:r>
          </a:p>
          <a:p>
            <a:pPr marL="0" indent="0" defTabSz="397763">
              <a:spcBef>
                <a:spcPts val="0"/>
              </a:spcBef>
              <a:buSzTx/>
              <a:buNone/>
              <a:defRPr sz="2697">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value category since c++11"/>
          <p:cNvSpPr txBox="1"/>
          <p:nvPr>
            <p:ph type="title"/>
          </p:nvPr>
        </p:nvSpPr>
        <p:spPr>
          <a:prstGeom prst="rect">
            <a:avLst/>
          </a:prstGeom>
        </p:spPr>
        <p:txBody>
          <a:bodyPr/>
          <a:lstStyle/>
          <a:p>
            <a:pPr/>
            <a:r>
              <a:t>value category since c++11</a:t>
            </a:r>
          </a:p>
        </p:txBody>
      </p:sp>
      <p:sp>
        <p:nvSpPr>
          <p:cNvPr id="178" name="xvalue…"/>
          <p:cNvSpPr txBox="1"/>
          <p:nvPr>
            <p:ph type="body" idx="1"/>
          </p:nvPr>
        </p:nvSpPr>
        <p:spPr>
          <a:prstGeom prst="rect">
            <a:avLst/>
          </a:prstGeom>
        </p:spPr>
        <p:txBody>
          <a:bodyPr/>
          <a:lstStyle/>
          <a:p>
            <a:pPr marL="0" indent="0" defTabSz="457200">
              <a:spcBef>
                <a:spcPts val="400"/>
              </a:spcBef>
              <a:buSzTx/>
              <a:buNone/>
              <a:defRPr b="1" sz="4100">
                <a:latin typeface="Arial"/>
                <a:ea typeface="Arial"/>
                <a:cs typeface="Arial"/>
                <a:sym typeface="Arial"/>
              </a:defRPr>
            </a:pPr>
            <a:r>
              <a:t>xvalue</a:t>
            </a:r>
          </a:p>
          <a:p>
            <a:pPr marL="0" indent="0" defTabSz="457200">
              <a:spcBef>
                <a:spcPts val="600"/>
              </a:spcBef>
              <a:buSzTx/>
              <a:buNone/>
              <a:defRPr sz="4100">
                <a:latin typeface="Arial"/>
                <a:ea typeface="Arial"/>
                <a:cs typeface="Arial"/>
                <a:sym typeface="Arial"/>
              </a:defRPr>
            </a:pPr>
            <a:r>
              <a:t>The following expressions are </a:t>
            </a:r>
            <a:r>
              <a:rPr i="1"/>
              <a:t>xvalue expressions</a:t>
            </a:r>
            <a:r>
              <a:t>:</a:t>
            </a:r>
          </a:p>
          <a:p>
            <a:pPr marL="457200" indent="-317500" defTabSz="457200">
              <a:spcBef>
                <a:spcPts val="100"/>
              </a:spcBef>
              <a:buSzPct val="100000"/>
              <a:buFont typeface="Courier"/>
              <a:buChar char="▪"/>
              <a:defRPr sz="4100">
                <a:latin typeface="Arial"/>
                <a:ea typeface="Arial"/>
                <a:cs typeface="Arial"/>
                <a:sym typeface="Arial"/>
              </a:defRPr>
            </a:pPr>
            <a:r>
              <a:t>a function call or an overloaded operator expression, whose return type is rvalue reference to object, such as </a:t>
            </a:r>
            <a:r>
              <a:rPr>
                <a:latin typeface="Courier"/>
                <a:ea typeface="Courier"/>
                <a:cs typeface="Courier"/>
                <a:sym typeface="Courier"/>
              </a:rPr>
              <a:t>std</a:t>
            </a:r>
            <a:r>
              <a:rPr>
                <a:solidFill>
                  <a:srgbClr val="008080"/>
                </a:solidFill>
                <a:latin typeface="Courier"/>
                <a:ea typeface="Courier"/>
                <a:cs typeface="Courier"/>
                <a:sym typeface="Courier"/>
              </a:rPr>
              <a:t>::</a:t>
            </a:r>
            <a:r>
              <a:rPr>
                <a:latin typeface="Courier"/>
                <a:ea typeface="Courier"/>
                <a:cs typeface="Courier"/>
                <a:sym typeface="Courier"/>
              </a:rPr>
              <a:t>move</a:t>
            </a:r>
            <a:r>
              <a:rPr>
                <a:solidFill>
                  <a:srgbClr val="008000"/>
                </a:solidFill>
                <a:latin typeface="Courier"/>
                <a:ea typeface="Courier"/>
                <a:cs typeface="Courier"/>
                <a:sym typeface="Courier"/>
              </a:rPr>
              <a:t>(</a:t>
            </a:r>
            <a:r>
              <a:rPr>
                <a:latin typeface="Courier"/>
                <a:ea typeface="Courier"/>
                <a:cs typeface="Courier"/>
                <a:sym typeface="Courier"/>
              </a:rPr>
              <a:t>x</a:t>
            </a:r>
            <a:r>
              <a:rPr>
                <a:solidFill>
                  <a:srgbClr val="008000"/>
                </a:solidFill>
                <a:latin typeface="Courier"/>
                <a:ea typeface="Courier"/>
                <a:cs typeface="Courier"/>
                <a:sym typeface="Courier"/>
              </a:rPr>
              <a:t>)</a:t>
            </a:r>
            <a:r>
              <a:t>;</a:t>
            </a:r>
          </a:p>
          <a:p>
            <a:pPr marL="457200" indent="-317500" defTabSz="457200">
              <a:spcBef>
                <a:spcPts val="100"/>
              </a:spcBef>
              <a:buSzPct val="100000"/>
              <a:buFont typeface="Courier"/>
              <a:buChar char="▪"/>
              <a:defRPr sz="4100">
                <a:latin typeface="Arial"/>
                <a:ea typeface="Arial"/>
                <a:cs typeface="Arial"/>
                <a:sym typeface="Arial"/>
              </a:defRPr>
            </a:pPr>
            <a:r>
              <a:rPr>
                <a:latin typeface="Courier"/>
                <a:ea typeface="Courier"/>
                <a:cs typeface="Courier"/>
                <a:sym typeface="Courier"/>
              </a:rPr>
              <a:t>a</a:t>
            </a:r>
            <a:r>
              <a:rPr>
                <a:solidFill>
                  <a:srgbClr val="008000"/>
                </a:solidFill>
                <a:latin typeface="Courier"/>
                <a:ea typeface="Courier"/>
                <a:cs typeface="Courier"/>
                <a:sym typeface="Courier"/>
              </a:rPr>
              <a:t>[</a:t>
            </a:r>
            <a:r>
              <a:rPr>
                <a:latin typeface="Courier"/>
                <a:ea typeface="Courier"/>
                <a:cs typeface="Courier"/>
                <a:sym typeface="Courier"/>
              </a:rPr>
              <a:t>n</a:t>
            </a:r>
            <a:r>
              <a:rPr>
                <a:solidFill>
                  <a:srgbClr val="008000"/>
                </a:solidFill>
                <a:latin typeface="Courier"/>
                <a:ea typeface="Courier"/>
                <a:cs typeface="Courier"/>
                <a:sym typeface="Courier"/>
              </a:rPr>
              <a:t>]</a:t>
            </a:r>
            <a:r>
              <a:t>, the built-in </a:t>
            </a:r>
            <a:r>
              <a:rPr>
                <a:solidFill>
                  <a:srgbClr val="0645AD"/>
                </a:solidFill>
                <a:hlinkClick r:id="rId2" invalidUrl="" action="" tgtFrame="" tooltip="" history="1" highlightClick="0" endSnd="0"/>
              </a:rPr>
              <a:t>subscript</a:t>
            </a:r>
            <a:r>
              <a:t> expression, where one operand is an array rvalue;</a:t>
            </a:r>
          </a:p>
          <a:p>
            <a:pPr marL="457200" indent="-317500" defTabSz="457200">
              <a:spcBef>
                <a:spcPts val="100"/>
              </a:spcBef>
              <a:buSzPct val="100000"/>
              <a:buFont typeface="Courier"/>
              <a:buChar char="▪"/>
              <a:defRPr sz="4100">
                <a:latin typeface="Arial"/>
                <a:ea typeface="Arial"/>
                <a:cs typeface="Arial"/>
                <a:sym typeface="Arial"/>
              </a:defRPr>
            </a:pPr>
            <a:r>
              <a:rPr>
                <a:latin typeface="Courier"/>
                <a:ea typeface="Courier"/>
                <a:cs typeface="Courier"/>
                <a:sym typeface="Courier"/>
              </a:rPr>
              <a:t>a.m</a:t>
            </a:r>
            <a:r>
              <a:t>, the </a:t>
            </a:r>
            <a:r>
              <a:rPr>
                <a:solidFill>
                  <a:srgbClr val="0645AD"/>
                </a:solidFill>
                <a:hlinkClick r:id="rId3" invalidUrl="" action="" tgtFrame="" tooltip="" history="1" highlightClick="0" endSnd="0"/>
              </a:rPr>
              <a:t>member of object</a:t>
            </a:r>
            <a:r>
              <a:t> expression, where </a:t>
            </a:r>
            <a:r>
              <a:rPr>
                <a:latin typeface="Courier"/>
                <a:ea typeface="Courier"/>
                <a:cs typeface="Courier"/>
                <a:sym typeface="Courier"/>
              </a:rPr>
              <a:t>a</a:t>
            </a:r>
            <a:r>
              <a:t> is an rvalue and </a:t>
            </a:r>
            <a:r>
              <a:rPr>
                <a:latin typeface="Courier"/>
                <a:ea typeface="Courier"/>
                <a:cs typeface="Courier"/>
                <a:sym typeface="Courier"/>
              </a:rPr>
              <a:t>m</a:t>
            </a:r>
            <a:r>
              <a:t> is a non-static data member of non-reference type;</a:t>
            </a:r>
          </a:p>
          <a:p>
            <a:pPr marL="457200" indent="-317500" defTabSz="457200">
              <a:spcBef>
                <a:spcPts val="100"/>
              </a:spcBef>
              <a:buSzPct val="100000"/>
              <a:buFont typeface="Courier"/>
              <a:buChar char="▪"/>
              <a:defRPr sz="4100">
                <a:latin typeface="Arial"/>
                <a:ea typeface="Arial"/>
                <a:cs typeface="Arial"/>
                <a:sym typeface="Arial"/>
              </a:defRPr>
            </a:pPr>
            <a:r>
              <a:rPr>
                <a:latin typeface="Courier"/>
                <a:ea typeface="Courier"/>
                <a:cs typeface="Courier"/>
                <a:sym typeface="Courier"/>
              </a:rPr>
              <a:t>a.</a:t>
            </a:r>
            <a:r>
              <a:rPr>
                <a:solidFill>
                  <a:srgbClr val="000040"/>
                </a:solidFill>
                <a:latin typeface="Courier"/>
                <a:ea typeface="Courier"/>
                <a:cs typeface="Courier"/>
                <a:sym typeface="Courier"/>
              </a:rPr>
              <a:t>*</a:t>
            </a:r>
            <a:r>
              <a:rPr>
                <a:latin typeface="Courier"/>
                <a:ea typeface="Courier"/>
                <a:cs typeface="Courier"/>
                <a:sym typeface="Courier"/>
              </a:rPr>
              <a:t>mp</a:t>
            </a:r>
            <a:r>
              <a:t>, the </a:t>
            </a:r>
            <a:r>
              <a:rPr>
                <a:solidFill>
                  <a:srgbClr val="0645AD"/>
                </a:solidFill>
                <a:hlinkClick r:id="rId4" invalidUrl="" action="" tgtFrame="" tooltip="" history="1" highlightClick="0" endSnd="0"/>
              </a:rPr>
              <a:t>pointer to member of object</a:t>
            </a:r>
            <a:r>
              <a:t> expression, where </a:t>
            </a:r>
            <a:r>
              <a:rPr>
                <a:latin typeface="Courier"/>
                <a:ea typeface="Courier"/>
                <a:cs typeface="Courier"/>
                <a:sym typeface="Courier"/>
              </a:rPr>
              <a:t>a</a:t>
            </a:r>
            <a:r>
              <a:t> is an rvalue and </a:t>
            </a:r>
            <a:r>
              <a:rPr>
                <a:latin typeface="Courier"/>
                <a:ea typeface="Courier"/>
                <a:cs typeface="Courier"/>
                <a:sym typeface="Courier"/>
              </a:rPr>
              <a:t>mp</a:t>
            </a:r>
            <a:r>
              <a:t> is a pointer to data member;</a:t>
            </a:r>
          </a:p>
          <a:p>
            <a:pPr marL="457200" indent="-317500" defTabSz="457200">
              <a:spcBef>
                <a:spcPts val="100"/>
              </a:spcBef>
              <a:buSzPct val="100000"/>
              <a:buFont typeface="Courier"/>
              <a:buChar char="▪"/>
              <a:defRPr sz="4100">
                <a:latin typeface="Arial"/>
                <a:ea typeface="Arial"/>
                <a:cs typeface="Arial"/>
                <a:sym typeface="Arial"/>
              </a:defRPr>
            </a:pPr>
            <a:r>
              <a:rPr>
                <a:latin typeface="Courier"/>
                <a:ea typeface="Courier"/>
                <a:cs typeface="Courier"/>
                <a:sym typeface="Courier"/>
              </a:rPr>
              <a:t>a </a:t>
            </a:r>
            <a:r>
              <a:rPr>
                <a:solidFill>
                  <a:srgbClr val="008080"/>
                </a:solidFill>
                <a:latin typeface="Courier"/>
                <a:ea typeface="Courier"/>
                <a:cs typeface="Courier"/>
                <a:sym typeface="Courier"/>
              </a:rPr>
              <a:t>?</a:t>
            </a:r>
            <a:r>
              <a:rPr>
                <a:latin typeface="Courier"/>
                <a:ea typeface="Courier"/>
                <a:cs typeface="Courier"/>
                <a:sym typeface="Courier"/>
              </a:rPr>
              <a:t> b </a:t>
            </a:r>
            <a:r>
              <a:rPr>
                <a:solidFill>
                  <a:srgbClr val="008080"/>
                </a:solidFill>
                <a:latin typeface="Courier"/>
                <a:ea typeface="Courier"/>
                <a:cs typeface="Courier"/>
                <a:sym typeface="Courier"/>
              </a:rPr>
              <a:t>:</a:t>
            </a:r>
            <a:r>
              <a:rPr>
                <a:latin typeface="Courier"/>
                <a:ea typeface="Courier"/>
                <a:cs typeface="Courier"/>
                <a:sym typeface="Courier"/>
              </a:rPr>
              <a:t> c</a:t>
            </a:r>
            <a:r>
              <a:t>, the </a:t>
            </a:r>
            <a:r>
              <a:rPr>
                <a:solidFill>
                  <a:srgbClr val="0645AD"/>
                </a:solidFill>
                <a:hlinkClick r:id="rId5" invalidUrl="" action="" tgtFrame="" tooltip="" history="1" highlightClick="0" endSnd="0"/>
              </a:rPr>
              <a:t>ternary conditional</a:t>
            </a:r>
            <a:r>
              <a:t> expression for certain </a:t>
            </a:r>
            <a:r>
              <a:rPr>
                <a:latin typeface="Courier"/>
                <a:ea typeface="Courier"/>
                <a:cs typeface="Courier"/>
                <a:sym typeface="Courier"/>
              </a:rPr>
              <a:t>b</a:t>
            </a:r>
            <a:r>
              <a:t> and </a:t>
            </a:r>
            <a:r>
              <a:rPr>
                <a:latin typeface="Courier"/>
                <a:ea typeface="Courier"/>
                <a:cs typeface="Courier"/>
                <a:sym typeface="Courier"/>
              </a:rPr>
              <a:t>c</a:t>
            </a:r>
            <a:r>
              <a:t> (see </a:t>
            </a:r>
            <a:r>
              <a:rPr>
                <a:solidFill>
                  <a:srgbClr val="0645AD"/>
                </a:solidFill>
                <a:hlinkClick r:id="rId5" invalidUrl="" action="" tgtFrame="" tooltip="" history="1" highlightClick="0" endSnd="0"/>
              </a:rPr>
              <a:t>definition</a:t>
            </a:r>
            <a:r>
              <a:t> for detail);</a:t>
            </a:r>
          </a:p>
          <a:p>
            <a:pPr marL="457200" indent="-317500" defTabSz="457200">
              <a:spcBef>
                <a:spcPts val="1300"/>
              </a:spcBef>
              <a:buClr>
                <a:srgbClr val="000000"/>
              </a:buClr>
              <a:buSzPct val="100000"/>
              <a:buFont typeface="Times Roman"/>
              <a:defRPr sz="4100">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Generic lambda"/>
          <p:cNvSpPr txBox="1"/>
          <p:nvPr>
            <p:ph type="title"/>
          </p:nvPr>
        </p:nvSpPr>
        <p:spPr>
          <a:prstGeom prst="rect">
            <a:avLst/>
          </a:prstGeom>
        </p:spPr>
        <p:txBody>
          <a:bodyPr/>
          <a:lstStyle/>
          <a:p>
            <a:pPr/>
            <a:r>
              <a:t>Generic lambda</a:t>
            </a:r>
          </a:p>
        </p:txBody>
      </p:sp>
      <p:sp>
        <p:nvSpPr>
          <p:cNvPr id="541" name="Is it based on C++ templates where for each different argument type compiler generates a new function with the same body but replaced types (compile-time polymorphism) or is it more similar to Java's generics…"/>
          <p:cNvSpPr txBox="1"/>
          <p:nvPr>
            <p:ph type="body" idx="1"/>
          </p:nvPr>
        </p:nvSpPr>
        <p:spPr>
          <a:prstGeom prst="rect">
            <a:avLst/>
          </a:prstGeom>
        </p:spPr>
        <p:txBody>
          <a:bodyPr/>
          <a:lstStyle/>
          <a:p>
            <a:pPr marL="0" indent="0" defTabSz="457200">
              <a:spcBef>
                <a:spcPts val="0"/>
              </a:spcBef>
              <a:buSzTx/>
              <a:buNone/>
              <a:defRPr sz="3500">
                <a:solidFill>
                  <a:srgbClr val="232629"/>
                </a:solidFill>
                <a:latin typeface="Helvetica"/>
                <a:ea typeface="Helvetica"/>
                <a:cs typeface="Helvetica"/>
                <a:sym typeface="Helvetica"/>
              </a:defRPr>
            </a:pPr>
            <a:r>
              <a:t>Is it based on C++ templates where for each different argument type compiler generates a new function with the same body but replaced types (compile-time polymorphism) or is it more similar to Java's generics </a:t>
            </a:r>
          </a:p>
          <a:p>
            <a:pPr marL="0" indent="0" defTabSz="457200">
              <a:lnSpc>
                <a:spcPts val="7400"/>
              </a:lnSpc>
              <a:spcBef>
                <a:spcPts val="0"/>
              </a:spcBef>
              <a:buSzTx/>
              <a:buNone/>
              <a:defRPr>
                <a:latin typeface="Times Roman"/>
                <a:ea typeface="Times Roman"/>
                <a:cs typeface="Times Roman"/>
                <a:sym typeface="Times Roman"/>
              </a:defRPr>
            </a:pPr>
            <a:r>
              <a:t>auto glambda = [] (auto a) { return a; };</a:t>
            </a:r>
          </a:p>
          <a:p>
            <a:pPr marL="0" indent="0" defTabSz="457200">
              <a:lnSpc>
                <a:spcPts val="7400"/>
              </a:lnSpc>
              <a:spcBef>
                <a:spcPts val="0"/>
              </a:spcBef>
              <a:buSzTx/>
              <a:buNone/>
              <a:defRPr>
                <a:latin typeface="Times Roman"/>
                <a:ea typeface="Times Roman"/>
                <a:cs typeface="Times Roman"/>
                <a:sym typeface="Times Roman"/>
              </a:defRPr>
            </a:pPr>
          </a:p>
          <a:p>
            <a:pPr marL="0" indent="0" defTabSz="457200">
              <a:lnSpc>
                <a:spcPts val="7400"/>
              </a:lnSpc>
              <a:spcBef>
                <a:spcPts val="0"/>
              </a:spcBef>
              <a:buSzTx/>
              <a:buNone/>
              <a:defRPr>
                <a:latin typeface="Times Roman"/>
                <a:ea typeface="Times Roman"/>
                <a:cs typeface="Times Roman"/>
                <a:sym typeface="Times Roman"/>
              </a:defRPr>
            </a:pPr>
            <a:r>
              <a:t>class /* unnamed */</a:t>
            </a:r>
          </a:p>
          <a:p>
            <a:pPr marL="0" indent="0" defTabSz="457200">
              <a:lnSpc>
                <a:spcPts val="7400"/>
              </a:lnSpc>
              <a:spcBef>
                <a:spcPts val="0"/>
              </a:spcBef>
              <a:buSzTx/>
              <a:buNone/>
              <a:defRPr>
                <a:latin typeface="Times Roman"/>
                <a:ea typeface="Times Roman"/>
                <a:cs typeface="Times Roman"/>
                <a:sym typeface="Times Roman"/>
              </a:defRPr>
            </a:pPr>
            <a:r>
              <a:t>{</a:t>
            </a:r>
          </a:p>
          <a:p>
            <a:pPr marL="0" indent="0" defTabSz="457200">
              <a:lnSpc>
                <a:spcPts val="7400"/>
              </a:lnSpc>
              <a:spcBef>
                <a:spcPts val="0"/>
              </a:spcBef>
              <a:buSzTx/>
              <a:buNone/>
              <a:defRPr>
                <a:latin typeface="Times Roman"/>
                <a:ea typeface="Times Roman"/>
                <a:cs typeface="Times Roman"/>
                <a:sym typeface="Times Roman"/>
              </a:defRPr>
            </a:pPr>
            <a:r>
              <a:t>public:</a:t>
            </a:r>
          </a:p>
          <a:p>
            <a:pPr marL="0" indent="0" defTabSz="457200">
              <a:lnSpc>
                <a:spcPts val="7400"/>
              </a:lnSpc>
              <a:spcBef>
                <a:spcPts val="0"/>
              </a:spcBef>
              <a:buSzTx/>
              <a:buNone/>
              <a:defRPr>
                <a:latin typeface="Times Roman"/>
                <a:ea typeface="Times Roman"/>
                <a:cs typeface="Times Roman"/>
                <a:sym typeface="Times Roman"/>
              </a:defRPr>
            </a:pPr>
            <a:r>
              <a:t>    template&lt;typename T&gt;</a:t>
            </a:r>
          </a:p>
          <a:p>
            <a:pPr marL="0" indent="0" defTabSz="457200">
              <a:lnSpc>
                <a:spcPts val="7400"/>
              </a:lnSpc>
              <a:spcBef>
                <a:spcPts val="0"/>
              </a:spcBef>
              <a:buSzTx/>
              <a:buNone/>
              <a:defRPr>
                <a:latin typeface="Times Roman"/>
                <a:ea typeface="Times Roman"/>
                <a:cs typeface="Times Roman"/>
                <a:sym typeface="Times Roman"/>
              </a:defRPr>
            </a:pPr>
            <a:r>
              <a:t>          T operator () (T a) const        { return a; }</a:t>
            </a:r>
          </a:p>
          <a:p>
            <a:pPr marL="0" indent="0" defTabSz="457200">
              <a:lnSpc>
                <a:spcPts val="7400"/>
              </a:lnSpc>
              <a:spcBef>
                <a:spcPts val="0"/>
              </a:spcBef>
              <a:buSzTx/>
              <a:buNone/>
              <a:defRPr>
                <a:latin typeface="Times Roman"/>
                <a:ea typeface="Times Roman"/>
                <a:cs typeface="Times Roman"/>
                <a:sym typeface="Times Roman"/>
              </a:defRPr>
            </a:pPr>
            <a:r>
              <a:t>};</a:t>
            </a:r>
          </a:p>
          <a:p>
            <a:pPr marL="0" indent="0" defTabSz="457200">
              <a:lnSpc>
                <a:spcPts val="7400"/>
              </a:lnSpc>
              <a:spcBef>
                <a:spcPts val="0"/>
              </a:spcBef>
              <a:buSzTx/>
              <a:buNone/>
              <a:defRPr>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lambda"/>
          <p:cNvSpPr txBox="1"/>
          <p:nvPr>
            <p:ph type="title"/>
          </p:nvPr>
        </p:nvSpPr>
        <p:spPr>
          <a:prstGeom prst="rect">
            <a:avLst/>
          </a:prstGeom>
        </p:spPr>
        <p:txBody>
          <a:bodyPr/>
          <a:lstStyle/>
          <a:p>
            <a:pPr/>
            <a:r>
              <a:t>lambda</a:t>
            </a:r>
          </a:p>
        </p:txBody>
      </p:sp>
      <p:sp>
        <p:nvSpPr>
          <p:cNvPr id="544" name="#include &lt;iostream&gt;…"/>
          <p:cNvSpPr txBox="1"/>
          <p:nvPr>
            <p:ph type="body" idx="1"/>
          </p:nvPr>
        </p:nvSpPr>
        <p:spPr>
          <a:prstGeom prst="rect">
            <a:avLst/>
          </a:prstGeom>
        </p:spPr>
        <p:txBody>
          <a:bodyPr/>
          <a:lstStyle/>
          <a:p>
            <a:pPr marL="0" indent="0" defTabSz="457200">
              <a:lnSpc>
                <a:spcPts val="5200"/>
              </a:lnSpc>
              <a:spcBef>
                <a:spcPts val="0"/>
              </a:spcBef>
              <a:buSzTx/>
              <a:buNone/>
              <a:defRPr sz="3000">
                <a:solidFill>
                  <a:srgbClr val="808080"/>
                </a:solidFill>
                <a:latin typeface="Monaco"/>
                <a:ea typeface="Monaco"/>
                <a:cs typeface="Monaco"/>
                <a:sym typeface="Monaco"/>
              </a:defRPr>
            </a:pPr>
            <a:r>
              <a:t>#include &lt;iostream&gt;</a:t>
            </a:r>
            <a:endParaRPr>
              <a:solidFill>
                <a:srgbClr val="000000"/>
              </a:solidFill>
            </a:endParaRPr>
          </a:p>
          <a:p>
            <a:pPr marL="0" indent="0" defTabSz="457200">
              <a:lnSpc>
                <a:spcPts val="5200"/>
              </a:lnSpc>
              <a:spcBef>
                <a:spcPts val="0"/>
              </a:spcBef>
              <a:buSzTx/>
              <a:buNone/>
              <a:defRPr sz="3000">
                <a:solidFill>
                  <a:srgbClr val="808080"/>
                </a:solidFill>
                <a:latin typeface="Monaco"/>
                <a:ea typeface="Monaco"/>
                <a:cs typeface="Monaco"/>
                <a:sym typeface="Monaco"/>
              </a:defRPr>
            </a:pPr>
            <a:r>
              <a:t>#include &lt;string&gt;</a:t>
            </a:r>
            <a:endParaRPr>
              <a:solidFill>
                <a:srgbClr val="000000"/>
              </a:solidFill>
            </a:endParaRPr>
          </a:p>
          <a:p>
            <a:pPr marL="0" indent="0" defTabSz="457200">
              <a:lnSpc>
                <a:spcPts val="5200"/>
              </a:lnSpc>
              <a:spcBef>
                <a:spcPts val="0"/>
              </a:spcBef>
              <a:buSzTx/>
              <a:buNone/>
              <a:defRPr sz="3000">
                <a:solidFill>
                  <a:srgbClr val="006699"/>
                </a:solidFill>
                <a:latin typeface="Monaco"/>
                <a:ea typeface="Monaco"/>
                <a:cs typeface="Monaco"/>
                <a:sym typeface="Monaco"/>
              </a:defRPr>
            </a:pPr>
            <a:r>
              <a:t>using</a:t>
            </a:r>
            <a:r>
              <a:rPr>
                <a:solidFill>
                  <a:srgbClr val="000000"/>
                </a:solidFill>
              </a:rPr>
              <a:t> </a:t>
            </a:r>
            <a:r>
              <a:t>namespace</a:t>
            </a:r>
            <a:r>
              <a:rPr>
                <a:solidFill>
                  <a:srgbClr val="000000"/>
                </a:solidFill>
              </a:rPr>
              <a:t> std;</a:t>
            </a:r>
            <a:endParaRPr>
              <a:solidFill>
                <a:srgbClr val="000000"/>
              </a:solidFill>
            </a:endParaRPr>
          </a:p>
          <a:p>
            <a:pPr marL="0" indent="0" defTabSz="457200">
              <a:lnSpc>
                <a:spcPts val="5200"/>
              </a:lnSpc>
              <a:spcBef>
                <a:spcPts val="0"/>
              </a:spcBef>
              <a:buSzTx/>
              <a:buNone/>
              <a:defRPr sz="3000">
                <a:latin typeface="Monaco"/>
                <a:ea typeface="Monaco"/>
                <a:cs typeface="Monaco"/>
                <a:sym typeface="Monaco"/>
              </a:defRPr>
            </a:pPr>
            <a:r>
              <a:rPr>
                <a:solidFill>
                  <a:srgbClr val="808080"/>
                </a:solidFill>
              </a:rPr>
              <a:t>int</a:t>
            </a:r>
            <a:r>
              <a:t> main()</a:t>
            </a:r>
          </a:p>
          <a:p>
            <a:pPr marL="0" indent="0" defTabSz="457200">
              <a:lnSpc>
                <a:spcPts val="5200"/>
              </a:lnSpc>
              <a:spcBef>
                <a:spcPts val="0"/>
              </a:spcBef>
              <a:buSzTx/>
              <a:buNone/>
              <a:defRPr sz="3000">
                <a:latin typeface="Monaco"/>
                <a:ea typeface="Monaco"/>
                <a:cs typeface="Monaco"/>
                <a:sym typeface="Monaco"/>
              </a:defRPr>
            </a:pPr>
            <a:r>
              <a:t>   {</a:t>
            </a:r>
          </a:p>
          <a:p>
            <a:pPr marL="0" indent="0" defTabSz="457200">
              <a:lnSpc>
                <a:spcPts val="5200"/>
              </a:lnSpc>
              <a:spcBef>
                <a:spcPts val="0"/>
              </a:spcBef>
              <a:buSzTx/>
              <a:buNone/>
              <a:defRPr sz="3000">
                <a:latin typeface="Monaco"/>
                <a:ea typeface="Monaco"/>
                <a:cs typeface="Monaco"/>
                <a:sym typeface="Monaco"/>
              </a:defRPr>
            </a:pPr>
            <a:r>
              <a:t>      </a:t>
            </a:r>
            <a:r>
              <a:rPr>
                <a:solidFill>
                  <a:srgbClr val="006699"/>
                </a:solidFill>
              </a:rPr>
              <a:t>auto</a:t>
            </a:r>
            <a:r>
              <a:t> sum = [](</a:t>
            </a:r>
            <a:r>
              <a:rPr>
                <a:solidFill>
                  <a:srgbClr val="808080"/>
                </a:solidFill>
              </a:rPr>
              <a:t>int</a:t>
            </a:r>
            <a:r>
              <a:t> a, </a:t>
            </a:r>
            <a:r>
              <a:rPr>
                <a:solidFill>
                  <a:srgbClr val="808080"/>
                </a:solidFill>
              </a:rPr>
              <a:t>int</a:t>
            </a:r>
            <a:r>
              <a:t> b) {</a:t>
            </a:r>
          </a:p>
          <a:p>
            <a:pPr marL="0" indent="0" defTabSz="457200">
              <a:lnSpc>
                <a:spcPts val="5200"/>
              </a:lnSpc>
              <a:spcBef>
                <a:spcPts val="0"/>
              </a:spcBef>
              <a:buSzTx/>
              <a:buNone/>
              <a:defRPr sz="3000">
                <a:latin typeface="Monaco"/>
                <a:ea typeface="Monaco"/>
                <a:cs typeface="Monaco"/>
                <a:sym typeface="Monaco"/>
              </a:defRPr>
            </a:pPr>
            <a:r>
              <a:t>      </a:t>
            </a:r>
            <a:r>
              <a:rPr>
                <a:solidFill>
                  <a:srgbClr val="006699"/>
                </a:solidFill>
              </a:rPr>
              <a:t>return</a:t>
            </a:r>
            <a:r>
              <a:t> a + b;</a:t>
            </a:r>
          </a:p>
          <a:p>
            <a:pPr marL="0" indent="0" defTabSz="457200">
              <a:lnSpc>
                <a:spcPts val="5200"/>
              </a:lnSpc>
              <a:spcBef>
                <a:spcPts val="0"/>
              </a:spcBef>
              <a:buSzTx/>
              <a:buNone/>
              <a:defRPr sz="3000">
                <a:latin typeface="Monaco"/>
                <a:ea typeface="Monaco"/>
                <a:cs typeface="Monaco"/>
                <a:sym typeface="Monaco"/>
              </a:defRPr>
            </a:pPr>
            <a:r>
              <a:t>      };</a:t>
            </a:r>
          </a:p>
          <a:p>
            <a:pPr marL="0" indent="0" defTabSz="457200">
              <a:lnSpc>
                <a:spcPts val="5200"/>
              </a:lnSpc>
              <a:spcBef>
                <a:spcPts val="0"/>
              </a:spcBef>
              <a:buSzTx/>
              <a:buNone/>
              <a:defRPr sz="3000">
                <a:latin typeface="Monaco"/>
                <a:ea typeface="Monaco"/>
                <a:cs typeface="Monaco"/>
                <a:sym typeface="Monaco"/>
              </a:defRPr>
            </a:pPr>
            <a:r>
              <a:t>  </a:t>
            </a:r>
          </a:p>
          <a:p>
            <a:pPr marL="0" indent="0" defTabSz="457200">
              <a:lnSpc>
                <a:spcPts val="5200"/>
              </a:lnSpc>
              <a:spcBef>
                <a:spcPts val="0"/>
              </a:spcBef>
              <a:buSzTx/>
              <a:buNone/>
              <a:defRPr sz="3000">
                <a:solidFill>
                  <a:srgbClr val="0000FF"/>
                </a:solidFill>
                <a:latin typeface="Monaco"/>
                <a:ea typeface="Monaco"/>
                <a:cs typeface="Monaco"/>
                <a:sym typeface="Monaco"/>
              </a:defRPr>
            </a:pPr>
            <a:r>
              <a:rPr>
                <a:solidFill>
                  <a:srgbClr val="000000"/>
                </a:solidFill>
              </a:rPr>
              <a:t>   cout &lt;&lt;</a:t>
            </a:r>
            <a:r>
              <a:t>"Sum of two integers:"</a:t>
            </a:r>
            <a:r>
              <a:rPr>
                <a:solidFill>
                  <a:srgbClr val="000000"/>
                </a:solidFill>
              </a:rPr>
              <a:t>&lt;&lt; sum(5, 6) &lt;&lt; endl;</a:t>
            </a:r>
            <a:endParaRPr>
              <a:solidFill>
                <a:srgbClr val="000000"/>
              </a:solidFill>
            </a:endParaRPr>
          </a:p>
          <a:p>
            <a:pPr marL="0" indent="0" defTabSz="457200">
              <a:lnSpc>
                <a:spcPts val="5200"/>
              </a:lnSpc>
              <a:spcBef>
                <a:spcPts val="0"/>
              </a:spcBef>
              <a:buSzTx/>
              <a:buNone/>
              <a:defRPr sz="3000">
                <a:latin typeface="Monaco"/>
                <a:ea typeface="Monaco"/>
                <a:cs typeface="Monaco"/>
                <a:sym typeface="Monaco"/>
              </a:defRPr>
            </a:pPr>
            <a:r>
              <a:t>  </a:t>
            </a:r>
          </a:p>
          <a:p>
            <a:pPr marL="0" indent="0" defTabSz="457200">
              <a:lnSpc>
                <a:spcPts val="5200"/>
              </a:lnSpc>
              <a:spcBef>
                <a:spcPts val="0"/>
              </a:spcBef>
              <a:buSzTx/>
              <a:buNone/>
              <a:defRPr sz="3000">
                <a:solidFill>
                  <a:srgbClr val="006699"/>
                </a:solidFill>
                <a:latin typeface="Monaco"/>
                <a:ea typeface="Monaco"/>
                <a:cs typeface="Monaco"/>
                <a:sym typeface="Monaco"/>
              </a:defRPr>
            </a:pPr>
            <a:r>
              <a:rPr>
                <a:solidFill>
                  <a:srgbClr val="000000"/>
                </a:solidFill>
              </a:rPr>
              <a:t>   </a:t>
            </a:r>
            <a:r>
              <a:t>return</a:t>
            </a:r>
            <a:r>
              <a:rPr>
                <a:solidFill>
                  <a:srgbClr val="000000"/>
                </a:solidFill>
              </a:rPr>
              <a:t> 0;</a:t>
            </a:r>
            <a:endParaRPr>
              <a:solidFill>
                <a:srgbClr val="000000"/>
              </a:solidFill>
            </a:endParaRPr>
          </a:p>
          <a:p>
            <a:pPr marL="0" indent="0" defTabSz="457200">
              <a:lnSpc>
                <a:spcPts val="5200"/>
              </a:lnSpc>
              <a:spcBef>
                <a:spcPts val="0"/>
              </a:spcBef>
              <a:buSzTx/>
              <a:buNone/>
              <a:defRPr sz="3000">
                <a:latin typeface="Monaco"/>
                <a:ea typeface="Monaco"/>
                <a:cs typeface="Monaco"/>
                <a:sym typeface="Monaco"/>
              </a:defRPr>
            </a:pPr>
            <a:r>
              <a:t>   }</a:t>
            </a:r>
          </a:p>
          <a:p>
            <a:pPr marL="0" indent="0" defTabSz="457200">
              <a:spcBef>
                <a:spcPts val="2100"/>
              </a:spcBef>
              <a:buSzTx/>
              <a:buNone/>
              <a:defRPr b="1" sz="3000">
                <a:solidFill>
                  <a:srgbClr val="3A3A3A"/>
                </a:solidFill>
                <a:latin typeface="Helvetica"/>
                <a:ea typeface="Helvetica"/>
                <a:cs typeface="Helvetica"/>
                <a:sym typeface="Helvetica"/>
              </a:defRPr>
            </a:pPr>
            <a:r>
              <a:t>Output:</a:t>
            </a:r>
            <a:endParaRPr b="0"/>
          </a:p>
          <a:p>
            <a:pPr marL="0" indent="0" defTabSz="457200">
              <a:spcBef>
                <a:spcPts val="2100"/>
              </a:spcBef>
              <a:buSzTx/>
              <a:buNone/>
              <a:defRPr sz="3000">
                <a:solidFill>
                  <a:srgbClr val="3A3A3A"/>
                </a:solidFill>
                <a:latin typeface="Helvetica"/>
                <a:ea typeface="Helvetica"/>
                <a:cs typeface="Helvetica"/>
                <a:sym typeface="Helvetica"/>
              </a:defRPr>
            </a:pPr>
            <a:r>
              <a:t>Sum of two integers:11</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lambda"/>
          <p:cNvSpPr txBox="1"/>
          <p:nvPr>
            <p:ph type="title"/>
          </p:nvPr>
        </p:nvSpPr>
        <p:spPr>
          <a:prstGeom prst="rect">
            <a:avLst/>
          </a:prstGeom>
        </p:spPr>
        <p:txBody>
          <a:bodyPr/>
          <a:lstStyle/>
          <a:p>
            <a:pPr/>
            <a:r>
              <a:t>lambda</a:t>
            </a:r>
          </a:p>
        </p:txBody>
      </p:sp>
      <p:sp>
        <p:nvSpPr>
          <p:cNvPr id="547" name="#include &lt;iostream&gt;…"/>
          <p:cNvSpPr txBox="1"/>
          <p:nvPr>
            <p:ph type="body" idx="1"/>
          </p:nvPr>
        </p:nvSpPr>
        <p:spPr>
          <a:prstGeom prst="rect">
            <a:avLst/>
          </a:prstGeom>
        </p:spPr>
        <p:txBody>
          <a:bodyPr/>
          <a:lstStyle/>
          <a:p>
            <a:pPr marL="0" indent="0" defTabSz="420623">
              <a:lnSpc>
                <a:spcPts val="4000"/>
              </a:lnSpc>
              <a:spcBef>
                <a:spcPts val="0"/>
              </a:spcBef>
              <a:buSzTx/>
              <a:buNone/>
              <a:defRPr sz="2116">
                <a:solidFill>
                  <a:srgbClr val="808080"/>
                </a:solidFill>
                <a:latin typeface="Monaco"/>
                <a:ea typeface="Monaco"/>
                <a:cs typeface="Monaco"/>
                <a:sym typeface="Monaco"/>
              </a:defRPr>
            </a:pPr>
            <a:r>
              <a:t>#include &lt;iostream&gt;</a:t>
            </a:r>
            <a:endParaRPr>
              <a:solidFill>
                <a:srgbClr val="000000"/>
              </a:solidFill>
            </a:endParaRPr>
          </a:p>
          <a:p>
            <a:pPr marL="0" indent="0" defTabSz="420623">
              <a:lnSpc>
                <a:spcPts val="4000"/>
              </a:lnSpc>
              <a:spcBef>
                <a:spcPts val="0"/>
              </a:spcBef>
              <a:buSzTx/>
              <a:buNone/>
              <a:defRPr sz="2116">
                <a:solidFill>
                  <a:srgbClr val="808080"/>
                </a:solidFill>
                <a:latin typeface="Monaco"/>
                <a:ea typeface="Monaco"/>
                <a:cs typeface="Monaco"/>
                <a:sym typeface="Monaco"/>
              </a:defRPr>
            </a:pPr>
            <a:r>
              <a:t>#include &lt;string&gt;</a:t>
            </a:r>
            <a:endParaRPr>
              <a:solidFill>
                <a:srgbClr val="000000"/>
              </a:solidFill>
            </a:endParaRPr>
          </a:p>
          <a:p>
            <a:pPr marL="0" indent="0" defTabSz="420623">
              <a:lnSpc>
                <a:spcPts val="4000"/>
              </a:lnSpc>
              <a:spcBef>
                <a:spcPts val="0"/>
              </a:spcBef>
              <a:buSzTx/>
              <a:buNone/>
              <a:defRPr sz="2116">
                <a:solidFill>
                  <a:srgbClr val="006699"/>
                </a:solidFill>
                <a:latin typeface="Monaco"/>
                <a:ea typeface="Monaco"/>
                <a:cs typeface="Monaco"/>
                <a:sym typeface="Monaco"/>
              </a:defRPr>
            </a:pPr>
            <a:r>
              <a:t>using</a:t>
            </a:r>
            <a:r>
              <a:rPr>
                <a:solidFill>
                  <a:srgbClr val="000000"/>
                </a:solidFill>
              </a:rPr>
              <a:t> </a:t>
            </a:r>
            <a:r>
              <a:t>namespace</a:t>
            </a:r>
            <a:r>
              <a:rPr>
                <a:solidFill>
                  <a:srgbClr val="000000"/>
                </a:solidFill>
              </a:rPr>
              <a:t> std;</a:t>
            </a:r>
            <a:endParaRPr>
              <a:solidFill>
                <a:srgbClr val="000000"/>
              </a:solidFill>
            </a:endParaRPr>
          </a:p>
          <a:p>
            <a:pPr marL="0" indent="0" defTabSz="420623">
              <a:lnSpc>
                <a:spcPts val="4000"/>
              </a:lnSpc>
              <a:spcBef>
                <a:spcPts val="0"/>
              </a:spcBef>
              <a:buSzTx/>
              <a:buNone/>
              <a:defRPr sz="2116">
                <a:latin typeface="Monaco"/>
                <a:ea typeface="Monaco"/>
                <a:cs typeface="Monaco"/>
                <a:sym typeface="Monaco"/>
              </a:defRPr>
            </a:pPr>
            <a:r>
              <a:rPr>
                <a:solidFill>
                  <a:srgbClr val="808080"/>
                </a:solidFill>
              </a:rPr>
              <a:t>int</a:t>
            </a:r>
            <a:r>
              <a:t> main()</a:t>
            </a:r>
          </a:p>
          <a:p>
            <a:pPr marL="0" indent="0" defTabSz="420623">
              <a:lnSpc>
                <a:spcPts val="4000"/>
              </a:lnSpc>
              <a:spcBef>
                <a:spcPts val="0"/>
              </a:spcBef>
              <a:buSzTx/>
              <a:buNone/>
              <a:defRPr sz="2116">
                <a:latin typeface="Monaco"/>
                <a:ea typeface="Monaco"/>
                <a:cs typeface="Monaco"/>
                <a:sym typeface="Monaco"/>
              </a:defRPr>
            </a:pPr>
            <a:r>
              <a:t>   {</a:t>
            </a:r>
          </a:p>
          <a:p>
            <a:pPr marL="0" indent="0" defTabSz="420623">
              <a:lnSpc>
                <a:spcPts val="4000"/>
              </a:lnSpc>
              <a:spcBef>
                <a:spcPts val="0"/>
              </a:spcBef>
              <a:buSzTx/>
              <a:buNone/>
              <a:defRPr sz="2116">
                <a:latin typeface="Monaco"/>
                <a:ea typeface="Monaco"/>
                <a:cs typeface="Monaco"/>
                <a:sym typeface="Monaco"/>
              </a:defRPr>
            </a:pPr>
            <a:r>
              <a:t>  </a:t>
            </a:r>
          </a:p>
          <a:p>
            <a:pPr marL="0" indent="0" defTabSz="420623">
              <a:lnSpc>
                <a:spcPts val="4000"/>
              </a:lnSpc>
              <a:spcBef>
                <a:spcPts val="0"/>
              </a:spcBef>
              <a:buSzTx/>
              <a:buNone/>
              <a:defRPr sz="2116">
                <a:solidFill>
                  <a:srgbClr val="008200"/>
                </a:solidFill>
                <a:latin typeface="Monaco"/>
                <a:ea typeface="Monaco"/>
                <a:cs typeface="Monaco"/>
                <a:sym typeface="Monaco"/>
              </a:defRPr>
            </a:pPr>
            <a:r>
              <a:rPr>
                <a:solidFill>
                  <a:srgbClr val="000000"/>
                </a:solidFill>
              </a:rPr>
              <a:t>      </a:t>
            </a:r>
            <a:r>
              <a:t>// generalized lambda</a:t>
            </a:r>
            <a:endParaRPr>
              <a:solidFill>
                <a:srgbClr val="000000"/>
              </a:solidFill>
            </a:endParaRPr>
          </a:p>
          <a:p>
            <a:pPr marL="0" indent="0" defTabSz="420623">
              <a:lnSpc>
                <a:spcPts val="4000"/>
              </a:lnSpc>
              <a:spcBef>
                <a:spcPts val="0"/>
              </a:spcBef>
              <a:buSzTx/>
              <a:buNone/>
              <a:defRPr sz="2116">
                <a:latin typeface="Monaco"/>
                <a:ea typeface="Monaco"/>
                <a:cs typeface="Monaco"/>
                <a:sym typeface="Monaco"/>
              </a:defRPr>
            </a:pPr>
            <a:r>
              <a:t>      </a:t>
            </a:r>
            <a:r>
              <a:rPr>
                <a:solidFill>
                  <a:srgbClr val="006699"/>
                </a:solidFill>
              </a:rPr>
              <a:t>auto</a:t>
            </a:r>
            <a:r>
              <a:t> sum = [](</a:t>
            </a:r>
            <a:r>
              <a:rPr>
                <a:solidFill>
                  <a:srgbClr val="006699"/>
                </a:solidFill>
              </a:rPr>
              <a:t>auto</a:t>
            </a:r>
            <a:r>
              <a:t> a, </a:t>
            </a:r>
            <a:r>
              <a:rPr>
                <a:solidFill>
                  <a:srgbClr val="006699"/>
                </a:solidFill>
              </a:rPr>
              <a:t>auto</a:t>
            </a:r>
            <a:r>
              <a:t> b) {</a:t>
            </a:r>
          </a:p>
          <a:p>
            <a:pPr marL="0" indent="0" defTabSz="420623">
              <a:lnSpc>
                <a:spcPts val="4000"/>
              </a:lnSpc>
              <a:spcBef>
                <a:spcPts val="0"/>
              </a:spcBef>
              <a:buSzTx/>
              <a:buNone/>
              <a:defRPr sz="2116">
                <a:latin typeface="Monaco"/>
                <a:ea typeface="Monaco"/>
                <a:cs typeface="Monaco"/>
                <a:sym typeface="Monaco"/>
              </a:defRPr>
            </a:pPr>
            <a:r>
              <a:t>         </a:t>
            </a:r>
            <a:r>
              <a:rPr>
                <a:solidFill>
                  <a:srgbClr val="006699"/>
                </a:solidFill>
              </a:rPr>
              <a:t>return</a:t>
            </a:r>
            <a:r>
              <a:t> a + b;</a:t>
            </a:r>
          </a:p>
          <a:p>
            <a:pPr marL="0" indent="0" defTabSz="420623">
              <a:lnSpc>
                <a:spcPts val="4000"/>
              </a:lnSpc>
              <a:spcBef>
                <a:spcPts val="0"/>
              </a:spcBef>
              <a:buSzTx/>
              <a:buNone/>
              <a:defRPr sz="2116">
                <a:latin typeface="Monaco"/>
                <a:ea typeface="Monaco"/>
                <a:cs typeface="Monaco"/>
                <a:sym typeface="Monaco"/>
              </a:defRPr>
            </a:pPr>
            <a:r>
              <a:t>         };</a:t>
            </a:r>
          </a:p>
          <a:p>
            <a:pPr marL="0" indent="0" defTabSz="420623">
              <a:lnSpc>
                <a:spcPts val="4000"/>
              </a:lnSpc>
              <a:spcBef>
                <a:spcPts val="0"/>
              </a:spcBef>
              <a:buSzTx/>
              <a:buNone/>
              <a:defRPr sz="2116">
                <a:latin typeface="Monaco"/>
                <a:ea typeface="Monaco"/>
                <a:cs typeface="Monaco"/>
                <a:sym typeface="Monaco"/>
              </a:defRPr>
            </a:pPr>
            <a:r>
              <a:t>       </a:t>
            </a:r>
          </a:p>
          <a:p>
            <a:pPr marL="0" indent="0" defTabSz="420623">
              <a:lnSpc>
                <a:spcPts val="4000"/>
              </a:lnSpc>
              <a:spcBef>
                <a:spcPts val="0"/>
              </a:spcBef>
              <a:buSzTx/>
              <a:buNone/>
              <a:defRPr sz="2116">
                <a:latin typeface="Monaco"/>
                <a:ea typeface="Monaco"/>
                <a:cs typeface="Monaco"/>
                <a:sym typeface="Monaco"/>
              </a:defRPr>
            </a:pPr>
            <a:r>
              <a:t>      cout &lt;&lt;</a:t>
            </a:r>
            <a:r>
              <a:rPr>
                <a:solidFill>
                  <a:srgbClr val="0000FF"/>
                </a:solidFill>
              </a:rPr>
              <a:t>"Sum(5,6) = "</a:t>
            </a:r>
            <a:r>
              <a:t>&lt;&lt; sum(5, 6) &lt;&lt; endl; </a:t>
            </a:r>
            <a:r>
              <a:rPr>
                <a:solidFill>
                  <a:srgbClr val="008200"/>
                </a:solidFill>
              </a:rPr>
              <a:t>// sum of two integers</a:t>
            </a:r>
          </a:p>
          <a:p>
            <a:pPr marL="0" indent="0" defTabSz="420623">
              <a:lnSpc>
                <a:spcPts val="4000"/>
              </a:lnSpc>
              <a:spcBef>
                <a:spcPts val="0"/>
              </a:spcBef>
              <a:buSzTx/>
              <a:buNone/>
              <a:defRPr sz="2116">
                <a:latin typeface="Monaco"/>
                <a:ea typeface="Monaco"/>
                <a:cs typeface="Monaco"/>
                <a:sym typeface="Monaco"/>
              </a:defRPr>
            </a:pPr>
            <a:r>
              <a:t>     </a:t>
            </a:r>
          </a:p>
          <a:p>
            <a:pPr marL="0" indent="0" defTabSz="420623">
              <a:lnSpc>
                <a:spcPts val="4000"/>
              </a:lnSpc>
              <a:spcBef>
                <a:spcPts val="0"/>
              </a:spcBef>
              <a:buSzTx/>
              <a:buNone/>
              <a:defRPr sz="2116">
                <a:solidFill>
                  <a:srgbClr val="008200"/>
                </a:solidFill>
                <a:latin typeface="Monaco"/>
                <a:ea typeface="Monaco"/>
                <a:cs typeface="Monaco"/>
                <a:sym typeface="Monaco"/>
              </a:defRPr>
            </a:pPr>
            <a:r>
              <a:rPr>
                <a:solidFill>
                  <a:srgbClr val="000000"/>
                </a:solidFill>
              </a:rPr>
              <a:t>      cout &lt;&lt;</a:t>
            </a:r>
            <a:r>
              <a:rPr>
                <a:solidFill>
                  <a:srgbClr val="0000FF"/>
                </a:solidFill>
              </a:rPr>
              <a:t>"Sum(2.0,6.5) = "</a:t>
            </a:r>
            <a:r>
              <a:rPr>
                <a:solidFill>
                  <a:srgbClr val="000000"/>
                </a:solidFill>
              </a:rPr>
              <a:t>&lt;&lt;sum(2.0, 6.5) &lt;&lt; endl; </a:t>
            </a:r>
            <a:r>
              <a:t>// sum of two float numbers</a:t>
            </a:r>
            <a:endParaRPr>
              <a:solidFill>
                <a:srgbClr val="000000"/>
              </a:solidFill>
            </a:endParaRPr>
          </a:p>
          <a:p>
            <a:pPr marL="0" indent="0" defTabSz="420623">
              <a:lnSpc>
                <a:spcPts val="4000"/>
              </a:lnSpc>
              <a:spcBef>
                <a:spcPts val="0"/>
              </a:spcBef>
              <a:buSzTx/>
              <a:buNone/>
              <a:defRPr sz="2116">
                <a:latin typeface="Monaco"/>
                <a:ea typeface="Monaco"/>
                <a:cs typeface="Monaco"/>
                <a:sym typeface="Monaco"/>
              </a:defRPr>
            </a:pPr>
            <a:r>
              <a:t>    </a:t>
            </a:r>
          </a:p>
          <a:p>
            <a:pPr marL="0" indent="0" defTabSz="420623">
              <a:lnSpc>
                <a:spcPts val="4000"/>
              </a:lnSpc>
              <a:spcBef>
                <a:spcPts val="0"/>
              </a:spcBef>
              <a:buSzTx/>
              <a:buNone/>
              <a:defRPr sz="2116">
                <a:latin typeface="Monaco"/>
                <a:ea typeface="Monaco"/>
                <a:cs typeface="Monaco"/>
                <a:sym typeface="Monaco"/>
              </a:defRPr>
            </a:pPr>
            <a:r>
              <a:t>      cout &lt;&lt;"Sum((string(\"SoftwareTesting\"), string(\"help.com\")) = </a:t>
            </a:r>
          </a:p>
          <a:p>
            <a:pPr marL="0" indent="0" defTabSz="420623">
              <a:lnSpc>
                <a:spcPts val="4000"/>
              </a:lnSpc>
              <a:spcBef>
                <a:spcPts val="0"/>
              </a:spcBef>
              <a:buSzTx/>
              <a:buNone/>
              <a:defRPr sz="2116">
                <a:latin typeface="Monaco"/>
                <a:ea typeface="Monaco"/>
                <a:cs typeface="Monaco"/>
                <a:sym typeface="Monaco"/>
              </a:defRPr>
            </a:pPr>
            <a:r>
              <a:t>      </a:t>
            </a:r>
            <a:r>
              <a:rPr>
                <a:solidFill>
                  <a:srgbClr val="0000FF"/>
                </a:solidFill>
              </a:rPr>
              <a:t>"&lt;&lt;sum(string("</a:t>
            </a:r>
            <a:r>
              <a:t>SoftwareTesting</a:t>
            </a:r>
            <a:r>
              <a:rPr>
                <a:solidFill>
                  <a:srgbClr val="0000FF"/>
                </a:solidFill>
              </a:rPr>
              <a:t>"), string("</a:t>
            </a:r>
            <a:r>
              <a:t>help.com")) &lt;&lt; endl; </a:t>
            </a:r>
            <a:r>
              <a:rPr>
                <a:solidFill>
                  <a:srgbClr val="008200"/>
                </a:solidFill>
              </a:rPr>
              <a:t>// sum of two strings</a:t>
            </a:r>
          </a:p>
          <a:p>
            <a:pPr marL="0" indent="0" defTabSz="420623">
              <a:lnSpc>
                <a:spcPts val="4000"/>
              </a:lnSpc>
              <a:spcBef>
                <a:spcPts val="0"/>
              </a:spcBef>
              <a:buSzTx/>
              <a:buNone/>
              <a:defRPr sz="2116">
                <a:latin typeface="Monaco"/>
                <a:ea typeface="Monaco"/>
                <a:cs typeface="Monaco"/>
                <a:sym typeface="Monaco"/>
              </a:defRPr>
            </a:pPr>
            <a:r>
              <a:t>   </a:t>
            </a:r>
          </a:p>
          <a:p>
            <a:pPr marL="0" indent="0" defTabSz="420623">
              <a:lnSpc>
                <a:spcPts val="4000"/>
              </a:lnSpc>
              <a:spcBef>
                <a:spcPts val="0"/>
              </a:spcBef>
              <a:buSzTx/>
              <a:buNone/>
              <a:defRPr sz="2116">
                <a:latin typeface="Monaco"/>
                <a:ea typeface="Monaco"/>
                <a:cs typeface="Monaco"/>
                <a:sym typeface="Monaco"/>
              </a:defRPr>
            </a:pPr>
            <a:r>
              <a:t>      </a:t>
            </a:r>
            <a:r>
              <a:rPr>
                <a:solidFill>
                  <a:srgbClr val="006699"/>
                </a:solidFill>
              </a:rPr>
              <a:t>return</a:t>
            </a:r>
            <a:r>
              <a:t> 0;</a:t>
            </a:r>
          </a:p>
          <a:p>
            <a:pPr marL="0" indent="0" defTabSz="420623">
              <a:lnSpc>
                <a:spcPts val="4000"/>
              </a:lnSpc>
              <a:spcBef>
                <a:spcPts val="0"/>
              </a:spcBef>
              <a:buSzTx/>
              <a:buNone/>
              <a:defRPr sz="2116">
                <a:latin typeface="Monaco"/>
                <a:ea typeface="Monaco"/>
                <a:cs typeface="Monaco"/>
                <a:sym typeface="Monaco"/>
              </a:defRPr>
            </a:pPr>
            <a:r>
              <a:t>   }</a:t>
            </a:r>
          </a:p>
          <a:p>
            <a:pPr marL="0" indent="0" defTabSz="420623">
              <a:spcBef>
                <a:spcPts val="1900"/>
              </a:spcBef>
              <a:buSzTx/>
              <a:buNone/>
              <a:defRPr b="1" sz="2116">
                <a:solidFill>
                  <a:srgbClr val="3A3A3A"/>
                </a:solidFill>
                <a:latin typeface="Helvetica"/>
                <a:ea typeface="Helvetica"/>
                <a:cs typeface="Helvetica"/>
                <a:sym typeface="Helvetica"/>
              </a:defRPr>
            </a:pPr>
            <a:r>
              <a:t>Output:</a:t>
            </a:r>
            <a:endParaRPr b="0"/>
          </a:p>
          <a:p>
            <a:pPr marL="0" indent="0" defTabSz="420623">
              <a:spcBef>
                <a:spcPts val="1900"/>
              </a:spcBef>
              <a:buSzTx/>
              <a:buNone/>
              <a:defRPr sz="2116">
                <a:solidFill>
                  <a:srgbClr val="3A3A3A"/>
                </a:solidFill>
                <a:latin typeface="Helvetica"/>
                <a:ea typeface="Helvetica"/>
                <a:cs typeface="Helvetica"/>
                <a:sym typeface="Helvetica"/>
              </a:defRPr>
            </a:pPr>
            <a:r>
              <a:t>Sum(5,6) = 11</a:t>
            </a:r>
            <a:br/>
            <a:r>
              <a:t>Sum(2.0,6.5) = 8.5</a:t>
            </a:r>
            <a:br/>
            <a:r>
              <a:t>Sum((string(“SoftwareTesting”), string(“help.com”)) = SoftwareTestinghelp.com</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HigherOrder function"/>
          <p:cNvSpPr txBox="1"/>
          <p:nvPr>
            <p:ph type="title"/>
          </p:nvPr>
        </p:nvSpPr>
        <p:spPr>
          <a:prstGeom prst="rect">
            <a:avLst/>
          </a:prstGeom>
        </p:spPr>
        <p:txBody>
          <a:bodyPr/>
          <a:lstStyle/>
          <a:p>
            <a:pPr/>
            <a:r>
              <a:t>HigherOrder function</a:t>
            </a:r>
          </a:p>
        </p:txBody>
      </p:sp>
      <p:sp>
        <p:nvSpPr>
          <p:cNvPr id="550" name="auto makeDeveloper(const std::string&amp; name)…"/>
          <p:cNvSpPr txBox="1"/>
          <p:nvPr>
            <p:ph type="body" idx="1"/>
          </p:nvPr>
        </p:nvSpPr>
        <p:spPr>
          <a:prstGeom prst="rect">
            <a:avLst/>
          </a:prstGeom>
        </p:spPr>
        <p:txBody>
          <a:bodyPr/>
          <a:lstStyle/>
          <a:p>
            <a:pPr marL="0" indent="0" defTabSz="439419">
              <a:spcBef>
                <a:spcPts val="0"/>
              </a:spcBef>
              <a:buSzTx/>
              <a:buNone/>
              <a:tabLst>
                <a:tab pos="431800" algn="l"/>
              </a:tabLst>
              <a:defRPr sz="1800">
                <a:solidFill>
                  <a:srgbClr val="4EB0CC"/>
                </a:solidFill>
                <a:latin typeface="Menlo Regular"/>
                <a:ea typeface="Menlo Regular"/>
                <a:cs typeface="Menlo Regular"/>
                <a:sym typeface="Menlo Regular"/>
              </a:defRPr>
            </a:pPr>
            <a:r>
              <a:rPr b="1" sz="3400">
                <a:solidFill>
                  <a:srgbClr val="FF7AB2"/>
                </a:solidFill>
              </a:rPr>
              <a:t>auto</a:t>
            </a:r>
            <a:r>
              <a:rPr sz="3400">
                <a:solidFill>
                  <a:srgbClr val="FFFFFF">
                    <a:alpha val="85000"/>
                  </a:srgbClr>
                </a:solidFill>
              </a:rPr>
              <a:t> </a:t>
            </a:r>
            <a:r>
              <a:rPr sz="3400"/>
              <a:t>makeDeveloper</a:t>
            </a:r>
            <a:r>
              <a:rPr sz="3400">
                <a:solidFill>
                  <a:srgbClr val="FFFFFF">
                    <a:alpha val="85000"/>
                  </a:srgbClr>
                </a:solidFill>
              </a:rPr>
              <a:t>(</a:t>
            </a:r>
            <a:r>
              <a:rPr b="1" sz="3400">
                <a:solidFill>
                  <a:srgbClr val="FF7AB2"/>
                </a:solidFill>
              </a:rPr>
              <a:t>const</a:t>
            </a:r>
            <a:r>
              <a:rPr sz="3400">
                <a:solidFill>
                  <a:srgbClr val="FFFFFF">
                    <a:alpha val="85000"/>
                  </a:srgbClr>
                </a:solidFill>
              </a:rPr>
              <a:t> </a:t>
            </a:r>
            <a:r>
              <a:rPr sz="3400">
                <a:solidFill>
                  <a:srgbClr val="DABAFF"/>
                </a:solidFill>
              </a:rPr>
              <a:t>std</a:t>
            </a:r>
            <a:r>
              <a:rPr sz="3400">
                <a:solidFill>
                  <a:srgbClr val="FFFFFF">
                    <a:alpha val="85000"/>
                  </a:srgbClr>
                </a:solidFill>
              </a:rPr>
              <a:t>::</a:t>
            </a:r>
            <a:r>
              <a:rPr sz="3400">
                <a:solidFill>
                  <a:srgbClr val="DABAFF"/>
                </a:solidFill>
              </a:rPr>
              <a:t>string</a:t>
            </a:r>
            <a:r>
              <a:rPr sz="3400">
                <a:solidFill>
                  <a:srgbClr val="FFFFFF">
                    <a:alpha val="85000"/>
                  </a:srgbClr>
                </a:solidFill>
              </a:rPr>
              <a:t>&amp; name)</a:t>
            </a:r>
            <a:endParaRPr sz="3400">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3400">
                <a:solidFill>
                  <a:srgbClr val="7F8C98"/>
                </a:solidFill>
                <a:latin typeface="Menlo Regular"/>
                <a:ea typeface="Menlo Regular"/>
                <a:cs typeface="Menlo Regular"/>
                <a:sym typeface="Menlo Regular"/>
              </a:defRPr>
            </a:pPr>
            <a:r>
              <a:rPr>
                <a:solidFill>
                  <a:srgbClr val="FFFFFF">
                    <a:alpha val="85000"/>
                  </a:srgbClr>
                </a:solidFill>
              </a:rPr>
              <a:t>  </a:t>
            </a:r>
            <a:r>
              <a:t>// Capture name by reference and return the lambda.</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r>
              <a:rPr b="1">
                <a:solidFill>
                  <a:srgbClr val="FF7AB2"/>
                </a:solidFill>
              </a:rPr>
              <a:t>return</a:t>
            </a:r>
            <a:r>
              <a:t> [&amp;]() {</a:t>
            </a:r>
          </a:p>
          <a:p>
            <a:pPr marL="0" indent="0" defTabSz="439419">
              <a:spcBef>
                <a:spcPts val="0"/>
              </a:spcBef>
              <a:buSzTx/>
              <a:buNone/>
              <a:tabLst>
                <a:tab pos="431800" algn="l"/>
              </a:tabLst>
              <a:defRPr sz="3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"I am a Developer , my name is "</a:t>
            </a:r>
            <a:r>
              <a:rPr>
                <a:solidFill>
                  <a:srgbClr val="FFFFFF">
                    <a:alpha val="85000"/>
                  </a:srgbClr>
                </a:solidFill>
              </a:rPr>
              <a:t> &lt;&lt; name &lt;&lt; </a:t>
            </a:r>
            <a:r>
              <a:rPr>
                <a:solidFill>
                  <a:srgbClr val="D9C97C"/>
                </a:solidFill>
              </a:rPr>
              <a:t>'\n'</a:t>
            </a:r>
            <a:r>
              <a:rPr>
                <a:solidFill>
                  <a:srgbClr val="FFFFFF">
                    <a:alpha val="85000"/>
                  </a:srgbClr>
                </a:solidFill>
              </a:rPr>
              <a:t>; </a:t>
            </a:r>
            <a:r>
              <a:rPr>
                <a:solidFill>
                  <a:srgbClr val="7F8C98"/>
                </a:solidFill>
              </a:rPr>
              <a:t>// Undefined behavior</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40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3400">
                <a:solidFill>
                  <a:srgbClr val="7F8C98"/>
                </a:solidFill>
                <a:latin typeface="Menlo Regular"/>
                <a:ea typeface="Menlo Regular"/>
                <a:cs typeface="Menlo Regular"/>
                <a:sym typeface="Menlo Regular"/>
              </a:defRPr>
            </a:pPr>
            <a:r>
              <a:rPr>
                <a:solidFill>
                  <a:srgbClr val="FFFFFF">
                    <a:alpha val="85000"/>
                  </a:srgbClr>
                </a:solidFill>
              </a:rPr>
              <a:t>  </a:t>
            </a:r>
            <a:r>
              <a:t>// </a:t>
            </a:r>
            <a:r>
              <a:rPr>
                <a:solidFill>
                  <a:srgbClr val="FFFFFF">
                    <a:alpha val="85000"/>
                  </a:srgbClr>
                </a:solidFill>
              </a:rPr>
              <a:t>  </a:t>
            </a:r>
            <a:r>
              <a:rPr b="1">
                <a:solidFill>
                  <a:srgbClr val="FF7AB2"/>
                </a:solidFill>
              </a:rPr>
              <a:t>auto</a:t>
            </a:r>
            <a:r>
              <a:rPr>
                <a:solidFill>
                  <a:srgbClr val="FFFFFF">
                    <a:alpha val="85000"/>
                  </a:srgbClr>
                </a:solidFill>
              </a:rPr>
              <a:t> sayName{ </a:t>
            </a:r>
            <a:r>
              <a:t>makeDeveloper</a:t>
            </a:r>
            <a:r>
              <a:rPr>
                <a:solidFill>
                  <a:srgbClr val="FFFFFF">
                    <a:alpha val="85000"/>
                  </a:srgbClr>
                </a:solidFill>
              </a:rPr>
              <a:t>(</a:t>
            </a:r>
            <a:r>
              <a:rPr>
                <a:solidFill>
                  <a:srgbClr val="FF8170"/>
                </a:solidFill>
              </a:rPr>
              <a:t>"Sathya"</a:t>
            </a:r>
            <a:r>
              <a:rPr>
                <a:solidFill>
                  <a:srgbClr val="FFFFFF">
                    <a:alpha val="85000"/>
                  </a:srgbClr>
                </a:solidFill>
              </a:rPr>
              <a:t>) };</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400">
                <a:solidFill>
                  <a:srgbClr val="7F8C98"/>
                </a:solidFill>
                <a:latin typeface="Menlo Regular"/>
                <a:ea typeface="Menlo Regular"/>
                <a:cs typeface="Menlo Regular"/>
                <a:sym typeface="Menlo Regular"/>
              </a:defRPr>
            </a:pPr>
            <a:r>
              <a:rPr>
                <a:solidFill>
                  <a:srgbClr val="FFFFFF">
                    <a:alpha val="85000"/>
                  </a:srgbClr>
                </a:solidFill>
              </a:rPr>
              <a:t>  </a:t>
            </a:r>
            <a:r>
              <a:t>// Call the lambda function that makeWalrus returned.</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sayName();</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b="1" sz="34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Generic lambda capture by ref"/>
          <p:cNvSpPr txBox="1"/>
          <p:nvPr>
            <p:ph type="title"/>
          </p:nvPr>
        </p:nvSpPr>
        <p:spPr>
          <a:prstGeom prst="rect">
            <a:avLst/>
          </a:prstGeom>
        </p:spPr>
        <p:txBody>
          <a:bodyPr/>
          <a:lstStyle/>
          <a:p>
            <a:pPr/>
            <a:r>
              <a:t>Generic lambda capture by ref</a:t>
            </a:r>
          </a:p>
        </p:txBody>
      </p:sp>
      <p:sp>
        <p:nvSpPr>
          <p:cNvPr id="553" name="int main()…"/>
          <p:cNvSpPr txBox="1"/>
          <p:nvPr>
            <p:ph type="body" idx="1"/>
          </p:nvPr>
        </p:nvSpPr>
        <p:spPr>
          <a:prstGeom prst="rect">
            <a:avLst/>
          </a:prstGeom>
        </p:spPr>
        <p:txBody>
          <a:bodyPr/>
          <a:lstStyle/>
          <a:p>
            <a:pPr marL="0" indent="0" defTabSz="420623">
              <a:spcBef>
                <a:spcPts val="0"/>
              </a:spcBef>
              <a:buSzTx/>
              <a:buNone/>
              <a:defRPr sz="2300">
                <a:solidFill>
                  <a:srgbClr val="0000FF"/>
                </a:solidFill>
                <a:latin typeface="Courier"/>
                <a:ea typeface="Courier"/>
                <a:cs typeface="Courier"/>
                <a:sym typeface="Courier"/>
              </a:defRPr>
            </a:pPr>
            <a:r>
              <a:rPr>
                <a:solidFill>
                  <a:srgbClr val="008855"/>
                </a:solidFill>
              </a:rPr>
              <a:t>int</a:t>
            </a:r>
            <a:r>
              <a:rPr>
                <a:solidFill>
                  <a:srgbClr val="000000"/>
                </a:solidFill>
              </a:rPr>
              <a:t> </a:t>
            </a:r>
            <a:r>
              <a:t>main</a:t>
            </a:r>
            <a:r>
              <a:rPr>
                <a:solidFill>
                  <a:srgbClr val="000000"/>
                </a:solidFill>
              </a:rPr>
              <a:t>()</a:t>
            </a:r>
            <a:endParaRPr>
              <a:solidFill>
                <a:srgbClr val="000000"/>
              </a:solidFill>
            </a:endParaRPr>
          </a:p>
          <a:p>
            <a:pPr marL="0" indent="0" algn="r" defTabSz="420623">
              <a:spcBef>
                <a:spcPts val="0"/>
              </a:spcBef>
              <a:buSzTx/>
              <a:buNone/>
              <a:defRPr sz="2300">
                <a:solidFill>
                  <a:srgbClr val="999999"/>
                </a:solidFill>
                <a:latin typeface="Courier"/>
                <a:ea typeface="Courier"/>
                <a:cs typeface="Courier"/>
                <a:sym typeface="Courier"/>
              </a:defRPr>
            </a:pPr>
            <a:r>
              <a:t>2</a:t>
            </a:r>
          </a:p>
          <a:p>
            <a:pPr marL="0" indent="0" defTabSz="420623">
              <a:spcBef>
                <a:spcPts val="0"/>
              </a:spcBef>
              <a:buSzTx/>
              <a:buNone/>
              <a:defRPr sz="2300">
                <a:latin typeface="Courier"/>
                <a:ea typeface="Courier"/>
                <a:cs typeface="Courier"/>
                <a:sym typeface="Courier"/>
              </a:defRPr>
            </a:pPr>
            <a:r>
              <a:t>{</a:t>
            </a:r>
          </a:p>
          <a:p>
            <a:pPr marL="0" indent="0" algn="r" defTabSz="420623">
              <a:spcBef>
                <a:spcPts val="0"/>
              </a:spcBef>
              <a:buSzTx/>
              <a:buNone/>
              <a:defRPr sz="2300">
                <a:solidFill>
                  <a:srgbClr val="999999"/>
                </a:solidFill>
                <a:latin typeface="Courier"/>
                <a:ea typeface="Courier"/>
                <a:cs typeface="Courier"/>
                <a:sym typeface="Courier"/>
              </a:defRPr>
            </a:pPr>
            <a:r>
              <a:t>3</a:t>
            </a:r>
          </a:p>
          <a:p>
            <a:pPr marL="0" indent="0" defTabSz="420623">
              <a:spcBef>
                <a:spcPts val="0"/>
              </a:spcBef>
              <a:buSzTx/>
              <a:buNone/>
              <a:defRPr sz="2300">
                <a:latin typeface="Courier"/>
                <a:ea typeface="Courier"/>
                <a:cs typeface="Courier"/>
                <a:sym typeface="Courier"/>
              </a:defRPr>
            </a:pPr>
            <a:r>
              <a:t>    </a:t>
            </a:r>
            <a:r>
              <a:rPr>
                <a:solidFill>
                  <a:srgbClr val="008855"/>
                </a:solidFill>
              </a:rPr>
              <a:t>int</a:t>
            </a:r>
            <a:r>
              <a:t> x = </a:t>
            </a:r>
            <a:r>
              <a:rPr>
                <a:solidFill>
                  <a:srgbClr val="116644"/>
                </a:solidFill>
              </a:rPr>
              <a:t>100</a:t>
            </a:r>
            <a:r>
              <a:t>, y = </a:t>
            </a:r>
            <a:r>
              <a:rPr>
                <a:solidFill>
                  <a:srgbClr val="116644"/>
                </a:solidFill>
              </a:rPr>
              <a:t>200</a:t>
            </a:r>
            <a:r>
              <a:t>;</a:t>
            </a:r>
          </a:p>
          <a:p>
            <a:pPr marL="0" indent="0" algn="r" defTabSz="420623">
              <a:spcBef>
                <a:spcPts val="0"/>
              </a:spcBef>
              <a:buSzTx/>
              <a:buNone/>
              <a:defRPr sz="2300">
                <a:solidFill>
                  <a:srgbClr val="999999"/>
                </a:solidFill>
                <a:latin typeface="Courier"/>
                <a:ea typeface="Courier"/>
                <a:cs typeface="Courier"/>
                <a:sym typeface="Courier"/>
              </a:defRPr>
            </a:pPr>
            <a:r>
              <a:t>4</a:t>
            </a:r>
          </a:p>
          <a:p>
            <a:pPr marL="0" indent="0" defTabSz="420623">
              <a:spcBef>
                <a:spcPts val="0"/>
              </a:spcBef>
              <a:buSzTx/>
              <a:buNone/>
              <a:defRPr sz="2300">
                <a:solidFill>
                  <a:srgbClr val="AA5500"/>
                </a:solidFill>
                <a:latin typeface="Courier"/>
                <a:ea typeface="Courier"/>
                <a:cs typeface="Courier"/>
                <a:sym typeface="Courier"/>
              </a:defRPr>
            </a:pPr>
            <a:r>
              <a:rPr>
                <a:solidFill>
                  <a:srgbClr val="000000"/>
                </a:solidFill>
              </a:rPr>
              <a:t>    </a:t>
            </a:r>
            <a:r>
              <a:rPr>
                <a:solidFill>
                  <a:srgbClr val="770088"/>
                </a:solidFill>
              </a:rPr>
              <a:t>auto</a:t>
            </a:r>
            <a:r>
              <a:rPr>
                <a:solidFill>
                  <a:srgbClr val="000000"/>
                </a:solidFill>
              </a:rPr>
              <a:t> print = [&amp;] { </a:t>
            </a:r>
            <a:r>
              <a:t>// Capturing object by reference</a:t>
            </a:r>
            <a:endParaRPr>
              <a:solidFill>
                <a:srgbClr val="000000"/>
              </a:solidFill>
            </a:endParaRPr>
          </a:p>
          <a:p>
            <a:pPr marL="0" indent="0" algn="r" defTabSz="420623">
              <a:spcBef>
                <a:spcPts val="0"/>
              </a:spcBef>
              <a:buSzTx/>
              <a:buNone/>
              <a:defRPr sz="2300">
                <a:solidFill>
                  <a:srgbClr val="999999"/>
                </a:solidFill>
                <a:latin typeface="Courier"/>
                <a:ea typeface="Courier"/>
                <a:cs typeface="Courier"/>
                <a:sym typeface="Courier"/>
              </a:defRPr>
            </a:pPr>
            <a:r>
              <a:t>5</a:t>
            </a:r>
          </a:p>
          <a:p>
            <a:pPr marL="0" indent="0" defTabSz="420623">
              <a:spcBef>
                <a:spcPts val="0"/>
              </a:spcBef>
              <a:buSzTx/>
              <a:buNone/>
              <a:defRPr sz="2300">
                <a:latin typeface="Courier"/>
                <a:ea typeface="Courier"/>
                <a:cs typeface="Courier"/>
                <a:sym typeface="Courier"/>
              </a:defRPr>
            </a:pPr>
            <a:r>
              <a:t>        std::cout &lt;&lt; __PRETTY_FUNCTION__ &lt;&lt; </a:t>
            </a:r>
            <a:r>
              <a:rPr>
                <a:solidFill>
                  <a:srgbClr val="AA1111"/>
                </a:solidFill>
              </a:rPr>
              <a:t>" : "</a:t>
            </a:r>
            <a:r>
              <a:t> &lt;&lt; x &lt;&lt; </a:t>
            </a:r>
            <a:r>
              <a:rPr>
                <a:solidFill>
                  <a:srgbClr val="AA1111"/>
                </a:solidFill>
              </a:rPr>
              <a:t>" , "</a:t>
            </a:r>
            <a:r>
              <a:t> &lt;&lt; y &lt;&lt; std::endl;</a:t>
            </a:r>
          </a:p>
          <a:p>
            <a:pPr marL="0" indent="0" algn="r" defTabSz="420623">
              <a:spcBef>
                <a:spcPts val="0"/>
              </a:spcBef>
              <a:buSzTx/>
              <a:buNone/>
              <a:defRPr sz="2300">
                <a:solidFill>
                  <a:srgbClr val="999999"/>
                </a:solidFill>
                <a:latin typeface="Courier"/>
                <a:ea typeface="Courier"/>
                <a:cs typeface="Courier"/>
                <a:sym typeface="Courier"/>
              </a:defRPr>
            </a:pPr>
            <a:r>
              <a:t>6</a:t>
            </a:r>
          </a:p>
          <a:p>
            <a:pPr marL="0" indent="0" defTabSz="420623">
              <a:spcBef>
                <a:spcPts val="0"/>
              </a:spcBef>
              <a:buSzTx/>
              <a:buNone/>
              <a:defRPr sz="2300">
                <a:latin typeface="Courier"/>
                <a:ea typeface="Courier"/>
                <a:cs typeface="Courier"/>
                <a:sym typeface="Courier"/>
              </a:defRPr>
            </a:pPr>
            <a:r>
              <a:t>    };</a:t>
            </a:r>
          </a:p>
          <a:p>
            <a:pPr marL="0" indent="0" algn="r" defTabSz="420623">
              <a:spcBef>
                <a:spcPts val="0"/>
              </a:spcBef>
              <a:buSzTx/>
              <a:buNone/>
              <a:defRPr sz="2300">
                <a:solidFill>
                  <a:srgbClr val="999999"/>
                </a:solidFill>
                <a:latin typeface="Courier"/>
                <a:ea typeface="Courier"/>
                <a:cs typeface="Courier"/>
                <a:sym typeface="Courier"/>
              </a:defRPr>
            </a:pPr>
            <a:r>
              <a:t>7</a:t>
            </a:r>
          </a:p>
          <a:p>
            <a:pPr marL="0" indent="0" defTabSz="420623">
              <a:spcBef>
                <a:spcPts val="0"/>
              </a:spcBef>
              <a:buSzTx/>
              <a:buNone/>
              <a:defRPr sz="2300">
                <a:latin typeface="Courier"/>
                <a:ea typeface="Courier"/>
                <a:cs typeface="Courier"/>
                <a:sym typeface="Courier"/>
              </a:defRPr>
            </a:pPr>
            <a:r>
              <a:t>    print();</a:t>
            </a:r>
          </a:p>
          <a:p>
            <a:pPr marL="0" indent="0" algn="r" defTabSz="420623">
              <a:spcBef>
                <a:spcPts val="0"/>
              </a:spcBef>
              <a:buSzTx/>
              <a:buNone/>
              <a:defRPr sz="2300">
                <a:solidFill>
                  <a:srgbClr val="999999"/>
                </a:solidFill>
                <a:latin typeface="Courier"/>
                <a:ea typeface="Courier"/>
                <a:cs typeface="Courier"/>
                <a:sym typeface="Courier"/>
              </a:defRPr>
            </a:pPr>
            <a:r>
              <a:t>8</a:t>
            </a:r>
          </a:p>
          <a:p>
            <a:pPr marL="0" indent="0" defTabSz="420623">
              <a:spcBef>
                <a:spcPts val="0"/>
              </a:spcBef>
              <a:buSzTx/>
              <a:buNone/>
              <a:defRPr sz="2300">
                <a:solidFill>
                  <a:srgbClr val="770088"/>
                </a:solidFill>
                <a:latin typeface="Courier"/>
                <a:ea typeface="Courier"/>
                <a:cs typeface="Courier"/>
                <a:sym typeface="Courier"/>
              </a:defRPr>
            </a:pPr>
            <a:r>
              <a:rPr>
                <a:solidFill>
                  <a:srgbClr val="000000"/>
                </a:solidFill>
              </a:rPr>
              <a:t>    </a:t>
            </a:r>
            <a:r>
              <a:t>return</a:t>
            </a:r>
            <a:r>
              <a:rPr>
                <a:solidFill>
                  <a:srgbClr val="000000"/>
                </a:solidFill>
              </a:rPr>
              <a:t> </a:t>
            </a:r>
            <a:r>
              <a:rPr>
                <a:solidFill>
                  <a:srgbClr val="116644"/>
                </a:solidFill>
              </a:rPr>
              <a:t>0</a:t>
            </a:r>
            <a:r>
              <a:rPr>
                <a:solidFill>
                  <a:srgbClr val="000000"/>
                </a:solidFill>
              </a:rPr>
              <a:t>;</a:t>
            </a:r>
            <a:endParaRPr>
              <a:solidFill>
                <a:srgbClr val="000000"/>
              </a:solidFill>
            </a:endParaRPr>
          </a:p>
          <a:p>
            <a:pPr marL="0" indent="0" algn="r" defTabSz="420623">
              <a:spcBef>
                <a:spcPts val="0"/>
              </a:spcBef>
              <a:buSzTx/>
              <a:buNone/>
              <a:defRPr sz="2300">
                <a:solidFill>
                  <a:srgbClr val="999999"/>
                </a:solidFill>
                <a:latin typeface="Courier"/>
                <a:ea typeface="Courier"/>
                <a:cs typeface="Courier"/>
                <a:sym typeface="Courier"/>
              </a:defRPr>
            </a:pPr>
            <a:r>
              <a:t>9</a:t>
            </a:r>
          </a:p>
          <a:p>
            <a:pPr marL="0" indent="0" defTabSz="420623">
              <a:spcBef>
                <a:spcPts val="0"/>
              </a:spcBef>
              <a:buSzTx/>
              <a:buNone/>
              <a:defRPr sz="2300">
                <a:latin typeface="Courier"/>
                <a:ea typeface="Courier"/>
                <a:cs typeface="Courier"/>
                <a:sym typeface="Courier"/>
              </a:defRPr>
            </a:pPr>
            <a:r>
              <a:t>}</a:t>
            </a:r>
          </a:p>
          <a:p>
            <a:pPr marL="0" indent="0" defTabSz="420623">
              <a:spcBef>
                <a:spcPts val="0"/>
              </a:spcBef>
              <a:buSzTx/>
              <a:buNone/>
              <a:defRPr sz="2300">
                <a:latin typeface="Courier"/>
                <a:ea typeface="Courier"/>
                <a:cs typeface="Courier"/>
                <a:sym typeface="Courier"/>
              </a:defRPr>
            </a:pPr>
          </a:p>
          <a:p>
            <a:pPr marL="0" indent="0" defTabSz="420623">
              <a:spcBef>
                <a:spcPts val="1300"/>
              </a:spcBef>
              <a:buSzTx/>
              <a:buNone/>
              <a:defRPr sz="2852">
                <a:solidFill>
                  <a:srgbClr val="222635"/>
                </a:solidFill>
                <a:latin typeface="Cambria"/>
                <a:ea typeface="Cambria"/>
                <a:cs typeface="Cambria"/>
                <a:sym typeface="Cambria"/>
              </a:defRPr>
            </a:pPr>
            <a:r>
              <a:t>In the above example, I have mentioned </a:t>
            </a:r>
            <a:r>
              <a:rPr sz="2677">
                <a:solidFill>
                  <a:srgbClr val="C7254E"/>
                </a:solidFill>
                <a:latin typeface="Menlo Regular"/>
                <a:ea typeface="Menlo Regular"/>
                <a:cs typeface="Menlo Regular"/>
                <a:sym typeface="Menlo Regular"/>
              </a:rPr>
              <a:t>&amp;</a:t>
            </a:r>
            <a:r>
              <a:t> in the capture list. This captures variable </a:t>
            </a:r>
            <a:r>
              <a:rPr sz="2677">
                <a:solidFill>
                  <a:srgbClr val="C7254E"/>
                </a:solidFill>
                <a:latin typeface="Menlo Regular"/>
                <a:ea typeface="Menlo Regular"/>
                <a:cs typeface="Menlo Regular"/>
                <a:sym typeface="Menlo Regular"/>
              </a:rPr>
              <a:t>x</a:t>
            </a:r>
            <a:r>
              <a:t> and </a:t>
            </a:r>
            <a:r>
              <a:rPr sz="2677">
                <a:solidFill>
                  <a:srgbClr val="C7254E"/>
                </a:solidFill>
                <a:latin typeface="Menlo Regular"/>
                <a:ea typeface="Menlo Regular"/>
                <a:cs typeface="Menlo Regular"/>
                <a:sym typeface="Menlo Regular"/>
              </a:rPr>
              <a:t>y</a:t>
            </a:r>
            <a:r>
              <a:t> as a reference. Similarly, </a:t>
            </a:r>
            <a:r>
              <a:rPr sz="2677">
                <a:solidFill>
                  <a:srgbClr val="C7254E"/>
                </a:solidFill>
                <a:latin typeface="Menlo Regular"/>
                <a:ea typeface="Menlo Regular"/>
                <a:cs typeface="Menlo Regular"/>
                <a:sym typeface="Menlo Regular"/>
              </a:rPr>
              <a:t>=</a:t>
            </a:r>
            <a:r>
              <a:t> denotes captured by value, which will create data member of the same type within the closure and copy assignment will take place. </a:t>
            </a:r>
          </a:p>
          <a:p>
            <a:pPr marL="0" indent="0" defTabSz="420623">
              <a:spcBef>
                <a:spcPts val="1300"/>
              </a:spcBef>
              <a:buSzTx/>
              <a:buNone/>
              <a:defRPr b="1" i="1" sz="2852">
                <a:solidFill>
                  <a:srgbClr val="222635"/>
                </a:solidFill>
                <a:latin typeface="Cambria"/>
                <a:ea typeface="Cambria"/>
                <a:cs typeface="Cambria"/>
                <a:sym typeface="Cambria"/>
              </a:defRPr>
            </a:pPr>
            <a:r>
              <a:rPr b="0" i="0"/>
              <a:t>Note that the parameter list is optional; </a:t>
            </a:r>
            <a:r>
              <a:t>you can omit the empty parentheses if you do not pass arguments</a:t>
            </a:r>
            <a:r>
              <a:rPr b="0" i="0"/>
              <a:t> to the lambda expression.  </a:t>
            </a:r>
            <a:endParaRPr b="0" i="0"/>
          </a:p>
          <a:p>
            <a:pPr marL="0" indent="0" defTabSz="420623">
              <a:spcBef>
                <a:spcPts val="1300"/>
              </a:spcBef>
              <a:buSzTx/>
              <a:buNone/>
              <a:defRPr b="1" i="1" sz="1748">
                <a:solidFill>
                  <a:srgbClr val="222635"/>
                </a:solidFill>
                <a:latin typeface="Cambria"/>
                <a:ea typeface="Cambria"/>
                <a:cs typeface="Cambria"/>
                <a:sym typeface="Cambria"/>
              </a:defRPr>
            </a:pP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lambda"/>
          <p:cNvSpPr txBox="1"/>
          <p:nvPr>
            <p:ph type="title"/>
          </p:nvPr>
        </p:nvSpPr>
        <p:spPr>
          <a:prstGeom prst="rect">
            <a:avLst/>
          </a:prstGeom>
        </p:spPr>
        <p:txBody>
          <a:bodyPr/>
          <a:lstStyle/>
          <a:p>
            <a:pPr/>
            <a:r>
              <a:t>lambda</a:t>
            </a:r>
          </a:p>
        </p:txBody>
      </p:sp>
      <p:sp>
        <p:nvSpPr>
          <p:cNvPr id="556" name="class Example…"/>
          <p:cNvSpPr txBox="1"/>
          <p:nvPr>
            <p:ph type="body" idx="1"/>
          </p:nvPr>
        </p:nvSpPr>
        <p:spPr>
          <a:prstGeom prst="rect">
            <a:avLst/>
          </a:prstGeom>
        </p:spPr>
        <p:txBody>
          <a:bodyPr/>
          <a:lstStyle/>
          <a:p>
            <a:pPr marL="0" indent="0" defTabSz="457200">
              <a:spcBef>
                <a:spcPts val="0"/>
              </a:spcBef>
              <a:buSzTx/>
              <a:buNone/>
              <a:defRPr sz="1300">
                <a:solidFill>
                  <a:srgbClr val="0000FF"/>
                </a:solidFill>
                <a:latin typeface="Courier"/>
                <a:ea typeface="Courier"/>
                <a:cs typeface="Courier"/>
                <a:sym typeface="Courier"/>
              </a:defRPr>
            </a:pPr>
            <a:r>
              <a:rPr>
                <a:solidFill>
                  <a:srgbClr val="770088"/>
                </a:solidFill>
              </a:rPr>
              <a:t>class</a:t>
            </a:r>
            <a:r>
              <a:rPr>
                <a:solidFill>
                  <a:srgbClr val="000000"/>
                </a:solidFill>
              </a:rPr>
              <a:t> </a:t>
            </a:r>
            <a:r>
              <a:t>Example</a:t>
            </a:r>
            <a:endParaRPr>
              <a:solidFill>
                <a:srgbClr val="000000"/>
              </a:solidFill>
            </a:endParaRPr>
          </a:p>
          <a:p>
            <a:pPr marL="0" indent="0" algn="r" defTabSz="457200">
              <a:spcBef>
                <a:spcPts val="0"/>
              </a:spcBef>
              <a:buSzTx/>
              <a:buNone/>
              <a:defRPr sz="1700">
                <a:solidFill>
                  <a:srgbClr val="999999"/>
                </a:solidFill>
                <a:latin typeface="Courier"/>
                <a:ea typeface="Courier"/>
                <a:cs typeface="Courier"/>
                <a:sym typeface="Courier"/>
              </a:defRPr>
            </a:pPr>
            <a:r>
              <a:t>2</a:t>
            </a:r>
          </a:p>
          <a:p>
            <a:pPr marL="0" indent="0" defTabSz="457200">
              <a:spcBef>
                <a:spcPts val="0"/>
              </a:spcBef>
              <a:buSzTx/>
              <a:buNone/>
              <a:defRPr sz="1700">
                <a:latin typeface="Courier"/>
                <a:ea typeface="Courier"/>
                <a:cs typeface="Courier"/>
                <a:sym typeface="Courier"/>
              </a:defRPr>
            </a:pPr>
            <a:r>
              <a:t>{</a:t>
            </a:r>
          </a:p>
          <a:p>
            <a:pPr marL="0" indent="0" algn="r" defTabSz="457200">
              <a:spcBef>
                <a:spcPts val="0"/>
              </a:spcBef>
              <a:buSzTx/>
              <a:buNone/>
              <a:defRPr sz="1700">
                <a:solidFill>
                  <a:srgbClr val="999999"/>
                </a:solidFill>
                <a:latin typeface="Courier"/>
                <a:ea typeface="Courier"/>
                <a:cs typeface="Courier"/>
                <a:sym typeface="Courier"/>
              </a:defRPr>
            </a:pPr>
            <a:r>
              <a:t>3</a:t>
            </a:r>
          </a:p>
          <a:p>
            <a:pPr marL="0" indent="0" defTabSz="457200">
              <a:spcBef>
                <a:spcPts val="0"/>
              </a:spcBef>
              <a:buSzTx/>
              <a:buNone/>
              <a:defRPr sz="1700">
                <a:solidFill>
                  <a:srgbClr val="770088"/>
                </a:solidFill>
                <a:latin typeface="Courier"/>
                <a:ea typeface="Courier"/>
                <a:cs typeface="Courier"/>
                <a:sym typeface="Courier"/>
              </a:defRPr>
            </a:pPr>
            <a:r>
              <a:t>public</a:t>
            </a:r>
            <a:r>
              <a:rPr>
                <a:solidFill>
                  <a:srgbClr val="000000"/>
                </a:solidFill>
              </a:rPr>
              <a:t>:</a:t>
            </a:r>
            <a:endParaRPr>
              <a:solidFill>
                <a:srgbClr val="000000"/>
              </a:solidFill>
            </a:endParaRPr>
          </a:p>
          <a:p>
            <a:pPr marL="0" indent="0" algn="r" defTabSz="457200">
              <a:spcBef>
                <a:spcPts val="0"/>
              </a:spcBef>
              <a:buSzTx/>
              <a:buNone/>
              <a:defRPr sz="1700">
                <a:solidFill>
                  <a:srgbClr val="999999"/>
                </a:solidFill>
                <a:latin typeface="Courier"/>
                <a:ea typeface="Courier"/>
                <a:cs typeface="Courier"/>
                <a:sym typeface="Courier"/>
              </a:defRPr>
            </a:pPr>
            <a:r>
              <a:t>4</a:t>
            </a:r>
          </a:p>
          <a:p>
            <a:pPr marL="0" indent="0" defTabSz="457200">
              <a:spcBef>
                <a:spcPts val="0"/>
              </a:spcBef>
              <a:buSzTx/>
              <a:buNone/>
              <a:defRPr sz="1700">
                <a:latin typeface="Courier"/>
                <a:ea typeface="Courier"/>
                <a:cs typeface="Courier"/>
                <a:sym typeface="Courier"/>
              </a:defRPr>
            </a:pPr>
            <a:r>
              <a:t>    Example() : m_var(</a:t>
            </a:r>
            <a:r>
              <a:rPr>
                <a:solidFill>
                  <a:srgbClr val="116644"/>
                </a:solidFill>
              </a:rPr>
              <a:t>10</a:t>
            </a:r>
            <a:r>
              <a:t>) {}</a:t>
            </a:r>
          </a:p>
          <a:p>
            <a:pPr marL="0" indent="0" algn="r" defTabSz="457200">
              <a:spcBef>
                <a:spcPts val="0"/>
              </a:spcBef>
              <a:buSzTx/>
              <a:buNone/>
              <a:defRPr sz="1700">
                <a:solidFill>
                  <a:srgbClr val="999999"/>
                </a:solidFill>
                <a:latin typeface="Courier"/>
                <a:ea typeface="Courier"/>
                <a:cs typeface="Courier"/>
                <a:sym typeface="Courier"/>
              </a:defRPr>
            </a:pPr>
            <a:r>
              <a:t>5</a:t>
            </a:r>
          </a:p>
          <a:p>
            <a:pPr marL="0" indent="0" defTabSz="457200">
              <a:spcBef>
                <a:spcPts val="0"/>
              </a:spcBef>
              <a:buSzTx/>
              <a:buNone/>
              <a:defRPr sz="1700">
                <a:latin typeface="Courier"/>
                <a:ea typeface="Courier"/>
                <a:cs typeface="Courier"/>
                <a:sym typeface="Courier"/>
              </a:defRPr>
            </a:pPr>
            <a:r>
              <a:t>    </a:t>
            </a:r>
            <a:r>
              <a:rPr>
                <a:solidFill>
                  <a:srgbClr val="008855"/>
                </a:solidFill>
              </a:rPr>
              <a:t>void</a:t>
            </a:r>
            <a:r>
              <a:t> func()</a:t>
            </a:r>
          </a:p>
          <a:p>
            <a:pPr marL="0" indent="0" algn="r" defTabSz="457200">
              <a:spcBef>
                <a:spcPts val="0"/>
              </a:spcBef>
              <a:buSzTx/>
              <a:buNone/>
              <a:defRPr sz="1700">
                <a:solidFill>
                  <a:srgbClr val="999999"/>
                </a:solidFill>
                <a:latin typeface="Courier"/>
                <a:ea typeface="Courier"/>
                <a:cs typeface="Courier"/>
                <a:sym typeface="Courier"/>
              </a:defRPr>
            </a:pPr>
            <a:r>
              <a:t>6</a:t>
            </a:r>
          </a:p>
          <a:p>
            <a:pPr marL="0" indent="0" defTabSz="457200">
              <a:spcBef>
                <a:spcPts val="0"/>
              </a:spcBef>
              <a:buSzTx/>
              <a:buNone/>
              <a:defRPr sz="1700">
                <a:latin typeface="Courier"/>
                <a:ea typeface="Courier"/>
                <a:cs typeface="Courier"/>
                <a:sym typeface="Courier"/>
              </a:defRPr>
            </a:pPr>
            <a:r>
              <a:t>    {</a:t>
            </a:r>
          </a:p>
          <a:p>
            <a:pPr marL="0" indent="0" algn="r" defTabSz="457200">
              <a:spcBef>
                <a:spcPts val="0"/>
              </a:spcBef>
              <a:buSzTx/>
              <a:buNone/>
              <a:defRPr sz="1700">
                <a:solidFill>
                  <a:srgbClr val="999999"/>
                </a:solidFill>
                <a:latin typeface="Courier"/>
                <a:ea typeface="Courier"/>
                <a:cs typeface="Courier"/>
                <a:sym typeface="Courier"/>
              </a:defRPr>
            </a:pPr>
            <a:r>
              <a:t>7</a:t>
            </a:r>
          </a:p>
          <a:p>
            <a:pPr marL="0" indent="0" defTabSz="457200">
              <a:spcBef>
                <a:spcPts val="0"/>
              </a:spcBef>
              <a:buSzTx/>
              <a:buNone/>
              <a:defRPr sz="1700">
                <a:latin typeface="Courier"/>
                <a:ea typeface="Courier"/>
                <a:cs typeface="Courier"/>
                <a:sym typeface="Courier"/>
              </a:defRPr>
            </a:pPr>
            <a:r>
              <a:t>        [=]() { std::cout &lt;&lt; m_var &lt;&lt; std::endl; }(); </a:t>
            </a:r>
            <a:r>
              <a:rPr>
                <a:solidFill>
                  <a:srgbClr val="AA5500"/>
                </a:solidFill>
              </a:rPr>
              <a:t>// IIFE</a:t>
            </a:r>
          </a:p>
          <a:p>
            <a:pPr marL="0" indent="0" algn="r" defTabSz="457200">
              <a:spcBef>
                <a:spcPts val="0"/>
              </a:spcBef>
              <a:buSzTx/>
              <a:buNone/>
              <a:defRPr sz="1700">
                <a:solidFill>
                  <a:srgbClr val="999999"/>
                </a:solidFill>
                <a:latin typeface="Courier"/>
                <a:ea typeface="Courier"/>
                <a:cs typeface="Courier"/>
                <a:sym typeface="Courier"/>
              </a:defRPr>
            </a:pPr>
            <a:r>
              <a:t>8</a:t>
            </a:r>
          </a:p>
          <a:p>
            <a:pPr marL="0" indent="0" defTabSz="457200">
              <a:spcBef>
                <a:spcPts val="0"/>
              </a:spcBef>
              <a:buSzTx/>
              <a:buNone/>
              <a:defRPr sz="1700">
                <a:latin typeface="Courier"/>
                <a:ea typeface="Courier"/>
                <a:cs typeface="Courier"/>
                <a:sym typeface="Courier"/>
              </a:defRPr>
            </a:pPr>
            <a:r>
              <a:t>    }</a:t>
            </a:r>
          </a:p>
          <a:p>
            <a:pPr marL="0" indent="0" algn="r" defTabSz="457200">
              <a:spcBef>
                <a:spcPts val="0"/>
              </a:spcBef>
              <a:buSzTx/>
              <a:buNone/>
              <a:defRPr sz="1700">
                <a:solidFill>
                  <a:srgbClr val="999999"/>
                </a:solidFill>
                <a:latin typeface="Courier"/>
                <a:ea typeface="Courier"/>
                <a:cs typeface="Courier"/>
                <a:sym typeface="Courier"/>
              </a:defRPr>
            </a:pPr>
            <a:r>
              <a:t>9</a:t>
            </a:r>
          </a:p>
          <a:p>
            <a:pPr marL="0" indent="0" defTabSz="457200">
              <a:spcBef>
                <a:spcPts val="0"/>
              </a:spcBef>
              <a:buSzTx/>
              <a:buNone/>
              <a:defRPr sz="1700">
                <a:solidFill>
                  <a:srgbClr val="770088"/>
                </a:solidFill>
                <a:latin typeface="Courier"/>
                <a:ea typeface="Courier"/>
                <a:cs typeface="Courier"/>
                <a:sym typeface="Courier"/>
              </a:defRPr>
            </a:pPr>
            <a:r>
              <a:t>private</a:t>
            </a:r>
            <a:r>
              <a:rPr>
                <a:solidFill>
                  <a:srgbClr val="000000"/>
                </a:solidFill>
              </a:rPr>
              <a:t>:</a:t>
            </a:r>
            <a:endParaRPr>
              <a:solidFill>
                <a:srgbClr val="000000"/>
              </a:solidFill>
            </a:endParaRPr>
          </a:p>
          <a:p>
            <a:pPr marL="0" indent="0" algn="r" defTabSz="457200">
              <a:spcBef>
                <a:spcPts val="0"/>
              </a:spcBef>
              <a:buSzTx/>
              <a:buNone/>
              <a:defRPr sz="1700">
                <a:solidFill>
                  <a:srgbClr val="999999"/>
                </a:solidFill>
                <a:latin typeface="Courier"/>
                <a:ea typeface="Courier"/>
                <a:cs typeface="Courier"/>
                <a:sym typeface="Courier"/>
              </a:defRPr>
            </a:pPr>
            <a:r>
              <a:t>10</a:t>
            </a:r>
          </a:p>
          <a:p>
            <a:pPr marL="0" indent="0" defTabSz="457200">
              <a:spcBef>
                <a:spcPts val="0"/>
              </a:spcBef>
              <a:buSzTx/>
              <a:buNone/>
              <a:defRPr sz="1700">
                <a:latin typeface="Courier"/>
                <a:ea typeface="Courier"/>
                <a:cs typeface="Courier"/>
                <a:sym typeface="Courier"/>
              </a:defRPr>
            </a:pPr>
            <a:r>
              <a:t>    </a:t>
            </a:r>
            <a:r>
              <a:rPr>
                <a:solidFill>
                  <a:srgbClr val="008855"/>
                </a:solidFill>
              </a:rPr>
              <a:t>int</a:t>
            </a:r>
            <a:r>
              <a:t> m_var;</a:t>
            </a:r>
          </a:p>
          <a:p>
            <a:pPr marL="0" indent="0" algn="r" defTabSz="457200">
              <a:spcBef>
                <a:spcPts val="0"/>
              </a:spcBef>
              <a:buSzTx/>
              <a:buNone/>
              <a:defRPr sz="1700">
                <a:solidFill>
                  <a:srgbClr val="999999"/>
                </a:solidFill>
                <a:latin typeface="Courier"/>
                <a:ea typeface="Courier"/>
                <a:cs typeface="Courier"/>
                <a:sym typeface="Courier"/>
              </a:defRPr>
            </a:pPr>
            <a:r>
              <a:t>11</a:t>
            </a:r>
          </a:p>
          <a:p>
            <a:pPr marL="0" indent="0" defTabSz="457200">
              <a:spcBef>
                <a:spcPts val="0"/>
              </a:spcBef>
              <a:buSzTx/>
              <a:buNone/>
              <a:defRPr sz="1700">
                <a:latin typeface="Courier"/>
                <a:ea typeface="Courier"/>
                <a:cs typeface="Courier"/>
                <a:sym typeface="Courier"/>
              </a:defRPr>
            </a:pPr>
            <a:r>
              <a:t>};</a:t>
            </a:r>
          </a:p>
          <a:p>
            <a:pPr marL="0" indent="0" algn="r" defTabSz="457200">
              <a:spcBef>
                <a:spcPts val="0"/>
              </a:spcBef>
              <a:buSzTx/>
              <a:buNone/>
              <a:defRPr sz="1700">
                <a:solidFill>
                  <a:srgbClr val="999999"/>
                </a:solidFill>
                <a:latin typeface="Courier"/>
                <a:ea typeface="Courier"/>
                <a:cs typeface="Courier"/>
                <a:sym typeface="Courier"/>
              </a:defRPr>
            </a:pPr>
            <a:r>
              <a:t>12</a:t>
            </a:r>
          </a:p>
          <a:p>
            <a:pPr marL="0" indent="0" defTabSz="457200">
              <a:spcBef>
                <a:spcPts val="0"/>
              </a:spcBef>
              <a:buSzTx/>
              <a:buNone/>
              <a:defRPr sz="1700">
                <a:latin typeface="Courier"/>
                <a:ea typeface="Courier"/>
                <a:cs typeface="Courier"/>
                <a:sym typeface="Courier"/>
              </a:defRPr>
            </a:pPr>
          </a:p>
          <a:p>
            <a:pPr marL="0" indent="0" algn="r" defTabSz="457200">
              <a:spcBef>
                <a:spcPts val="0"/>
              </a:spcBef>
              <a:buSzTx/>
              <a:buNone/>
              <a:defRPr sz="1700">
                <a:solidFill>
                  <a:srgbClr val="999999"/>
                </a:solidFill>
                <a:latin typeface="Courier"/>
                <a:ea typeface="Courier"/>
                <a:cs typeface="Courier"/>
                <a:sym typeface="Courier"/>
              </a:defRPr>
            </a:pPr>
            <a:r>
              <a:t>13</a:t>
            </a:r>
          </a:p>
          <a:p>
            <a:pPr marL="0" indent="0" defTabSz="457200">
              <a:spcBef>
                <a:spcPts val="0"/>
              </a:spcBef>
              <a:buSzTx/>
              <a:buNone/>
              <a:defRPr sz="1700">
                <a:solidFill>
                  <a:srgbClr val="0000FF"/>
                </a:solidFill>
                <a:latin typeface="Courier"/>
                <a:ea typeface="Courier"/>
                <a:cs typeface="Courier"/>
                <a:sym typeface="Courier"/>
              </a:defRPr>
            </a:pPr>
            <a:r>
              <a:rPr>
                <a:solidFill>
                  <a:srgbClr val="008855"/>
                </a:solidFill>
              </a:rPr>
              <a:t>int</a:t>
            </a:r>
            <a:r>
              <a:rPr>
                <a:solidFill>
                  <a:srgbClr val="000000"/>
                </a:solidFill>
              </a:rPr>
              <a:t> </a:t>
            </a:r>
            <a:r>
              <a:t>main</a:t>
            </a:r>
            <a:r>
              <a:rPr>
                <a:solidFill>
                  <a:srgbClr val="000000"/>
                </a:solidFill>
              </a:rPr>
              <a:t>()</a:t>
            </a:r>
            <a:endParaRPr>
              <a:solidFill>
                <a:srgbClr val="000000"/>
              </a:solidFill>
            </a:endParaRPr>
          </a:p>
          <a:p>
            <a:pPr marL="0" indent="0" algn="r" defTabSz="457200">
              <a:spcBef>
                <a:spcPts val="0"/>
              </a:spcBef>
              <a:buSzTx/>
              <a:buNone/>
              <a:defRPr sz="1700">
                <a:solidFill>
                  <a:srgbClr val="999999"/>
                </a:solidFill>
                <a:latin typeface="Courier"/>
                <a:ea typeface="Courier"/>
                <a:cs typeface="Courier"/>
                <a:sym typeface="Courier"/>
              </a:defRPr>
            </a:pPr>
            <a:r>
              <a:t>14</a:t>
            </a:r>
          </a:p>
          <a:p>
            <a:pPr marL="0" indent="0" defTabSz="457200">
              <a:spcBef>
                <a:spcPts val="0"/>
              </a:spcBef>
              <a:buSzTx/>
              <a:buNone/>
              <a:defRPr sz="1700">
                <a:latin typeface="Courier"/>
                <a:ea typeface="Courier"/>
                <a:cs typeface="Courier"/>
                <a:sym typeface="Courier"/>
              </a:defRPr>
            </a:pPr>
            <a:r>
              <a:t>{</a:t>
            </a:r>
          </a:p>
          <a:p>
            <a:pPr marL="0" indent="0" algn="r" defTabSz="457200">
              <a:spcBef>
                <a:spcPts val="0"/>
              </a:spcBef>
              <a:buSzTx/>
              <a:buNone/>
              <a:defRPr sz="1700">
                <a:solidFill>
                  <a:srgbClr val="999999"/>
                </a:solidFill>
                <a:latin typeface="Courier"/>
                <a:ea typeface="Courier"/>
                <a:cs typeface="Courier"/>
                <a:sym typeface="Courier"/>
              </a:defRPr>
            </a:pPr>
            <a:r>
              <a:t>15</a:t>
            </a:r>
          </a:p>
          <a:p>
            <a:pPr marL="0" indent="0" defTabSz="457200">
              <a:spcBef>
                <a:spcPts val="0"/>
              </a:spcBef>
              <a:buSzTx/>
              <a:buNone/>
              <a:defRPr sz="1700">
                <a:latin typeface="Courier"/>
                <a:ea typeface="Courier"/>
                <a:cs typeface="Courier"/>
                <a:sym typeface="Courier"/>
              </a:defRPr>
            </a:pPr>
            <a:r>
              <a:t>    Example e;</a:t>
            </a:r>
          </a:p>
          <a:p>
            <a:pPr marL="0" indent="0" algn="r" defTabSz="457200">
              <a:spcBef>
                <a:spcPts val="0"/>
              </a:spcBef>
              <a:buSzTx/>
              <a:buNone/>
              <a:defRPr sz="1700">
                <a:solidFill>
                  <a:srgbClr val="999999"/>
                </a:solidFill>
                <a:latin typeface="Courier"/>
                <a:ea typeface="Courier"/>
                <a:cs typeface="Courier"/>
                <a:sym typeface="Courier"/>
              </a:defRPr>
            </a:pPr>
            <a:r>
              <a:t>16</a:t>
            </a:r>
          </a:p>
          <a:p>
            <a:pPr marL="0" indent="0" defTabSz="457200">
              <a:spcBef>
                <a:spcPts val="0"/>
              </a:spcBef>
              <a:buSzTx/>
              <a:buNone/>
              <a:defRPr sz="1700">
                <a:latin typeface="Courier"/>
                <a:ea typeface="Courier"/>
                <a:cs typeface="Courier"/>
                <a:sym typeface="Courier"/>
              </a:defRPr>
            </a:pPr>
            <a:r>
              <a:t>    e.func();</a:t>
            </a:r>
          </a:p>
          <a:p>
            <a:pPr marL="0" indent="0" algn="r" defTabSz="457200">
              <a:spcBef>
                <a:spcPts val="0"/>
              </a:spcBef>
              <a:buSzTx/>
              <a:buNone/>
              <a:defRPr sz="1700">
                <a:solidFill>
                  <a:srgbClr val="999999"/>
                </a:solidFill>
                <a:latin typeface="Courier"/>
                <a:ea typeface="Courier"/>
                <a:cs typeface="Courier"/>
                <a:sym typeface="Courier"/>
              </a:defRPr>
            </a:pPr>
            <a:r>
              <a:t>17</a:t>
            </a:r>
          </a:p>
          <a:p>
            <a:pPr marL="0" indent="0" defTabSz="457200">
              <a:spcBef>
                <a:spcPts val="0"/>
              </a:spcBef>
              <a:buSzTx/>
              <a:buNone/>
              <a:defRPr sz="170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Lambda Variadic"/>
          <p:cNvSpPr txBox="1"/>
          <p:nvPr>
            <p:ph type="title"/>
          </p:nvPr>
        </p:nvSpPr>
        <p:spPr>
          <a:prstGeom prst="rect">
            <a:avLst/>
          </a:prstGeom>
        </p:spPr>
        <p:txBody>
          <a:bodyPr/>
          <a:lstStyle/>
          <a:p>
            <a:pPr/>
            <a:r>
              <a:t>Lambda Variadic</a:t>
            </a:r>
          </a:p>
        </p:txBody>
      </p:sp>
      <p:sp>
        <p:nvSpPr>
          <p:cNvPr id="559"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1400">
                <a:solidFill>
                  <a:srgbClr val="FF8170"/>
                </a:solidFill>
                <a:latin typeface="Menlo Regular"/>
                <a:ea typeface="Menlo Regular"/>
                <a:cs typeface="Menlo Regular"/>
                <a:sym typeface="Menlo Regular"/>
              </a:defRPr>
            </a:pPr>
            <a:r>
              <a:rPr>
                <a:solidFill>
                  <a:srgbClr val="FFA14F"/>
                </a:solidFill>
              </a:rPr>
              <a:t>#</a:t>
            </a:r>
            <a:r>
              <a:rPr sz="2600">
                <a:solidFill>
                  <a:srgbClr val="FFA14F"/>
                </a:solidFill>
              </a:rPr>
              <a:t>include </a:t>
            </a:r>
            <a:r>
              <a:rPr sz="2600"/>
              <a:t>&lt;iostream&gt;</a:t>
            </a:r>
            <a:endParaRPr sz="2600">
              <a:solidFill>
                <a:srgbClr val="FFFFFF">
                  <a:alpha val="85000"/>
                </a:srgbClr>
              </a:solidFill>
            </a:endParaRP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r>
              <a:rPr b="1">
                <a:solidFill>
                  <a:srgbClr val="FF7AB2"/>
                </a:solidFill>
              </a:rPr>
              <a:t>void</a:t>
            </a:r>
            <a:r>
              <a:t> </a:t>
            </a:r>
            <a:r>
              <a:rPr>
                <a:solidFill>
                  <a:srgbClr val="4EB0CC"/>
                </a:solidFill>
              </a:rPr>
              <a:t>print</a:t>
            </a:r>
            <a:r>
              <a:t>() {}</a:t>
            </a: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r>
              <a:rPr b="1">
                <a:solidFill>
                  <a:srgbClr val="FF7AB2"/>
                </a:solidFill>
              </a:rPr>
              <a:t>template</a:t>
            </a:r>
            <a:r>
              <a:t> &lt;</a:t>
            </a:r>
            <a:r>
              <a:rPr b="1">
                <a:solidFill>
                  <a:srgbClr val="FF7AB2"/>
                </a:solidFill>
              </a:rPr>
              <a:t>typename</a:t>
            </a:r>
            <a:r>
              <a:t> First, </a:t>
            </a:r>
            <a:r>
              <a:rPr b="1">
                <a:solidFill>
                  <a:srgbClr val="FF7AB2"/>
                </a:solidFill>
              </a:rPr>
              <a:t>typename</a:t>
            </a:r>
            <a:r>
              <a:t>... Rest&gt;</a:t>
            </a: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r>
              <a:rPr b="1">
                <a:solidFill>
                  <a:srgbClr val="FF7AB2"/>
                </a:solidFill>
              </a:rPr>
              <a:t>void</a:t>
            </a:r>
            <a:r>
              <a:t> </a:t>
            </a:r>
            <a:r>
              <a:rPr>
                <a:solidFill>
                  <a:srgbClr val="4EB0CC"/>
                </a:solidFill>
              </a:rPr>
              <a:t>print</a:t>
            </a:r>
            <a:r>
              <a:t>(</a:t>
            </a:r>
            <a:r>
              <a:rPr b="1">
                <a:solidFill>
                  <a:srgbClr val="FF7AB2"/>
                </a:solidFill>
              </a:rPr>
              <a:t>const</a:t>
            </a:r>
            <a:r>
              <a:t> First &amp;first, Rest &amp;&amp;... args)</a:t>
            </a: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first &lt;&lt; </a:t>
            </a:r>
            <a:r>
              <a:rPr>
                <a:solidFill>
                  <a:srgbClr val="DABAFF"/>
                </a:solidFill>
              </a:rPr>
              <a:t>std</a:t>
            </a:r>
            <a:r>
              <a:t>::endl;</a:t>
            </a: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r>
              <a:t>    print(args...);</a:t>
            </a: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60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2600">
                <a:solidFill>
                  <a:srgbClr val="7F8C98"/>
                </a:solidFill>
                <a:latin typeface="Menlo Regular"/>
                <a:ea typeface="Menlo Regular"/>
                <a:cs typeface="Menlo Regular"/>
                <a:sym typeface="Menlo Regular"/>
              </a:defRPr>
            </a:pPr>
            <a:r>
              <a:t>//                   [ capture list ] (parameters) -&gt; return-type</a:t>
            </a:r>
            <a:endParaRPr>
              <a:solidFill>
                <a:srgbClr val="FFFFFF">
                  <a:alpha val="85000"/>
                </a:srgbClr>
              </a:solidFill>
            </a:endParaRP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r>
              <a:t>    </a:t>
            </a:r>
            <a:r>
              <a:rPr b="1">
                <a:solidFill>
                  <a:srgbClr val="FF7AB2"/>
                </a:solidFill>
              </a:rPr>
              <a:t>auto</a:t>
            </a:r>
            <a:r>
              <a:t> variadic_generic_lambda = [](</a:t>
            </a:r>
            <a:r>
              <a:rPr b="1">
                <a:solidFill>
                  <a:srgbClr val="FF7AB2"/>
                </a:solidFill>
              </a:rPr>
              <a:t>auto</a:t>
            </a:r>
            <a:r>
              <a:t>... param) { print(param...);  };</a:t>
            </a: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r>
              <a:t>    variadic_generic_lambda(</a:t>
            </a:r>
            <a:r>
              <a:rPr>
                <a:solidFill>
                  <a:srgbClr val="D9C97C"/>
                </a:solidFill>
              </a:rPr>
              <a:t>1</a:t>
            </a:r>
            <a:r>
              <a:t>, </a:t>
            </a:r>
            <a:r>
              <a:rPr>
                <a:solidFill>
                  <a:srgbClr val="FF8170"/>
                </a:solidFill>
              </a:rPr>
              <a:t>"LOL🤣"</a:t>
            </a:r>
            <a:r>
              <a:t>, </a:t>
            </a:r>
            <a:r>
              <a:rPr>
                <a:solidFill>
                  <a:srgbClr val="D9C97C"/>
                </a:solidFill>
              </a:rPr>
              <a:t>17.1</a:t>
            </a:r>
            <a:r>
              <a:t>,</a:t>
            </a:r>
            <a:r>
              <a:rPr>
                <a:solidFill>
                  <a:srgbClr val="FF8170"/>
                </a:solidFill>
              </a:rPr>
              <a:t>"Sathya"</a:t>
            </a:r>
            <a:r>
              <a:t>,</a:t>
            </a:r>
            <a:r>
              <a:rPr>
                <a:solidFill>
                  <a:srgbClr val="D9C97C"/>
                </a:solidFill>
              </a:rPr>
              <a:t>999</a:t>
            </a:r>
            <a:r>
              <a:t>);</a:t>
            </a: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6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Lambda Function ptr static_assert is_same&lt;decltype"/>
          <p:cNvSpPr txBox="1"/>
          <p:nvPr>
            <p:ph type="title"/>
          </p:nvPr>
        </p:nvSpPr>
        <p:spPr>
          <a:prstGeom prst="rect">
            <a:avLst/>
          </a:prstGeom>
        </p:spPr>
        <p:txBody>
          <a:bodyPr/>
          <a:lstStyle/>
          <a:p>
            <a:pPr defTabSz="520065">
              <a:defRPr sz="7056"/>
            </a:pPr>
            <a:r>
              <a:t>Lambda Function ptr </a:t>
            </a:r>
            <a:r>
              <a:rPr b="1">
                <a:latin typeface="Helvetica Neue"/>
                <a:ea typeface="Helvetica Neue"/>
                <a:cs typeface="Helvetica Neue"/>
                <a:sym typeface="Helvetica Neue"/>
              </a:rPr>
              <a:t>static_assert </a:t>
            </a:r>
            <a:r>
              <a:rPr>
                <a:solidFill>
                  <a:srgbClr val="DABAFF"/>
                </a:solidFill>
              </a:rPr>
              <a:t>is_same</a:t>
            </a:r>
            <a:r>
              <a:rPr>
                <a:solidFill>
                  <a:srgbClr val="FFFFFF">
                    <a:alpha val="85000"/>
                  </a:srgbClr>
                </a:solidFill>
              </a:rPr>
              <a:t>&lt;</a:t>
            </a:r>
            <a:r>
              <a:rPr b="1">
                <a:latin typeface="Helvetica Neue"/>
                <a:ea typeface="Helvetica Neue"/>
                <a:cs typeface="Helvetica Neue"/>
                <a:sym typeface="Helvetica Neue"/>
              </a:rPr>
              <a:t>decltype </a:t>
            </a:r>
          </a:p>
        </p:txBody>
      </p:sp>
      <p:sp>
        <p:nvSpPr>
          <p:cNvPr id="562" name="#include &lt;iostream&gt;…"/>
          <p:cNvSpPr txBox="1"/>
          <p:nvPr>
            <p:ph type="body" idx="1"/>
          </p:nvPr>
        </p:nvSpPr>
        <p:spPr>
          <a:prstGeom prst="rect">
            <a:avLst/>
          </a:prstGeom>
        </p:spPr>
        <p:txBody>
          <a:bodyPr/>
          <a:lstStyle/>
          <a:p>
            <a:pPr marL="0" indent="0" defTabSz="364718">
              <a:spcBef>
                <a:spcPts val="0"/>
              </a:spcBef>
              <a:buSzTx/>
              <a:buNone/>
              <a:tabLst>
                <a:tab pos="355600" algn="l"/>
              </a:tabLst>
              <a:defRPr sz="2324">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364718">
              <a:spcBef>
                <a:spcPts val="0"/>
              </a:spcBef>
              <a:buSzTx/>
              <a:buNone/>
              <a:tabLst>
                <a:tab pos="355600" algn="l"/>
              </a:tabLst>
              <a:defRPr sz="2324">
                <a:solidFill>
                  <a:srgbClr val="FF8170"/>
                </a:solidFill>
                <a:latin typeface="Menlo Regular"/>
                <a:ea typeface="Menlo Regular"/>
                <a:cs typeface="Menlo Regular"/>
                <a:sym typeface="Menlo Regular"/>
              </a:defRPr>
            </a:pPr>
            <a:r>
              <a:rPr>
                <a:solidFill>
                  <a:srgbClr val="FFA14F"/>
                </a:solidFill>
              </a:rPr>
              <a:t>#include </a:t>
            </a:r>
            <a:r>
              <a:t>&lt;type_traits&gt;</a:t>
            </a:r>
            <a:endParaRPr>
              <a:solidFill>
                <a:srgbClr val="FFFFFF">
                  <a:alpha val="85000"/>
                </a:srgbClr>
              </a:solidFill>
            </a:endParaRPr>
          </a:p>
          <a:p>
            <a:pPr marL="0" indent="0" defTabSz="364718">
              <a:spcBef>
                <a:spcPts val="0"/>
              </a:spcBef>
              <a:buSzTx/>
              <a:buNone/>
              <a:tabLst>
                <a:tab pos="355600" algn="l"/>
              </a:tabLst>
              <a:defRPr sz="2324">
                <a:solidFill>
                  <a:srgbClr val="FFFFFF">
                    <a:alpha val="85000"/>
                  </a:srgbClr>
                </a:solidFill>
                <a:latin typeface="Menlo Regular"/>
                <a:ea typeface="Menlo Regular"/>
                <a:cs typeface="Menlo Regular"/>
                <a:sym typeface="Menlo Regular"/>
              </a:defRPr>
            </a:pPr>
          </a:p>
          <a:p>
            <a:pPr marL="0" indent="0" defTabSz="364718">
              <a:spcBef>
                <a:spcPts val="0"/>
              </a:spcBef>
              <a:buSzTx/>
              <a:buNone/>
              <a:tabLst>
                <a:tab pos="355600" algn="l"/>
              </a:tabLst>
              <a:defRPr sz="2324">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marL="0" indent="0" defTabSz="364718">
              <a:spcBef>
                <a:spcPts val="0"/>
              </a:spcBef>
              <a:buSzTx/>
              <a:buNone/>
              <a:tabLst>
                <a:tab pos="355600" algn="l"/>
              </a:tabLst>
              <a:defRPr sz="2324">
                <a:solidFill>
                  <a:srgbClr val="FFFFFF">
                    <a:alpha val="85000"/>
                  </a:srgbClr>
                </a:solidFill>
                <a:latin typeface="Menlo Regular"/>
                <a:ea typeface="Menlo Regular"/>
                <a:cs typeface="Menlo Regular"/>
                <a:sym typeface="Menlo Regular"/>
              </a:defRPr>
            </a:pPr>
            <a:r>
              <a:t>{</a:t>
            </a:r>
          </a:p>
          <a:p>
            <a:pPr marL="0" indent="0" defTabSz="364718">
              <a:spcBef>
                <a:spcPts val="0"/>
              </a:spcBef>
              <a:buSzTx/>
              <a:buNone/>
              <a:tabLst>
                <a:tab pos="355600" algn="l"/>
              </a:tabLst>
              <a:defRPr sz="2324">
                <a:solidFill>
                  <a:srgbClr val="FFFFFF">
                    <a:alpha val="85000"/>
                  </a:srgbClr>
                </a:solidFill>
                <a:latin typeface="Menlo Regular"/>
                <a:ea typeface="Menlo Regular"/>
                <a:cs typeface="Menlo Regular"/>
                <a:sym typeface="Menlo Regular"/>
              </a:defRPr>
            </a:pPr>
          </a:p>
          <a:p>
            <a:pPr marL="0" indent="0" defTabSz="364718">
              <a:spcBef>
                <a:spcPts val="0"/>
              </a:spcBef>
              <a:buSzTx/>
              <a:buNone/>
              <a:tabLst>
                <a:tab pos="355600" algn="l"/>
              </a:tabLst>
              <a:defRPr sz="2324">
                <a:solidFill>
                  <a:srgbClr val="7F8C98"/>
                </a:solidFill>
                <a:latin typeface="Menlo Regular"/>
                <a:ea typeface="Menlo Regular"/>
                <a:cs typeface="Menlo Regular"/>
                <a:sym typeface="Menlo Regular"/>
              </a:defRPr>
            </a:pPr>
            <a:r>
              <a:rPr>
                <a:solidFill>
                  <a:srgbClr val="FFFFFF">
                    <a:alpha val="85000"/>
                  </a:srgbClr>
                </a:solidFill>
              </a:rPr>
              <a:t>    </a:t>
            </a:r>
            <a:r>
              <a:t>/*</a:t>
            </a:r>
          </a:p>
          <a:p>
            <a:pPr marL="0" indent="0" defTabSz="379475">
              <a:spcBef>
                <a:spcPts val="0"/>
              </a:spcBef>
              <a:buSzTx/>
              <a:buNone/>
              <a:defRPr sz="2656">
                <a:solidFill>
                  <a:srgbClr val="222635"/>
                </a:solidFill>
                <a:latin typeface="Cambria"/>
                <a:ea typeface="Cambria"/>
                <a:cs typeface="Cambria"/>
                <a:sym typeface="Cambria"/>
              </a:defRPr>
            </a:pPr>
            <a:r>
              <a:t>You can force the compiler to generate lambda as a function pointer rather than closure by adding </a:t>
            </a:r>
            <a:r>
              <a:rPr sz="2498">
                <a:solidFill>
                  <a:srgbClr val="C7254E"/>
                </a:solidFill>
                <a:latin typeface="Menlo Regular"/>
                <a:ea typeface="Menlo Regular"/>
                <a:cs typeface="Menlo Regular"/>
                <a:sym typeface="Menlo Regular"/>
              </a:rPr>
              <a:t>+</a:t>
            </a:r>
            <a:r>
              <a:t> in front of it, as shown above. </a:t>
            </a:r>
          </a:p>
          <a:p>
            <a:pPr marL="0" indent="0" defTabSz="364718">
              <a:spcBef>
                <a:spcPts val="0"/>
              </a:spcBef>
              <a:buSzTx/>
              <a:buNone/>
              <a:tabLst>
                <a:tab pos="355600" algn="l"/>
              </a:tabLst>
              <a:defRPr sz="2324">
                <a:solidFill>
                  <a:srgbClr val="7F8C98"/>
                </a:solidFill>
                <a:latin typeface="Menlo Regular"/>
                <a:ea typeface="Menlo Regular"/>
                <a:cs typeface="Menlo Regular"/>
                <a:sym typeface="Menlo Regular"/>
              </a:defRPr>
            </a:pPr>
          </a:p>
          <a:p>
            <a:pPr marL="0" indent="0" defTabSz="364718">
              <a:spcBef>
                <a:spcPts val="0"/>
              </a:spcBef>
              <a:buSzTx/>
              <a:buNone/>
              <a:tabLst>
                <a:tab pos="355600" algn="l"/>
              </a:tabLst>
              <a:defRPr sz="2324">
                <a:solidFill>
                  <a:srgbClr val="7F8C98"/>
                </a:solidFill>
                <a:latin typeface="Menlo Regular"/>
                <a:ea typeface="Menlo Regular"/>
                <a:cs typeface="Menlo Regular"/>
                <a:sym typeface="Menlo Regular"/>
              </a:defRPr>
            </a:pPr>
            <a:r>
              <a:t>The + triggers a conversion to a plain old function pointer for the lambda.</a:t>
            </a:r>
            <a:endParaRPr>
              <a:solidFill>
                <a:srgbClr val="FFFFFF">
                  <a:alpha val="85000"/>
                </a:srgbClr>
              </a:solidFill>
            </a:endParaRPr>
          </a:p>
          <a:p>
            <a:pPr marL="0" indent="0" defTabSz="364718">
              <a:spcBef>
                <a:spcPts val="0"/>
              </a:spcBef>
              <a:buSzTx/>
              <a:buNone/>
              <a:tabLst>
                <a:tab pos="355600" algn="l"/>
              </a:tabLst>
              <a:defRPr sz="2324">
                <a:solidFill>
                  <a:srgbClr val="7F8C98"/>
                </a:solidFill>
                <a:latin typeface="Menlo Regular"/>
                <a:ea typeface="Menlo Regular"/>
                <a:cs typeface="Menlo Regular"/>
                <a:sym typeface="Menlo Regular"/>
              </a:defRPr>
            </a:pPr>
            <a:r>
              <a:t>    When operator + is applied to the closure object, the set of overloaded built-in candidates contains a conversion-to-any-pointer and the closure type contains exactly one candidate: The conversion to the function pointer of the lambda.</a:t>
            </a:r>
            <a:endParaRPr>
              <a:solidFill>
                <a:srgbClr val="FFFFFF">
                  <a:alpha val="85000"/>
                </a:srgbClr>
              </a:solidFill>
            </a:endParaRPr>
          </a:p>
          <a:p>
            <a:pPr marL="0" indent="0" defTabSz="364718">
              <a:spcBef>
                <a:spcPts val="0"/>
              </a:spcBef>
              <a:buSzTx/>
              <a:buNone/>
              <a:tabLst>
                <a:tab pos="355600" algn="l"/>
              </a:tabLst>
              <a:defRPr sz="2324">
                <a:solidFill>
                  <a:srgbClr val="7F8C98"/>
                </a:solidFill>
                <a:latin typeface="Menlo Regular"/>
                <a:ea typeface="Menlo Regular"/>
                <a:cs typeface="Menlo Regular"/>
                <a:sym typeface="Menlo Regular"/>
              </a:defRPr>
            </a:pPr>
            <a:r>
              <a:t>     </a:t>
            </a:r>
            <a:endParaRPr>
              <a:solidFill>
                <a:srgbClr val="FFFFFF">
                  <a:alpha val="85000"/>
                </a:srgbClr>
              </a:solidFill>
            </a:endParaRPr>
          </a:p>
          <a:p>
            <a:pPr marL="0" indent="0" defTabSz="364718">
              <a:spcBef>
                <a:spcPts val="0"/>
              </a:spcBef>
              <a:buSzTx/>
              <a:buNone/>
              <a:tabLst>
                <a:tab pos="355600" algn="l"/>
              </a:tabLst>
              <a:defRPr sz="2324">
                <a:solidFill>
                  <a:srgbClr val="7F8C98"/>
                </a:solidFill>
                <a:latin typeface="Menlo Regular"/>
                <a:ea typeface="Menlo Regular"/>
                <a:cs typeface="Menlo Regular"/>
                <a:sym typeface="Menlo Regular"/>
              </a:defRPr>
            </a:pPr>
            <a:r>
              <a:t>     Not work without +</a:t>
            </a:r>
            <a:endParaRPr>
              <a:solidFill>
                <a:srgbClr val="FFFFFF">
                  <a:alpha val="85000"/>
                </a:srgbClr>
              </a:solidFill>
            </a:endParaRPr>
          </a:p>
          <a:p>
            <a:pPr marL="0" indent="0" defTabSz="364718">
              <a:spcBef>
                <a:spcPts val="0"/>
              </a:spcBef>
              <a:buSzTx/>
              <a:buNone/>
              <a:tabLst>
                <a:tab pos="355600" algn="l"/>
              </a:tabLst>
              <a:defRPr sz="2324">
                <a:solidFill>
                  <a:srgbClr val="7F8C98"/>
                </a:solidFill>
                <a:latin typeface="Menlo Regular"/>
                <a:ea typeface="Menlo Regular"/>
                <a:cs typeface="Menlo Regular"/>
                <a:sym typeface="Menlo Regular"/>
              </a:defRPr>
            </a:pPr>
            <a:r>
              <a:t>     </a:t>
            </a:r>
            <a:endParaRPr>
              <a:solidFill>
                <a:srgbClr val="FFFFFF">
                  <a:alpha val="85000"/>
                </a:srgbClr>
              </a:solidFill>
            </a:endParaRPr>
          </a:p>
          <a:p>
            <a:pPr marL="0" indent="0" defTabSz="364718">
              <a:spcBef>
                <a:spcPts val="0"/>
              </a:spcBef>
              <a:buSzTx/>
              <a:buNone/>
              <a:tabLst>
                <a:tab pos="355600" algn="l"/>
              </a:tabLst>
              <a:defRPr sz="2324">
                <a:solidFill>
                  <a:srgbClr val="7F8C98"/>
                </a:solidFill>
                <a:latin typeface="Menlo Regular"/>
                <a:ea typeface="Menlo Regular"/>
                <a:cs typeface="Menlo Regular"/>
                <a:sym typeface="Menlo Regular"/>
              </a:defRPr>
            </a:pPr>
            <a:r>
              <a:t>    */</a:t>
            </a:r>
            <a:endParaRPr>
              <a:solidFill>
                <a:srgbClr val="FFFFFF">
                  <a:alpha val="85000"/>
                </a:srgbClr>
              </a:solidFill>
            </a:endParaRPr>
          </a:p>
          <a:p>
            <a:pPr marL="0" indent="0" defTabSz="364718">
              <a:spcBef>
                <a:spcPts val="0"/>
              </a:spcBef>
              <a:buSzTx/>
              <a:buNone/>
              <a:tabLst>
                <a:tab pos="355600" algn="l"/>
              </a:tabLst>
              <a:defRPr sz="2324">
                <a:solidFill>
                  <a:srgbClr val="FFFFFF">
                    <a:alpha val="85000"/>
                  </a:srgbClr>
                </a:solidFill>
                <a:latin typeface="Menlo Regular"/>
                <a:ea typeface="Menlo Regular"/>
                <a:cs typeface="Menlo Regular"/>
                <a:sym typeface="Menlo Regular"/>
              </a:defRPr>
            </a:pPr>
            <a:r>
              <a:t>    </a:t>
            </a:r>
            <a:r>
              <a:rPr b="1">
                <a:solidFill>
                  <a:srgbClr val="FF7AB2"/>
                </a:solidFill>
              </a:rPr>
              <a:t>auto</a:t>
            </a:r>
            <a:r>
              <a:t> funcPtr = +[] {</a:t>
            </a:r>
            <a:r>
              <a:rPr>
                <a:solidFill>
                  <a:srgbClr val="DABAFF"/>
                </a:solidFill>
              </a:rPr>
              <a:t>std</a:t>
            </a:r>
            <a:r>
              <a:t>::</a:t>
            </a:r>
            <a:r>
              <a:rPr>
                <a:solidFill>
                  <a:srgbClr val="B281EB"/>
                </a:solidFill>
              </a:rPr>
              <a:t>cout</a:t>
            </a:r>
            <a:r>
              <a:t> &lt;&lt; </a:t>
            </a:r>
            <a:r>
              <a:rPr>
                <a:solidFill>
                  <a:srgbClr val="FF8170"/>
                </a:solidFill>
              </a:rPr>
              <a:t>" hello  "</a:t>
            </a:r>
            <a:r>
              <a:t>&lt;&lt; </a:t>
            </a:r>
            <a:r>
              <a:rPr>
                <a:solidFill>
                  <a:srgbClr val="DABAFF"/>
                </a:solidFill>
              </a:rPr>
              <a:t>std</a:t>
            </a:r>
            <a:r>
              <a:t>::</a:t>
            </a:r>
            <a:r>
              <a:rPr>
                <a:solidFill>
                  <a:srgbClr val="B281EB"/>
                </a:solidFill>
              </a:rPr>
              <a:t>endl</a:t>
            </a:r>
            <a:r>
              <a:t>;};</a:t>
            </a:r>
          </a:p>
          <a:p>
            <a:pPr marL="0" indent="0" defTabSz="364718">
              <a:spcBef>
                <a:spcPts val="0"/>
              </a:spcBef>
              <a:buSzTx/>
              <a:buNone/>
              <a:tabLst>
                <a:tab pos="355600" algn="l"/>
              </a:tabLst>
              <a:defRPr sz="2324">
                <a:solidFill>
                  <a:srgbClr val="FFFFFF">
                    <a:alpha val="85000"/>
                  </a:srgbClr>
                </a:solidFill>
                <a:latin typeface="Menlo Regular"/>
                <a:ea typeface="Menlo Regular"/>
                <a:cs typeface="Menlo Regular"/>
                <a:sym typeface="Menlo Regular"/>
              </a:defRPr>
            </a:pPr>
          </a:p>
          <a:p>
            <a:pPr marL="0" indent="0" defTabSz="364718">
              <a:spcBef>
                <a:spcPts val="0"/>
              </a:spcBef>
              <a:buSzTx/>
              <a:buNone/>
              <a:tabLst>
                <a:tab pos="355600" algn="l"/>
              </a:tabLst>
              <a:defRPr sz="2324">
                <a:solidFill>
                  <a:srgbClr val="FF7AB2"/>
                </a:solidFill>
                <a:latin typeface="Menlo Regular"/>
                <a:ea typeface="Menlo Regular"/>
                <a:cs typeface="Menlo Regular"/>
                <a:sym typeface="Menlo Regular"/>
              </a:defRPr>
            </a:pPr>
            <a:r>
              <a:rPr>
                <a:solidFill>
                  <a:srgbClr val="FFFFFF">
                    <a:alpha val="85000"/>
                  </a:srgbClr>
                </a:solidFill>
              </a:rPr>
              <a:t>    </a:t>
            </a:r>
            <a:r>
              <a:rPr b="1"/>
              <a:t>static_assert</a:t>
            </a:r>
            <a:r>
              <a:rPr>
                <a:solidFill>
                  <a:srgbClr val="FFFFFF">
                    <a:alpha val="85000"/>
                  </a:srgbClr>
                </a:solidFill>
              </a:rPr>
              <a:t>(</a:t>
            </a:r>
            <a:r>
              <a:rPr>
                <a:solidFill>
                  <a:srgbClr val="DABAFF"/>
                </a:solidFill>
              </a:rPr>
              <a:t>std</a:t>
            </a:r>
            <a:r>
              <a:rPr>
                <a:solidFill>
                  <a:srgbClr val="FFFFFF">
                    <a:alpha val="85000"/>
                  </a:srgbClr>
                </a:solidFill>
              </a:rPr>
              <a:t>::</a:t>
            </a:r>
            <a:r>
              <a:rPr>
                <a:solidFill>
                  <a:srgbClr val="DABAFF"/>
                </a:solidFill>
              </a:rPr>
              <a:t>is_same</a:t>
            </a:r>
            <a:r>
              <a:rPr>
                <a:solidFill>
                  <a:srgbClr val="FFFFFF">
                    <a:alpha val="85000"/>
                  </a:srgbClr>
                </a:solidFill>
              </a:rPr>
              <a:t>&lt;</a:t>
            </a:r>
            <a:r>
              <a:rPr b="1"/>
              <a:t>decltype</a:t>
            </a:r>
            <a:r>
              <a:rPr>
                <a:solidFill>
                  <a:srgbClr val="FFFFFF">
                    <a:alpha val="85000"/>
                  </a:srgbClr>
                </a:solidFill>
              </a:rPr>
              <a:t>(funcPtr), </a:t>
            </a:r>
            <a:r>
              <a:rPr b="1"/>
              <a:t>void</a:t>
            </a:r>
            <a:r>
              <a:rPr>
                <a:solidFill>
                  <a:srgbClr val="FFFFFF">
                    <a:alpha val="85000"/>
                  </a:srgbClr>
                </a:solidFill>
              </a:rPr>
              <a:t> (*)() &gt; ::</a:t>
            </a:r>
            <a:r>
              <a:rPr>
                <a:solidFill>
                  <a:srgbClr val="B281EB"/>
                </a:solidFill>
              </a:rPr>
              <a:t>value</a:t>
            </a:r>
            <a:r>
              <a:rPr>
                <a:solidFill>
                  <a:srgbClr val="FFFFFF">
                    <a:alpha val="85000"/>
                  </a:srgbClr>
                </a:solidFill>
              </a:rPr>
              <a:t>);</a:t>
            </a:r>
            <a:endParaRPr>
              <a:solidFill>
                <a:srgbClr val="FFFFFF">
                  <a:alpha val="85000"/>
                </a:srgbClr>
              </a:solidFill>
            </a:endParaRPr>
          </a:p>
          <a:p>
            <a:pPr marL="0" indent="0" defTabSz="364718">
              <a:spcBef>
                <a:spcPts val="0"/>
              </a:spcBef>
              <a:buSzTx/>
              <a:buNone/>
              <a:tabLst>
                <a:tab pos="355600" algn="l"/>
              </a:tabLst>
              <a:defRPr sz="2324">
                <a:solidFill>
                  <a:srgbClr val="FFFFFF">
                    <a:alpha val="85000"/>
                  </a:srgbClr>
                </a:solidFill>
                <a:latin typeface="Menlo Regular"/>
                <a:ea typeface="Menlo Regular"/>
                <a:cs typeface="Menlo Regular"/>
                <a:sym typeface="Menlo Regular"/>
              </a:defRPr>
            </a:pPr>
            <a:r>
              <a:t>    </a:t>
            </a:r>
          </a:p>
          <a:p>
            <a:pPr marL="0" indent="0" defTabSz="364718">
              <a:spcBef>
                <a:spcPts val="0"/>
              </a:spcBef>
              <a:buSzTx/>
              <a:buNone/>
              <a:tabLst>
                <a:tab pos="355600" algn="l"/>
              </a:tabLst>
              <a:defRPr sz="2324">
                <a:solidFill>
                  <a:srgbClr val="FFFFFF">
                    <a:alpha val="85000"/>
                  </a:srgbClr>
                </a:solidFill>
                <a:latin typeface="Menlo Regular"/>
                <a:ea typeface="Menlo Regular"/>
                <a:cs typeface="Menlo Regular"/>
                <a:sym typeface="Menlo Regular"/>
              </a:defRPr>
            </a:pPr>
            <a:r>
              <a:t>    funcPtr();</a:t>
            </a:r>
          </a:p>
          <a:p>
            <a:pPr marL="0" indent="0" defTabSz="364718">
              <a:spcBef>
                <a:spcPts val="0"/>
              </a:spcBef>
              <a:buSzTx/>
              <a:buNone/>
              <a:tabLst>
                <a:tab pos="355600" algn="l"/>
              </a:tabLst>
              <a:defRPr sz="2324">
                <a:solidFill>
                  <a:srgbClr val="FFFFFF">
                    <a:alpha val="85000"/>
                  </a:srgbClr>
                </a:solidFill>
                <a:latin typeface="Menlo Regular"/>
                <a:ea typeface="Menlo Regular"/>
                <a:cs typeface="Menlo Regular"/>
                <a:sym typeface="Menlo Regular"/>
              </a:defRPr>
            </a:pPr>
            <a:r>
              <a:t>}</a:t>
            </a:r>
          </a:p>
          <a:p>
            <a:pPr marL="0" indent="0" defTabSz="379475">
              <a:spcBef>
                <a:spcPts val="0"/>
              </a:spcBef>
              <a:buSzTx/>
              <a:buNone/>
              <a:defRPr sz="3652">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lambda"/>
          <p:cNvSpPr txBox="1"/>
          <p:nvPr>
            <p:ph type="title"/>
          </p:nvPr>
        </p:nvSpPr>
        <p:spPr>
          <a:prstGeom prst="rect">
            <a:avLst/>
          </a:prstGeom>
        </p:spPr>
        <p:txBody>
          <a:bodyPr/>
          <a:lstStyle/>
          <a:p>
            <a:pPr/>
            <a:r>
              <a:t>lambda</a:t>
            </a:r>
          </a:p>
        </p:txBody>
      </p:sp>
      <p:sp>
        <p:nvSpPr>
          <p:cNvPr id="565" name="// even_lambda.cpp…"/>
          <p:cNvSpPr txBox="1"/>
          <p:nvPr>
            <p:ph type="body" idx="1"/>
          </p:nvPr>
        </p:nvSpPr>
        <p:spPr>
          <a:prstGeom prst="rect">
            <a:avLst/>
          </a:prstGeom>
        </p:spPr>
        <p:txBody>
          <a:bodyPr/>
          <a:lstStyle/>
          <a:p>
            <a:pPr marL="0" indent="0" defTabSz="411479">
              <a:spcBef>
                <a:spcPts val="0"/>
              </a:spcBef>
              <a:buSzTx/>
              <a:buNone/>
              <a:defRPr sz="1890">
                <a:solidFill>
                  <a:srgbClr val="63B456"/>
                </a:solidFill>
                <a:latin typeface="Menlo Regular"/>
                <a:ea typeface="Menlo Regular"/>
                <a:cs typeface="Menlo Regular"/>
                <a:sym typeface="Menlo Regular"/>
              </a:defRPr>
            </a:pPr>
            <a:r>
              <a:t>// even_lambda.cpp</a:t>
            </a:r>
            <a:endParaRPr>
              <a:solidFill>
                <a:srgbClr val="E6E6E6"/>
              </a:solidFill>
            </a:endParaRPr>
          </a:p>
          <a:p>
            <a:pPr marL="0" indent="0" defTabSz="411479">
              <a:spcBef>
                <a:spcPts val="0"/>
              </a:spcBef>
              <a:buSzTx/>
              <a:buNone/>
              <a:defRPr sz="1890">
                <a:solidFill>
                  <a:srgbClr val="63B456"/>
                </a:solidFill>
                <a:latin typeface="Menlo Regular"/>
                <a:ea typeface="Menlo Regular"/>
                <a:cs typeface="Menlo Regular"/>
                <a:sym typeface="Menlo Regular"/>
              </a:defRPr>
            </a:pPr>
            <a:r>
              <a:t>// compile with: cl /EHsc /nologo /W4 /MTd</a:t>
            </a:r>
            <a:endParaRPr>
              <a:solidFill>
                <a:srgbClr val="E6E6E6"/>
              </a:solidFill>
            </a:endParaRPr>
          </a:p>
          <a:p>
            <a:pPr marL="0" indent="0" defTabSz="411479">
              <a:spcBef>
                <a:spcPts val="0"/>
              </a:spcBef>
              <a:buSzTx/>
              <a:buNone/>
              <a:defRPr sz="1890">
                <a:solidFill>
                  <a:srgbClr val="01CFFF"/>
                </a:solidFill>
                <a:latin typeface="Menlo Regular"/>
                <a:ea typeface="Menlo Regular"/>
                <a:cs typeface="Menlo Regular"/>
                <a:sym typeface="Menlo Regular"/>
              </a:defRPr>
            </a:pPr>
            <a:r>
              <a:t>#include &lt;algorithm&gt;</a:t>
            </a:r>
            <a:endParaRPr>
              <a:solidFill>
                <a:srgbClr val="E6E6E6"/>
              </a:solidFill>
            </a:endParaRPr>
          </a:p>
          <a:p>
            <a:pPr marL="0" indent="0" defTabSz="411479">
              <a:spcBef>
                <a:spcPts val="0"/>
              </a:spcBef>
              <a:buSzTx/>
              <a:buNone/>
              <a:defRPr sz="1890">
                <a:solidFill>
                  <a:srgbClr val="01CFFF"/>
                </a:solidFill>
                <a:latin typeface="Menlo Regular"/>
                <a:ea typeface="Menlo Regular"/>
                <a:cs typeface="Menlo Regular"/>
                <a:sym typeface="Menlo Regular"/>
              </a:defRPr>
            </a:pPr>
            <a:r>
              <a:t>#include &lt;iostream&gt;</a:t>
            </a:r>
            <a:endParaRPr>
              <a:solidFill>
                <a:srgbClr val="E6E6E6"/>
              </a:solidFill>
            </a:endParaRPr>
          </a:p>
          <a:p>
            <a:pPr marL="0" indent="0" defTabSz="411479">
              <a:spcBef>
                <a:spcPts val="0"/>
              </a:spcBef>
              <a:buSzTx/>
              <a:buNone/>
              <a:defRPr sz="1890">
                <a:solidFill>
                  <a:srgbClr val="01CFFF"/>
                </a:solidFill>
                <a:latin typeface="Menlo Regular"/>
                <a:ea typeface="Menlo Regular"/>
                <a:cs typeface="Menlo Regular"/>
                <a:sym typeface="Menlo Regular"/>
              </a:defRPr>
            </a:pPr>
            <a:r>
              <a:t>#include &lt;vector&gt;</a:t>
            </a:r>
            <a:endParaRPr>
              <a:solidFill>
                <a:srgbClr val="E6E6E6"/>
              </a:solidFill>
            </a:endParaRPr>
          </a:p>
          <a:p>
            <a:pPr marL="0" indent="0" defTabSz="411479">
              <a:spcBef>
                <a:spcPts val="0"/>
              </a:spcBef>
              <a:buSzTx/>
              <a:buNone/>
              <a:defRPr sz="1890">
                <a:solidFill>
                  <a:srgbClr val="569CD6"/>
                </a:solidFill>
                <a:latin typeface="Menlo Regular"/>
                <a:ea typeface="Menlo Regular"/>
                <a:cs typeface="Menlo Regular"/>
                <a:sym typeface="Menlo Regular"/>
              </a:defRPr>
            </a:pPr>
            <a:r>
              <a:t>using</a:t>
            </a:r>
            <a:r>
              <a:rPr>
                <a:solidFill>
                  <a:srgbClr val="E6E6E6"/>
                </a:solidFill>
              </a:rPr>
              <a:t> </a:t>
            </a:r>
            <a:r>
              <a:t>namespace</a:t>
            </a:r>
            <a:r>
              <a:rPr>
                <a:solidFill>
                  <a:srgbClr val="E6E6E6"/>
                </a:solidFill>
              </a:rPr>
              <a:t> </a:t>
            </a:r>
            <a:r>
              <a:t>std</a:t>
            </a:r>
            <a:r>
              <a:rPr>
                <a:solidFill>
                  <a:srgbClr val="E6E6E6"/>
                </a:solidFill>
              </a:rPr>
              <a:t>;</a:t>
            </a:r>
            <a:endParaRPr>
              <a:solidFill>
                <a:srgbClr val="E6E6E6"/>
              </a:solidFill>
            </a:endParaRPr>
          </a:p>
          <a:p>
            <a:pPr marL="0" indent="0" defTabSz="411479">
              <a:spcBef>
                <a:spcPts val="0"/>
              </a:spcBef>
              <a:buSzTx/>
              <a:buNone/>
              <a:defRPr sz="1890">
                <a:solidFill>
                  <a:srgbClr val="E6E6E6"/>
                </a:solidFill>
                <a:latin typeface="Menlo Regular"/>
                <a:ea typeface="Menlo Regular"/>
                <a:cs typeface="Menlo Regular"/>
                <a:sym typeface="Menlo Regular"/>
              </a:defRPr>
            </a:pPr>
          </a:p>
          <a:p>
            <a:pPr marL="0" indent="0" defTabSz="411479">
              <a:spcBef>
                <a:spcPts val="0"/>
              </a:spcBef>
              <a:buSzTx/>
              <a:buNone/>
              <a:defRPr sz="1890">
                <a:solidFill>
                  <a:srgbClr val="01CFFF"/>
                </a:solidFill>
                <a:latin typeface="Menlo Regular"/>
                <a:ea typeface="Menlo Regular"/>
                <a:cs typeface="Menlo Regular"/>
                <a:sym typeface="Menlo Regular"/>
              </a:defRPr>
            </a:pPr>
            <a:r>
              <a:rPr>
                <a:solidFill>
                  <a:srgbClr val="569CD6"/>
                </a:solidFill>
              </a:rPr>
              <a:t>int</a:t>
            </a:r>
            <a:r>
              <a:rPr>
                <a:solidFill>
                  <a:srgbClr val="E6E6E6"/>
                </a:solidFill>
              </a:rPr>
              <a:t> </a:t>
            </a:r>
            <a:r>
              <a:t>main</a:t>
            </a:r>
            <a:r>
              <a:rPr>
                <a:solidFill>
                  <a:srgbClr val="E6E6E6"/>
                </a:solidFill>
              </a:rPr>
              <a:t>()</a:t>
            </a:r>
            <a:endParaRPr>
              <a:solidFill>
                <a:srgbClr val="E6E6E6"/>
              </a:solidFill>
            </a:endParaRPr>
          </a:p>
          <a:p>
            <a:pPr marL="0" indent="0" defTabSz="411479">
              <a:spcBef>
                <a:spcPts val="0"/>
              </a:spcBef>
              <a:buSzTx/>
              <a:buNone/>
              <a:defRPr sz="1890">
                <a:solidFill>
                  <a:srgbClr val="E6E6E6"/>
                </a:solidFill>
                <a:latin typeface="Menlo Regular"/>
                <a:ea typeface="Menlo Regular"/>
                <a:cs typeface="Menlo Regular"/>
                <a:sym typeface="Menlo Regular"/>
              </a:defRPr>
            </a:pPr>
            <a:r>
              <a:t>{</a:t>
            </a:r>
          </a:p>
          <a:p>
            <a:pPr marL="0" indent="0" defTabSz="411479">
              <a:spcBef>
                <a:spcPts val="0"/>
              </a:spcBef>
              <a:buSzTx/>
              <a:buNone/>
              <a:defRPr sz="1890">
                <a:solidFill>
                  <a:srgbClr val="63B456"/>
                </a:solidFill>
                <a:latin typeface="Menlo Regular"/>
                <a:ea typeface="Menlo Regular"/>
                <a:cs typeface="Menlo Regular"/>
                <a:sym typeface="Menlo Regular"/>
              </a:defRPr>
            </a:pPr>
            <a:r>
              <a:rPr>
                <a:solidFill>
                  <a:srgbClr val="E6E6E6"/>
                </a:solidFill>
              </a:rPr>
              <a:t>   </a:t>
            </a:r>
            <a:r>
              <a:t>// Create a vector object that contains 9 elements.</a:t>
            </a:r>
            <a:endParaRPr>
              <a:solidFill>
                <a:srgbClr val="E6E6E6"/>
              </a:solidFill>
            </a:endParaRPr>
          </a:p>
          <a:p>
            <a:pPr marL="0" indent="0" defTabSz="411479">
              <a:spcBef>
                <a:spcPts val="0"/>
              </a:spcBef>
              <a:buSzTx/>
              <a:buNone/>
              <a:defRPr sz="1890">
                <a:solidFill>
                  <a:srgbClr val="569CD6"/>
                </a:solidFill>
                <a:latin typeface="Menlo Regular"/>
                <a:ea typeface="Menlo Regular"/>
                <a:cs typeface="Menlo Regular"/>
                <a:sym typeface="Menlo Regular"/>
              </a:defRPr>
            </a:pPr>
            <a:r>
              <a:rPr>
                <a:solidFill>
                  <a:srgbClr val="E6E6E6"/>
                </a:solidFill>
              </a:rPr>
              <a:t>   </a:t>
            </a:r>
            <a:r>
              <a:t>vector</a:t>
            </a:r>
            <a:r>
              <a:rPr>
                <a:solidFill>
                  <a:srgbClr val="E6E6E6"/>
                </a:solidFill>
              </a:rPr>
              <a:t>&lt;</a:t>
            </a:r>
            <a:r>
              <a:t>int</a:t>
            </a:r>
            <a:r>
              <a:rPr>
                <a:solidFill>
                  <a:srgbClr val="E6E6E6"/>
                </a:solidFill>
              </a:rPr>
              <a:t>&gt; v;</a:t>
            </a:r>
            <a:endParaRPr>
              <a:solidFill>
                <a:srgbClr val="E6E6E6"/>
              </a:solidFill>
            </a:endParaRPr>
          </a:p>
          <a:p>
            <a:pPr marL="0" indent="0" defTabSz="411479">
              <a:spcBef>
                <a:spcPts val="0"/>
              </a:spcBef>
              <a:buSzTx/>
              <a:buNone/>
              <a:defRPr sz="1890">
                <a:solidFill>
                  <a:srgbClr val="E6E6E6"/>
                </a:solidFill>
                <a:latin typeface="Menlo Regular"/>
                <a:ea typeface="Menlo Regular"/>
                <a:cs typeface="Menlo Regular"/>
                <a:sym typeface="Menlo Regular"/>
              </a:defRPr>
            </a:pPr>
            <a:r>
              <a:t>   </a:t>
            </a:r>
            <a:r>
              <a:rPr>
                <a:solidFill>
                  <a:srgbClr val="569CD6"/>
                </a:solidFill>
              </a:rPr>
              <a:t>for</a:t>
            </a:r>
            <a:r>
              <a:t> (</a:t>
            </a:r>
            <a:r>
              <a:rPr>
                <a:solidFill>
                  <a:srgbClr val="569CD6"/>
                </a:solidFill>
              </a:rPr>
              <a:t>int</a:t>
            </a:r>
            <a:r>
              <a:t> i = </a:t>
            </a:r>
            <a:r>
              <a:rPr>
                <a:solidFill>
                  <a:srgbClr val="B5CEA8"/>
                </a:solidFill>
              </a:rPr>
              <a:t>1</a:t>
            </a:r>
            <a:r>
              <a:t>; i &lt; </a:t>
            </a:r>
            <a:r>
              <a:rPr>
                <a:solidFill>
                  <a:srgbClr val="B5CEA8"/>
                </a:solidFill>
              </a:rPr>
              <a:t>10</a:t>
            </a:r>
            <a:r>
              <a:t>; ++i) {</a:t>
            </a:r>
          </a:p>
          <a:p>
            <a:pPr marL="0" indent="0" defTabSz="411479">
              <a:spcBef>
                <a:spcPts val="0"/>
              </a:spcBef>
              <a:buSzTx/>
              <a:buNone/>
              <a:defRPr sz="1890">
                <a:solidFill>
                  <a:srgbClr val="E6E6E6"/>
                </a:solidFill>
                <a:latin typeface="Menlo Regular"/>
                <a:ea typeface="Menlo Regular"/>
                <a:cs typeface="Menlo Regular"/>
                <a:sym typeface="Menlo Regular"/>
              </a:defRPr>
            </a:pPr>
            <a:r>
              <a:t>      v.push_back(i);</a:t>
            </a:r>
          </a:p>
          <a:p>
            <a:pPr marL="0" indent="0" defTabSz="411479">
              <a:spcBef>
                <a:spcPts val="0"/>
              </a:spcBef>
              <a:buSzTx/>
              <a:buNone/>
              <a:defRPr sz="1890">
                <a:solidFill>
                  <a:srgbClr val="E6E6E6"/>
                </a:solidFill>
                <a:latin typeface="Menlo Regular"/>
                <a:ea typeface="Menlo Regular"/>
                <a:cs typeface="Menlo Regular"/>
                <a:sym typeface="Menlo Regular"/>
              </a:defRPr>
            </a:pPr>
            <a:r>
              <a:t>   }</a:t>
            </a:r>
          </a:p>
          <a:p>
            <a:pPr marL="0" indent="0" defTabSz="411479">
              <a:spcBef>
                <a:spcPts val="0"/>
              </a:spcBef>
              <a:buSzTx/>
              <a:buNone/>
              <a:defRPr sz="1890">
                <a:solidFill>
                  <a:srgbClr val="E6E6E6"/>
                </a:solidFill>
                <a:latin typeface="Menlo Regular"/>
                <a:ea typeface="Menlo Regular"/>
                <a:cs typeface="Menlo Regular"/>
                <a:sym typeface="Menlo Regular"/>
              </a:defRPr>
            </a:pPr>
          </a:p>
          <a:p>
            <a:pPr marL="0" indent="0" defTabSz="411479">
              <a:spcBef>
                <a:spcPts val="0"/>
              </a:spcBef>
              <a:buSzTx/>
              <a:buNone/>
              <a:defRPr sz="1890">
                <a:solidFill>
                  <a:srgbClr val="63B456"/>
                </a:solidFill>
                <a:latin typeface="Menlo Regular"/>
                <a:ea typeface="Menlo Regular"/>
                <a:cs typeface="Menlo Regular"/>
                <a:sym typeface="Menlo Regular"/>
              </a:defRPr>
            </a:pPr>
            <a:r>
              <a:rPr>
                <a:solidFill>
                  <a:srgbClr val="E6E6E6"/>
                </a:solidFill>
              </a:rPr>
              <a:t>   </a:t>
            </a:r>
            <a:r>
              <a:t>// Count the number of even numbers in the vector by</a:t>
            </a:r>
            <a:endParaRPr>
              <a:solidFill>
                <a:srgbClr val="E6E6E6"/>
              </a:solidFill>
            </a:endParaRPr>
          </a:p>
          <a:p>
            <a:pPr marL="0" indent="0" defTabSz="411479">
              <a:spcBef>
                <a:spcPts val="0"/>
              </a:spcBef>
              <a:buSzTx/>
              <a:buNone/>
              <a:defRPr sz="1890">
                <a:solidFill>
                  <a:srgbClr val="63B456"/>
                </a:solidFill>
                <a:latin typeface="Menlo Regular"/>
                <a:ea typeface="Menlo Regular"/>
                <a:cs typeface="Menlo Regular"/>
                <a:sym typeface="Menlo Regular"/>
              </a:defRPr>
            </a:pPr>
            <a:r>
              <a:rPr>
                <a:solidFill>
                  <a:srgbClr val="E6E6E6"/>
                </a:solidFill>
              </a:rPr>
              <a:t>   </a:t>
            </a:r>
            <a:r>
              <a:t>// using the for_each function and a lambda.</a:t>
            </a:r>
            <a:endParaRPr>
              <a:solidFill>
                <a:srgbClr val="E6E6E6"/>
              </a:solidFill>
            </a:endParaRPr>
          </a:p>
          <a:p>
            <a:pPr marL="0" indent="0" defTabSz="411479">
              <a:spcBef>
                <a:spcPts val="0"/>
              </a:spcBef>
              <a:buSzTx/>
              <a:buNone/>
              <a:defRPr sz="1890">
                <a:solidFill>
                  <a:srgbClr val="E6E6E6"/>
                </a:solidFill>
                <a:latin typeface="Menlo Regular"/>
                <a:ea typeface="Menlo Regular"/>
                <a:cs typeface="Menlo Regular"/>
                <a:sym typeface="Menlo Regular"/>
              </a:defRPr>
            </a:pPr>
            <a:r>
              <a:t>   </a:t>
            </a:r>
            <a:r>
              <a:rPr>
                <a:solidFill>
                  <a:srgbClr val="569CD6"/>
                </a:solidFill>
              </a:rPr>
              <a:t>int</a:t>
            </a:r>
            <a:r>
              <a:t> evenCount = </a:t>
            </a:r>
            <a:r>
              <a:rPr>
                <a:solidFill>
                  <a:srgbClr val="B5CEA8"/>
                </a:solidFill>
              </a:rPr>
              <a:t>0</a:t>
            </a:r>
            <a:r>
              <a:t>;</a:t>
            </a:r>
          </a:p>
          <a:p>
            <a:pPr marL="0" indent="0" defTabSz="411479">
              <a:spcBef>
                <a:spcPts val="0"/>
              </a:spcBef>
              <a:buSzTx/>
              <a:buNone/>
              <a:defRPr sz="1890">
                <a:solidFill>
                  <a:srgbClr val="E6E6E6"/>
                </a:solidFill>
                <a:latin typeface="Menlo Regular"/>
                <a:ea typeface="Menlo Regular"/>
                <a:cs typeface="Menlo Regular"/>
                <a:sym typeface="Menlo Regular"/>
              </a:defRPr>
            </a:pPr>
            <a:r>
              <a:t>   for_each(v.begin(), v.end(), [&amp;evenCount] (</a:t>
            </a:r>
            <a:r>
              <a:rPr>
                <a:solidFill>
                  <a:srgbClr val="569CD6"/>
                </a:solidFill>
              </a:rPr>
              <a:t>int</a:t>
            </a:r>
            <a:r>
              <a:t> n) {</a:t>
            </a:r>
          </a:p>
          <a:p>
            <a:pPr marL="0" indent="0" defTabSz="411479">
              <a:spcBef>
                <a:spcPts val="0"/>
              </a:spcBef>
              <a:buSzTx/>
              <a:buNone/>
              <a:defRPr sz="1890">
                <a:solidFill>
                  <a:srgbClr val="E6E6E6"/>
                </a:solidFill>
                <a:latin typeface="Menlo Regular"/>
                <a:ea typeface="Menlo Regular"/>
                <a:cs typeface="Menlo Regular"/>
                <a:sym typeface="Menlo Regular"/>
              </a:defRPr>
            </a:pPr>
            <a:r>
              <a:t>      </a:t>
            </a:r>
            <a:r>
              <a:rPr>
                <a:solidFill>
                  <a:srgbClr val="569CD6"/>
                </a:solidFill>
              </a:rPr>
              <a:t>cout</a:t>
            </a:r>
            <a:r>
              <a:t> &lt;&lt; n;</a:t>
            </a:r>
          </a:p>
          <a:p>
            <a:pPr marL="0" indent="0" defTabSz="411479">
              <a:spcBef>
                <a:spcPts val="0"/>
              </a:spcBef>
              <a:buSzTx/>
              <a:buNone/>
              <a:defRPr sz="1890">
                <a:solidFill>
                  <a:srgbClr val="E6E6E6"/>
                </a:solidFill>
                <a:latin typeface="Menlo Regular"/>
                <a:ea typeface="Menlo Regular"/>
                <a:cs typeface="Menlo Regular"/>
                <a:sym typeface="Menlo Regular"/>
              </a:defRPr>
            </a:pPr>
            <a:r>
              <a:t>      </a:t>
            </a:r>
            <a:r>
              <a:rPr>
                <a:solidFill>
                  <a:srgbClr val="569CD6"/>
                </a:solidFill>
              </a:rPr>
              <a:t>if</a:t>
            </a:r>
            <a:r>
              <a:t> (n % </a:t>
            </a:r>
            <a:r>
              <a:rPr>
                <a:solidFill>
                  <a:srgbClr val="B5CEA8"/>
                </a:solidFill>
              </a:rPr>
              <a:t>2</a:t>
            </a:r>
            <a:r>
              <a:t> == </a:t>
            </a:r>
            <a:r>
              <a:rPr>
                <a:solidFill>
                  <a:srgbClr val="B5CEA8"/>
                </a:solidFill>
              </a:rPr>
              <a:t>0</a:t>
            </a:r>
            <a:r>
              <a:t>) {</a:t>
            </a:r>
          </a:p>
          <a:p>
            <a:pPr marL="0" indent="0" defTabSz="411479">
              <a:spcBef>
                <a:spcPts val="0"/>
              </a:spcBef>
              <a:buSzTx/>
              <a:buNone/>
              <a:defRPr sz="1890">
                <a:solidFill>
                  <a:srgbClr val="CE9178"/>
                </a:solidFill>
                <a:latin typeface="Menlo Regular"/>
                <a:ea typeface="Menlo Regular"/>
                <a:cs typeface="Menlo Regular"/>
                <a:sym typeface="Menlo Regular"/>
              </a:defRPr>
            </a:pPr>
            <a:r>
              <a:rPr>
                <a:solidFill>
                  <a:srgbClr val="E6E6E6"/>
                </a:solidFill>
              </a:rPr>
              <a:t>         </a:t>
            </a:r>
            <a:r>
              <a:rPr>
                <a:solidFill>
                  <a:srgbClr val="569CD6"/>
                </a:solidFill>
              </a:rPr>
              <a:t>cout</a:t>
            </a:r>
            <a:r>
              <a:rPr>
                <a:solidFill>
                  <a:srgbClr val="E6E6E6"/>
                </a:solidFill>
              </a:rPr>
              <a:t> &lt;&lt; </a:t>
            </a:r>
            <a:r>
              <a:t>" is even "</a:t>
            </a:r>
            <a:r>
              <a:rPr>
                <a:solidFill>
                  <a:srgbClr val="E6E6E6"/>
                </a:solidFill>
              </a:rPr>
              <a:t> &lt;&lt; </a:t>
            </a:r>
            <a:r>
              <a:rPr>
                <a:solidFill>
                  <a:srgbClr val="569CD6"/>
                </a:solidFill>
              </a:rPr>
              <a:t>endl</a:t>
            </a:r>
            <a:r>
              <a:rPr>
                <a:solidFill>
                  <a:srgbClr val="E6E6E6"/>
                </a:solidFill>
              </a:rPr>
              <a:t>;</a:t>
            </a:r>
            <a:endParaRPr>
              <a:solidFill>
                <a:srgbClr val="E6E6E6"/>
              </a:solidFill>
            </a:endParaRPr>
          </a:p>
          <a:p>
            <a:pPr marL="0" indent="0" defTabSz="411479">
              <a:spcBef>
                <a:spcPts val="0"/>
              </a:spcBef>
              <a:buSzTx/>
              <a:buNone/>
              <a:defRPr sz="1890">
                <a:solidFill>
                  <a:srgbClr val="E6E6E6"/>
                </a:solidFill>
                <a:latin typeface="Menlo Regular"/>
                <a:ea typeface="Menlo Regular"/>
                <a:cs typeface="Menlo Regular"/>
                <a:sym typeface="Menlo Regular"/>
              </a:defRPr>
            </a:pPr>
            <a:r>
              <a:t>         ++evenCount;</a:t>
            </a:r>
          </a:p>
          <a:p>
            <a:pPr marL="0" indent="0" defTabSz="411479">
              <a:spcBef>
                <a:spcPts val="0"/>
              </a:spcBef>
              <a:buSzTx/>
              <a:buNone/>
              <a:defRPr sz="1890">
                <a:solidFill>
                  <a:srgbClr val="E6E6E6"/>
                </a:solidFill>
                <a:latin typeface="Menlo Regular"/>
                <a:ea typeface="Menlo Regular"/>
                <a:cs typeface="Menlo Regular"/>
                <a:sym typeface="Menlo Regular"/>
              </a:defRPr>
            </a:pPr>
            <a:r>
              <a:t>      } </a:t>
            </a:r>
            <a:r>
              <a:rPr>
                <a:solidFill>
                  <a:srgbClr val="569CD6"/>
                </a:solidFill>
              </a:rPr>
              <a:t>else</a:t>
            </a:r>
            <a:r>
              <a:t> {</a:t>
            </a:r>
          </a:p>
          <a:p>
            <a:pPr marL="0" indent="0" defTabSz="411479">
              <a:spcBef>
                <a:spcPts val="0"/>
              </a:spcBef>
              <a:buSzTx/>
              <a:buNone/>
              <a:defRPr sz="1890">
                <a:solidFill>
                  <a:srgbClr val="CE9178"/>
                </a:solidFill>
                <a:latin typeface="Menlo Regular"/>
                <a:ea typeface="Menlo Regular"/>
                <a:cs typeface="Menlo Regular"/>
                <a:sym typeface="Menlo Regular"/>
              </a:defRPr>
            </a:pPr>
            <a:r>
              <a:rPr>
                <a:solidFill>
                  <a:srgbClr val="E6E6E6"/>
                </a:solidFill>
              </a:rPr>
              <a:t>         </a:t>
            </a:r>
            <a:r>
              <a:rPr>
                <a:solidFill>
                  <a:srgbClr val="569CD6"/>
                </a:solidFill>
              </a:rPr>
              <a:t>cout</a:t>
            </a:r>
            <a:r>
              <a:rPr>
                <a:solidFill>
                  <a:srgbClr val="E6E6E6"/>
                </a:solidFill>
              </a:rPr>
              <a:t> &lt;&lt; </a:t>
            </a:r>
            <a:r>
              <a:t>" is odd "</a:t>
            </a:r>
            <a:r>
              <a:rPr>
                <a:solidFill>
                  <a:srgbClr val="E6E6E6"/>
                </a:solidFill>
              </a:rPr>
              <a:t> &lt;&lt; </a:t>
            </a:r>
            <a:r>
              <a:rPr>
                <a:solidFill>
                  <a:srgbClr val="569CD6"/>
                </a:solidFill>
              </a:rPr>
              <a:t>endl</a:t>
            </a:r>
            <a:r>
              <a:rPr>
                <a:solidFill>
                  <a:srgbClr val="E6E6E6"/>
                </a:solidFill>
              </a:rPr>
              <a:t>;</a:t>
            </a:r>
            <a:endParaRPr>
              <a:solidFill>
                <a:srgbClr val="E6E6E6"/>
              </a:solidFill>
            </a:endParaRPr>
          </a:p>
          <a:p>
            <a:pPr marL="0" indent="0" defTabSz="411479">
              <a:spcBef>
                <a:spcPts val="0"/>
              </a:spcBef>
              <a:buSzTx/>
              <a:buNone/>
              <a:defRPr sz="1890">
                <a:solidFill>
                  <a:srgbClr val="E6E6E6"/>
                </a:solidFill>
                <a:latin typeface="Menlo Regular"/>
                <a:ea typeface="Menlo Regular"/>
                <a:cs typeface="Menlo Regular"/>
                <a:sym typeface="Menlo Regular"/>
              </a:defRPr>
            </a:pPr>
            <a:r>
              <a:t>      }</a:t>
            </a:r>
          </a:p>
          <a:p>
            <a:pPr marL="0" indent="0" defTabSz="411479">
              <a:spcBef>
                <a:spcPts val="0"/>
              </a:spcBef>
              <a:buSzTx/>
              <a:buNone/>
              <a:defRPr sz="1890">
                <a:solidFill>
                  <a:srgbClr val="E6E6E6"/>
                </a:solidFill>
                <a:latin typeface="Menlo Regular"/>
                <a:ea typeface="Menlo Regular"/>
                <a:cs typeface="Menlo Regular"/>
                <a:sym typeface="Menlo Regular"/>
              </a:defRPr>
            </a:pPr>
            <a:r>
              <a:t>   });</a:t>
            </a:r>
          </a:p>
          <a:p>
            <a:pPr marL="0" indent="0" defTabSz="411479">
              <a:spcBef>
                <a:spcPts val="0"/>
              </a:spcBef>
              <a:buSzTx/>
              <a:buNone/>
              <a:defRPr sz="1890">
                <a:solidFill>
                  <a:srgbClr val="E6E6E6"/>
                </a:solidFill>
                <a:latin typeface="Menlo Regular"/>
                <a:ea typeface="Menlo Regular"/>
                <a:cs typeface="Menlo Regular"/>
                <a:sym typeface="Menlo Regular"/>
              </a:defRPr>
            </a:pPr>
          </a:p>
          <a:p>
            <a:pPr marL="0" indent="0" defTabSz="411479">
              <a:spcBef>
                <a:spcPts val="0"/>
              </a:spcBef>
              <a:buSzTx/>
              <a:buNone/>
              <a:defRPr sz="1890">
                <a:solidFill>
                  <a:srgbClr val="63B456"/>
                </a:solidFill>
                <a:latin typeface="Menlo Regular"/>
                <a:ea typeface="Menlo Regular"/>
                <a:cs typeface="Menlo Regular"/>
                <a:sym typeface="Menlo Regular"/>
              </a:defRPr>
            </a:pPr>
            <a:r>
              <a:rPr>
                <a:solidFill>
                  <a:srgbClr val="E6E6E6"/>
                </a:solidFill>
              </a:rPr>
              <a:t>   </a:t>
            </a:r>
            <a:r>
              <a:t>// Print the count of even numbers to the console.</a:t>
            </a:r>
            <a:endParaRPr>
              <a:solidFill>
                <a:srgbClr val="E6E6E6"/>
              </a:solidFill>
            </a:endParaRPr>
          </a:p>
          <a:p>
            <a:pPr marL="0" indent="0" defTabSz="411479">
              <a:spcBef>
                <a:spcPts val="0"/>
              </a:spcBef>
              <a:buSzTx/>
              <a:buNone/>
              <a:defRPr sz="1890">
                <a:solidFill>
                  <a:srgbClr val="E6E6E6"/>
                </a:solidFill>
                <a:latin typeface="Menlo Regular"/>
                <a:ea typeface="Menlo Regular"/>
                <a:cs typeface="Menlo Regular"/>
                <a:sym typeface="Menlo Regular"/>
              </a:defRPr>
            </a:pPr>
            <a:r>
              <a:t>   </a:t>
            </a:r>
            <a:r>
              <a:rPr>
                <a:solidFill>
                  <a:srgbClr val="569CD6"/>
                </a:solidFill>
              </a:rPr>
              <a:t>cout</a:t>
            </a:r>
            <a:r>
              <a:t> &lt;&lt; </a:t>
            </a:r>
            <a:r>
              <a:rPr>
                <a:solidFill>
                  <a:srgbClr val="CE9178"/>
                </a:solidFill>
              </a:rPr>
              <a:t>"There are "</a:t>
            </a:r>
            <a:r>
              <a:t> &lt;&lt; evenCount</a:t>
            </a:r>
          </a:p>
          <a:p>
            <a:pPr marL="0" indent="0" defTabSz="411479">
              <a:spcBef>
                <a:spcPts val="0"/>
              </a:spcBef>
              <a:buSzTx/>
              <a:buNone/>
              <a:defRPr sz="1890">
                <a:solidFill>
                  <a:srgbClr val="CE9178"/>
                </a:solidFill>
                <a:latin typeface="Menlo Regular"/>
                <a:ea typeface="Menlo Regular"/>
                <a:cs typeface="Menlo Regular"/>
                <a:sym typeface="Menlo Regular"/>
              </a:defRPr>
            </a:pPr>
            <a:r>
              <a:rPr>
                <a:solidFill>
                  <a:srgbClr val="E6E6E6"/>
                </a:solidFill>
              </a:rPr>
              <a:t>        &lt;&lt; </a:t>
            </a:r>
            <a:r>
              <a:t>" even numbers in the vector."</a:t>
            </a:r>
            <a:r>
              <a:rPr>
                <a:solidFill>
                  <a:srgbClr val="E6E6E6"/>
                </a:solidFill>
              </a:rPr>
              <a:t> &lt;&lt; </a:t>
            </a:r>
            <a:r>
              <a:rPr>
                <a:solidFill>
                  <a:srgbClr val="569CD6"/>
                </a:solidFill>
              </a:rPr>
              <a:t>endl</a:t>
            </a:r>
            <a:r>
              <a:rPr>
                <a:solidFill>
                  <a:srgbClr val="E6E6E6"/>
                </a:solidFill>
              </a:rPr>
              <a:t>;</a:t>
            </a:r>
            <a:endParaRPr>
              <a:solidFill>
                <a:srgbClr val="E6E6E6"/>
              </a:solidFill>
            </a:endParaRPr>
          </a:p>
          <a:p>
            <a:pPr marL="0" indent="0" defTabSz="411479">
              <a:spcBef>
                <a:spcPts val="0"/>
              </a:spcBef>
              <a:buSzTx/>
              <a:buNone/>
              <a:defRPr sz="1890">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Iterator_if"/>
          <p:cNvSpPr txBox="1"/>
          <p:nvPr>
            <p:ph type="title"/>
          </p:nvPr>
        </p:nvSpPr>
        <p:spPr>
          <a:prstGeom prst="rect">
            <a:avLst/>
          </a:prstGeom>
        </p:spPr>
        <p:txBody>
          <a:bodyPr/>
          <a:lstStyle/>
          <a:p>
            <a:pPr/>
            <a:r>
              <a:t>Iterator_if</a:t>
            </a:r>
            <a:endParaRPr sz="1200"/>
          </a:p>
        </p:txBody>
      </p:sp>
      <p:sp>
        <p:nvSpPr>
          <p:cNvPr id="568"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31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sz="3100">
                <a:solidFill>
                  <a:srgbClr val="FFA14F"/>
                </a:solidFill>
                <a:latin typeface="Menlo Regular"/>
                <a:ea typeface="Menlo Regular"/>
                <a:cs typeface="Menlo Regular"/>
                <a:sym typeface="Menlo Regular"/>
              </a:defRPr>
            </a:pPr>
            <a:r>
              <a:t>#include </a:t>
            </a:r>
            <a:r>
              <a:rPr>
                <a:solidFill>
                  <a:srgbClr val="FF8170"/>
                </a:solidFill>
              </a:rPr>
              <a:t>&lt;vector&gt;</a:t>
            </a:r>
            <a:endParaRPr>
              <a:solidFill>
                <a:srgbClr val="FFFFFF">
                  <a:alpha val="85000"/>
                </a:srgbClr>
              </a:solidFill>
            </a:endParaRPr>
          </a:p>
          <a:p>
            <a:pPr marL="0" indent="0" defTabSz="439419">
              <a:spcBef>
                <a:spcPts val="0"/>
              </a:spcBef>
              <a:buSzTx/>
              <a:buNone/>
              <a:tabLst>
                <a:tab pos="431800" algn="l"/>
              </a:tabLst>
              <a:defRPr sz="3100">
                <a:solidFill>
                  <a:srgbClr val="FF8170"/>
                </a:solidFill>
                <a:latin typeface="Menlo Regular"/>
                <a:ea typeface="Menlo Regular"/>
                <a:cs typeface="Menlo Regular"/>
                <a:sym typeface="Menlo Regular"/>
              </a:defRPr>
            </a:pPr>
            <a:r>
              <a:rPr>
                <a:solidFill>
                  <a:srgbClr val="FFA14F"/>
                </a:solidFill>
              </a:rPr>
              <a:t>#include </a:t>
            </a:r>
            <a:r>
              <a:t>&lt;algorithm&gt;</a:t>
            </a:r>
            <a:endParaRPr>
              <a:solidFill>
                <a:srgbClr val="FFFFFF">
                  <a:alpha val="85000"/>
                </a:srgbClr>
              </a:solidFill>
            </a:endParaR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vector</a:t>
            </a:r>
            <a:r>
              <a:t>&lt;</a:t>
            </a:r>
            <a:r>
              <a:rPr b="1">
                <a:solidFill>
                  <a:srgbClr val="FF7AB2"/>
                </a:solidFill>
              </a:rPr>
              <a:t>int</a:t>
            </a:r>
            <a:r>
              <a:t>&gt; vec = {</a:t>
            </a:r>
            <a:r>
              <a:rPr>
                <a:solidFill>
                  <a:srgbClr val="D9C97C"/>
                </a:solidFill>
              </a:rPr>
              <a:t>1</a:t>
            </a:r>
            <a:r>
              <a:t>, </a:t>
            </a:r>
            <a:r>
              <a:rPr>
                <a:solidFill>
                  <a:srgbClr val="D9C97C"/>
                </a:solidFill>
              </a:rPr>
              <a:t>2</a:t>
            </a:r>
            <a:r>
              <a:t>, </a:t>
            </a:r>
            <a:r>
              <a:rPr>
                <a:solidFill>
                  <a:srgbClr val="D9C97C"/>
                </a:solidFill>
              </a:rPr>
              <a:t>3</a:t>
            </a:r>
            <a:r>
              <a:t>, </a:t>
            </a:r>
            <a:r>
              <a:rPr>
                <a:solidFill>
                  <a:srgbClr val="D9C97C"/>
                </a:solidFill>
              </a:rPr>
              <a:t>4</a:t>
            </a:r>
            <a:r>
              <a:t>};</a:t>
            </a:r>
          </a:p>
          <a:p>
            <a:pPr marL="0" indent="0" defTabSz="439419">
              <a:spcBef>
                <a:spcPts val="0"/>
              </a:spcBef>
              <a:buSzTx/>
              <a:buNone/>
              <a:tabLst>
                <a:tab pos="431800" algn="l"/>
              </a:tabLst>
              <a:defRPr sz="3100">
                <a:solidFill>
                  <a:srgbClr val="7F8C98"/>
                </a:solidFill>
                <a:latin typeface="Menlo Regular"/>
                <a:ea typeface="Menlo Regular"/>
                <a:cs typeface="Menlo Regular"/>
                <a:sym typeface="Menlo Regular"/>
              </a:defRPr>
            </a:pPr>
            <a:r>
              <a:rPr>
                <a:solidFill>
                  <a:srgbClr val="FFFFFF">
                    <a:alpha val="85000"/>
                  </a:srgbClr>
                </a:solidFill>
              </a:rPr>
              <a:t>    </a:t>
            </a:r>
            <a:r>
              <a:t>// since c++17, can be simplified by using `auto`</a:t>
            </a:r>
            <a:endParaRPr>
              <a:solidFill>
                <a:srgbClr val="FFFFFF">
                  <a:alpha val="85000"/>
                </a:srgbClr>
              </a:solidFill>
            </a:endParaRPr>
          </a:p>
          <a:p>
            <a:pPr marL="0" indent="0" defTabSz="439419">
              <a:spcBef>
                <a:spcPts val="0"/>
              </a:spcBef>
              <a:buSzTx/>
              <a:buNone/>
              <a:tabLst>
                <a:tab pos="431800" algn="l"/>
              </a:tabLst>
              <a:defRPr sz="3100">
                <a:solidFill>
                  <a:srgbClr val="DABAFF"/>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const</a:t>
            </a:r>
            <a:r>
              <a:rPr>
                <a:solidFill>
                  <a:srgbClr val="FFFFFF">
                    <a:alpha val="85000"/>
                  </a:srgbClr>
                </a:solidFill>
              </a:rPr>
              <a:t> </a:t>
            </a:r>
            <a:r>
              <a:t>std</a:t>
            </a:r>
            <a:r>
              <a:rPr>
                <a:solidFill>
                  <a:srgbClr val="FFFFFF">
                    <a:alpha val="85000"/>
                  </a:srgbClr>
                </a:solidFill>
              </a:rPr>
              <a:t>::</a:t>
            </a:r>
            <a:r>
              <a:t>vector</a:t>
            </a:r>
            <a:r>
              <a:rPr>
                <a:solidFill>
                  <a:srgbClr val="FFFFFF">
                    <a:alpha val="85000"/>
                  </a:srgbClr>
                </a:solidFill>
              </a:rPr>
              <a:t>&lt;</a:t>
            </a:r>
            <a:r>
              <a:rPr b="1">
                <a:solidFill>
                  <a:srgbClr val="FF7AB2"/>
                </a:solidFill>
              </a:rPr>
              <a:t>int</a:t>
            </a:r>
            <a:r>
              <a:rPr>
                <a:solidFill>
                  <a:srgbClr val="FFFFFF">
                    <a:alpha val="85000"/>
                  </a:srgbClr>
                </a:solidFill>
              </a:rPr>
              <a:t>&gt;::</a:t>
            </a:r>
            <a:r>
              <a:t>iterator</a:t>
            </a:r>
            <a:r>
              <a:rPr>
                <a:solidFill>
                  <a:srgbClr val="FFFFFF">
                    <a:alpha val="85000"/>
                  </a:srgbClr>
                </a:solidFill>
              </a:rPr>
              <a:t> itr = </a:t>
            </a:r>
            <a:r>
              <a:t>std</a:t>
            </a:r>
            <a:r>
              <a:rPr>
                <a:solidFill>
                  <a:srgbClr val="FFFFFF">
                    <a:alpha val="85000"/>
                  </a:srgbClr>
                </a:solidFill>
              </a:rPr>
              <a:t>::</a:t>
            </a:r>
            <a:r>
              <a:rPr>
                <a:solidFill>
                  <a:srgbClr val="B281EB"/>
                </a:solidFill>
              </a:rPr>
              <a:t>find</a:t>
            </a:r>
            <a:r>
              <a:rPr>
                <a:solidFill>
                  <a:srgbClr val="FFFFFF">
                    <a:alpha val="85000"/>
                  </a:srgbClr>
                </a:solidFill>
              </a:rPr>
              <a:t>(vec.</a:t>
            </a:r>
            <a:r>
              <a:rPr>
                <a:solidFill>
                  <a:srgbClr val="B281EB"/>
                </a:solidFill>
              </a:rPr>
              <a:t>begin</a:t>
            </a:r>
            <a:r>
              <a:rPr>
                <a:solidFill>
                  <a:srgbClr val="FFFFFF">
                    <a:alpha val="85000"/>
                  </a:srgbClr>
                </a:solidFill>
              </a:rPr>
              <a:t>(), vec.</a:t>
            </a:r>
            <a:r>
              <a:rPr>
                <a:solidFill>
                  <a:srgbClr val="B281EB"/>
                </a:solidFill>
              </a:rPr>
              <a:t>end</a:t>
            </a:r>
            <a:r>
              <a:rPr>
                <a:solidFill>
                  <a:srgbClr val="FFFFFF">
                    <a:alpha val="85000"/>
                  </a:srgbClr>
                </a:solidFill>
              </a:rPr>
              <a:t>(), </a:t>
            </a:r>
            <a:r>
              <a:rPr>
                <a:solidFill>
                  <a:srgbClr val="D9C97C"/>
                </a:solidFill>
              </a:rPr>
              <a:t>2</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a:t>
            </a:r>
            <a:r>
              <a:rPr b="1">
                <a:solidFill>
                  <a:srgbClr val="FF7AB2"/>
                </a:solidFill>
              </a:rPr>
              <a:t>if</a:t>
            </a:r>
            <a:r>
              <a:t> (itr != vec.</a:t>
            </a:r>
            <a:r>
              <a:rPr>
                <a:solidFill>
                  <a:srgbClr val="B281EB"/>
                </a:solidFill>
              </a:rPr>
              <a:t>end</a:t>
            </a:r>
            <a:r>
              <a:t>()) {*itr = </a:t>
            </a:r>
            <a:r>
              <a:rPr>
                <a:solidFill>
                  <a:srgbClr val="D9C97C"/>
                </a:solidFill>
              </a:rPr>
              <a:t>3</a:t>
            </a:r>
            <a:r>
              <a:t>; }</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100">
                <a:solidFill>
                  <a:srgbClr val="DABAFF"/>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if</a:t>
            </a:r>
            <a:r>
              <a:rPr>
                <a:solidFill>
                  <a:srgbClr val="FFFFFF">
                    <a:alpha val="85000"/>
                  </a:srgbClr>
                </a:solidFill>
              </a:rPr>
              <a:t> (</a:t>
            </a:r>
            <a:r>
              <a:rPr b="1">
                <a:solidFill>
                  <a:srgbClr val="FF7AB2"/>
                </a:solidFill>
              </a:rPr>
              <a:t>const</a:t>
            </a:r>
            <a:r>
              <a:rPr>
                <a:solidFill>
                  <a:srgbClr val="FFFFFF">
                    <a:alpha val="85000"/>
                  </a:srgbClr>
                </a:solidFill>
              </a:rPr>
              <a:t> </a:t>
            </a:r>
            <a:r>
              <a:t>std</a:t>
            </a:r>
            <a:r>
              <a:rPr>
                <a:solidFill>
                  <a:srgbClr val="FFFFFF">
                    <a:alpha val="85000"/>
                  </a:srgbClr>
                </a:solidFill>
              </a:rPr>
              <a:t>::</a:t>
            </a:r>
            <a:r>
              <a:t>vector</a:t>
            </a:r>
            <a:r>
              <a:rPr>
                <a:solidFill>
                  <a:srgbClr val="FFFFFF">
                    <a:alpha val="85000"/>
                  </a:srgbClr>
                </a:solidFill>
              </a:rPr>
              <a:t>&lt;</a:t>
            </a:r>
            <a:r>
              <a:rPr b="1">
                <a:solidFill>
                  <a:srgbClr val="FF7AB2"/>
                </a:solidFill>
              </a:rPr>
              <a:t>int</a:t>
            </a:r>
            <a:r>
              <a:rPr>
                <a:solidFill>
                  <a:srgbClr val="FFFFFF">
                    <a:alpha val="85000"/>
                  </a:srgbClr>
                </a:solidFill>
              </a:rPr>
              <a:t>&gt;::</a:t>
            </a:r>
            <a:r>
              <a:t>iterator</a:t>
            </a:r>
            <a:r>
              <a:rPr>
                <a:solidFill>
                  <a:srgbClr val="FFFFFF">
                    <a:alpha val="85000"/>
                  </a:srgbClr>
                </a:solidFill>
              </a:rPr>
              <a:t> itr = </a:t>
            </a:r>
            <a:r>
              <a:t>std</a:t>
            </a:r>
            <a:r>
              <a:rPr>
                <a:solidFill>
                  <a:srgbClr val="FFFFFF">
                    <a:alpha val="85000"/>
                  </a:srgbClr>
                </a:solidFill>
              </a:rPr>
              <a:t>::</a:t>
            </a:r>
            <a:r>
              <a:rPr>
                <a:solidFill>
                  <a:srgbClr val="B281EB"/>
                </a:solidFill>
              </a:rPr>
              <a:t>find</a:t>
            </a:r>
            <a:r>
              <a:rPr>
                <a:solidFill>
                  <a:srgbClr val="FFFFFF">
                    <a:alpha val="85000"/>
                  </a:srgbClr>
                </a:solidFill>
              </a:rPr>
              <a:t>(vec.</a:t>
            </a:r>
            <a:r>
              <a:rPr>
                <a:solidFill>
                  <a:srgbClr val="B281EB"/>
                </a:solidFill>
              </a:rPr>
              <a:t>begin</a:t>
            </a:r>
            <a:r>
              <a:rPr>
                <a:solidFill>
                  <a:srgbClr val="FFFFFF">
                    <a:alpha val="85000"/>
                  </a:srgbClr>
                </a:solidFill>
              </a:rPr>
              <a:t>(), vec.</a:t>
            </a:r>
            <a:r>
              <a:rPr>
                <a:solidFill>
                  <a:srgbClr val="B281EB"/>
                </a:solidFill>
              </a:rPr>
              <a:t>end</a:t>
            </a:r>
            <a:r>
              <a:rPr>
                <a:solidFill>
                  <a:srgbClr val="FFFFFF">
                    <a:alpha val="85000"/>
                  </a:srgbClr>
                </a:solidFill>
              </a:rPr>
              <a:t>(), </a:t>
            </a:r>
            <a:r>
              <a:rPr>
                <a:solidFill>
                  <a:srgbClr val="D9C97C"/>
                </a:solidFill>
              </a:rPr>
              <a:t>3</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itr != vec.</a:t>
            </a:r>
            <a:r>
              <a:rPr>
                <a:solidFill>
                  <a:srgbClr val="B281EB"/>
                </a:solidFill>
              </a:rPr>
              <a:t>end</a:t>
            </a:r>
            <a:r>
              <a:t>()) {</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*itr = </a:t>
            </a:r>
            <a:r>
              <a:rPr>
                <a:solidFill>
                  <a:srgbClr val="D9C97C"/>
                </a:solidFill>
              </a:rPr>
              <a:t>4</a:t>
            </a:r>
            <a:r>
              <a:t>;</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100">
                <a:solidFill>
                  <a:srgbClr val="7F8C98"/>
                </a:solidFill>
                <a:latin typeface="Menlo Regular"/>
                <a:ea typeface="Menlo Regular"/>
                <a:cs typeface="Menlo Regular"/>
                <a:sym typeface="Menlo Regular"/>
              </a:defRPr>
            </a:pPr>
            <a:r>
              <a:rPr>
                <a:solidFill>
                  <a:srgbClr val="FFFFFF">
                    <a:alpha val="85000"/>
                  </a:srgbClr>
                </a:solidFill>
              </a:rPr>
              <a:t>    </a:t>
            </a:r>
            <a:r>
              <a:t>// should output: 1, 4, 3, 4. can be simplified using `auto`</a:t>
            </a:r>
            <a:endParaRPr>
              <a:solidFill>
                <a:srgbClr val="FFFFFF">
                  <a:alpha val="85000"/>
                </a:srgbClr>
              </a:solidFill>
            </a:endParaR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rPr b="1">
                <a:solidFill>
                  <a:srgbClr val="FF7AB2"/>
                </a:solidFill>
              </a:rPr>
              <a:t>for</a:t>
            </a:r>
            <a:r>
              <a:t> (</a:t>
            </a:r>
            <a:r>
              <a:rPr>
                <a:solidFill>
                  <a:srgbClr val="DABAFF"/>
                </a:solidFill>
              </a:rPr>
              <a:t>std</a:t>
            </a:r>
            <a:r>
              <a:t>::</a:t>
            </a:r>
            <a:r>
              <a:rPr>
                <a:solidFill>
                  <a:srgbClr val="DABAFF"/>
                </a:solidFill>
              </a:rPr>
              <a:t>vector</a:t>
            </a:r>
            <a:r>
              <a:t>&lt;</a:t>
            </a:r>
            <a:r>
              <a:rPr b="1">
                <a:solidFill>
                  <a:srgbClr val="FF7AB2"/>
                </a:solidFill>
              </a:rPr>
              <a:t>int</a:t>
            </a:r>
            <a:r>
              <a:t>&gt;::</a:t>
            </a:r>
            <a:r>
              <a:rPr>
                <a:solidFill>
                  <a:srgbClr val="DABAFF"/>
                </a:solidFill>
              </a:rPr>
              <a:t>iterator</a:t>
            </a:r>
            <a:r>
              <a:t> element = vec.</a:t>
            </a:r>
            <a:r>
              <a:rPr>
                <a:solidFill>
                  <a:srgbClr val="B281EB"/>
                </a:solidFill>
              </a:rPr>
              <a:t>begin</a:t>
            </a:r>
            <a:r>
              <a:t>(); element != vec.</a:t>
            </a:r>
            <a:r>
              <a:rPr>
                <a:solidFill>
                  <a:srgbClr val="B281EB"/>
                </a:solidFill>
              </a:rPr>
              <a:t>end</a:t>
            </a:r>
            <a:r>
              <a:t>(); ++element) </a:t>
            </a:r>
            <a:r>
              <a:rPr>
                <a:solidFill>
                  <a:srgbClr val="DABAFF"/>
                </a:solidFill>
              </a:rPr>
              <a:t>std</a:t>
            </a:r>
            <a:r>
              <a:t>::</a:t>
            </a:r>
            <a:r>
              <a:rPr>
                <a:solidFill>
                  <a:srgbClr val="B281EB"/>
                </a:solidFill>
              </a:rPr>
              <a:t>cout</a:t>
            </a:r>
            <a:r>
              <a:t> &lt;&lt; *element &lt;&lt; </a:t>
            </a:r>
            <a:r>
              <a:rPr>
                <a:solidFill>
                  <a:srgbClr val="DABAFF"/>
                </a:solidFill>
              </a:rPr>
              <a:t>std</a:t>
            </a:r>
            <a:r>
              <a:t>::</a:t>
            </a:r>
            <a:r>
              <a:rPr>
                <a:solidFill>
                  <a:srgbClr val="B281EB"/>
                </a:solidFill>
              </a:rPr>
              <a:t>endl</a:t>
            </a:r>
            <a:r>
              <a:t>;</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value category since c++11"/>
          <p:cNvSpPr txBox="1"/>
          <p:nvPr>
            <p:ph type="title"/>
          </p:nvPr>
        </p:nvSpPr>
        <p:spPr>
          <a:prstGeom prst="rect">
            <a:avLst/>
          </a:prstGeom>
        </p:spPr>
        <p:txBody>
          <a:bodyPr/>
          <a:lstStyle/>
          <a:p>
            <a:pPr/>
            <a:r>
              <a:t>value category since c++11</a:t>
            </a:r>
          </a:p>
        </p:txBody>
      </p:sp>
      <p:sp>
        <p:nvSpPr>
          <p:cNvPr id="181" name="prvalues are:…"/>
          <p:cNvSpPr txBox="1"/>
          <p:nvPr>
            <p:ph type="body" idx="1"/>
          </p:nvPr>
        </p:nvSpPr>
        <p:spPr>
          <a:prstGeom prst="rect">
            <a:avLst/>
          </a:prstGeom>
        </p:spPr>
        <p:txBody>
          <a:bodyPr/>
          <a:lstStyle/>
          <a:p>
            <a:pPr marL="542323" indent="-430563" defTabSz="365760">
              <a:spcBef>
                <a:spcPts val="1000"/>
              </a:spcBef>
              <a:buClr>
                <a:srgbClr val="000000"/>
              </a:buClr>
              <a:buSzPct val="100000"/>
              <a:buFont typeface="Times Roman"/>
              <a:defRPr sz="2186">
                <a:latin typeface="Times Roman"/>
                <a:ea typeface="Times Roman"/>
                <a:cs typeface="Times Roman"/>
                <a:sym typeface="Times Roman"/>
              </a:defRPr>
            </a:pPr>
            <a:r>
              <a:rPr b="1" i="1" sz="3706"/>
              <a:t>prvalues </a:t>
            </a:r>
            <a:r>
              <a:rPr b="1" sz="3706"/>
              <a:t>are: </a:t>
            </a:r>
            <a:br/>
          </a:p>
          <a:p>
            <a:pPr marL="365759" indent="-253999" defTabSz="365760">
              <a:spcBef>
                <a:spcPts val="1000"/>
              </a:spcBef>
              <a:buClr>
                <a:srgbClr val="000000"/>
              </a:buClr>
              <a:buSzPct val="100000"/>
              <a:buFont typeface="Times Roman"/>
              <a:defRPr sz="2186">
                <a:latin typeface="Times Roman"/>
                <a:ea typeface="Times Roman"/>
                <a:cs typeface="Times Roman"/>
                <a:sym typeface="Times Roman"/>
              </a:defRPr>
            </a:pPr>
            <a:r>
              <a:t>Expressions that consist of a literal that is not a string literal (or a user-defined literal, where the </a:t>
            </a:r>
            <a:br/>
            <a:r>
              <a:t>return type of the associated literal operator defines the category) </a:t>
            </a:r>
            <a:br/>
          </a:p>
          <a:p>
            <a:pPr marL="365759" indent="-253999" defTabSz="365760">
              <a:spcBef>
                <a:spcPts val="1000"/>
              </a:spcBef>
              <a:buClr>
                <a:srgbClr val="000000"/>
              </a:buClr>
              <a:buSzPct val="100000"/>
              <a:buFont typeface="Times Roman"/>
              <a:defRPr sz="2186">
                <a:latin typeface="Times Roman"/>
                <a:ea typeface="Times Roman"/>
                <a:cs typeface="Times Roman"/>
                <a:sym typeface="Times Roman"/>
              </a:defRPr>
            </a:pPr>
            <a:r>
              <a:t>The result of the built-in unary &amp; operator (i.e., what taking the address of an expression yields) </a:t>
            </a:r>
            <a:br/>
          </a:p>
          <a:p>
            <a:pPr marL="365759" indent="-253999" defTabSz="365760">
              <a:spcBef>
                <a:spcPts val="1000"/>
              </a:spcBef>
              <a:buClr>
                <a:srgbClr val="000000"/>
              </a:buClr>
              <a:buSzPct val="100000"/>
              <a:buFont typeface="Times Roman"/>
              <a:defRPr sz="2186">
                <a:latin typeface="Times Roman"/>
                <a:ea typeface="Times Roman"/>
                <a:cs typeface="Times Roman"/>
                <a:sym typeface="Times Roman"/>
              </a:defRPr>
            </a:pPr>
            <a:r>
              <a:t>The result of built-in arithmetic operators </a:t>
            </a:r>
            <a:br/>
          </a:p>
          <a:p>
            <a:pPr marL="365759" indent="-253999" defTabSz="365760">
              <a:spcBef>
                <a:spcPts val="1000"/>
              </a:spcBef>
              <a:buClr>
                <a:srgbClr val="000000"/>
              </a:buClr>
              <a:buSzPct val="100000"/>
              <a:buFont typeface="Times Roman"/>
              <a:defRPr sz="2186">
                <a:latin typeface="Times Roman"/>
                <a:ea typeface="Times Roman"/>
                <a:cs typeface="Times Roman"/>
                <a:sym typeface="Times Roman"/>
              </a:defRPr>
            </a:pPr>
            <a:r>
              <a:t>The result of a function returned by value </a:t>
            </a:r>
            <a:br/>
          </a:p>
          <a:p>
            <a:pPr marL="365759" indent="-253999" defTabSz="365760">
              <a:spcBef>
                <a:spcPts val="1000"/>
              </a:spcBef>
              <a:buClr>
                <a:srgbClr val="000000"/>
              </a:buClr>
              <a:buSzPct val="100000"/>
              <a:buFont typeface="Times Roman"/>
              <a:defRPr sz="2186">
                <a:latin typeface="Times Roman"/>
                <a:ea typeface="Times Roman"/>
                <a:cs typeface="Times Roman"/>
                <a:sym typeface="Times Roman"/>
              </a:defRPr>
            </a:pPr>
            <a:r>
              <a:t>A lambda expression </a:t>
            </a:r>
          </a:p>
          <a:p>
            <a:pPr marL="365760" indent="-254000" defTabSz="365760">
              <a:spcBef>
                <a:spcPts val="100"/>
              </a:spcBef>
              <a:buSzPct val="100000"/>
              <a:buFont typeface="Courier"/>
              <a:buChar char="▪"/>
              <a:defRPr sz="2944">
                <a:solidFill>
                  <a:srgbClr val="0645AD"/>
                </a:solidFill>
                <a:latin typeface="Arial"/>
                <a:ea typeface="Arial"/>
                <a:cs typeface="Arial"/>
                <a:sym typeface="Arial"/>
              </a:defRPr>
            </a:pPr>
            <a:r>
              <a:rPr>
                <a:solidFill>
                  <a:srgbClr val="000000"/>
                </a:solidFill>
              </a:rPr>
              <a:t>a </a:t>
            </a:r>
            <a:r>
              <a:rPr u="sng">
                <a:hlinkClick r:id="rId2" invalidUrl="" action="" tgtFrame="" tooltip="" history="1" highlightClick="0" endSnd="0"/>
              </a:rPr>
              <a:t>literal</a:t>
            </a:r>
            <a:r>
              <a:rPr>
                <a:solidFill>
                  <a:srgbClr val="000000"/>
                </a:solidFill>
              </a:rPr>
              <a:t> (except for </a:t>
            </a:r>
            <a:r>
              <a:rPr u="sng">
                <a:hlinkClick r:id="rId3" invalidUrl="" action="" tgtFrame="" tooltip="" history="1" highlightClick="0" endSnd="0"/>
              </a:rPr>
              <a:t>string literal</a:t>
            </a:r>
            <a:r>
              <a:rPr>
                <a:solidFill>
                  <a:srgbClr val="000000"/>
                </a:solidFill>
              </a:rPr>
              <a:t>), such as </a:t>
            </a:r>
            <a:r>
              <a:rPr>
                <a:solidFill>
                  <a:srgbClr val="000080"/>
                </a:solidFill>
                <a:latin typeface="Courier"/>
                <a:ea typeface="Courier"/>
                <a:cs typeface="Courier"/>
                <a:sym typeface="Courier"/>
              </a:rPr>
              <a:t>42</a:t>
            </a:r>
            <a:r>
              <a:rPr>
                <a:solidFill>
                  <a:srgbClr val="000000"/>
                </a:solidFill>
              </a:rPr>
              <a:t>, </a:t>
            </a:r>
            <a:r>
              <a:rPr>
                <a:solidFill>
                  <a:srgbClr val="0000FF"/>
                </a:solidFill>
                <a:latin typeface="Courier"/>
                <a:ea typeface="Courier"/>
                <a:cs typeface="Courier"/>
                <a:sym typeface="Courier"/>
              </a:rPr>
              <a:t>true</a:t>
            </a:r>
            <a:r>
              <a:rPr>
                <a:solidFill>
                  <a:srgbClr val="000000"/>
                </a:solidFill>
              </a:rPr>
              <a:t> or </a:t>
            </a:r>
            <a:r>
              <a:rPr>
                <a:solidFill>
                  <a:srgbClr val="000000"/>
                </a:solidFill>
                <a:latin typeface="Courier"/>
                <a:ea typeface="Courier"/>
                <a:cs typeface="Courier"/>
                <a:sym typeface="Courier"/>
              </a:rPr>
              <a:t>nullptr</a:t>
            </a:r>
            <a:r>
              <a:rPr>
                <a:solidFill>
                  <a:srgbClr val="000000"/>
                </a:solidFill>
              </a:rPr>
              <a:t>;</a:t>
            </a:r>
            <a:endParaRPr>
              <a:solidFill>
                <a:srgbClr val="000000"/>
              </a:solidFill>
            </a:endParaRPr>
          </a:p>
          <a:p>
            <a:pPr marL="365760" indent="-254000" defTabSz="365760">
              <a:spcBef>
                <a:spcPts val="100"/>
              </a:spcBef>
              <a:buSzPct val="100000"/>
              <a:buFont typeface="Courier"/>
              <a:buChar char="▪"/>
              <a:defRPr sz="2944">
                <a:latin typeface="Arial"/>
                <a:ea typeface="Arial"/>
                <a:cs typeface="Arial"/>
                <a:sym typeface="Arial"/>
              </a:defRPr>
            </a:pPr>
            <a:r>
              <a:t>a function call or an overloaded operator expression, whose return type is non-reference, such as </a:t>
            </a:r>
            <a:r>
              <a:rPr>
                <a:latin typeface="Courier"/>
                <a:ea typeface="Courier"/>
                <a:cs typeface="Courier"/>
                <a:sym typeface="Courier"/>
              </a:rPr>
              <a:t>str.substr</a:t>
            </a:r>
            <a:r>
              <a:rPr>
                <a:solidFill>
                  <a:srgbClr val="008000"/>
                </a:solidFill>
                <a:latin typeface="Courier"/>
                <a:ea typeface="Courier"/>
                <a:cs typeface="Courier"/>
                <a:sym typeface="Courier"/>
              </a:rPr>
              <a:t>(</a:t>
            </a:r>
            <a:r>
              <a:rPr>
                <a:solidFill>
                  <a:srgbClr val="000080"/>
                </a:solidFill>
                <a:latin typeface="Courier"/>
                <a:ea typeface="Courier"/>
                <a:cs typeface="Courier"/>
                <a:sym typeface="Courier"/>
              </a:rPr>
              <a:t>1</a:t>
            </a:r>
            <a:r>
              <a:rPr>
                <a:latin typeface="Courier"/>
                <a:ea typeface="Courier"/>
                <a:cs typeface="Courier"/>
                <a:sym typeface="Courier"/>
              </a:rPr>
              <a:t>, </a:t>
            </a:r>
            <a:r>
              <a:rPr>
                <a:solidFill>
                  <a:srgbClr val="000080"/>
                </a:solidFill>
                <a:latin typeface="Courier"/>
                <a:ea typeface="Courier"/>
                <a:cs typeface="Courier"/>
                <a:sym typeface="Courier"/>
              </a:rPr>
              <a:t>2</a:t>
            </a:r>
            <a:r>
              <a:rPr>
                <a:solidFill>
                  <a:srgbClr val="008000"/>
                </a:solidFill>
                <a:latin typeface="Courier"/>
                <a:ea typeface="Courier"/>
                <a:cs typeface="Courier"/>
                <a:sym typeface="Courier"/>
              </a:rPr>
              <a:t>)</a:t>
            </a:r>
            <a:r>
              <a:t>, </a:t>
            </a:r>
            <a:r>
              <a:rPr>
                <a:latin typeface="Courier"/>
                <a:ea typeface="Courier"/>
                <a:cs typeface="Courier"/>
                <a:sym typeface="Courier"/>
              </a:rPr>
              <a:t>str1 </a:t>
            </a:r>
            <a:r>
              <a:rPr>
                <a:solidFill>
                  <a:srgbClr val="000040"/>
                </a:solidFill>
                <a:latin typeface="Courier"/>
                <a:ea typeface="Courier"/>
                <a:cs typeface="Courier"/>
                <a:sym typeface="Courier"/>
              </a:rPr>
              <a:t>+</a:t>
            </a:r>
            <a:r>
              <a:rPr>
                <a:latin typeface="Courier"/>
                <a:ea typeface="Courier"/>
                <a:cs typeface="Courier"/>
                <a:sym typeface="Courier"/>
              </a:rPr>
              <a:t> str2</a:t>
            </a:r>
            <a:r>
              <a:t>, or </a:t>
            </a:r>
            <a:r>
              <a:rPr>
                <a:latin typeface="Courier"/>
                <a:ea typeface="Courier"/>
                <a:cs typeface="Courier"/>
                <a:sym typeface="Courier"/>
              </a:rPr>
              <a:t>it</a:t>
            </a:r>
            <a:r>
              <a:rPr>
                <a:solidFill>
                  <a:srgbClr val="000040"/>
                </a:solidFill>
                <a:latin typeface="Courier"/>
                <a:ea typeface="Courier"/>
                <a:cs typeface="Courier"/>
                <a:sym typeface="Courier"/>
              </a:rPr>
              <a:t>++</a:t>
            </a:r>
            <a:r>
              <a:t>;</a:t>
            </a:r>
          </a:p>
          <a:p>
            <a:pPr marL="365760" indent="-254000" defTabSz="365760">
              <a:spcBef>
                <a:spcPts val="100"/>
              </a:spcBef>
              <a:buSzPct val="100000"/>
              <a:buFont typeface="Courier"/>
              <a:buChar char="▪"/>
              <a:defRPr sz="2944">
                <a:solidFill>
                  <a:srgbClr val="0645AD"/>
                </a:solidFill>
                <a:latin typeface="Arial"/>
                <a:ea typeface="Arial"/>
                <a:cs typeface="Arial"/>
                <a:sym typeface="Arial"/>
              </a:defRPr>
            </a:pPr>
            <a:r>
              <a:rPr>
                <a:solidFill>
                  <a:srgbClr val="000000"/>
                </a:solidFill>
                <a:latin typeface="Courier"/>
                <a:ea typeface="Courier"/>
                <a:cs typeface="Courier"/>
                <a:sym typeface="Courier"/>
              </a:rPr>
              <a:t>a</a:t>
            </a:r>
            <a:r>
              <a:rPr>
                <a:solidFill>
                  <a:srgbClr val="000040"/>
                </a:solidFill>
                <a:latin typeface="Courier"/>
                <a:ea typeface="Courier"/>
                <a:cs typeface="Courier"/>
                <a:sym typeface="Courier"/>
              </a:rPr>
              <a:t>++</a:t>
            </a:r>
            <a:r>
              <a:rPr>
                <a:solidFill>
                  <a:srgbClr val="000000"/>
                </a:solidFill>
              </a:rPr>
              <a:t> and </a:t>
            </a:r>
            <a:r>
              <a:rPr>
                <a:solidFill>
                  <a:srgbClr val="000000"/>
                </a:solidFill>
                <a:latin typeface="Courier"/>
                <a:ea typeface="Courier"/>
                <a:cs typeface="Courier"/>
                <a:sym typeface="Courier"/>
              </a:rPr>
              <a:t>a</a:t>
            </a:r>
            <a:r>
              <a:rPr>
                <a:solidFill>
                  <a:srgbClr val="000040"/>
                </a:solidFill>
                <a:latin typeface="Courier"/>
                <a:ea typeface="Courier"/>
                <a:cs typeface="Courier"/>
                <a:sym typeface="Courier"/>
              </a:rPr>
              <a:t>--</a:t>
            </a:r>
            <a:r>
              <a:rPr>
                <a:solidFill>
                  <a:srgbClr val="000000"/>
                </a:solidFill>
              </a:rPr>
              <a:t>, the built-in </a:t>
            </a:r>
            <a:r>
              <a:rPr u="sng">
                <a:hlinkClick r:id="rId4" invalidUrl="" action="" tgtFrame="" tooltip="" history="1" highlightClick="0" endSnd="0"/>
              </a:rPr>
              <a:t>post-increment and post-decrement</a:t>
            </a:r>
            <a:r>
              <a:rPr>
                <a:solidFill>
                  <a:srgbClr val="000000"/>
                </a:solidFill>
              </a:rPr>
              <a:t> expressions;</a:t>
            </a:r>
            <a:endParaRPr>
              <a:solidFill>
                <a:srgbClr val="000000"/>
              </a:solidFill>
            </a:endParaRPr>
          </a:p>
          <a:p>
            <a:pPr marL="365760" indent="-254000" defTabSz="365760">
              <a:spcBef>
                <a:spcPts val="100"/>
              </a:spcBef>
              <a:buSzPct val="100000"/>
              <a:buFont typeface="Courier"/>
              <a:buChar char="▪"/>
              <a:defRPr sz="2944">
                <a:latin typeface="Arial"/>
                <a:ea typeface="Arial"/>
                <a:cs typeface="Arial"/>
                <a:sym typeface="Arial"/>
              </a:defRPr>
            </a:pPr>
            <a:r>
              <a:rPr>
                <a:latin typeface="Courier"/>
                <a:ea typeface="Courier"/>
                <a:cs typeface="Courier"/>
                <a:sym typeface="Courier"/>
              </a:rPr>
              <a:t>a </a:t>
            </a:r>
            <a:r>
              <a:rPr>
                <a:solidFill>
                  <a:srgbClr val="000040"/>
                </a:solidFill>
                <a:latin typeface="Courier"/>
                <a:ea typeface="Courier"/>
                <a:cs typeface="Courier"/>
                <a:sym typeface="Courier"/>
              </a:rPr>
              <a:t>+</a:t>
            </a:r>
            <a:r>
              <a:rPr>
                <a:latin typeface="Courier"/>
                <a:ea typeface="Courier"/>
                <a:cs typeface="Courier"/>
                <a:sym typeface="Courier"/>
              </a:rPr>
              <a:t> b</a:t>
            </a:r>
            <a:r>
              <a:t>, </a:t>
            </a:r>
            <a:r>
              <a:rPr>
                <a:latin typeface="Courier"/>
                <a:ea typeface="Courier"/>
                <a:cs typeface="Courier"/>
                <a:sym typeface="Courier"/>
              </a:rPr>
              <a:t>a </a:t>
            </a:r>
            <a:r>
              <a:rPr>
                <a:solidFill>
                  <a:srgbClr val="000040"/>
                </a:solidFill>
                <a:latin typeface="Courier"/>
                <a:ea typeface="Courier"/>
                <a:cs typeface="Courier"/>
                <a:sym typeface="Courier"/>
              </a:rPr>
              <a:t>%</a:t>
            </a:r>
            <a:r>
              <a:rPr>
                <a:latin typeface="Courier"/>
                <a:ea typeface="Courier"/>
                <a:cs typeface="Courier"/>
                <a:sym typeface="Courier"/>
              </a:rPr>
              <a:t> b</a:t>
            </a:r>
            <a:r>
              <a:t>, </a:t>
            </a:r>
            <a:r>
              <a:rPr>
                <a:latin typeface="Courier"/>
                <a:ea typeface="Courier"/>
                <a:cs typeface="Courier"/>
                <a:sym typeface="Courier"/>
              </a:rPr>
              <a:t>a </a:t>
            </a:r>
            <a:r>
              <a:rPr>
                <a:solidFill>
                  <a:srgbClr val="000040"/>
                </a:solidFill>
                <a:latin typeface="Courier"/>
                <a:ea typeface="Courier"/>
                <a:cs typeface="Courier"/>
                <a:sym typeface="Courier"/>
              </a:rPr>
              <a:t>&amp;</a:t>
            </a:r>
            <a:r>
              <a:rPr>
                <a:latin typeface="Courier"/>
                <a:ea typeface="Courier"/>
                <a:cs typeface="Courier"/>
                <a:sym typeface="Courier"/>
              </a:rPr>
              <a:t> b</a:t>
            </a:r>
            <a:r>
              <a:t>, </a:t>
            </a:r>
            <a:r>
              <a:rPr>
                <a:latin typeface="Courier"/>
                <a:ea typeface="Courier"/>
                <a:cs typeface="Courier"/>
                <a:sym typeface="Courier"/>
              </a:rPr>
              <a:t>a </a:t>
            </a:r>
            <a:r>
              <a:rPr>
                <a:solidFill>
                  <a:srgbClr val="000080"/>
                </a:solidFill>
                <a:latin typeface="Courier"/>
                <a:ea typeface="Courier"/>
                <a:cs typeface="Courier"/>
                <a:sym typeface="Courier"/>
              </a:rPr>
              <a:t>&lt;&lt;</a:t>
            </a:r>
            <a:r>
              <a:rPr>
                <a:latin typeface="Courier"/>
                <a:ea typeface="Courier"/>
                <a:cs typeface="Courier"/>
                <a:sym typeface="Courier"/>
              </a:rPr>
              <a:t> b</a:t>
            </a:r>
            <a:r>
              <a:t>, and all other built-in </a:t>
            </a:r>
            <a:r>
              <a:rPr>
                <a:solidFill>
                  <a:srgbClr val="0645AD"/>
                </a:solidFill>
                <a:hlinkClick r:id="rId5" invalidUrl="" action="" tgtFrame="" tooltip="" history="1" highlightClick="0" endSnd="0"/>
              </a:rPr>
              <a:t>arithmetic</a:t>
            </a:r>
            <a:r>
              <a:t> expressions;</a:t>
            </a:r>
          </a:p>
          <a:p>
            <a:pPr marL="271657" indent="-159897" defTabSz="365760">
              <a:spcBef>
                <a:spcPts val="100"/>
              </a:spcBef>
              <a:buClr>
                <a:srgbClr val="000000"/>
              </a:buClr>
              <a:buSzPct val="100000"/>
              <a:buFont typeface="Times Roman"/>
              <a:tabLst>
                <a:tab pos="101600" algn="l"/>
                <a:tab pos="355600" algn="l"/>
              </a:tabLst>
              <a:defRPr sz="2944">
                <a:latin typeface="Arial"/>
                <a:ea typeface="Arial"/>
                <a:cs typeface="Arial"/>
                <a:sym typeface="Arial"/>
              </a:defRPr>
            </a:pPr>
          </a:p>
          <a:p>
            <a:pPr marL="365759" indent="-253999" defTabSz="365760">
              <a:spcBef>
                <a:spcPts val="1000"/>
              </a:spcBef>
              <a:buClr>
                <a:srgbClr val="000000"/>
              </a:buClr>
              <a:buSzPct val="100000"/>
              <a:buFont typeface="Times Roman"/>
              <a:defRPr sz="1626">
                <a:latin typeface="Times Roman"/>
                <a:ea typeface="Times Roman"/>
                <a:cs typeface="Times Roman"/>
                <a:sym typeface="Times Roman"/>
              </a:defRPr>
            </a:pPr>
          </a:p>
          <a:p>
            <a:pPr marL="365759" indent="-253999" defTabSz="365760">
              <a:spcBef>
                <a:spcPts val="1000"/>
              </a:spcBef>
              <a:buClr>
                <a:srgbClr val="000000"/>
              </a:buClr>
              <a:buSzPct val="100000"/>
              <a:buFont typeface="Times Roman"/>
              <a:defRPr sz="1626">
                <a:latin typeface="Times Roman"/>
                <a:ea typeface="Times Roman"/>
                <a:cs typeface="Times Roman"/>
                <a:sym typeface="Times Roman"/>
              </a:defRPr>
            </a:pPr>
            <a:b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Array to Vector Initializer list"/>
          <p:cNvSpPr txBox="1"/>
          <p:nvPr>
            <p:ph type="title"/>
          </p:nvPr>
        </p:nvSpPr>
        <p:spPr>
          <a:prstGeom prst="rect">
            <a:avLst/>
          </a:prstGeom>
        </p:spPr>
        <p:txBody>
          <a:bodyPr/>
          <a:lstStyle/>
          <a:p>
            <a:pPr/>
            <a:r>
              <a:t>Array to Vector Initializer list </a:t>
            </a:r>
          </a:p>
        </p:txBody>
      </p:sp>
      <p:sp>
        <p:nvSpPr>
          <p:cNvPr id="571"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29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sz="29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sz="2900">
                <a:solidFill>
                  <a:srgbClr val="FFA14F"/>
                </a:solidFill>
                <a:latin typeface="Menlo Regular"/>
                <a:ea typeface="Menlo Regular"/>
                <a:cs typeface="Menlo Regular"/>
                <a:sym typeface="Menlo Regular"/>
              </a:defRPr>
            </a:pPr>
            <a:r>
              <a:t>#include </a:t>
            </a:r>
            <a:r>
              <a:rPr>
                <a:solidFill>
                  <a:srgbClr val="FF8170"/>
                </a:solidFill>
              </a:rPr>
              <a:t>&lt;vector&gt;</a:t>
            </a:r>
            <a:endParaRPr>
              <a:solidFill>
                <a:srgbClr val="FFFFFF">
                  <a:alpha val="85000"/>
                </a:srgbClr>
              </a:solidFill>
            </a:endParaRPr>
          </a:p>
          <a:p>
            <a:pPr marL="0" indent="0" defTabSz="439419">
              <a:spcBef>
                <a:spcPts val="0"/>
              </a:spcBef>
              <a:buSzTx/>
              <a:buNone/>
              <a:tabLst>
                <a:tab pos="431800" algn="l"/>
              </a:tabLst>
              <a:defRPr sz="2900">
                <a:solidFill>
                  <a:srgbClr val="FF7AB2"/>
                </a:solidFill>
                <a:latin typeface="Menlo Regular"/>
                <a:ea typeface="Menlo Regular"/>
                <a:cs typeface="Menlo Regular"/>
                <a:sym typeface="Menlo Regular"/>
              </a:defRPr>
            </a:pPr>
            <a:r>
              <a:rPr b="1"/>
              <a:t>class</a:t>
            </a:r>
            <a:r>
              <a:rPr>
                <a:solidFill>
                  <a:srgbClr val="FFFFFF">
                    <a:alpha val="85000"/>
                  </a:srgbClr>
                </a:solidFill>
              </a:rPr>
              <a:t> </a:t>
            </a:r>
            <a:r>
              <a:rPr>
                <a:solidFill>
                  <a:srgbClr val="6BDFFF"/>
                </a:solidFill>
              </a:rPr>
              <a:t>Foo</a:t>
            </a:r>
            <a:r>
              <a:rPr>
                <a:solidFill>
                  <a:srgbClr val="FFFFFF">
                    <a:alpha val="85000"/>
                  </a:srgbClr>
                </a:solidFill>
              </a:rPr>
              <a:t> { </a:t>
            </a:r>
            <a:r>
              <a:rPr b="1"/>
              <a:t>public</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    </a:t>
            </a:r>
            <a:r>
              <a:rPr b="1">
                <a:solidFill>
                  <a:srgbClr val="FF7AB2"/>
                </a:solidFill>
              </a:rPr>
              <a:t>int</a:t>
            </a:r>
            <a:r>
              <a:t> value_a;</a:t>
            </a: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    </a:t>
            </a:r>
            <a:r>
              <a:rPr b="1">
                <a:solidFill>
                  <a:srgbClr val="FF7AB2"/>
                </a:solidFill>
              </a:rPr>
              <a:t>int</a:t>
            </a:r>
            <a:r>
              <a:t> value_b;</a:t>
            </a:r>
          </a:p>
          <a:p>
            <a:pPr marL="0" indent="0" defTabSz="439419">
              <a:spcBef>
                <a:spcPts val="0"/>
              </a:spcBef>
              <a:buSzTx/>
              <a:buNone/>
              <a:tabLst>
                <a:tab pos="431800" algn="l"/>
              </a:tabLst>
              <a:defRPr sz="2900">
                <a:solidFill>
                  <a:srgbClr val="78C2B3"/>
                </a:solidFill>
                <a:latin typeface="Menlo Regular"/>
                <a:ea typeface="Menlo Regular"/>
                <a:cs typeface="Menlo Regular"/>
                <a:sym typeface="Menlo Regular"/>
              </a:defRPr>
            </a:pPr>
            <a:r>
              <a:rPr>
                <a:solidFill>
                  <a:srgbClr val="FFFFFF">
                    <a:alpha val="85000"/>
                  </a:srgbClr>
                </a:solidFill>
              </a:rPr>
              <a:t>    </a:t>
            </a:r>
            <a:r>
              <a:rPr>
                <a:solidFill>
                  <a:srgbClr val="4EB0CC"/>
                </a:solidFill>
              </a:rPr>
              <a:t>Foo</a:t>
            </a:r>
            <a:r>
              <a:rPr>
                <a:solidFill>
                  <a:srgbClr val="FFFFFF">
                    <a:alpha val="85000"/>
                  </a:srgbClr>
                </a:solidFill>
              </a:rPr>
              <a:t>(</a:t>
            </a:r>
            <a:r>
              <a:rPr b="1">
                <a:solidFill>
                  <a:srgbClr val="FF7AB2"/>
                </a:solidFill>
              </a:rPr>
              <a:t>int</a:t>
            </a:r>
            <a:r>
              <a:rPr>
                <a:solidFill>
                  <a:srgbClr val="FFFFFF">
                    <a:alpha val="85000"/>
                  </a:srgbClr>
                </a:solidFill>
              </a:rPr>
              <a:t> a, </a:t>
            </a:r>
            <a:r>
              <a:rPr b="1">
                <a:solidFill>
                  <a:srgbClr val="FF7AB2"/>
                </a:solidFill>
              </a:rPr>
              <a:t>int</a:t>
            </a:r>
            <a:r>
              <a:rPr>
                <a:solidFill>
                  <a:srgbClr val="FFFFFF">
                    <a:alpha val="85000"/>
                  </a:srgbClr>
                </a:solidFill>
              </a:rPr>
              <a:t> b) : </a:t>
            </a:r>
            <a:r>
              <a:t>value_a</a:t>
            </a:r>
            <a:r>
              <a:rPr>
                <a:solidFill>
                  <a:srgbClr val="FFFFFF">
                    <a:alpha val="85000"/>
                  </a:srgbClr>
                </a:solidFill>
              </a:rPr>
              <a:t>(a), </a:t>
            </a:r>
            <a:r>
              <a:t>value_b</a:t>
            </a:r>
            <a:r>
              <a:rPr>
                <a:solidFill>
                  <a:srgbClr val="FFFFFF">
                    <a:alpha val="85000"/>
                  </a:srgbClr>
                </a:solidFill>
              </a:rPr>
              <a:t>(b) {}</a:t>
            </a:r>
            <a:endParaRPr>
              <a:solidFill>
                <a:srgbClr val="FFFFFF">
                  <a:alpha val="85000"/>
                </a:srgbClr>
              </a:solidFill>
            </a:endParaRP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2900">
                <a:solidFill>
                  <a:srgbClr val="7F8C98"/>
                </a:solidFill>
                <a:latin typeface="Menlo Regular"/>
                <a:ea typeface="Menlo Regular"/>
                <a:cs typeface="Menlo Regular"/>
                <a:sym typeface="Menlo Regular"/>
              </a:defRPr>
            </a:pPr>
            <a:r>
              <a:t>// before C++11</a:t>
            </a:r>
            <a:endParaRPr>
              <a:solidFill>
                <a:srgbClr val="FFFFFF">
                  <a:alpha val="85000"/>
                </a:srgbClr>
              </a:solidFill>
            </a:endParaRP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    </a:t>
            </a:r>
            <a:r>
              <a:rPr b="1">
                <a:solidFill>
                  <a:srgbClr val="FF7AB2"/>
                </a:solidFill>
              </a:rPr>
              <a:t>int</a:t>
            </a:r>
            <a:r>
              <a:t> arr[</a:t>
            </a:r>
            <a:r>
              <a:rPr>
                <a:solidFill>
                  <a:srgbClr val="D9C97C"/>
                </a:solidFill>
              </a:rPr>
              <a:t>3</a:t>
            </a:r>
            <a:r>
              <a:t>] = {</a:t>
            </a:r>
            <a:r>
              <a:rPr>
                <a:solidFill>
                  <a:srgbClr val="D9C97C"/>
                </a:solidFill>
              </a:rPr>
              <a:t>1</a:t>
            </a:r>
            <a:r>
              <a:t>, </a:t>
            </a:r>
            <a:r>
              <a:rPr>
                <a:solidFill>
                  <a:srgbClr val="D9C97C"/>
                </a:solidFill>
              </a:rPr>
              <a:t>2</a:t>
            </a:r>
            <a:r>
              <a:t>, </a:t>
            </a:r>
            <a:r>
              <a:rPr>
                <a:solidFill>
                  <a:srgbClr val="D9C97C"/>
                </a:solidFill>
              </a:rPr>
              <a:t>3</a:t>
            </a:r>
            <a:r>
              <a:t>};</a:t>
            </a: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    </a:t>
            </a:r>
            <a:r>
              <a:rPr>
                <a:solidFill>
                  <a:srgbClr val="ACF2E4"/>
                </a:solidFill>
              </a:rPr>
              <a:t>Foo</a:t>
            </a:r>
            <a:r>
              <a:t> foo(</a:t>
            </a:r>
            <a:r>
              <a:rPr>
                <a:solidFill>
                  <a:srgbClr val="D9C97C"/>
                </a:solidFill>
              </a:rPr>
              <a:t>1</a:t>
            </a:r>
            <a:r>
              <a:t>, </a:t>
            </a:r>
            <a:r>
              <a:rPr>
                <a:solidFill>
                  <a:srgbClr val="D9C97C"/>
                </a:solidFill>
              </a:rPr>
              <a:t>2</a:t>
            </a:r>
            <a:r>
              <a:t>);</a:t>
            </a: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vector</a:t>
            </a:r>
            <a:r>
              <a:t>&lt;</a:t>
            </a:r>
            <a:r>
              <a:rPr b="1">
                <a:solidFill>
                  <a:srgbClr val="FF7AB2"/>
                </a:solidFill>
              </a:rPr>
              <a:t>int</a:t>
            </a:r>
            <a:r>
              <a:t>&gt; vec = {</a:t>
            </a:r>
            <a:r>
              <a:rPr>
                <a:solidFill>
                  <a:srgbClr val="D9C97C"/>
                </a:solidFill>
              </a:rPr>
              <a:t>1</a:t>
            </a:r>
            <a:r>
              <a:t>, </a:t>
            </a:r>
            <a:r>
              <a:rPr>
                <a:solidFill>
                  <a:srgbClr val="D9C97C"/>
                </a:solidFill>
              </a:rPr>
              <a:t>2</a:t>
            </a:r>
            <a:r>
              <a:t>, </a:t>
            </a:r>
            <a:r>
              <a:rPr>
                <a:solidFill>
                  <a:srgbClr val="D9C97C"/>
                </a:solidFill>
              </a:rPr>
              <a:t>3</a:t>
            </a:r>
            <a:r>
              <a:t>, </a:t>
            </a:r>
            <a:r>
              <a:rPr>
                <a:solidFill>
                  <a:srgbClr val="D9C97C"/>
                </a:solidFill>
              </a:rPr>
              <a:t>4</a:t>
            </a:r>
            <a:r>
              <a:t>, </a:t>
            </a:r>
            <a:r>
              <a:rPr>
                <a:solidFill>
                  <a:srgbClr val="D9C97C"/>
                </a:solidFill>
              </a:rPr>
              <a:t>5</a:t>
            </a:r>
            <a:r>
              <a:t>};</a:t>
            </a:r>
          </a:p>
          <a:p>
            <a:pPr marL="0" indent="0" defTabSz="439419">
              <a:spcBef>
                <a:spcPts val="0"/>
              </a:spcBef>
              <a:buSzTx/>
              <a:buNone/>
              <a:tabLst>
                <a:tab pos="431800" algn="l"/>
              </a:tabLst>
              <a:defRPr sz="29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"arr[0]: "</a:t>
            </a:r>
            <a:r>
              <a:rPr>
                <a:solidFill>
                  <a:srgbClr val="FFFFFF">
                    <a:alpha val="85000"/>
                  </a:srgbClr>
                </a:solidFill>
              </a:rPr>
              <a:t> &lt;&lt; arr[</a:t>
            </a:r>
            <a:r>
              <a:rPr>
                <a:solidFill>
                  <a:srgbClr val="D9C97C"/>
                </a:solidFill>
              </a:rPr>
              <a:t>0</a:t>
            </a:r>
            <a:r>
              <a:rPr>
                <a:solidFill>
                  <a:srgbClr val="FFFFFF">
                    <a:alpha val="85000"/>
                  </a:srgbClr>
                </a:solidFill>
              </a:rPr>
              <a:t>] &lt;&lt;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a:t>
            </a:r>
            <a:r>
              <a:rPr>
                <a:solidFill>
                  <a:srgbClr val="FF8170"/>
                </a:solidFill>
              </a:rPr>
              <a:t>"foo:"</a:t>
            </a:r>
            <a:r>
              <a:t> &lt;&lt; foo.</a:t>
            </a:r>
            <a:r>
              <a:rPr>
                <a:solidFill>
                  <a:srgbClr val="78C2B3"/>
                </a:solidFill>
              </a:rPr>
              <a:t>value_a</a:t>
            </a:r>
            <a:r>
              <a:t> &lt;&lt; </a:t>
            </a:r>
            <a:r>
              <a:rPr>
                <a:solidFill>
                  <a:srgbClr val="FF8170"/>
                </a:solidFill>
              </a:rPr>
              <a:t>", "</a:t>
            </a:r>
            <a:r>
              <a:t> &lt;&lt; foo.</a:t>
            </a:r>
            <a:r>
              <a:rPr>
                <a:solidFill>
                  <a:srgbClr val="78C2B3"/>
                </a:solidFill>
              </a:rPr>
              <a:t>value_b</a:t>
            </a:r>
            <a:r>
              <a:t> &lt;&lt; </a:t>
            </a:r>
            <a:r>
              <a:rPr>
                <a:solidFill>
                  <a:srgbClr val="DABAFF"/>
                </a:solidFill>
              </a:rPr>
              <a:t>std</a:t>
            </a:r>
            <a:r>
              <a:t>::</a:t>
            </a:r>
            <a:r>
              <a:rPr>
                <a:solidFill>
                  <a:srgbClr val="B281EB"/>
                </a:solidFill>
              </a:rPr>
              <a:t>endl</a:t>
            </a:r>
            <a:r>
              <a:t>;</a:t>
            </a: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    </a:t>
            </a:r>
            <a:r>
              <a:rPr b="1">
                <a:solidFill>
                  <a:srgbClr val="FF7AB2"/>
                </a:solidFill>
              </a:rPr>
              <a:t>for</a:t>
            </a:r>
            <a:r>
              <a:t> (</a:t>
            </a:r>
            <a:r>
              <a:rPr>
                <a:solidFill>
                  <a:srgbClr val="DABAFF"/>
                </a:solidFill>
              </a:rPr>
              <a:t>std</a:t>
            </a:r>
            <a:r>
              <a:t>::</a:t>
            </a:r>
            <a:r>
              <a:rPr>
                <a:solidFill>
                  <a:srgbClr val="DABAFF"/>
                </a:solidFill>
              </a:rPr>
              <a:t>vector</a:t>
            </a:r>
            <a:r>
              <a:t>&lt;</a:t>
            </a:r>
            <a:r>
              <a:rPr b="1">
                <a:solidFill>
                  <a:srgbClr val="FF7AB2"/>
                </a:solidFill>
              </a:rPr>
              <a:t>int</a:t>
            </a:r>
            <a:r>
              <a:t>&gt;::</a:t>
            </a:r>
            <a:r>
              <a:rPr>
                <a:solidFill>
                  <a:srgbClr val="DABAFF"/>
                </a:solidFill>
              </a:rPr>
              <a:t>iterator</a:t>
            </a:r>
            <a:r>
              <a:t> it = vec.</a:t>
            </a:r>
            <a:r>
              <a:rPr>
                <a:solidFill>
                  <a:srgbClr val="B281EB"/>
                </a:solidFill>
              </a:rPr>
              <a:t>begin</a:t>
            </a:r>
            <a:r>
              <a:t>(); it != vec.</a:t>
            </a:r>
            <a:r>
              <a:rPr>
                <a:solidFill>
                  <a:srgbClr val="B281EB"/>
                </a:solidFill>
              </a:rPr>
              <a:t>end</a:t>
            </a:r>
            <a:r>
              <a:t>(); ++it) {</a:t>
            </a: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*it &lt;&lt; </a:t>
            </a:r>
            <a:r>
              <a:rPr>
                <a:solidFill>
                  <a:srgbClr val="DABAFF"/>
                </a:solidFill>
              </a:rPr>
              <a:t>std</a:t>
            </a:r>
            <a:r>
              <a:t>::</a:t>
            </a:r>
            <a:r>
              <a:rPr>
                <a:solidFill>
                  <a:srgbClr val="B281EB"/>
                </a:solidFill>
              </a:rPr>
              <a:t>endl</a:t>
            </a:r>
            <a:r>
              <a:t>;</a:t>
            </a: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b="1" sz="29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29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Initializer list - Bridges Obj and variables"/>
          <p:cNvSpPr txBox="1"/>
          <p:nvPr>
            <p:ph type="title"/>
          </p:nvPr>
        </p:nvSpPr>
        <p:spPr>
          <a:prstGeom prst="rect">
            <a:avLst/>
          </a:prstGeom>
        </p:spPr>
        <p:txBody>
          <a:bodyPr/>
          <a:lstStyle>
            <a:lvl1pPr defTabSz="652145">
              <a:defRPr sz="8848"/>
            </a:lvl1pPr>
          </a:lstStyle>
          <a:p>
            <a:pPr/>
            <a:r>
              <a:t>Initializer list - Bridges Obj and variables</a:t>
            </a:r>
          </a:p>
        </p:txBody>
      </p:sp>
      <p:sp>
        <p:nvSpPr>
          <p:cNvPr id="574" name="it std::initializer_list, allowing the constructor or other function to use the initialization list like a parameter, which is the initialization of class objects provides a unified bridge between normal arrays and POD initialization methods…"/>
          <p:cNvSpPr txBox="1"/>
          <p:nvPr>
            <p:ph type="body" idx="1"/>
          </p:nvPr>
        </p:nvSpPr>
        <p:spPr>
          <a:prstGeom prst="rect">
            <a:avLst/>
          </a:prstGeom>
        </p:spPr>
        <p:txBody>
          <a:bodyPr/>
          <a:lstStyle/>
          <a:p>
            <a:pPr marL="0" indent="0" defTabSz="457200">
              <a:spcBef>
                <a:spcPts val="1200"/>
              </a:spcBef>
              <a:buSzTx/>
              <a:buNone/>
              <a:defRPr sz="4833">
                <a:latin typeface="Times Roman"/>
                <a:ea typeface="Times Roman"/>
                <a:cs typeface="Times Roman"/>
                <a:sym typeface="Times Roman"/>
              </a:defRPr>
            </a:pPr>
            <a:r>
              <a:t>it std::initializer_list, allowing the constructor or other function to use the initialization list like a parameter, which is the initialization of class objects provides a unified bridge between normal arrays and POD initialization methods </a:t>
            </a:r>
            <a:endParaRPr sz="4700"/>
          </a:p>
          <a:p>
            <a:pPr marL="0" indent="0" defTabSz="457200">
              <a:spcBef>
                <a:spcPts val="1200"/>
              </a:spcBef>
              <a:buSzTx/>
              <a:buNone/>
              <a:defRPr sz="4833">
                <a:latin typeface="Times Roman"/>
                <a:ea typeface="Times Roman"/>
                <a:cs typeface="Times Roman"/>
                <a:sym typeface="Times Roman"/>
              </a:defRPr>
            </a:pPr>
            <a:endParaRPr sz="4700"/>
          </a:p>
          <a:p>
            <a:pPr marL="0" indent="0" defTabSz="457200">
              <a:spcBef>
                <a:spcPts val="1200"/>
              </a:spcBef>
              <a:buSzTx/>
              <a:buNone/>
              <a:defRPr sz="3733">
                <a:latin typeface="Times Roman"/>
                <a:ea typeface="Times Roman"/>
                <a:cs typeface="Times Roman"/>
                <a:sym typeface="Times Roman"/>
              </a:defRPr>
            </a:pPr>
            <a:r>
              <a:t>This constructor is called the initialize list constructor, and the type with this constructor will be specially taken care of during initialization. </a:t>
            </a:r>
            <a:endParaRPr sz="3600"/>
          </a:p>
          <a:p>
            <a:pPr marL="0" indent="0" defTabSz="457200">
              <a:spcBef>
                <a:spcPts val="1200"/>
              </a:spcBef>
              <a:buSzTx/>
              <a:buNone/>
              <a:defRPr sz="3733">
                <a:latin typeface="Times Roman"/>
                <a:ea typeface="Times Roman"/>
                <a:cs typeface="Times Roman"/>
                <a:sym typeface="Times Roman"/>
              </a:defRPr>
            </a:pPr>
            <a:r>
              <a:t>In addition to the object construction, the initialization list can also be used as a formal parameter of a normal function, for example: </a:t>
            </a:r>
            <a:endParaRPr sz="3600"/>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Initializer list - Bridges Obj and variables"/>
          <p:cNvSpPr txBox="1"/>
          <p:nvPr>
            <p:ph type="title"/>
          </p:nvPr>
        </p:nvSpPr>
        <p:spPr>
          <a:prstGeom prst="rect">
            <a:avLst/>
          </a:prstGeom>
        </p:spPr>
        <p:txBody>
          <a:bodyPr/>
          <a:lstStyle>
            <a:lvl1pPr defTabSz="652145">
              <a:defRPr sz="8848"/>
            </a:lvl1pPr>
          </a:lstStyle>
          <a:p>
            <a:pPr/>
            <a:r>
              <a:t>Initializer list - Bridges Obj and variables</a:t>
            </a:r>
          </a:p>
        </p:txBody>
      </p:sp>
      <p:sp>
        <p:nvSpPr>
          <p:cNvPr id="577"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27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sz="2700">
                <a:solidFill>
                  <a:srgbClr val="FF8170"/>
                </a:solidFill>
                <a:latin typeface="Menlo Regular"/>
                <a:ea typeface="Menlo Regular"/>
                <a:cs typeface="Menlo Regular"/>
                <a:sym typeface="Menlo Regular"/>
              </a:defRPr>
            </a:pPr>
            <a:r>
              <a:rPr>
                <a:solidFill>
                  <a:srgbClr val="FFA14F"/>
                </a:solidFill>
              </a:rPr>
              <a:t>#include </a:t>
            </a:r>
            <a:r>
              <a:t>&lt;initializer_list&gt;</a:t>
            </a:r>
            <a:endParaRPr>
              <a:solidFill>
                <a:srgbClr val="FFFFFF">
                  <a:alpha val="85000"/>
                </a:srgbClr>
              </a:solidFill>
            </a:endParaRPr>
          </a:p>
          <a:p>
            <a:pPr marL="0" indent="0" defTabSz="439419">
              <a:spcBef>
                <a:spcPts val="0"/>
              </a:spcBef>
              <a:buSzTx/>
              <a:buNone/>
              <a:tabLst>
                <a:tab pos="431800" algn="l"/>
              </a:tabLst>
              <a:defRPr sz="2700">
                <a:solidFill>
                  <a:srgbClr val="FFA14F"/>
                </a:solidFill>
                <a:latin typeface="Menlo Regular"/>
                <a:ea typeface="Menlo Regular"/>
                <a:cs typeface="Menlo Regular"/>
                <a:sym typeface="Menlo Regular"/>
              </a:defRPr>
            </a:pPr>
            <a:r>
              <a:t>#include </a:t>
            </a:r>
            <a:r>
              <a:rPr>
                <a:solidFill>
                  <a:srgbClr val="FF8170"/>
                </a:solidFill>
              </a:rPr>
              <a:t>&lt;vector&gt;</a:t>
            </a:r>
            <a:endParaRPr>
              <a:solidFill>
                <a:srgbClr val="FFFFFF">
                  <a:alpha val="85000"/>
                </a:srgbClr>
              </a:solidFill>
            </a:endParaRP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700">
                <a:solidFill>
                  <a:srgbClr val="6BDFFF"/>
                </a:solidFill>
                <a:latin typeface="Menlo Regular"/>
                <a:ea typeface="Menlo Regular"/>
                <a:cs typeface="Menlo Regular"/>
                <a:sym typeface="Menlo Regular"/>
              </a:defRPr>
            </a:pPr>
            <a:r>
              <a:rPr b="1">
                <a:solidFill>
                  <a:srgbClr val="FF7AB2"/>
                </a:solidFill>
              </a:rPr>
              <a:t>class</a:t>
            </a:r>
            <a:r>
              <a:rPr>
                <a:solidFill>
                  <a:srgbClr val="FFFFFF">
                    <a:alpha val="85000"/>
                  </a:srgbClr>
                </a:solidFill>
              </a:rPr>
              <a:t> </a:t>
            </a:r>
            <a:r>
              <a:t>MagicFoo</a:t>
            </a:r>
            <a:r>
              <a:rPr>
                <a:solidFill>
                  <a:srgbClr val="FFFFFF">
                    <a:alpha val="85000"/>
                  </a:srgbClr>
                </a:solidFill>
              </a:rPr>
              <a:t> {</a:t>
            </a:r>
            <a:endParaRPr>
              <a:solidFill>
                <a:srgbClr val="FFFFFF">
                  <a:alpha val="85000"/>
                </a:srgbClr>
              </a:solidFill>
            </a:endParaRPr>
          </a:p>
          <a:p>
            <a:pPr marL="0" indent="0" defTabSz="439419">
              <a:spcBef>
                <a:spcPts val="0"/>
              </a:spcBef>
              <a:buSzTx/>
              <a:buNone/>
              <a:tabLst>
                <a:tab pos="431800" algn="l"/>
              </a:tabLst>
              <a:defRPr b="1" sz="2700">
                <a:solidFill>
                  <a:srgbClr val="FF7AB2"/>
                </a:solidFill>
                <a:latin typeface="Menlo Regular"/>
                <a:ea typeface="Menlo Regular"/>
                <a:cs typeface="Menlo Regular"/>
                <a:sym typeface="Menlo Regular"/>
              </a:defRPr>
            </a:pPr>
            <a:r>
              <a:t>public</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vector</a:t>
            </a:r>
            <a:r>
              <a:t>&lt;</a:t>
            </a:r>
            <a:r>
              <a:rPr b="1">
                <a:solidFill>
                  <a:srgbClr val="FF7AB2"/>
                </a:solidFill>
              </a:rPr>
              <a:t>int</a:t>
            </a:r>
            <a:r>
              <a:t>&gt; vec;</a:t>
            </a: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2700">
                <a:solidFill>
                  <a:srgbClr val="DABAFF"/>
                </a:solidFill>
                <a:latin typeface="Menlo Regular"/>
                <a:ea typeface="Menlo Regular"/>
                <a:cs typeface="Menlo Regular"/>
                <a:sym typeface="Menlo Regular"/>
              </a:defRPr>
            </a:pPr>
            <a:r>
              <a:rPr>
                <a:solidFill>
                  <a:srgbClr val="FFFFFF">
                    <a:alpha val="85000"/>
                  </a:srgbClr>
                </a:solidFill>
              </a:rPr>
              <a:t>    </a:t>
            </a:r>
            <a:r>
              <a:rPr>
                <a:solidFill>
                  <a:srgbClr val="4EB0CC"/>
                </a:solidFill>
              </a:rPr>
              <a:t>MagicFoo</a:t>
            </a:r>
            <a:r>
              <a:rPr>
                <a:solidFill>
                  <a:srgbClr val="FFFFFF">
                    <a:alpha val="85000"/>
                  </a:srgbClr>
                </a:solidFill>
              </a:rPr>
              <a:t>(</a:t>
            </a:r>
            <a:r>
              <a:t>std</a:t>
            </a:r>
            <a:r>
              <a:rPr>
                <a:solidFill>
                  <a:srgbClr val="FFFFFF">
                    <a:alpha val="85000"/>
                  </a:srgbClr>
                </a:solidFill>
              </a:rPr>
              <a:t>::</a:t>
            </a:r>
            <a:r>
              <a:t>initializer_list</a:t>
            </a:r>
            <a:r>
              <a:rPr>
                <a:solidFill>
                  <a:srgbClr val="FFFFFF">
                    <a:alpha val="85000"/>
                  </a:srgbClr>
                </a:solidFill>
              </a:rPr>
              <a:t>&lt;</a:t>
            </a:r>
            <a:r>
              <a:rPr b="1">
                <a:solidFill>
                  <a:srgbClr val="FF7AB2"/>
                </a:solidFill>
              </a:rPr>
              <a:t>int</a:t>
            </a:r>
            <a:r>
              <a:rPr>
                <a:solidFill>
                  <a:srgbClr val="FFFFFF">
                    <a:alpha val="85000"/>
                  </a:srgbClr>
                </a:solidFill>
              </a:rPr>
              <a:t>&gt; list)</a:t>
            </a:r>
            <a:endParaRPr>
              <a:solidFill>
                <a:srgbClr val="FFFFFF">
                  <a:alpha val="85000"/>
                </a:srgbClr>
              </a:solidFill>
            </a:endParaRP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2700">
                <a:solidFill>
                  <a:srgbClr val="DABAFF"/>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for</a:t>
            </a:r>
            <a:r>
              <a:rPr>
                <a:solidFill>
                  <a:srgbClr val="FFFFFF">
                    <a:alpha val="85000"/>
                  </a:srgbClr>
                </a:solidFill>
              </a:rPr>
              <a:t> (</a:t>
            </a:r>
            <a:r>
              <a:t>std</a:t>
            </a:r>
            <a:r>
              <a:rPr>
                <a:solidFill>
                  <a:srgbClr val="FFFFFF">
                    <a:alpha val="85000"/>
                  </a:srgbClr>
                </a:solidFill>
              </a:rPr>
              <a:t>::</a:t>
            </a:r>
            <a:r>
              <a:t>initializer_list</a:t>
            </a:r>
            <a:r>
              <a:rPr>
                <a:solidFill>
                  <a:srgbClr val="FFFFFF">
                    <a:alpha val="85000"/>
                  </a:srgbClr>
                </a:solidFill>
              </a:rPr>
              <a:t>&lt;</a:t>
            </a:r>
            <a:r>
              <a:rPr b="1">
                <a:solidFill>
                  <a:srgbClr val="FF7AB2"/>
                </a:solidFill>
              </a:rPr>
              <a:t>int</a:t>
            </a:r>
            <a:r>
              <a:rPr>
                <a:solidFill>
                  <a:srgbClr val="FFFFFF">
                    <a:alpha val="85000"/>
                  </a:srgbClr>
                </a:solidFill>
              </a:rPr>
              <a:t>&gt;::</a:t>
            </a:r>
            <a:r>
              <a:t>iterator</a:t>
            </a:r>
            <a:r>
              <a:rPr>
                <a:solidFill>
                  <a:srgbClr val="FFFFFF">
                    <a:alpha val="85000"/>
                  </a:srgbClr>
                </a:solidFill>
              </a:rPr>
              <a:t> it = list.</a:t>
            </a:r>
            <a:r>
              <a:rPr>
                <a:solidFill>
                  <a:srgbClr val="B281EB"/>
                </a:solidFill>
              </a:rPr>
              <a:t>begin</a:t>
            </a:r>
            <a:r>
              <a:rPr>
                <a:solidFill>
                  <a:srgbClr val="FFFFFF">
                    <a:alpha val="85000"/>
                  </a:srgbClr>
                </a:solidFill>
              </a:rPr>
              <a:t>(); it != list.</a:t>
            </a:r>
            <a:r>
              <a:rPr>
                <a:solidFill>
                  <a:srgbClr val="B281EB"/>
                </a:solidFill>
              </a:rPr>
              <a:t>end</a:t>
            </a:r>
            <a:r>
              <a:rPr>
                <a:solidFill>
                  <a:srgbClr val="FFFFFF">
                    <a:alpha val="85000"/>
                  </a:srgbClr>
                </a:solidFill>
              </a:rPr>
              <a:t>(); ++it)</a:t>
            </a:r>
            <a:endParaRPr>
              <a:solidFill>
                <a:srgbClr val="FFFFFF">
                  <a:alpha val="85000"/>
                </a:srgbClr>
              </a:solidFill>
            </a:endParaRP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r>
              <a:t>            </a:t>
            </a:r>
            <a:r>
              <a:rPr>
                <a:solidFill>
                  <a:srgbClr val="78C2B3"/>
                </a:solidFill>
              </a:rPr>
              <a:t>vec</a:t>
            </a:r>
            <a:r>
              <a:t>.</a:t>
            </a:r>
            <a:r>
              <a:rPr>
                <a:solidFill>
                  <a:srgbClr val="B281EB"/>
                </a:solidFill>
              </a:rPr>
              <a:t>push_back</a:t>
            </a:r>
            <a:r>
              <a:t>(*it);</a:t>
            </a: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r>
              <a:t>    } };</a:t>
            </a: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2700">
                <a:solidFill>
                  <a:srgbClr val="7F8C98"/>
                </a:solidFill>
                <a:latin typeface="Menlo Regular"/>
                <a:ea typeface="Menlo Regular"/>
                <a:cs typeface="Menlo Regular"/>
                <a:sym typeface="Menlo Regular"/>
              </a:defRPr>
            </a:pPr>
            <a:r>
              <a:t>// after C++11</a:t>
            </a:r>
            <a:endParaRPr>
              <a:solidFill>
                <a:srgbClr val="FFFFFF">
                  <a:alpha val="85000"/>
                </a:srgbClr>
              </a:solidFill>
            </a:endParaRP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r>
              <a:t>    </a:t>
            </a:r>
            <a:r>
              <a:rPr>
                <a:solidFill>
                  <a:srgbClr val="ACF2E4"/>
                </a:solidFill>
              </a:rPr>
              <a:t>MagicFoo</a:t>
            </a:r>
            <a:r>
              <a:t> magicFoo = {</a:t>
            </a:r>
            <a:r>
              <a:rPr>
                <a:solidFill>
                  <a:srgbClr val="D9C97C"/>
                </a:solidFill>
              </a:rPr>
              <a:t>1</a:t>
            </a:r>
            <a:r>
              <a:t>, </a:t>
            </a:r>
            <a:r>
              <a:rPr>
                <a:solidFill>
                  <a:srgbClr val="D9C97C"/>
                </a:solidFill>
              </a:rPr>
              <a:t>2</a:t>
            </a:r>
            <a:r>
              <a:t>, </a:t>
            </a:r>
            <a:r>
              <a:rPr>
                <a:solidFill>
                  <a:srgbClr val="D9C97C"/>
                </a:solidFill>
              </a:rPr>
              <a:t>3</a:t>
            </a:r>
            <a:r>
              <a:t>, </a:t>
            </a:r>
            <a:r>
              <a:rPr>
                <a:solidFill>
                  <a:srgbClr val="D9C97C"/>
                </a:solidFill>
              </a:rPr>
              <a:t>4</a:t>
            </a:r>
            <a:r>
              <a:t>, </a:t>
            </a:r>
            <a:r>
              <a:rPr>
                <a:solidFill>
                  <a:srgbClr val="D9C97C"/>
                </a:solidFill>
              </a:rPr>
              <a:t>5</a:t>
            </a:r>
            <a:r>
              <a:t>};</a:t>
            </a:r>
          </a:p>
          <a:p>
            <a:pPr marL="0" indent="0" defTabSz="439419">
              <a:spcBef>
                <a:spcPts val="0"/>
              </a:spcBef>
              <a:buSzTx/>
              <a:buNone/>
              <a:tabLst>
                <a:tab pos="431800" algn="l"/>
              </a:tabLst>
              <a:defRPr sz="27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"magicFoo: "</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r>
              <a:t>    </a:t>
            </a:r>
            <a:r>
              <a:rPr b="1">
                <a:solidFill>
                  <a:srgbClr val="FF7AB2"/>
                </a:solidFill>
              </a:rPr>
              <a:t>for</a:t>
            </a:r>
            <a:r>
              <a:t> (</a:t>
            </a:r>
            <a:r>
              <a:rPr>
                <a:solidFill>
                  <a:srgbClr val="DABAFF"/>
                </a:solidFill>
              </a:rPr>
              <a:t>std</a:t>
            </a:r>
            <a:r>
              <a:t>::</a:t>
            </a:r>
            <a:r>
              <a:rPr>
                <a:solidFill>
                  <a:srgbClr val="DABAFF"/>
                </a:solidFill>
              </a:rPr>
              <a:t>vector</a:t>
            </a:r>
            <a:r>
              <a:t>&lt;</a:t>
            </a:r>
            <a:r>
              <a:rPr b="1">
                <a:solidFill>
                  <a:srgbClr val="FF7AB2"/>
                </a:solidFill>
              </a:rPr>
              <a:t>int</a:t>
            </a:r>
            <a:r>
              <a:t>&gt;::</a:t>
            </a:r>
            <a:r>
              <a:rPr>
                <a:solidFill>
                  <a:srgbClr val="DABAFF"/>
                </a:solidFill>
              </a:rPr>
              <a:t>iterator</a:t>
            </a:r>
            <a:r>
              <a:t> it = magicFoo.</a:t>
            </a:r>
            <a:r>
              <a:rPr>
                <a:solidFill>
                  <a:srgbClr val="78C2B3"/>
                </a:solidFill>
              </a:rPr>
              <a:t>vec</a:t>
            </a:r>
            <a:r>
              <a:t>.</a:t>
            </a:r>
            <a:r>
              <a:rPr>
                <a:solidFill>
                  <a:srgbClr val="B281EB"/>
                </a:solidFill>
              </a:rPr>
              <a:t>begin</a:t>
            </a:r>
            <a:r>
              <a:t>(); it != magicFoo.</a:t>
            </a:r>
            <a:r>
              <a:rPr>
                <a:solidFill>
                  <a:srgbClr val="78C2B3"/>
                </a:solidFill>
              </a:rPr>
              <a:t>vec</a:t>
            </a:r>
            <a:r>
              <a:t>.</a:t>
            </a:r>
            <a:r>
              <a:rPr>
                <a:solidFill>
                  <a:srgbClr val="B281EB"/>
                </a:solidFill>
              </a:rPr>
              <a:t>end</a:t>
            </a:r>
            <a:r>
              <a:t>();   ++it)</a:t>
            </a: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*it &lt;&lt; </a:t>
            </a:r>
            <a:r>
              <a:rPr>
                <a:solidFill>
                  <a:srgbClr val="DABAFF"/>
                </a:solidFill>
              </a:rPr>
              <a:t>std</a:t>
            </a:r>
            <a:r>
              <a:t>::</a:t>
            </a:r>
            <a:r>
              <a:rPr>
                <a:solidFill>
                  <a:srgbClr val="B281EB"/>
                </a:solidFill>
              </a:rPr>
              <a:t>endl</a:t>
            </a:r>
            <a:r>
              <a:t>;</a:t>
            </a:r>
          </a:p>
          <a:p>
            <a:pPr marL="0" indent="0" defTabSz="439419">
              <a:spcBef>
                <a:spcPts val="0"/>
              </a:spcBef>
              <a:buSzTx/>
              <a:buNone/>
              <a:tabLst>
                <a:tab pos="431800" algn="l"/>
              </a:tabLst>
              <a:defRPr sz="27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2700">
                <a:solidFill>
                  <a:srgbClr val="7F8C98"/>
                </a:solidFill>
                <a:latin typeface="Menlo Regular"/>
                <a:ea typeface="Menlo Regular"/>
                <a:cs typeface="Menlo Regular"/>
                <a:sym typeface="Menlo Regular"/>
              </a:defRPr>
            </a:pPr>
            <a:r>
              <a:rPr>
                <a:solidFill>
                  <a:srgbClr val="FFFFFF">
                    <a:alpha val="85000"/>
                  </a:srgbClr>
                </a:solidFill>
              </a:rPr>
              <a:t>}</a:t>
            </a:r>
            <a:r>
              <a:t>// main</a:t>
            </a:r>
            <a:endParaRPr>
              <a:solidFill>
                <a:srgbClr val="FFFFFF">
                  <a:alpha val="85000"/>
                </a:srgbClr>
              </a:solidFill>
            </a:endParaRP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Template Recurssion"/>
          <p:cNvSpPr txBox="1"/>
          <p:nvPr>
            <p:ph type="title"/>
          </p:nvPr>
        </p:nvSpPr>
        <p:spPr>
          <a:prstGeom prst="rect">
            <a:avLst/>
          </a:prstGeom>
        </p:spPr>
        <p:txBody>
          <a:bodyPr/>
          <a:lstStyle/>
          <a:p>
            <a:pPr/>
            <a:r>
              <a:t>Template Recurssion</a:t>
            </a:r>
          </a:p>
        </p:txBody>
      </p:sp>
      <p:sp>
        <p:nvSpPr>
          <p:cNvPr id="580"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35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sz="35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500">
                <a:solidFill>
                  <a:srgbClr val="FFFFFF">
                    <a:alpha val="85000"/>
                  </a:srgbClr>
                </a:solidFill>
                <a:latin typeface="Menlo Regular"/>
                <a:ea typeface="Menlo Regular"/>
                <a:cs typeface="Menlo Regular"/>
                <a:sym typeface="Menlo Regular"/>
              </a:defRPr>
            </a:pPr>
            <a:r>
              <a:rPr b="1">
                <a:solidFill>
                  <a:srgbClr val="FF7AB2"/>
                </a:solidFill>
              </a:rPr>
              <a:t>template</a:t>
            </a:r>
            <a:r>
              <a:t>&lt;</a:t>
            </a:r>
            <a:r>
              <a:rPr b="1">
                <a:solidFill>
                  <a:srgbClr val="FF7AB2"/>
                </a:solidFill>
              </a:rPr>
              <a:t>typename</a:t>
            </a:r>
            <a:r>
              <a:t> T0&gt; </a:t>
            </a:r>
            <a:r>
              <a:rPr b="1">
                <a:solidFill>
                  <a:srgbClr val="FF7AB2"/>
                </a:solidFill>
              </a:rPr>
              <a:t>void</a:t>
            </a:r>
            <a:r>
              <a:t> </a:t>
            </a:r>
            <a:r>
              <a:rPr>
                <a:solidFill>
                  <a:srgbClr val="4EB0CC"/>
                </a:solidFill>
              </a:rPr>
              <a:t>printf1</a:t>
            </a:r>
            <a:r>
              <a:t>(T0 value) {</a:t>
            </a:r>
          </a:p>
          <a:p>
            <a:pPr marL="0" indent="0" defTabSz="439419">
              <a:spcBef>
                <a:spcPts val="0"/>
              </a:spcBef>
              <a:buSzTx/>
              <a:buNone/>
              <a:tabLst>
                <a:tab pos="431800" algn="l"/>
              </a:tabLst>
              <a:defRPr sz="35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"Sathya"</a:t>
            </a:r>
            <a:r>
              <a:rPr>
                <a:solidFill>
                  <a:srgbClr val="FFFFFF">
                    <a:alpha val="85000"/>
                  </a:srgbClr>
                </a:solidFill>
              </a:rPr>
              <a:t>&lt;&lt;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5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value &lt;&lt; </a:t>
            </a:r>
            <a:r>
              <a:rPr>
                <a:solidFill>
                  <a:srgbClr val="DABAFF"/>
                </a:solidFill>
              </a:rPr>
              <a:t>std</a:t>
            </a:r>
            <a:r>
              <a:t>::endl;</a:t>
            </a:r>
          </a:p>
          <a:p>
            <a:pPr marL="0" indent="0" defTabSz="439419">
              <a:spcBef>
                <a:spcPts val="0"/>
              </a:spcBef>
              <a:buSzTx/>
              <a:buNone/>
              <a:tabLst>
                <a:tab pos="431800" algn="l"/>
              </a:tabLst>
              <a:defRPr sz="35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3500">
                <a:solidFill>
                  <a:srgbClr val="FFFFFF">
                    <a:alpha val="85000"/>
                  </a:srgbClr>
                </a:solidFill>
                <a:latin typeface="Menlo Regular"/>
                <a:ea typeface="Menlo Regular"/>
                <a:cs typeface="Menlo Regular"/>
                <a:sym typeface="Menlo Regular"/>
              </a:defRPr>
            </a:pPr>
            <a:r>
              <a:rPr b="1">
                <a:solidFill>
                  <a:srgbClr val="FF7AB2"/>
                </a:solidFill>
              </a:rPr>
              <a:t>template</a:t>
            </a:r>
            <a:r>
              <a:t>&lt;</a:t>
            </a:r>
            <a:r>
              <a:rPr b="1">
                <a:solidFill>
                  <a:srgbClr val="FF7AB2"/>
                </a:solidFill>
              </a:rPr>
              <a:t>typename</a:t>
            </a:r>
            <a:r>
              <a:t> T, </a:t>
            </a:r>
            <a:r>
              <a:rPr b="1">
                <a:solidFill>
                  <a:srgbClr val="FF7AB2"/>
                </a:solidFill>
              </a:rPr>
              <a:t>typename</a:t>
            </a:r>
            <a:r>
              <a:t>... Ts&gt; </a:t>
            </a:r>
            <a:r>
              <a:rPr b="1">
                <a:solidFill>
                  <a:srgbClr val="FF7AB2"/>
                </a:solidFill>
              </a:rPr>
              <a:t>void</a:t>
            </a:r>
            <a:r>
              <a:t> </a:t>
            </a:r>
            <a:r>
              <a:rPr>
                <a:solidFill>
                  <a:srgbClr val="4EB0CC"/>
                </a:solidFill>
              </a:rPr>
              <a:t>printf1</a:t>
            </a:r>
            <a:r>
              <a:t>(T value, Ts... args) {</a:t>
            </a:r>
          </a:p>
          <a:p>
            <a:pPr marL="0" indent="0" defTabSz="439419">
              <a:spcBef>
                <a:spcPts val="0"/>
              </a:spcBef>
              <a:buSzTx/>
              <a:buNone/>
              <a:tabLst>
                <a:tab pos="431800" algn="l"/>
              </a:tabLst>
              <a:defRPr sz="35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value &lt;&lt; </a:t>
            </a:r>
            <a:r>
              <a:rPr>
                <a:solidFill>
                  <a:srgbClr val="DABAFF"/>
                </a:solidFill>
              </a:rPr>
              <a:t>std</a:t>
            </a:r>
            <a:r>
              <a:t>::endl;</a:t>
            </a:r>
          </a:p>
          <a:p>
            <a:pPr marL="0" indent="0" defTabSz="439419">
              <a:spcBef>
                <a:spcPts val="0"/>
              </a:spcBef>
              <a:buSzTx/>
              <a:buNone/>
              <a:tabLst>
                <a:tab pos="431800" algn="l"/>
              </a:tabLst>
              <a:defRPr sz="35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"Starts here and goes on... "</a:t>
            </a:r>
            <a:r>
              <a:rPr>
                <a:solidFill>
                  <a:srgbClr val="FFFFFF">
                    <a:alpha val="85000"/>
                  </a:srgbClr>
                </a:solidFill>
              </a:rPr>
              <a:t>&lt;&lt;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500">
                <a:solidFill>
                  <a:srgbClr val="FFFFFF">
                    <a:alpha val="85000"/>
                  </a:srgbClr>
                </a:solidFill>
                <a:latin typeface="Menlo Regular"/>
                <a:ea typeface="Menlo Regular"/>
                <a:cs typeface="Menlo Regular"/>
                <a:sym typeface="Menlo Regular"/>
              </a:defRPr>
            </a:pPr>
            <a:r>
              <a:t>    printf1(args...);</a:t>
            </a:r>
          </a:p>
          <a:p>
            <a:pPr marL="0" indent="0" defTabSz="439419">
              <a:spcBef>
                <a:spcPts val="0"/>
              </a:spcBef>
              <a:buSzTx/>
              <a:buNone/>
              <a:tabLst>
                <a:tab pos="431800" algn="l"/>
              </a:tabLst>
              <a:defRPr sz="35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35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3500">
                <a:solidFill>
                  <a:srgbClr val="78C2B3"/>
                </a:solidFill>
                <a:latin typeface="Menlo Regular"/>
                <a:ea typeface="Menlo Regular"/>
                <a:cs typeface="Menlo Regular"/>
                <a:sym typeface="Menlo Regular"/>
              </a:defRPr>
            </a:pPr>
            <a:r>
              <a:rPr>
                <a:solidFill>
                  <a:srgbClr val="FFFFFF">
                    <a:alpha val="85000"/>
                  </a:srgbClr>
                </a:solidFill>
              </a:rPr>
              <a:t>    </a:t>
            </a:r>
            <a:r>
              <a:t>printf1</a:t>
            </a:r>
            <a:r>
              <a:rPr>
                <a:solidFill>
                  <a:srgbClr val="FFFFFF">
                    <a:alpha val="85000"/>
                  </a:srgbClr>
                </a:solidFill>
              </a:rPr>
              <a:t>(</a:t>
            </a:r>
            <a:r>
              <a:rPr>
                <a:solidFill>
                  <a:srgbClr val="D9C97C"/>
                </a:solidFill>
              </a:rPr>
              <a:t>198</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500">
                <a:solidFill>
                  <a:srgbClr val="78C2B3"/>
                </a:solidFill>
                <a:latin typeface="Menlo Regular"/>
                <a:ea typeface="Menlo Regular"/>
                <a:cs typeface="Menlo Regular"/>
                <a:sym typeface="Menlo Regular"/>
              </a:defRPr>
            </a:pPr>
            <a:r>
              <a:rPr>
                <a:solidFill>
                  <a:srgbClr val="FFFFFF">
                    <a:alpha val="85000"/>
                  </a:srgbClr>
                </a:solidFill>
              </a:rPr>
              <a:t>    </a:t>
            </a:r>
            <a:r>
              <a:t>printf1</a:t>
            </a:r>
            <a:r>
              <a:rPr>
                <a:solidFill>
                  <a:srgbClr val="FFFFFF">
                    <a:alpha val="85000"/>
                  </a:srgbClr>
                </a:solidFill>
              </a:rPr>
              <a:t>(</a:t>
            </a:r>
            <a:r>
              <a:rPr>
                <a:solidFill>
                  <a:srgbClr val="D9C97C"/>
                </a:solidFill>
              </a:rPr>
              <a:t>1</a:t>
            </a:r>
            <a:r>
              <a:rPr>
                <a:solidFill>
                  <a:srgbClr val="FFFFFF">
                    <a:alpha val="85000"/>
                  </a:srgbClr>
                </a:solidFill>
              </a:rPr>
              <a:t>, </a:t>
            </a:r>
            <a:r>
              <a:rPr>
                <a:solidFill>
                  <a:srgbClr val="D9C97C"/>
                </a:solidFill>
              </a:rPr>
              <a:t>2</a:t>
            </a:r>
            <a:r>
              <a:rPr>
                <a:solidFill>
                  <a:srgbClr val="FFFFFF">
                    <a:alpha val="85000"/>
                  </a:srgbClr>
                </a:solidFill>
              </a:rPr>
              <a:t>, </a:t>
            </a:r>
            <a:r>
              <a:rPr>
                <a:solidFill>
                  <a:srgbClr val="FF8170"/>
                </a:solidFill>
              </a:rPr>
              <a:t>"123"</a:t>
            </a:r>
            <a:r>
              <a:rPr>
                <a:solidFill>
                  <a:srgbClr val="FFFFFF">
                    <a:alpha val="85000"/>
                  </a:srgbClr>
                </a:solidFill>
              </a:rPr>
              <a:t>, </a:t>
            </a:r>
            <a:r>
              <a:rPr>
                <a:solidFill>
                  <a:srgbClr val="D9C97C"/>
                </a:solidFill>
              </a:rPr>
              <a:t>11.8</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b="1" sz="35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35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Unique"/>
          <p:cNvSpPr txBox="1"/>
          <p:nvPr>
            <p:ph type="title"/>
          </p:nvPr>
        </p:nvSpPr>
        <p:spPr>
          <a:prstGeom prst="rect">
            <a:avLst/>
          </a:prstGeom>
        </p:spPr>
        <p:txBody>
          <a:bodyPr/>
          <a:lstStyle/>
          <a:p>
            <a:pPr/>
            <a:r>
              <a:t>Unique</a:t>
            </a:r>
          </a:p>
        </p:txBody>
      </p:sp>
      <p:sp>
        <p:nvSpPr>
          <p:cNvPr id="583" name="Double-click to edit"/>
          <p:cNvSpPr txBox="1"/>
          <p:nvPr>
            <p:ph type="body" idx="1"/>
          </p:nvPr>
        </p:nvSpPr>
        <p:spPr>
          <a:prstGeom prst="rect">
            <a:avLst/>
          </a:prstGeom>
        </p:spPr>
        <p:txBody>
          <a:bodyPr/>
          <a:lstStyle/>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Fold Expression"/>
          <p:cNvSpPr txBox="1"/>
          <p:nvPr>
            <p:ph type="title"/>
          </p:nvPr>
        </p:nvSpPr>
        <p:spPr>
          <a:prstGeom prst="rect">
            <a:avLst/>
          </a:prstGeom>
        </p:spPr>
        <p:txBody>
          <a:bodyPr/>
          <a:lstStyle/>
          <a:p>
            <a:pPr/>
            <a:r>
              <a:t>Fold Expression</a:t>
            </a:r>
          </a:p>
        </p:txBody>
      </p:sp>
      <p:sp>
        <p:nvSpPr>
          <p:cNvPr id="586"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1400">
                <a:solidFill>
                  <a:srgbClr val="FF8170"/>
                </a:solidFill>
                <a:latin typeface="Menlo Regular"/>
                <a:ea typeface="Menlo Regular"/>
                <a:cs typeface="Menlo Regular"/>
                <a:sym typeface="Menlo Regular"/>
              </a:defRPr>
            </a:pPr>
            <a:r>
              <a:rPr>
                <a:solidFill>
                  <a:srgbClr val="FFA14F"/>
                </a:solidFill>
              </a:rPr>
              <a:t>#</a:t>
            </a:r>
            <a:r>
              <a:rPr sz="4100">
                <a:solidFill>
                  <a:srgbClr val="FFA14F"/>
                </a:solidFill>
              </a:rPr>
              <a:t>include </a:t>
            </a:r>
            <a:r>
              <a:rPr sz="4100"/>
              <a:t>&lt;iostream&gt;</a:t>
            </a:r>
            <a:endParaRPr sz="4100">
              <a:solidFill>
                <a:srgbClr val="FFFFFF">
                  <a:alpha val="85000"/>
                </a:srgbClr>
              </a:solidFill>
            </a:endParaRPr>
          </a:p>
          <a:p>
            <a:pPr marL="0" indent="0" defTabSz="439419">
              <a:spcBef>
                <a:spcPts val="0"/>
              </a:spcBef>
              <a:buSzTx/>
              <a:buNone/>
              <a:tabLst>
                <a:tab pos="431800" algn="l"/>
              </a:tabLst>
              <a:defRPr sz="41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b="1" sz="4100">
                <a:solidFill>
                  <a:srgbClr val="FF7AB2"/>
                </a:solidFill>
                <a:latin typeface="Menlo Regular"/>
                <a:ea typeface="Menlo Regular"/>
                <a:cs typeface="Menlo Regular"/>
                <a:sym typeface="Menlo Regular"/>
              </a:defRPr>
            </a:pPr>
            <a:r>
              <a:t>template</a:t>
            </a:r>
            <a:r>
              <a:rPr b="0">
                <a:solidFill>
                  <a:srgbClr val="FFFFFF">
                    <a:alpha val="85000"/>
                  </a:srgbClr>
                </a:solidFill>
              </a:rPr>
              <a:t>&lt;</a:t>
            </a:r>
            <a:r>
              <a:t>typename</a:t>
            </a:r>
            <a:r>
              <a:rPr b="0">
                <a:solidFill>
                  <a:srgbClr val="FFFFFF">
                    <a:alpha val="85000"/>
                  </a:srgbClr>
                </a:solidFill>
              </a:rPr>
              <a:t> ... T&gt;</a:t>
            </a:r>
            <a:endParaRPr b="0">
              <a:solidFill>
                <a:srgbClr val="FFFFFF">
                  <a:alpha val="85000"/>
                </a:srgbClr>
              </a:solidFill>
            </a:endParaRPr>
          </a:p>
          <a:p>
            <a:pPr marL="0" indent="0" defTabSz="439419">
              <a:spcBef>
                <a:spcPts val="0"/>
              </a:spcBef>
              <a:buSzTx/>
              <a:buNone/>
              <a:tabLst>
                <a:tab pos="431800" algn="l"/>
              </a:tabLst>
              <a:defRPr sz="4100">
                <a:solidFill>
                  <a:srgbClr val="FFFFFF">
                    <a:alpha val="85000"/>
                  </a:srgbClr>
                </a:solidFill>
                <a:latin typeface="Menlo Regular"/>
                <a:ea typeface="Menlo Regular"/>
                <a:cs typeface="Menlo Regular"/>
                <a:sym typeface="Menlo Regular"/>
              </a:defRPr>
            </a:pPr>
            <a:r>
              <a:rPr b="1">
                <a:solidFill>
                  <a:srgbClr val="FF7AB2"/>
                </a:solidFill>
              </a:rPr>
              <a:t>auto</a:t>
            </a:r>
            <a:r>
              <a:t> </a:t>
            </a:r>
            <a:r>
              <a:rPr>
                <a:solidFill>
                  <a:srgbClr val="4EB0CC"/>
                </a:solidFill>
              </a:rPr>
              <a:t>sum</a:t>
            </a:r>
            <a:r>
              <a:t>(T ... t) {</a:t>
            </a:r>
          </a:p>
          <a:p>
            <a:pPr marL="0" indent="0" defTabSz="439419">
              <a:spcBef>
                <a:spcPts val="0"/>
              </a:spcBef>
              <a:buSzTx/>
              <a:buNone/>
              <a:tabLst>
                <a:tab pos="431800" algn="l"/>
              </a:tabLst>
              <a:defRPr sz="41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4100">
                <a:solidFill>
                  <a:srgbClr val="FFFFFF">
                    <a:alpha val="85000"/>
                  </a:srgbClr>
                </a:solidFill>
                <a:latin typeface="Menlo Regular"/>
                <a:ea typeface="Menlo Regular"/>
                <a:cs typeface="Menlo Regular"/>
                <a:sym typeface="Menlo Regular"/>
              </a:defRPr>
            </a:pPr>
            <a:r>
              <a:t>    </a:t>
            </a:r>
            <a:r>
              <a:rPr b="1">
                <a:solidFill>
                  <a:srgbClr val="FF7AB2"/>
                </a:solidFill>
              </a:rPr>
              <a:t>return</a:t>
            </a:r>
            <a:r>
              <a:t> (t + ...);</a:t>
            </a:r>
          </a:p>
          <a:p>
            <a:pPr marL="0" indent="0" defTabSz="439419">
              <a:spcBef>
                <a:spcPts val="0"/>
              </a:spcBef>
              <a:buSzTx/>
              <a:buNone/>
              <a:tabLst>
                <a:tab pos="431800" algn="l"/>
              </a:tabLst>
              <a:defRPr sz="41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41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41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41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a:t>
            </a:r>
            <a:r>
              <a:rPr>
                <a:solidFill>
                  <a:srgbClr val="78C2B3"/>
                </a:solidFill>
              </a:rPr>
              <a:t>sum</a:t>
            </a:r>
            <a:r>
              <a:t>(</a:t>
            </a:r>
            <a:r>
              <a:rPr>
                <a:solidFill>
                  <a:srgbClr val="D9C97C"/>
                </a:solidFill>
              </a:rPr>
              <a:t>1</a:t>
            </a:r>
            <a:r>
              <a:t>, </a:t>
            </a:r>
            <a:r>
              <a:rPr>
                <a:solidFill>
                  <a:srgbClr val="D9C97C"/>
                </a:solidFill>
              </a:rPr>
              <a:t>2</a:t>
            </a:r>
            <a:r>
              <a:t>, </a:t>
            </a:r>
            <a:r>
              <a:rPr>
                <a:solidFill>
                  <a:srgbClr val="D9C97C"/>
                </a:solidFill>
              </a:rPr>
              <a:t>3</a:t>
            </a:r>
            <a:r>
              <a:t>, </a:t>
            </a:r>
            <a:r>
              <a:rPr>
                <a:solidFill>
                  <a:srgbClr val="D9C97C"/>
                </a:solidFill>
              </a:rPr>
              <a:t>4</a:t>
            </a:r>
            <a:r>
              <a:t>, </a:t>
            </a:r>
            <a:r>
              <a:rPr>
                <a:solidFill>
                  <a:srgbClr val="D9C97C"/>
                </a:solidFill>
              </a:rPr>
              <a:t>5</a:t>
            </a:r>
            <a:r>
              <a:t>, </a:t>
            </a:r>
            <a:r>
              <a:rPr>
                <a:solidFill>
                  <a:srgbClr val="D9C97C"/>
                </a:solidFill>
              </a:rPr>
              <a:t>6</a:t>
            </a:r>
            <a:r>
              <a:t>, </a:t>
            </a:r>
            <a:r>
              <a:rPr>
                <a:solidFill>
                  <a:srgbClr val="D9C97C"/>
                </a:solidFill>
              </a:rPr>
              <a:t>7</a:t>
            </a:r>
            <a:r>
              <a:t>, </a:t>
            </a:r>
            <a:r>
              <a:rPr>
                <a:solidFill>
                  <a:srgbClr val="D9C97C"/>
                </a:solidFill>
              </a:rPr>
              <a:t>8</a:t>
            </a:r>
            <a:r>
              <a:t>, </a:t>
            </a:r>
            <a:r>
              <a:rPr>
                <a:solidFill>
                  <a:srgbClr val="D9C97C"/>
                </a:solidFill>
              </a:rPr>
              <a:t>9</a:t>
            </a:r>
            <a:r>
              <a:t>, </a:t>
            </a:r>
            <a:r>
              <a:rPr>
                <a:solidFill>
                  <a:srgbClr val="D9C97C"/>
                </a:solidFill>
              </a:rPr>
              <a:t>10</a:t>
            </a:r>
            <a:r>
              <a:t>) &lt;&lt; </a:t>
            </a:r>
            <a:r>
              <a:rPr>
                <a:solidFill>
                  <a:srgbClr val="DABAFF"/>
                </a:solidFill>
              </a:rPr>
              <a:t>std</a:t>
            </a:r>
            <a:r>
              <a:t>::</a:t>
            </a:r>
            <a:r>
              <a:rPr>
                <a:solidFill>
                  <a:srgbClr val="B281EB"/>
                </a:solidFill>
              </a:rPr>
              <a:t>endl</a:t>
            </a:r>
            <a:r>
              <a:t>;</a:t>
            </a:r>
          </a:p>
          <a:p>
            <a:pPr marL="0" indent="0" defTabSz="439419">
              <a:spcBef>
                <a:spcPts val="0"/>
              </a:spcBef>
              <a:buSzTx/>
              <a:buNone/>
              <a:tabLst>
                <a:tab pos="431800" algn="l"/>
              </a:tabLst>
              <a:defRPr sz="41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UNon-type template parameter deduction"/>
          <p:cNvSpPr txBox="1"/>
          <p:nvPr>
            <p:ph type="title"/>
          </p:nvPr>
        </p:nvSpPr>
        <p:spPr>
          <a:prstGeom prst="rect">
            <a:avLst/>
          </a:prstGeom>
        </p:spPr>
        <p:txBody>
          <a:bodyPr/>
          <a:lstStyle>
            <a:lvl1pPr defTabSz="627379">
              <a:defRPr sz="8512"/>
            </a:lvl1pPr>
          </a:lstStyle>
          <a:p>
            <a:pPr/>
            <a:r>
              <a:t>UNon-type template parameter deduction </a:t>
            </a:r>
            <a:endParaRPr sz="912"/>
          </a:p>
        </p:txBody>
      </p:sp>
      <p:sp>
        <p:nvSpPr>
          <p:cNvPr id="589" name="// Old Style…"/>
          <p:cNvSpPr txBox="1"/>
          <p:nvPr>
            <p:ph type="body" idx="1"/>
          </p:nvPr>
        </p:nvSpPr>
        <p:spPr>
          <a:prstGeom prst="rect">
            <a:avLst/>
          </a:prstGeom>
        </p:spPr>
        <p:txBody>
          <a:bodyPr/>
          <a:lstStyle/>
          <a:p>
            <a:pPr marL="0" indent="0" defTabSz="439419">
              <a:spcBef>
                <a:spcPts val="0"/>
              </a:spcBef>
              <a:buSzTx/>
              <a:buNone/>
              <a:tabLst>
                <a:tab pos="431800" algn="l"/>
              </a:tabLst>
              <a:defRPr sz="3100">
                <a:solidFill>
                  <a:srgbClr val="7F8C98"/>
                </a:solidFill>
                <a:latin typeface="Menlo Regular"/>
                <a:ea typeface="Menlo Regular"/>
                <a:cs typeface="Menlo Regular"/>
                <a:sym typeface="Menlo Regular"/>
              </a:defRPr>
            </a:pPr>
            <a:r>
              <a:t>// Old Style</a:t>
            </a:r>
            <a:endParaRPr>
              <a:solidFill>
                <a:srgbClr val="FFFFFF">
                  <a:alpha val="85000"/>
                </a:srgbClr>
              </a:solidFill>
            </a:endParaR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rPr b="1">
                <a:solidFill>
                  <a:srgbClr val="FF7AB2"/>
                </a:solidFill>
              </a:rPr>
              <a:t>template</a:t>
            </a:r>
            <a:r>
              <a:t> &lt;</a:t>
            </a:r>
            <a:r>
              <a:rPr b="1">
                <a:solidFill>
                  <a:srgbClr val="FF7AB2"/>
                </a:solidFill>
              </a:rPr>
              <a:t>typename</a:t>
            </a:r>
            <a:r>
              <a:t> T, </a:t>
            </a:r>
            <a:r>
              <a:rPr b="1">
                <a:solidFill>
                  <a:srgbClr val="FF7AB2"/>
                </a:solidFill>
              </a:rPr>
              <a:t>int</a:t>
            </a:r>
            <a:r>
              <a:t> BufSize&gt;</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100">
                <a:solidFill>
                  <a:srgbClr val="6BDFFF"/>
                </a:solidFill>
                <a:latin typeface="Menlo Regular"/>
                <a:ea typeface="Menlo Regular"/>
                <a:cs typeface="Menlo Regular"/>
                <a:sym typeface="Menlo Regular"/>
              </a:defRPr>
            </a:pPr>
            <a:r>
              <a:rPr b="1">
                <a:solidFill>
                  <a:srgbClr val="FF7AB2"/>
                </a:solidFill>
              </a:rPr>
              <a:t>class</a:t>
            </a:r>
            <a:r>
              <a:rPr>
                <a:solidFill>
                  <a:srgbClr val="FFFFFF">
                    <a:alpha val="85000"/>
                  </a:srgbClr>
                </a:solidFill>
              </a:rPr>
              <a:t> </a:t>
            </a:r>
            <a:r>
              <a:t>buffer_t</a:t>
            </a:r>
            <a:r>
              <a:rPr>
                <a:solidFill>
                  <a:srgbClr val="FFFFFF">
                    <a:alpha val="85000"/>
                  </a:srgbClr>
                </a:solidFill>
              </a:rPr>
              <a:t> {</a:t>
            </a:r>
            <a:endParaRPr>
              <a:solidFill>
                <a:srgbClr val="FFFFFF">
                  <a:alpha val="85000"/>
                </a:srgbClr>
              </a:solidFill>
            </a:endParaRPr>
          </a:p>
          <a:p>
            <a:pPr marL="0" indent="0" defTabSz="439419">
              <a:spcBef>
                <a:spcPts val="0"/>
              </a:spcBef>
              <a:buSzTx/>
              <a:buNone/>
              <a:tabLst>
                <a:tab pos="431800" algn="l"/>
              </a:tabLst>
              <a:defRPr b="1" sz="3100">
                <a:solidFill>
                  <a:srgbClr val="FF7AB2"/>
                </a:solidFill>
                <a:latin typeface="Menlo Regular"/>
                <a:ea typeface="Menlo Regular"/>
                <a:cs typeface="Menlo Regular"/>
                <a:sym typeface="Menlo Regular"/>
              </a:defRPr>
            </a:pPr>
            <a:r>
              <a:rPr b="0">
                <a:solidFill>
                  <a:srgbClr val="FFFFFF">
                    <a:alpha val="85000"/>
                  </a:srgbClr>
                </a:solidFill>
              </a:rPr>
              <a:t>    </a:t>
            </a:r>
            <a:r>
              <a:t>public</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T&amp; </a:t>
            </a:r>
            <a:r>
              <a:rPr>
                <a:solidFill>
                  <a:srgbClr val="4EB0CC"/>
                </a:solidFill>
              </a:rPr>
              <a:t>alloc</a:t>
            </a:r>
            <a:r>
              <a:t>();</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a:t>
            </a:r>
            <a:r>
              <a:rPr b="1">
                <a:solidFill>
                  <a:srgbClr val="FF7AB2"/>
                </a:solidFill>
              </a:rPr>
              <a:t>void</a:t>
            </a:r>
            <a:r>
              <a:t> </a:t>
            </a:r>
            <a:r>
              <a:rPr>
                <a:solidFill>
                  <a:srgbClr val="4EB0CC"/>
                </a:solidFill>
              </a:rPr>
              <a:t>free</a:t>
            </a:r>
            <a:r>
              <a:t>(T&amp; item); </a:t>
            </a:r>
            <a:r>
              <a:rPr b="1">
                <a:solidFill>
                  <a:srgbClr val="FF7AB2"/>
                </a:solidFill>
              </a:rPr>
              <a:t>private</a:t>
            </a:r>
            <a:r>
              <a:t>:</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T data[BufSize];</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3100">
                <a:solidFill>
                  <a:srgbClr val="7F8C98"/>
                </a:solidFill>
                <a:latin typeface="Menlo Regular"/>
                <a:ea typeface="Menlo Regular"/>
                <a:cs typeface="Menlo Regular"/>
                <a:sym typeface="Menlo Regular"/>
              </a:defRPr>
            </a:pPr>
            <a:r>
              <a:t>//   buffer_t&lt;int, 100&gt; buf; // 100 as template parameter</a:t>
            </a:r>
            <a:endParaRPr>
              <a:solidFill>
                <a:srgbClr val="FFFFFF">
                  <a:alpha val="85000"/>
                </a:srgbClr>
              </a:solidFill>
            </a:endParaR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1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b="1" sz="3100">
                <a:solidFill>
                  <a:srgbClr val="FF7AB2"/>
                </a:solidFill>
                <a:latin typeface="Menlo Regular"/>
                <a:ea typeface="Menlo Regular"/>
                <a:cs typeface="Menlo Regular"/>
                <a:sym typeface="Menlo Regular"/>
              </a:defRPr>
            </a:pPr>
            <a:r>
              <a:t>template</a:t>
            </a:r>
            <a:r>
              <a:rPr b="0">
                <a:solidFill>
                  <a:srgbClr val="FFFFFF">
                    <a:alpha val="85000"/>
                  </a:srgbClr>
                </a:solidFill>
              </a:rPr>
              <a:t> &lt;</a:t>
            </a:r>
            <a:r>
              <a:t>auto</a:t>
            </a:r>
            <a:r>
              <a:rPr b="0">
                <a:solidFill>
                  <a:srgbClr val="FFFFFF">
                    <a:alpha val="85000"/>
                  </a:srgbClr>
                </a:solidFill>
              </a:rPr>
              <a:t> value&gt;</a:t>
            </a:r>
            <a:endParaRPr b="0">
              <a:solidFill>
                <a:srgbClr val="FFFFFF">
                  <a:alpha val="85000"/>
                </a:srgbClr>
              </a:solidFill>
            </a:endParaR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rPr b="1">
                <a:solidFill>
                  <a:srgbClr val="FF7AB2"/>
                </a:solidFill>
              </a:rPr>
              <a:t>void</a:t>
            </a:r>
            <a:r>
              <a:t> </a:t>
            </a:r>
            <a:r>
              <a:rPr>
                <a:solidFill>
                  <a:srgbClr val="4EB0CC"/>
                </a:solidFill>
              </a:rPr>
              <a:t>foo</a:t>
            </a:r>
            <a:r>
              <a:t>() { </a:t>
            </a:r>
            <a:r>
              <a:rPr>
                <a:solidFill>
                  <a:srgbClr val="DABAFF"/>
                </a:solidFill>
              </a:rPr>
              <a:t>std</a:t>
            </a:r>
            <a:r>
              <a:t>::</a:t>
            </a:r>
            <a:r>
              <a:rPr>
                <a:solidFill>
                  <a:srgbClr val="B281EB"/>
                </a:solidFill>
              </a:rPr>
              <a:t>cout</a:t>
            </a:r>
            <a:r>
              <a:t> &lt;&lt; value &lt;&lt; </a:t>
            </a:r>
            <a:r>
              <a:rPr>
                <a:solidFill>
                  <a:srgbClr val="DABAFF"/>
                </a:solidFill>
              </a:rPr>
              <a:t>std</a:t>
            </a:r>
            <a:r>
              <a:t>::endl; </a:t>
            </a:r>
            <a:r>
              <a:rPr b="1">
                <a:solidFill>
                  <a:srgbClr val="FF7AB2"/>
                </a:solidFill>
              </a:rPr>
              <a:t>return</a:t>
            </a:r>
            <a:r>
              <a:t>; }</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3100">
                <a:solidFill>
                  <a:srgbClr val="7F8C98"/>
                </a:solidFill>
                <a:latin typeface="Menlo Regular"/>
                <a:ea typeface="Menlo Regular"/>
                <a:cs typeface="Menlo Regular"/>
                <a:sym typeface="Menlo Regular"/>
              </a:defRPr>
            </a:pPr>
            <a:r>
              <a:rPr>
                <a:solidFill>
                  <a:srgbClr val="78C2B3"/>
                </a:solidFill>
              </a:rPr>
              <a:t>foo</a:t>
            </a:r>
            <a:r>
              <a:rPr>
                <a:solidFill>
                  <a:srgbClr val="FFFFFF">
                    <a:alpha val="85000"/>
                  </a:srgbClr>
                </a:solidFill>
              </a:rPr>
              <a:t>&lt;</a:t>
            </a:r>
            <a:r>
              <a:rPr>
                <a:solidFill>
                  <a:srgbClr val="D9C97C"/>
                </a:solidFill>
              </a:rPr>
              <a:t>10</a:t>
            </a:r>
            <a:r>
              <a:rPr>
                <a:solidFill>
                  <a:srgbClr val="FFFFFF">
                    <a:alpha val="85000"/>
                  </a:srgbClr>
                </a:solidFill>
              </a:rPr>
              <a:t>&gt;(); </a:t>
            </a:r>
            <a:r>
              <a:t>// value as int</a:t>
            </a:r>
            <a:endParaRPr>
              <a:solidFill>
                <a:srgbClr val="FFFFFF">
                  <a:alpha val="85000"/>
                </a:srgbClr>
              </a:solidFill>
            </a:endParaR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Base Class"/>
          <p:cNvSpPr txBox="1"/>
          <p:nvPr>
            <p:ph type="title"/>
          </p:nvPr>
        </p:nvSpPr>
        <p:spPr>
          <a:prstGeom prst="rect">
            <a:avLst/>
          </a:prstGeom>
        </p:spPr>
        <p:txBody>
          <a:bodyPr/>
          <a:lstStyle/>
          <a:p>
            <a:pPr/>
            <a:r>
              <a:t>Base Class</a:t>
            </a:r>
          </a:p>
        </p:txBody>
      </p:sp>
      <p:sp>
        <p:nvSpPr>
          <p:cNvPr id="592" name="#include &lt;iostream&gt;…"/>
          <p:cNvSpPr txBox="1"/>
          <p:nvPr>
            <p:ph type="body" idx="1"/>
          </p:nvPr>
        </p:nvSpPr>
        <p:spPr>
          <a:prstGeom prst="rect">
            <a:avLst/>
          </a:prstGeom>
        </p:spPr>
        <p:txBody>
          <a:bodyPr/>
          <a:lstStyle/>
          <a:p>
            <a:pPr marL="0" indent="0" defTabSz="425195">
              <a:spcBef>
                <a:spcPts val="1100"/>
              </a:spcBef>
              <a:buSzTx/>
              <a:buNone/>
              <a:defRPr sz="1239">
                <a:latin typeface="Times Roman"/>
                <a:ea typeface="Times Roman"/>
                <a:cs typeface="Times Roman"/>
                <a:sym typeface="Times Roman"/>
              </a:defRPr>
            </a:pPr>
            <a:r>
              <a:rPr>
                <a:solidFill>
                  <a:srgbClr val="BD7A00"/>
                </a:solidFill>
              </a:rPr>
              <a:t>#</a:t>
            </a:r>
            <a:r>
              <a:rPr sz="3657">
                <a:solidFill>
                  <a:srgbClr val="BD7A00"/>
                </a:solidFill>
              </a:rPr>
              <a:t>include </a:t>
            </a:r>
            <a:r>
              <a:rPr sz="3657"/>
              <a:t>&lt;iostream&gt; </a:t>
            </a:r>
            <a:endParaRPr sz="3657"/>
          </a:p>
          <a:p>
            <a:pPr marL="0" indent="0" defTabSz="425195">
              <a:spcBef>
                <a:spcPts val="1100"/>
              </a:spcBef>
              <a:buSzTx/>
              <a:buNone/>
              <a:defRPr sz="1239">
                <a:latin typeface="Times Roman"/>
                <a:ea typeface="Times Roman"/>
                <a:cs typeface="Times Roman"/>
                <a:sym typeface="Times Roman"/>
              </a:defRPr>
            </a:pPr>
            <a:r>
              <a:rPr sz="3657">
                <a:solidFill>
                  <a:srgbClr val="007021"/>
                </a:solidFill>
              </a:rPr>
              <a:t>class </a:t>
            </a:r>
            <a:r>
              <a:rPr sz="3657"/>
              <a:t>Base {</a:t>
            </a:r>
            <a:endParaRPr sz="3657"/>
          </a:p>
          <a:p>
            <a:pPr marL="0" indent="0" defTabSz="425195">
              <a:spcBef>
                <a:spcPts val="1100"/>
              </a:spcBef>
              <a:buSzTx/>
              <a:buNone/>
              <a:defRPr sz="1239">
                <a:latin typeface="Times Roman"/>
                <a:ea typeface="Times Roman"/>
                <a:cs typeface="Times Roman"/>
                <a:sym typeface="Times Roman"/>
              </a:defRPr>
            </a:pPr>
            <a:r>
              <a:rPr sz="3657"/>
              <a:t> </a:t>
            </a:r>
            <a:r>
              <a:rPr sz="3657">
                <a:solidFill>
                  <a:srgbClr val="007021"/>
                </a:solidFill>
              </a:rPr>
              <a:t>public</a:t>
            </a:r>
            <a:r>
              <a:rPr sz="3657"/>
              <a:t>: </a:t>
            </a:r>
            <a:endParaRPr sz="3534"/>
          </a:p>
          <a:p>
            <a:pPr marL="0" indent="0" defTabSz="425195">
              <a:spcBef>
                <a:spcPts val="0"/>
              </a:spcBef>
              <a:buSzTx/>
              <a:buNone/>
              <a:defRPr sz="3657">
                <a:solidFill>
                  <a:srgbClr val="8F2100"/>
                </a:solidFill>
                <a:latin typeface="Times Roman"/>
                <a:ea typeface="Times Roman"/>
                <a:cs typeface="Times Roman"/>
                <a:sym typeface="Times Roman"/>
              </a:defRPr>
            </a:pPr>
            <a:r>
              <a:t>    int </a:t>
            </a:r>
            <a:r>
              <a:rPr>
                <a:solidFill>
                  <a:srgbClr val="000000"/>
                </a:solidFill>
              </a:rPr>
              <a:t>value1;</a:t>
            </a:r>
            <a:endParaRPr>
              <a:solidFill>
                <a:srgbClr val="000000"/>
              </a:solidFill>
            </a:endParaRPr>
          </a:p>
          <a:p>
            <a:pPr marL="0" indent="0" defTabSz="425195">
              <a:spcBef>
                <a:spcPts val="0"/>
              </a:spcBef>
              <a:buSzTx/>
              <a:buNone/>
              <a:defRPr sz="3657">
                <a:solidFill>
                  <a:srgbClr val="8F2100"/>
                </a:solidFill>
                <a:latin typeface="Times Roman"/>
                <a:ea typeface="Times Roman"/>
                <a:cs typeface="Times Roman"/>
                <a:sym typeface="Times Roman"/>
              </a:defRPr>
            </a:pPr>
            <a:r>
              <a:t>    int </a:t>
            </a:r>
            <a:r>
              <a:rPr>
                <a:solidFill>
                  <a:srgbClr val="000000"/>
                </a:solidFill>
              </a:rPr>
              <a:t>value2;</a:t>
            </a:r>
            <a:endParaRPr>
              <a:solidFill>
                <a:srgbClr val="000000"/>
              </a:solidFill>
            </a:endParaRPr>
          </a:p>
          <a:p>
            <a:pPr marL="0" indent="0" defTabSz="425195">
              <a:spcBef>
                <a:spcPts val="0"/>
              </a:spcBef>
              <a:buSzTx/>
              <a:buNone/>
              <a:defRPr sz="3657">
                <a:latin typeface="Times Roman"/>
                <a:ea typeface="Times Roman"/>
                <a:cs typeface="Times Roman"/>
                <a:sym typeface="Times Roman"/>
              </a:defRPr>
            </a:pPr>
            <a:r>
              <a:t>    Base() {</a:t>
            </a:r>
          </a:p>
          <a:p>
            <a:pPr marL="0" indent="0" defTabSz="425195">
              <a:spcBef>
                <a:spcPts val="1100"/>
              </a:spcBef>
              <a:buSzTx/>
              <a:buNone/>
              <a:defRPr sz="3657">
                <a:latin typeface="Times Roman"/>
                <a:ea typeface="Times Roman"/>
                <a:cs typeface="Times Roman"/>
                <a:sym typeface="Times Roman"/>
              </a:defRPr>
            </a:pPr>
            <a:r>
              <a:t>        value1 = </a:t>
            </a:r>
            <a:r>
              <a:rPr>
                <a:solidFill>
                  <a:srgbClr val="40A170"/>
                </a:solidFill>
              </a:rPr>
              <a:t>1</a:t>
            </a:r>
            <a:r>
              <a:t>; } </a:t>
            </a:r>
            <a:endParaRPr sz="3534"/>
          </a:p>
          <a:p>
            <a:pPr marL="0" indent="0" defTabSz="425195">
              <a:spcBef>
                <a:spcPts val="1100"/>
              </a:spcBef>
              <a:buSzTx/>
              <a:buNone/>
              <a:defRPr sz="3657">
                <a:solidFill>
                  <a:srgbClr val="61A1B0"/>
                </a:solidFill>
                <a:latin typeface="Times Roman"/>
                <a:ea typeface="Times Roman"/>
                <a:cs typeface="Times Roman"/>
                <a:sym typeface="Times Roman"/>
              </a:defRPr>
            </a:pPr>
            <a:r>
              <a:rPr sz="3534"/>
              <a:t>     </a:t>
            </a:r>
            <a:r>
              <a:rPr>
                <a:solidFill>
                  <a:srgbClr val="000000"/>
                </a:solidFill>
              </a:rPr>
              <a:t>Base(</a:t>
            </a:r>
            <a:r>
              <a:rPr>
                <a:solidFill>
                  <a:srgbClr val="8F2100"/>
                </a:solidFill>
              </a:rPr>
              <a:t>int </a:t>
            </a:r>
            <a:r>
              <a:rPr>
                <a:solidFill>
                  <a:srgbClr val="000000"/>
                </a:solidFill>
              </a:rPr>
              <a:t>value) : Base() { </a:t>
            </a:r>
            <a:r>
              <a:t>// delegate Base() constructor </a:t>
            </a:r>
            <a:r>
              <a:rPr>
                <a:solidFill>
                  <a:srgbClr val="000000"/>
                </a:solidFill>
              </a:rPr>
              <a:t>value2 = value; </a:t>
            </a:r>
            <a:endParaRPr sz="3534">
              <a:solidFill>
                <a:srgbClr val="000000"/>
              </a:solidFill>
            </a:endParaRPr>
          </a:p>
          <a:p>
            <a:pPr marL="0" indent="0" defTabSz="425195">
              <a:spcBef>
                <a:spcPts val="1100"/>
              </a:spcBef>
              <a:buSzTx/>
              <a:buNone/>
              <a:defRPr sz="3657">
                <a:latin typeface="Times Roman"/>
                <a:ea typeface="Times Roman"/>
                <a:cs typeface="Times Roman"/>
                <a:sym typeface="Times Roman"/>
              </a:defRPr>
            </a:pPr>
            <a:r>
              <a:t>} }; </a:t>
            </a:r>
            <a:endParaRPr sz="3534"/>
          </a:p>
          <a:p>
            <a:pPr marL="0" indent="0" defTabSz="425195">
              <a:spcBef>
                <a:spcPts val="0"/>
              </a:spcBef>
              <a:buSzTx/>
              <a:buNone/>
              <a:defRPr sz="3657">
                <a:latin typeface="Times Roman"/>
                <a:ea typeface="Times Roman"/>
                <a:cs typeface="Times Roman"/>
                <a:sym typeface="Times Roman"/>
              </a:defRPr>
            </a:pPr>
            <a:r>
              <a:rPr>
                <a:solidFill>
                  <a:srgbClr val="8F2100"/>
                </a:solidFill>
              </a:rPr>
              <a:t>int </a:t>
            </a:r>
            <a:r>
              <a:t>main() {</a:t>
            </a:r>
          </a:p>
          <a:p>
            <a:pPr marL="0" indent="0" defTabSz="425195">
              <a:spcBef>
                <a:spcPts val="0"/>
              </a:spcBef>
              <a:buSzTx/>
              <a:buNone/>
              <a:defRPr sz="3657">
                <a:latin typeface="Times Roman"/>
                <a:ea typeface="Times Roman"/>
                <a:cs typeface="Times Roman"/>
                <a:sym typeface="Times Roman"/>
              </a:defRPr>
            </a:pPr>
            <a:r>
              <a:t>    Base b(</a:t>
            </a:r>
            <a:r>
              <a:rPr>
                <a:solidFill>
                  <a:srgbClr val="40A170"/>
                </a:solidFill>
              </a:rPr>
              <a:t>2</a:t>
            </a:r>
            <a:r>
              <a:t>);</a:t>
            </a:r>
          </a:p>
          <a:p>
            <a:pPr marL="0" indent="0" defTabSz="425195">
              <a:spcBef>
                <a:spcPts val="0"/>
              </a:spcBef>
              <a:buSzTx/>
              <a:buNone/>
              <a:defRPr sz="3657">
                <a:latin typeface="Times Roman"/>
                <a:ea typeface="Times Roman"/>
                <a:cs typeface="Times Roman"/>
                <a:sym typeface="Times Roman"/>
              </a:defRPr>
            </a:pPr>
            <a:r>
              <a:t>    std::cout &lt;&lt; b.value1 &lt;&lt; std::endl;</a:t>
            </a:r>
          </a:p>
          <a:p>
            <a:pPr marL="0" indent="0" defTabSz="425195">
              <a:spcBef>
                <a:spcPts val="0"/>
              </a:spcBef>
              <a:buSzTx/>
              <a:buNone/>
              <a:defRPr sz="3657">
                <a:latin typeface="Times Roman"/>
                <a:ea typeface="Times Roman"/>
                <a:cs typeface="Times Roman"/>
                <a:sym typeface="Times Roman"/>
              </a:defRPr>
            </a:pPr>
            <a:r>
              <a:t>    std::cout &lt;&lt; b.value2 &lt;&lt; std::endl;</a:t>
            </a:r>
          </a:p>
          <a:p>
            <a:pPr marL="0" indent="0" defTabSz="425195">
              <a:spcBef>
                <a:spcPts val="0"/>
              </a:spcBef>
              <a:buSzTx/>
              <a:buNone/>
              <a:defRPr sz="3657">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Base Class"/>
          <p:cNvSpPr txBox="1"/>
          <p:nvPr>
            <p:ph type="title"/>
          </p:nvPr>
        </p:nvSpPr>
        <p:spPr>
          <a:prstGeom prst="rect">
            <a:avLst/>
          </a:prstGeom>
        </p:spPr>
        <p:txBody>
          <a:bodyPr/>
          <a:lstStyle/>
          <a:p>
            <a:pPr/>
            <a:r>
              <a:t>Base Class</a:t>
            </a:r>
          </a:p>
        </p:txBody>
      </p:sp>
      <p:sp>
        <p:nvSpPr>
          <p:cNvPr id="595" name="#include &lt;iostream&gt;…"/>
          <p:cNvSpPr txBox="1"/>
          <p:nvPr>
            <p:ph type="body" idx="1"/>
          </p:nvPr>
        </p:nvSpPr>
        <p:spPr>
          <a:prstGeom prst="rect">
            <a:avLst/>
          </a:prstGeom>
        </p:spPr>
        <p:txBody>
          <a:bodyPr/>
          <a:lstStyle/>
          <a:p>
            <a:pPr marL="0" indent="0" defTabSz="448055">
              <a:spcBef>
                <a:spcPts val="1100"/>
              </a:spcBef>
              <a:buSzTx/>
              <a:buNone/>
              <a:defRPr sz="3070">
                <a:latin typeface="Times Roman"/>
                <a:ea typeface="Times Roman"/>
                <a:cs typeface="Times Roman"/>
                <a:sym typeface="Times Roman"/>
              </a:defRPr>
            </a:pPr>
            <a:r>
              <a:rPr>
                <a:solidFill>
                  <a:srgbClr val="BD7A00"/>
                </a:solidFill>
              </a:rPr>
              <a:t>#include </a:t>
            </a:r>
            <a:r>
              <a:t>&lt;iostream&gt; </a:t>
            </a:r>
          </a:p>
          <a:p>
            <a:pPr marL="0" indent="0" defTabSz="448055">
              <a:spcBef>
                <a:spcPts val="1100"/>
              </a:spcBef>
              <a:buSzTx/>
              <a:buNone/>
              <a:defRPr sz="3070">
                <a:latin typeface="Times Roman"/>
                <a:ea typeface="Times Roman"/>
                <a:cs typeface="Times Roman"/>
                <a:sym typeface="Times Roman"/>
              </a:defRPr>
            </a:pPr>
            <a:r>
              <a:rPr>
                <a:solidFill>
                  <a:srgbClr val="007021"/>
                </a:solidFill>
              </a:rPr>
              <a:t>class </a:t>
            </a:r>
            <a:r>
              <a:t>Base { </a:t>
            </a:r>
            <a:r>
              <a:rPr>
                <a:solidFill>
                  <a:srgbClr val="007021"/>
                </a:solidFill>
              </a:rPr>
              <a:t>public</a:t>
            </a:r>
            <a:r>
              <a:t>: </a:t>
            </a:r>
            <a:endParaRPr sz="2940"/>
          </a:p>
          <a:p>
            <a:pPr marL="0" indent="0" defTabSz="448055">
              <a:spcBef>
                <a:spcPts val="0"/>
              </a:spcBef>
              <a:buSzTx/>
              <a:buNone/>
              <a:defRPr sz="3070">
                <a:solidFill>
                  <a:srgbClr val="8F2100"/>
                </a:solidFill>
                <a:latin typeface="Times Roman"/>
                <a:ea typeface="Times Roman"/>
                <a:cs typeface="Times Roman"/>
                <a:sym typeface="Times Roman"/>
              </a:defRPr>
            </a:pPr>
            <a:r>
              <a:t>    int </a:t>
            </a:r>
            <a:r>
              <a:rPr>
                <a:solidFill>
                  <a:srgbClr val="000000"/>
                </a:solidFill>
              </a:rPr>
              <a:t>value1;</a:t>
            </a:r>
            <a:endParaRPr>
              <a:solidFill>
                <a:srgbClr val="000000"/>
              </a:solidFill>
            </a:endParaRPr>
          </a:p>
          <a:p>
            <a:pPr marL="0" indent="0" defTabSz="448055">
              <a:spcBef>
                <a:spcPts val="0"/>
              </a:spcBef>
              <a:buSzTx/>
              <a:buNone/>
              <a:defRPr sz="3070">
                <a:solidFill>
                  <a:srgbClr val="8F2100"/>
                </a:solidFill>
                <a:latin typeface="Times Roman"/>
                <a:ea typeface="Times Roman"/>
                <a:cs typeface="Times Roman"/>
                <a:sym typeface="Times Roman"/>
              </a:defRPr>
            </a:pPr>
            <a:r>
              <a:t>    int </a:t>
            </a:r>
            <a:r>
              <a:rPr>
                <a:solidFill>
                  <a:srgbClr val="000000"/>
                </a:solidFill>
              </a:rPr>
              <a:t>value2;</a:t>
            </a:r>
            <a:endParaRPr>
              <a:solidFill>
                <a:srgbClr val="000000"/>
              </a:solidFill>
            </a:endParaRPr>
          </a:p>
          <a:p>
            <a:pPr marL="0" indent="0" defTabSz="448055">
              <a:spcBef>
                <a:spcPts val="0"/>
              </a:spcBef>
              <a:buSzTx/>
              <a:buNone/>
              <a:defRPr sz="3070">
                <a:latin typeface="Times Roman"/>
                <a:ea typeface="Times Roman"/>
                <a:cs typeface="Times Roman"/>
                <a:sym typeface="Times Roman"/>
              </a:defRPr>
            </a:pPr>
            <a:r>
              <a:t>    Base() {</a:t>
            </a:r>
          </a:p>
          <a:p>
            <a:pPr marL="0" indent="0" defTabSz="448055">
              <a:spcBef>
                <a:spcPts val="1100"/>
              </a:spcBef>
              <a:buSzTx/>
              <a:buNone/>
              <a:defRPr sz="3070">
                <a:latin typeface="Times Roman"/>
                <a:ea typeface="Times Roman"/>
                <a:cs typeface="Times Roman"/>
                <a:sym typeface="Times Roman"/>
              </a:defRPr>
            </a:pPr>
            <a:r>
              <a:t>value1 = </a:t>
            </a:r>
            <a:r>
              <a:rPr>
                <a:solidFill>
                  <a:srgbClr val="40A170"/>
                </a:solidFill>
              </a:rPr>
              <a:t>1</a:t>
            </a:r>
            <a:r>
              <a:t>; } </a:t>
            </a:r>
            <a:endParaRPr sz="2940"/>
          </a:p>
          <a:p>
            <a:pPr marL="0" indent="0" defTabSz="448055">
              <a:spcBef>
                <a:spcPts val="1100"/>
              </a:spcBef>
              <a:buSzTx/>
              <a:buNone/>
              <a:defRPr sz="3070">
                <a:solidFill>
                  <a:srgbClr val="61A1B0"/>
                </a:solidFill>
                <a:latin typeface="Times Roman"/>
                <a:ea typeface="Times Roman"/>
                <a:cs typeface="Times Roman"/>
                <a:sym typeface="Times Roman"/>
              </a:defRPr>
            </a:pPr>
            <a:r>
              <a:rPr>
                <a:solidFill>
                  <a:srgbClr val="000000"/>
                </a:solidFill>
              </a:rPr>
              <a:t>Base(</a:t>
            </a:r>
            <a:r>
              <a:rPr>
                <a:solidFill>
                  <a:srgbClr val="8F2100"/>
                </a:solidFill>
              </a:rPr>
              <a:t>int </a:t>
            </a:r>
            <a:r>
              <a:rPr>
                <a:solidFill>
                  <a:srgbClr val="000000"/>
                </a:solidFill>
              </a:rPr>
              <a:t>value) : Base() { </a:t>
            </a:r>
            <a:r>
              <a:t>// delegate Base() constructor </a:t>
            </a:r>
            <a:r>
              <a:rPr>
                <a:solidFill>
                  <a:srgbClr val="000000"/>
                </a:solidFill>
              </a:rPr>
              <a:t>value2 = value; </a:t>
            </a:r>
            <a:endParaRPr sz="2940">
              <a:solidFill>
                <a:srgbClr val="000000"/>
              </a:solidFill>
            </a:endParaRPr>
          </a:p>
          <a:p>
            <a:pPr marL="0" indent="0" defTabSz="448055">
              <a:spcBef>
                <a:spcPts val="1100"/>
              </a:spcBef>
              <a:buSzTx/>
              <a:buNone/>
              <a:defRPr sz="3070">
                <a:latin typeface="Times Roman"/>
                <a:ea typeface="Times Roman"/>
                <a:cs typeface="Times Roman"/>
                <a:sym typeface="Times Roman"/>
              </a:defRPr>
            </a:pPr>
            <a:r>
              <a:t>} </a:t>
            </a:r>
            <a:endParaRPr sz="2940"/>
          </a:p>
          <a:p>
            <a:pPr marL="0" indent="0" defTabSz="448055">
              <a:spcBef>
                <a:spcPts val="1100"/>
              </a:spcBef>
              <a:buSzTx/>
              <a:buNone/>
              <a:defRPr sz="3070">
                <a:latin typeface="Times Roman"/>
                <a:ea typeface="Times Roman"/>
                <a:cs typeface="Times Roman"/>
                <a:sym typeface="Times Roman"/>
              </a:defRPr>
            </a:pPr>
            <a:r>
              <a:t>}; </a:t>
            </a:r>
            <a:endParaRPr sz="2940"/>
          </a:p>
          <a:p>
            <a:pPr marL="0" indent="0" defTabSz="448055">
              <a:spcBef>
                <a:spcPts val="1100"/>
              </a:spcBef>
              <a:buSzTx/>
              <a:buNone/>
              <a:defRPr sz="3070">
                <a:latin typeface="Times Roman"/>
                <a:ea typeface="Times Roman"/>
                <a:cs typeface="Times Roman"/>
                <a:sym typeface="Times Roman"/>
              </a:defRPr>
            </a:pPr>
            <a:r>
              <a:rPr>
                <a:solidFill>
                  <a:srgbClr val="007021"/>
                </a:solidFill>
              </a:rPr>
              <a:t>class </a:t>
            </a:r>
            <a:r>
              <a:t>Subclass : </a:t>
            </a:r>
            <a:r>
              <a:rPr>
                <a:solidFill>
                  <a:srgbClr val="007021"/>
                </a:solidFill>
              </a:rPr>
              <a:t>public </a:t>
            </a:r>
            <a:r>
              <a:t>Base { </a:t>
            </a:r>
            <a:r>
              <a:rPr>
                <a:solidFill>
                  <a:srgbClr val="007021"/>
                </a:solidFill>
              </a:rPr>
              <a:t>public</a:t>
            </a:r>
            <a:r>
              <a:t>: </a:t>
            </a:r>
            <a:endParaRPr sz="2940"/>
          </a:p>
          <a:p>
            <a:pPr marL="0" indent="0" defTabSz="448055">
              <a:spcBef>
                <a:spcPts val="1100"/>
              </a:spcBef>
              <a:buSzTx/>
              <a:buNone/>
              <a:defRPr sz="3070">
                <a:solidFill>
                  <a:srgbClr val="61A1B0"/>
                </a:solidFill>
                <a:latin typeface="Times Roman"/>
                <a:ea typeface="Times Roman"/>
                <a:cs typeface="Times Roman"/>
                <a:sym typeface="Times Roman"/>
              </a:defRPr>
            </a:pPr>
            <a:r>
              <a:rPr>
                <a:solidFill>
                  <a:srgbClr val="007021"/>
                </a:solidFill>
              </a:rPr>
              <a:t>using </a:t>
            </a:r>
            <a:r>
              <a:rPr>
                <a:solidFill>
                  <a:srgbClr val="000000"/>
                </a:solidFill>
              </a:rPr>
              <a:t>Base::Base; </a:t>
            </a:r>
            <a:r>
              <a:t>// inheritance constructor </a:t>
            </a:r>
            <a:r>
              <a:rPr>
                <a:solidFill>
                  <a:srgbClr val="000000"/>
                </a:solidFill>
              </a:rPr>
              <a:t>}; </a:t>
            </a:r>
            <a:endParaRPr sz="2940">
              <a:solidFill>
                <a:srgbClr val="000000"/>
              </a:solidFill>
            </a:endParaRPr>
          </a:p>
          <a:p>
            <a:pPr marL="0" indent="0" defTabSz="448055">
              <a:spcBef>
                <a:spcPts val="0"/>
              </a:spcBef>
              <a:buSzTx/>
              <a:buNone/>
              <a:defRPr sz="3070">
                <a:latin typeface="Times Roman"/>
                <a:ea typeface="Times Roman"/>
                <a:cs typeface="Times Roman"/>
                <a:sym typeface="Times Roman"/>
              </a:defRPr>
            </a:pPr>
            <a:r>
              <a:rPr>
                <a:solidFill>
                  <a:srgbClr val="8F2100"/>
                </a:solidFill>
              </a:rPr>
              <a:t>int </a:t>
            </a:r>
            <a:r>
              <a:t>main() {</a:t>
            </a:r>
          </a:p>
          <a:p>
            <a:pPr marL="0" indent="0" defTabSz="448055">
              <a:spcBef>
                <a:spcPts val="0"/>
              </a:spcBef>
              <a:buSzTx/>
              <a:buNone/>
              <a:defRPr sz="3070">
                <a:latin typeface="Times Roman"/>
                <a:ea typeface="Times Roman"/>
                <a:cs typeface="Times Roman"/>
                <a:sym typeface="Times Roman"/>
              </a:defRPr>
            </a:pPr>
            <a:r>
              <a:t>    Subclass s(</a:t>
            </a:r>
            <a:r>
              <a:rPr>
                <a:solidFill>
                  <a:srgbClr val="40A170"/>
                </a:solidFill>
              </a:rPr>
              <a:t>3</a:t>
            </a:r>
            <a:r>
              <a:t>);</a:t>
            </a:r>
          </a:p>
          <a:p>
            <a:pPr marL="0" indent="0" defTabSz="448055">
              <a:spcBef>
                <a:spcPts val="0"/>
              </a:spcBef>
              <a:buSzTx/>
              <a:buNone/>
              <a:defRPr sz="3070">
                <a:latin typeface="Times Roman"/>
                <a:ea typeface="Times Roman"/>
                <a:cs typeface="Times Roman"/>
                <a:sym typeface="Times Roman"/>
              </a:defRPr>
            </a:pPr>
            <a:r>
              <a:t>    std::cout &lt;&lt; s.value1 &lt;&lt; std::endl;</a:t>
            </a:r>
          </a:p>
          <a:p>
            <a:pPr marL="0" indent="0" defTabSz="448055">
              <a:spcBef>
                <a:spcPts val="0"/>
              </a:spcBef>
              <a:buSzTx/>
              <a:buNone/>
              <a:defRPr sz="3070">
                <a:latin typeface="Times Roman"/>
                <a:ea typeface="Times Roman"/>
                <a:cs typeface="Times Roman"/>
                <a:sym typeface="Times Roman"/>
              </a:defRPr>
            </a:pPr>
            <a:r>
              <a:t>    std::cout &lt;&lt; s.value2 &lt;&lt; std::endl;</a:t>
            </a:r>
          </a:p>
          <a:p>
            <a:pPr marL="0" indent="0" defTabSz="448055">
              <a:spcBef>
                <a:spcPts val="0"/>
              </a:spcBef>
              <a:buSzTx/>
              <a:buNone/>
              <a:defRPr sz="3070">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Final"/>
          <p:cNvSpPr txBox="1"/>
          <p:nvPr>
            <p:ph type="title"/>
          </p:nvPr>
        </p:nvSpPr>
        <p:spPr>
          <a:prstGeom prst="rect">
            <a:avLst/>
          </a:prstGeom>
        </p:spPr>
        <p:txBody>
          <a:bodyPr/>
          <a:lstStyle/>
          <a:p>
            <a:pPr/>
            <a:r>
              <a:t>Final</a:t>
            </a:r>
          </a:p>
        </p:txBody>
      </p:sp>
      <p:sp>
        <p:nvSpPr>
          <p:cNvPr id="598" name="/*…"/>
          <p:cNvSpPr txBox="1"/>
          <p:nvPr>
            <p:ph type="body" idx="1"/>
          </p:nvPr>
        </p:nvSpPr>
        <p:spPr>
          <a:prstGeom prst="rect">
            <a:avLst/>
          </a:prstGeom>
        </p:spPr>
        <p:txBody>
          <a:bodyPr/>
          <a:lstStyle/>
          <a:p>
            <a:pPr marL="0" indent="0" defTabSz="294411">
              <a:spcBef>
                <a:spcPts val="0"/>
              </a:spcBef>
              <a:buSzTx/>
              <a:buNone/>
              <a:tabLst>
                <a:tab pos="292100" algn="l"/>
              </a:tabLst>
              <a:defRPr sz="938">
                <a:solidFill>
                  <a:srgbClr val="7F8C98"/>
                </a:solidFill>
                <a:latin typeface="Menlo Regular"/>
                <a:ea typeface="Menlo Regular"/>
                <a:cs typeface="Menlo Regular"/>
                <a:sym typeface="Menlo Regular"/>
              </a:defRPr>
            </a:pPr>
            <a:r>
              <a:t>/</a:t>
            </a:r>
            <a:r>
              <a:rPr sz="1541"/>
              <a:t>*</a:t>
            </a:r>
            <a:endParaRPr sz="1541">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Requirement :</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1. We need one class which will make our class as final class</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Lets name that calss as class Final</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Soluton :</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1. Make default constructor of final class as private.</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2. Inherit final calss as virtual in our class which we want to make non-inheritable</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3.  Make our class as friend class as friend  inside final class</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So that obly our class can call the constructor of Final calss not the derived class</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a:t>
            </a:r>
            <a:endParaRPr>
              <a:solidFill>
                <a:srgbClr val="FFFFFF">
                  <a:alpha val="85000"/>
                </a:srgbClr>
              </a:solidFill>
            </a:endParaRPr>
          </a:p>
          <a:p>
            <a:pPr marL="0" indent="0" defTabSz="294411">
              <a:spcBef>
                <a:spcPts val="0"/>
              </a:spcBef>
              <a:buSzTx/>
              <a:buNone/>
              <a:tabLst>
                <a:tab pos="292100" algn="l"/>
              </a:tabLst>
              <a:defRPr sz="1541">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294411">
              <a:spcBef>
                <a:spcPts val="0"/>
              </a:spcBef>
              <a:buSzTx/>
              <a:buNone/>
              <a:tabLst>
                <a:tab pos="292100" algn="l"/>
              </a:tabLst>
              <a:defRPr b="1" sz="1541">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marL="0" indent="0" defTabSz="294411">
              <a:spcBef>
                <a:spcPts val="0"/>
              </a:spcBef>
              <a:buSzTx/>
              <a:buNone/>
              <a:tabLst>
                <a:tab pos="292100" algn="l"/>
              </a:tabLst>
              <a:defRPr sz="1541">
                <a:solidFill>
                  <a:srgbClr val="FFFFFF">
                    <a:alpha val="85000"/>
                  </a:srgbClr>
                </a:solidFill>
                <a:latin typeface="Menlo Regular"/>
                <a:ea typeface="Menlo Regular"/>
                <a:cs typeface="Menlo Regular"/>
                <a:sym typeface="Menlo Regular"/>
              </a:defRPr>
            </a:pPr>
          </a:p>
          <a:p>
            <a:pPr marL="0" indent="0" defTabSz="294411">
              <a:spcBef>
                <a:spcPts val="0"/>
              </a:spcBef>
              <a:buSzTx/>
              <a:buNone/>
              <a:tabLst>
                <a:tab pos="292100" algn="l"/>
              </a:tabLst>
              <a:defRPr sz="1541">
                <a:solidFill>
                  <a:srgbClr val="FF7AB2"/>
                </a:solidFill>
                <a:latin typeface="Menlo Regular"/>
                <a:ea typeface="Menlo Regular"/>
                <a:cs typeface="Menlo Regular"/>
                <a:sym typeface="Menlo Regular"/>
              </a:defRPr>
            </a:pPr>
            <a:r>
              <a:rPr b="1"/>
              <a:t>class</a:t>
            </a:r>
            <a:r>
              <a:rPr>
                <a:solidFill>
                  <a:srgbClr val="FFFFFF">
                    <a:alpha val="85000"/>
                  </a:srgbClr>
                </a:solidFill>
              </a:rPr>
              <a:t> </a:t>
            </a:r>
            <a:r>
              <a:rPr>
                <a:solidFill>
                  <a:srgbClr val="6BDFFF"/>
                </a:solidFill>
              </a:rPr>
              <a:t>Final</a:t>
            </a:r>
            <a:r>
              <a:rPr>
                <a:solidFill>
                  <a:srgbClr val="FFFFFF">
                    <a:alpha val="85000"/>
                  </a:srgbClr>
                </a:solidFill>
              </a:rPr>
              <a:t>{</a:t>
            </a:r>
            <a:endParaRPr>
              <a:solidFill>
                <a:srgbClr val="FFFFFF">
                  <a:alpha val="85000"/>
                </a:srgbClr>
              </a:solidFill>
            </a:endParaRPr>
          </a:p>
          <a:p>
            <a:pPr marL="0" indent="0" defTabSz="294411">
              <a:spcBef>
                <a:spcPts val="0"/>
              </a:spcBef>
              <a:buSzTx/>
              <a:buNone/>
              <a:tabLst>
                <a:tab pos="292100" algn="l"/>
              </a:tabLst>
              <a:defRPr b="1" sz="1541">
                <a:solidFill>
                  <a:srgbClr val="FF7AB2"/>
                </a:solidFill>
                <a:latin typeface="Menlo Regular"/>
                <a:ea typeface="Menlo Regular"/>
                <a:cs typeface="Menlo Regular"/>
                <a:sym typeface="Menlo Regular"/>
              </a:defRPr>
            </a:pPr>
            <a:r>
              <a:rPr b="0">
                <a:solidFill>
                  <a:srgbClr val="FFFFFF">
                    <a:alpha val="85000"/>
                  </a:srgbClr>
                </a:solidFill>
              </a:rPr>
              <a:t>    </a:t>
            </a:r>
            <a:r>
              <a:t>private</a:t>
            </a:r>
            <a:r>
              <a:rPr b="0">
                <a:solidFill>
                  <a:srgbClr val="FFFFFF">
                    <a:alpha val="85000"/>
                  </a:srgbClr>
                </a:solidFill>
              </a:rPr>
              <a:t> :</a:t>
            </a:r>
            <a:endParaRPr b="0">
              <a:solidFill>
                <a:srgbClr val="FFFFFF">
                  <a:alpha val="85000"/>
                </a:srgbClr>
              </a:solidFill>
            </a:endParaRPr>
          </a:p>
          <a:p>
            <a:pPr marL="0" indent="0" defTabSz="294411">
              <a:spcBef>
                <a:spcPts val="0"/>
              </a:spcBef>
              <a:buSzTx/>
              <a:buNone/>
              <a:tabLst>
                <a:tab pos="292100" algn="l"/>
              </a:tabLst>
              <a:defRPr sz="1541">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4EB0CC"/>
                </a:solidFill>
              </a:rPr>
              <a:t>Final</a:t>
            </a:r>
            <a:r>
              <a:rPr>
                <a:solidFill>
                  <a:srgbClr val="FFFFFF">
                    <a:alpha val="85000"/>
                  </a:srgbClr>
                </a:solidFill>
              </a:rPr>
              <a:t>() { </a:t>
            </a:r>
            <a:r>
              <a:rPr>
                <a:solidFill>
                  <a:srgbClr val="B281EB"/>
                </a:solidFill>
              </a:rPr>
              <a:t>cout</a:t>
            </a:r>
            <a:r>
              <a:rPr>
                <a:solidFill>
                  <a:srgbClr val="FFFFFF">
                    <a:alpha val="85000"/>
                  </a:srgbClr>
                </a:solidFill>
              </a:rPr>
              <a:t> &lt;&lt; </a:t>
            </a:r>
            <a:r>
              <a:t>"In final... ."</a:t>
            </a:r>
            <a:r>
              <a:rPr>
                <a:solidFill>
                  <a:srgbClr val="FFFFFF">
                    <a:alpha val="85000"/>
                  </a:srgbClr>
                </a:solidFill>
              </a:rPr>
              <a:t>;}</a:t>
            </a:r>
            <a:endParaRPr>
              <a:solidFill>
                <a:srgbClr val="FFFFFF">
                  <a:alpha val="85000"/>
                </a:srgbClr>
              </a:solidFill>
            </a:endParaRPr>
          </a:p>
          <a:p>
            <a:pPr marL="0" indent="0" defTabSz="294411">
              <a:spcBef>
                <a:spcPts val="0"/>
              </a:spcBef>
              <a:buSzTx/>
              <a:buNone/>
              <a:tabLst>
                <a:tab pos="292100" algn="l"/>
              </a:tabLst>
              <a:defRPr sz="1541">
                <a:solidFill>
                  <a:srgbClr val="FF7AB2"/>
                </a:solidFill>
                <a:latin typeface="Menlo Regular"/>
                <a:ea typeface="Menlo Regular"/>
                <a:cs typeface="Menlo Regular"/>
                <a:sym typeface="Menlo Regular"/>
              </a:defRPr>
            </a:pPr>
            <a:r>
              <a:rPr>
                <a:solidFill>
                  <a:srgbClr val="FFFFFF">
                    <a:alpha val="85000"/>
                  </a:srgbClr>
                </a:solidFill>
              </a:rPr>
              <a:t>    </a:t>
            </a:r>
            <a:r>
              <a:rPr b="1"/>
              <a:t>friend</a:t>
            </a:r>
            <a:r>
              <a:rPr>
                <a:solidFill>
                  <a:srgbClr val="FFFFFF">
                    <a:alpha val="85000"/>
                  </a:srgbClr>
                </a:solidFill>
              </a:rPr>
              <a:t> </a:t>
            </a:r>
            <a:r>
              <a:rPr b="1"/>
              <a:t>class</a:t>
            </a:r>
            <a:r>
              <a:rPr>
                <a:solidFill>
                  <a:srgbClr val="FFFFFF">
                    <a:alpha val="85000"/>
                  </a:srgbClr>
                </a:solidFill>
              </a:rPr>
              <a:t> </a:t>
            </a:r>
            <a:r>
              <a:rPr>
                <a:solidFill>
                  <a:srgbClr val="ACF2E4"/>
                </a:solidFill>
              </a:rPr>
              <a:t>Base</a:t>
            </a:r>
            <a:r>
              <a:rPr>
                <a:solidFill>
                  <a:srgbClr val="FFFFFF">
                    <a:alpha val="85000"/>
                  </a:srgbClr>
                </a:solidFill>
              </a:rPr>
              <a:t>;</a:t>
            </a:r>
            <a:endParaRPr>
              <a:solidFill>
                <a:srgbClr val="FFFFFF">
                  <a:alpha val="85000"/>
                </a:srgbClr>
              </a:solidFill>
            </a:endParaRPr>
          </a:p>
          <a:p>
            <a:pPr marL="0" indent="0" defTabSz="294411">
              <a:spcBef>
                <a:spcPts val="0"/>
              </a:spcBef>
              <a:buSzTx/>
              <a:buNone/>
              <a:tabLst>
                <a:tab pos="292100" algn="l"/>
              </a:tabLst>
              <a:defRPr sz="1541">
                <a:solidFill>
                  <a:srgbClr val="FFFFFF">
                    <a:alpha val="85000"/>
                  </a:srgbClr>
                </a:solidFill>
                <a:latin typeface="Menlo Regular"/>
                <a:ea typeface="Menlo Regular"/>
                <a:cs typeface="Menlo Regular"/>
                <a:sym typeface="Menlo Regular"/>
              </a:defRPr>
            </a:pPr>
            <a:r>
              <a:t>};</a:t>
            </a:r>
          </a:p>
          <a:p>
            <a:pPr marL="0" indent="0" defTabSz="294411">
              <a:spcBef>
                <a:spcPts val="0"/>
              </a:spcBef>
              <a:buSzTx/>
              <a:buNone/>
              <a:tabLst>
                <a:tab pos="292100" algn="l"/>
              </a:tabLst>
              <a:defRPr sz="1541">
                <a:solidFill>
                  <a:srgbClr val="FFFFFF">
                    <a:alpha val="85000"/>
                  </a:srgbClr>
                </a:solidFill>
                <a:latin typeface="Menlo Regular"/>
                <a:ea typeface="Menlo Regular"/>
                <a:cs typeface="Menlo Regular"/>
                <a:sym typeface="Menlo Regular"/>
              </a:defRPr>
            </a:pPr>
          </a:p>
          <a:p>
            <a:pPr marL="0" indent="0" defTabSz="294411">
              <a:spcBef>
                <a:spcPts val="0"/>
              </a:spcBef>
              <a:buSzTx/>
              <a:buNone/>
              <a:tabLst>
                <a:tab pos="292100" algn="l"/>
              </a:tabLst>
              <a:defRPr sz="1541">
                <a:solidFill>
                  <a:srgbClr val="FF7AB2"/>
                </a:solidFill>
                <a:latin typeface="Menlo Regular"/>
                <a:ea typeface="Menlo Regular"/>
                <a:cs typeface="Menlo Regular"/>
                <a:sym typeface="Menlo Regular"/>
              </a:defRPr>
            </a:pPr>
            <a:r>
              <a:rPr b="1"/>
              <a:t>class</a:t>
            </a:r>
            <a:r>
              <a:rPr>
                <a:solidFill>
                  <a:srgbClr val="FFFFFF">
                    <a:alpha val="85000"/>
                  </a:srgbClr>
                </a:solidFill>
              </a:rPr>
              <a:t> </a:t>
            </a:r>
            <a:r>
              <a:rPr>
                <a:solidFill>
                  <a:srgbClr val="6BDFFF"/>
                </a:solidFill>
              </a:rPr>
              <a:t>Base</a:t>
            </a:r>
            <a:r>
              <a:rPr>
                <a:solidFill>
                  <a:srgbClr val="FFFFFF">
                    <a:alpha val="85000"/>
                  </a:srgbClr>
                </a:solidFill>
              </a:rPr>
              <a:t> : </a:t>
            </a:r>
            <a:r>
              <a:rPr b="1"/>
              <a:t>virtual</a:t>
            </a:r>
            <a:r>
              <a:rPr>
                <a:solidFill>
                  <a:srgbClr val="FFFFFF">
                    <a:alpha val="85000"/>
                  </a:srgbClr>
                </a:solidFill>
              </a:rPr>
              <a:t> </a:t>
            </a:r>
            <a:r>
              <a:rPr b="1"/>
              <a:t>public</a:t>
            </a:r>
            <a:r>
              <a:rPr>
                <a:solidFill>
                  <a:srgbClr val="FFFFFF">
                    <a:alpha val="85000"/>
                  </a:srgbClr>
                </a:solidFill>
              </a:rPr>
              <a:t> </a:t>
            </a:r>
            <a:r>
              <a:rPr>
                <a:solidFill>
                  <a:srgbClr val="ACF2E4"/>
                </a:solidFill>
              </a:rPr>
              <a:t>Final</a:t>
            </a:r>
            <a:r>
              <a:rPr>
                <a:solidFill>
                  <a:srgbClr val="FFFFFF">
                    <a:alpha val="85000"/>
                  </a:srgbClr>
                </a:solidFill>
              </a:rPr>
              <a:t>{</a:t>
            </a:r>
            <a:endParaRPr>
              <a:solidFill>
                <a:srgbClr val="FFFFFF">
                  <a:alpha val="85000"/>
                </a:srgbClr>
              </a:solidFill>
            </a:endParaRPr>
          </a:p>
          <a:p>
            <a:pPr marL="0" indent="0" defTabSz="294411">
              <a:spcBef>
                <a:spcPts val="0"/>
              </a:spcBef>
              <a:buSzTx/>
              <a:buNone/>
              <a:tabLst>
                <a:tab pos="292100" algn="l"/>
              </a:tabLst>
              <a:defRPr b="1" sz="1541">
                <a:solidFill>
                  <a:srgbClr val="FF7AB2"/>
                </a:solidFill>
                <a:latin typeface="Menlo Regular"/>
                <a:ea typeface="Menlo Regular"/>
                <a:cs typeface="Menlo Regular"/>
                <a:sym typeface="Menlo Regular"/>
              </a:defRPr>
            </a:pPr>
            <a:r>
              <a:t>public</a:t>
            </a:r>
            <a:r>
              <a:rPr b="0">
                <a:solidFill>
                  <a:srgbClr val="FFFFFF">
                    <a:alpha val="85000"/>
                  </a:srgbClr>
                </a:solidFill>
              </a:rPr>
              <a:t>:</a:t>
            </a:r>
            <a:endParaRPr b="0">
              <a:solidFill>
                <a:srgbClr val="FFFFFF">
                  <a:alpha val="85000"/>
                </a:srgbClr>
              </a:solidFill>
            </a:endParaRPr>
          </a:p>
          <a:p>
            <a:pPr marL="0" indent="0" defTabSz="294411">
              <a:spcBef>
                <a:spcPts val="0"/>
              </a:spcBef>
              <a:buSzTx/>
              <a:buNone/>
              <a:tabLst>
                <a:tab pos="292100" algn="l"/>
              </a:tabLst>
              <a:defRPr sz="1541">
                <a:solidFill>
                  <a:srgbClr val="FFFFFF">
                    <a:alpha val="85000"/>
                  </a:srgbClr>
                </a:solidFill>
                <a:latin typeface="Menlo Regular"/>
                <a:ea typeface="Menlo Regular"/>
                <a:cs typeface="Menlo Regular"/>
                <a:sym typeface="Menlo Regular"/>
              </a:defRPr>
            </a:pPr>
            <a:r>
              <a:t>    </a:t>
            </a:r>
            <a:r>
              <a:rPr>
                <a:solidFill>
                  <a:srgbClr val="4EB0CC"/>
                </a:solidFill>
              </a:rPr>
              <a:t>Base</a:t>
            </a:r>
            <a:r>
              <a:t>() {}</a:t>
            </a:r>
          </a:p>
          <a:p>
            <a:pPr marL="0" indent="0" defTabSz="294411">
              <a:spcBef>
                <a:spcPts val="0"/>
              </a:spcBef>
              <a:buSzTx/>
              <a:buNone/>
              <a:tabLst>
                <a:tab pos="292100" algn="l"/>
              </a:tabLst>
              <a:defRPr sz="1541">
                <a:solidFill>
                  <a:srgbClr val="FFFFFF">
                    <a:alpha val="85000"/>
                  </a:srgbClr>
                </a:solidFill>
                <a:latin typeface="Menlo Regular"/>
                <a:ea typeface="Menlo Regular"/>
                <a:cs typeface="Menlo Regular"/>
                <a:sym typeface="Menlo Regular"/>
              </a:defRPr>
            </a:pPr>
            <a:r>
              <a:t>};</a:t>
            </a: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//phase II remark</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//class Derived : public Base{</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//public:</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Derived() {}  // Error Inherited virtual base class 'Final' has private default</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    // without virtual it compiles virtual public Final{</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t>//};</a:t>
            </a:r>
            <a:endParaRPr>
              <a:solidFill>
                <a:srgbClr val="FFFFFF">
                  <a:alpha val="85000"/>
                </a:srgbClr>
              </a:solidFill>
            </a:endParaRPr>
          </a:p>
          <a:p>
            <a:pPr marL="0" indent="0" defTabSz="294411">
              <a:spcBef>
                <a:spcPts val="0"/>
              </a:spcBef>
              <a:buSzTx/>
              <a:buNone/>
              <a:tabLst>
                <a:tab pos="292100" algn="l"/>
              </a:tabLst>
              <a:defRPr sz="1541">
                <a:solidFill>
                  <a:srgbClr val="FFFFFF">
                    <a:alpha val="85000"/>
                  </a:srgbClr>
                </a:solidFill>
                <a:latin typeface="Menlo Regular"/>
                <a:ea typeface="Menlo Regular"/>
                <a:cs typeface="Menlo Regular"/>
                <a:sym typeface="Menlo Regular"/>
              </a:defRPr>
            </a:pPr>
          </a:p>
          <a:p>
            <a:pPr marL="0" indent="0" defTabSz="294411">
              <a:spcBef>
                <a:spcPts val="0"/>
              </a:spcBef>
              <a:buSzTx/>
              <a:buNone/>
              <a:tabLst>
                <a:tab pos="292100" algn="l"/>
              </a:tabLst>
              <a:defRPr sz="1541">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a:t>
            </a:r>
            <a:r>
              <a:rPr b="1">
                <a:solidFill>
                  <a:srgbClr val="FF7AB2"/>
                </a:solidFill>
              </a:rPr>
              <a:t>int</a:t>
            </a:r>
            <a:r>
              <a:t> argc, </a:t>
            </a:r>
            <a:r>
              <a:rPr b="1">
                <a:solidFill>
                  <a:srgbClr val="FF7AB2"/>
                </a:solidFill>
              </a:rPr>
              <a:t>const</a:t>
            </a:r>
            <a:r>
              <a:t> </a:t>
            </a:r>
            <a:r>
              <a:rPr b="1">
                <a:solidFill>
                  <a:srgbClr val="FF7AB2"/>
                </a:solidFill>
              </a:rPr>
              <a:t>char</a:t>
            </a:r>
            <a:r>
              <a:t> * argv[]) {</a:t>
            </a: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rPr>
                <a:solidFill>
                  <a:srgbClr val="FFFFFF">
                    <a:alpha val="85000"/>
                  </a:srgbClr>
                </a:solidFill>
              </a:rPr>
              <a:t>    </a:t>
            </a:r>
            <a:r>
              <a:t>// insert code here...</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rPr>
                <a:solidFill>
                  <a:srgbClr val="FFFFFF">
                    <a:alpha val="85000"/>
                  </a:srgbClr>
                </a:solidFill>
              </a:rPr>
              <a:t>   </a:t>
            </a:r>
            <a:r>
              <a:t>// Derived d ;</a:t>
            </a:r>
            <a:endParaRPr>
              <a:solidFill>
                <a:srgbClr val="FFFFFF">
                  <a:alpha val="85000"/>
                </a:srgbClr>
              </a:solidFill>
            </a:endParaRPr>
          </a:p>
          <a:p>
            <a:pPr marL="0" indent="0" defTabSz="294411">
              <a:spcBef>
                <a:spcPts val="0"/>
              </a:spcBef>
              <a:buSzTx/>
              <a:buNone/>
              <a:tabLst>
                <a:tab pos="292100" algn="l"/>
              </a:tabLst>
              <a:defRPr sz="1541">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ACF2E4"/>
                </a:solidFill>
              </a:rPr>
              <a:t>Base</a:t>
            </a:r>
            <a:r>
              <a:rPr>
                <a:solidFill>
                  <a:srgbClr val="FFFFFF">
                    <a:alpha val="85000"/>
                  </a:srgbClr>
                </a:solidFill>
              </a:rPr>
              <a:t> b;  </a:t>
            </a:r>
            <a:r>
              <a:t>// phase II works</a:t>
            </a:r>
            <a:endParaRPr>
              <a:solidFill>
                <a:srgbClr val="FFFFFF">
                  <a:alpha val="85000"/>
                </a:srgbClr>
              </a:solidFill>
            </a:endParaRPr>
          </a:p>
          <a:p>
            <a:pPr marL="0" indent="0" defTabSz="294411">
              <a:spcBef>
                <a:spcPts val="0"/>
              </a:spcBef>
              <a:buSzTx/>
              <a:buNone/>
              <a:tabLst>
                <a:tab pos="292100" algn="l"/>
              </a:tabLst>
              <a:defRPr sz="1541">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"Hello, World!\n"</a:t>
            </a:r>
            <a:r>
              <a:rPr>
                <a:solidFill>
                  <a:srgbClr val="FFFFFF">
                    <a:alpha val="85000"/>
                  </a:srgbClr>
                </a:solidFill>
              </a:rPr>
              <a:t>;</a:t>
            </a:r>
            <a:endParaRPr>
              <a:solidFill>
                <a:srgbClr val="FFFFFF">
                  <a:alpha val="85000"/>
                </a:srgbClr>
              </a:solidFill>
            </a:endParaRPr>
          </a:p>
          <a:p>
            <a:pPr marL="0" indent="0" defTabSz="294411">
              <a:spcBef>
                <a:spcPts val="0"/>
              </a:spcBef>
              <a:buSzTx/>
              <a:buNone/>
              <a:tabLst>
                <a:tab pos="292100" algn="l"/>
              </a:tabLst>
              <a:defRPr b="1" sz="1541">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294411">
              <a:spcBef>
                <a:spcPts val="0"/>
              </a:spcBef>
              <a:buSzTx/>
              <a:buNone/>
              <a:tabLst>
                <a:tab pos="292100" algn="l"/>
              </a:tabLst>
              <a:defRPr sz="1541">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value category since c++11"/>
          <p:cNvSpPr txBox="1"/>
          <p:nvPr>
            <p:ph type="title"/>
          </p:nvPr>
        </p:nvSpPr>
        <p:spPr>
          <a:prstGeom prst="rect">
            <a:avLst/>
          </a:prstGeom>
        </p:spPr>
        <p:txBody>
          <a:bodyPr/>
          <a:lstStyle/>
          <a:p>
            <a:pPr/>
            <a:r>
              <a:t>value category since c++11</a:t>
            </a:r>
          </a:p>
        </p:txBody>
      </p:sp>
      <p:sp>
        <p:nvSpPr>
          <p:cNvPr id="184" name="xvalue…"/>
          <p:cNvSpPr txBox="1"/>
          <p:nvPr>
            <p:ph type="body" idx="1"/>
          </p:nvPr>
        </p:nvSpPr>
        <p:spPr>
          <a:prstGeom prst="rect">
            <a:avLst/>
          </a:prstGeom>
        </p:spPr>
        <p:txBody>
          <a:bodyPr/>
          <a:lstStyle/>
          <a:p>
            <a:pPr marL="0" indent="0" defTabSz="457200">
              <a:spcBef>
                <a:spcPts val="400"/>
              </a:spcBef>
              <a:buSzTx/>
              <a:buNone/>
              <a:defRPr b="1" sz="4100">
                <a:latin typeface="Arial"/>
                <a:ea typeface="Arial"/>
                <a:cs typeface="Arial"/>
                <a:sym typeface="Arial"/>
              </a:defRPr>
            </a:pPr>
            <a:r>
              <a:t>xvalue</a:t>
            </a:r>
          </a:p>
          <a:p>
            <a:pPr marL="0" indent="0" defTabSz="457200">
              <a:spcBef>
                <a:spcPts val="600"/>
              </a:spcBef>
              <a:buSzTx/>
              <a:buNone/>
              <a:defRPr sz="4100">
                <a:latin typeface="Arial"/>
                <a:ea typeface="Arial"/>
                <a:cs typeface="Arial"/>
                <a:sym typeface="Arial"/>
              </a:defRPr>
            </a:pPr>
            <a:r>
              <a:t>The following expressions are </a:t>
            </a:r>
            <a:r>
              <a:rPr i="1"/>
              <a:t>xvalue expressions</a:t>
            </a:r>
            <a:r>
              <a:t>:</a:t>
            </a:r>
          </a:p>
          <a:p>
            <a:pPr marL="457200" indent="-317500" defTabSz="457200">
              <a:spcBef>
                <a:spcPts val="100"/>
              </a:spcBef>
              <a:buSzPct val="100000"/>
              <a:buFont typeface="Courier"/>
              <a:buChar char="▪"/>
              <a:defRPr sz="4100">
                <a:latin typeface="Arial"/>
                <a:ea typeface="Arial"/>
                <a:cs typeface="Arial"/>
                <a:sym typeface="Arial"/>
              </a:defRPr>
            </a:pPr>
            <a:r>
              <a:t>a function call or an overloaded operator expression, whose return type is rvalue reference to object, such as </a:t>
            </a:r>
            <a:r>
              <a:rPr>
                <a:latin typeface="Courier"/>
                <a:ea typeface="Courier"/>
                <a:cs typeface="Courier"/>
                <a:sym typeface="Courier"/>
              </a:rPr>
              <a:t>std</a:t>
            </a:r>
            <a:r>
              <a:rPr>
                <a:solidFill>
                  <a:srgbClr val="008080"/>
                </a:solidFill>
                <a:latin typeface="Courier"/>
                <a:ea typeface="Courier"/>
                <a:cs typeface="Courier"/>
                <a:sym typeface="Courier"/>
              </a:rPr>
              <a:t>::</a:t>
            </a:r>
            <a:r>
              <a:rPr>
                <a:latin typeface="Courier"/>
                <a:ea typeface="Courier"/>
                <a:cs typeface="Courier"/>
                <a:sym typeface="Courier"/>
              </a:rPr>
              <a:t>move</a:t>
            </a:r>
            <a:r>
              <a:rPr>
                <a:solidFill>
                  <a:srgbClr val="008000"/>
                </a:solidFill>
                <a:latin typeface="Courier"/>
                <a:ea typeface="Courier"/>
                <a:cs typeface="Courier"/>
                <a:sym typeface="Courier"/>
              </a:rPr>
              <a:t>(</a:t>
            </a:r>
            <a:r>
              <a:rPr>
                <a:latin typeface="Courier"/>
                <a:ea typeface="Courier"/>
                <a:cs typeface="Courier"/>
                <a:sym typeface="Courier"/>
              </a:rPr>
              <a:t>x</a:t>
            </a:r>
            <a:r>
              <a:rPr>
                <a:solidFill>
                  <a:srgbClr val="008000"/>
                </a:solidFill>
                <a:latin typeface="Courier"/>
                <a:ea typeface="Courier"/>
                <a:cs typeface="Courier"/>
                <a:sym typeface="Courier"/>
              </a:rPr>
              <a:t>)</a:t>
            </a:r>
            <a:r>
              <a:t>;</a:t>
            </a:r>
          </a:p>
          <a:p>
            <a:pPr marL="457200" indent="-317500" defTabSz="457200">
              <a:spcBef>
                <a:spcPts val="100"/>
              </a:spcBef>
              <a:buSzPct val="100000"/>
              <a:buFont typeface="Courier"/>
              <a:buChar char="▪"/>
              <a:defRPr sz="4100">
                <a:latin typeface="Arial"/>
                <a:ea typeface="Arial"/>
                <a:cs typeface="Arial"/>
                <a:sym typeface="Arial"/>
              </a:defRPr>
            </a:pPr>
            <a:r>
              <a:rPr>
                <a:latin typeface="Courier"/>
                <a:ea typeface="Courier"/>
                <a:cs typeface="Courier"/>
                <a:sym typeface="Courier"/>
              </a:rPr>
              <a:t>a</a:t>
            </a:r>
            <a:r>
              <a:rPr>
                <a:solidFill>
                  <a:srgbClr val="008000"/>
                </a:solidFill>
                <a:latin typeface="Courier"/>
                <a:ea typeface="Courier"/>
                <a:cs typeface="Courier"/>
                <a:sym typeface="Courier"/>
              </a:rPr>
              <a:t>[</a:t>
            </a:r>
            <a:r>
              <a:rPr>
                <a:latin typeface="Courier"/>
                <a:ea typeface="Courier"/>
                <a:cs typeface="Courier"/>
                <a:sym typeface="Courier"/>
              </a:rPr>
              <a:t>n</a:t>
            </a:r>
            <a:r>
              <a:rPr>
                <a:solidFill>
                  <a:srgbClr val="008000"/>
                </a:solidFill>
                <a:latin typeface="Courier"/>
                <a:ea typeface="Courier"/>
                <a:cs typeface="Courier"/>
                <a:sym typeface="Courier"/>
              </a:rPr>
              <a:t>]</a:t>
            </a:r>
            <a:r>
              <a:t>, the built-in </a:t>
            </a:r>
            <a:r>
              <a:rPr>
                <a:solidFill>
                  <a:srgbClr val="0645AD"/>
                </a:solidFill>
                <a:hlinkClick r:id="rId2" invalidUrl="" action="" tgtFrame="" tooltip="" history="1" highlightClick="0" endSnd="0"/>
              </a:rPr>
              <a:t>subscript</a:t>
            </a:r>
            <a:r>
              <a:t> expression, where one operand is an array rvalue;</a:t>
            </a:r>
          </a:p>
          <a:p>
            <a:pPr marL="457200" indent="-317500" defTabSz="457200">
              <a:spcBef>
                <a:spcPts val="100"/>
              </a:spcBef>
              <a:buSzPct val="100000"/>
              <a:buFont typeface="Courier"/>
              <a:buChar char="▪"/>
              <a:defRPr sz="4100">
                <a:latin typeface="Arial"/>
                <a:ea typeface="Arial"/>
                <a:cs typeface="Arial"/>
                <a:sym typeface="Arial"/>
              </a:defRPr>
            </a:pPr>
            <a:r>
              <a:rPr>
                <a:latin typeface="Courier"/>
                <a:ea typeface="Courier"/>
                <a:cs typeface="Courier"/>
                <a:sym typeface="Courier"/>
              </a:rPr>
              <a:t>a.m</a:t>
            </a:r>
            <a:r>
              <a:t>, the </a:t>
            </a:r>
            <a:r>
              <a:rPr>
                <a:solidFill>
                  <a:srgbClr val="0645AD"/>
                </a:solidFill>
                <a:hlinkClick r:id="rId3" invalidUrl="" action="" tgtFrame="" tooltip="" history="1" highlightClick="0" endSnd="0"/>
              </a:rPr>
              <a:t>member of object</a:t>
            </a:r>
            <a:r>
              <a:t> expression, where </a:t>
            </a:r>
            <a:r>
              <a:rPr>
                <a:latin typeface="Courier"/>
                <a:ea typeface="Courier"/>
                <a:cs typeface="Courier"/>
                <a:sym typeface="Courier"/>
              </a:rPr>
              <a:t>a</a:t>
            </a:r>
            <a:r>
              <a:t> is an rvalue and </a:t>
            </a:r>
            <a:r>
              <a:rPr>
                <a:latin typeface="Courier"/>
                <a:ea typeface="Courier"/>
                <a:cs typeface="Courier"/>
                <a:sym typeface="Courier"/>
              </a:rPr>
              <a:t>m</a:t>
            </a:r>
            <a:r>
              <a:t> is a non-static data member of non-reference type;</a:t>
            </a:r>
          </a:p>
          <a:p>
            <a:pPr marL="457200" indent="-317500" defTabSz="457200">
              <a:spcBef>
                <a:spcPts val="100"/>
              </a:spcBef>
              <a:buSzPct val="100000"/>
              <a:buFont typeface="Courier"/>
              <a:buChar char="▪"/>
              <a:defRPr sz="4100">
                <a:latin typeface="Arial"/>
                <a:ea typeface="Arial"/>
                <a:cs typeface="Arial"/>
                <a:sym typeface="Arial"/>
              </a:defRPr>
            </a:pPr>
            <a:r>
              <a:rPr>
                <a:latin typeface="Courier"/>
                <a:ea typeface="Courier"/>
                <a:cs typeface="Courier"/>
                <a:sym typeface="Courier"/>
              </a:rPr>
              <a:t>a.</a:t>
            </a:r>
            <a:r>
              <a:rPr>
                <a:solidFill>
                  <a:srgbClr val="000040"/>
                </a:solidFill>
                <a:latin typeface="Courier"/>
                <a:ea typeface="Courier"/>
                <a:cs typeface="Courier"/>
                <a:sym typeface="Courier"/>
              </a:rPr>
              <a:t>*</a:t>
            </a:r>
            <a:r>
              <a:rPr>
                <a:latin typeface="Courier"/>
                <a:ea typeface="Courier"/>
                <a:cs typeface="Courier"/>
                <a:sym typeface="Courier"/>
              </a:rPr>
              <a:t>mp</a:t>
            </a:r>
            <a:r>
              <a:t>, the </a:t>
            </a:r>
            <a:r>
              <a:rPr>
                <a:solidFill>
                  <a:srgbClr val="0645AD"/>
                </a:solidFill>
                <a:hlinkClick r:id="rId4" invalidUrl="" action="" tgtFrame="" tooltip="" history="1" highlightClick="0" endSnd="0"/>
              </a:rPr>
              <a:t>pointer to member of object</a:t>
            </a:r>
            <a:r>
              <a:t> expression, where </a:t>
            </a:r>
            <a:r>
              <a:rPr>
                <a:latin typeface="Courier"/>
                <a:ea typeface="Courier"/>
                <a:cs typeface="Courier"/>
                <a:sym typeface="Courier"/>
              </a:rPr>
              <a:t>a</a:t>
            </a:r>
            <a:r>
              <a:t> is an rvalue and </a:t>
            </a:r>
            <a:r>
              <a:rPr>
                <a:latin typeface="Courier"/>
                <a:ea typeface="Courier"/>
                <a:cs typeface="Courier"/>
                <a:sym typeface="Courier"/>
              </a:rPr>
              <a:t>mp</a:t>
            </a:r>
            <a:r>
              <a:t> is a pointer to data member;</a:t>
            </a:r>
          </a:p>
          <a:p>
            <a:pPr marL="457200" indent="-317500" defTabSz="457200">
              <a:spcBef>
                <a:spcPts val="100"/>
              </a:spcBef>
              <a:buSzPct val="100000"/>
              <a:buFont typeface="Courier"/>
              <a:buChar char="▪"/>
              <a:defRPr sz="4100">
                <a:latin typeface="Arial"/>
                <a:ea typeface="Arial"/>
                <a:cs typeface="Arial"/>
                <a:sym typeface="Arial"/>
              </a:defRPr>
            </a:pPr>
            <a:r>
              <a:rPr>
                <a:latin typeface="Courier"/>
                <a:ea typeface="Courier"/>
                <a:cs typeface="Courier"/>
                <a:sym typeface="Courier"/>
              </a:rPr>
              <a:t>a </a:t>
            </a:r>
            <a:r>
              <a:rPr>
                <a:solidFill>
                  <a:srgbClr val="008080"/>
                </a:solidFill>
                <a:latin typeface="Courier"/>
                <a:ea typeface="Courier"/>
                <a:cs typeface="Courier"/>
                <a:sym typeface="Courier"/>
              </a:rPr>
              <a:t>?</a:t>
            </a:r>
            <a:r>
              <a:rPr>
                <a:latin typeface="Courier"/>
                <a:ea typeface="Courier"/>
                <a:cs typeface="Courier"/>
                <a:sym typeface="Courier"/>
              </a:rPr>
              <a:t> b </a:t>
            </a:r>
            <a:r>
              <a:rPr>
                <a:solidFill>
                  <a:srgbClr val="008080"/>
                </a:solidFill>
                <a:latin typeface="Courier"/>
                <a:ea typeface="Courier"/>
                <a:cs typeface="Courier"/>
                <a:sym typeface="Courier"/>
              </a:rPr>
              <a:t>:</a:t>
            </a:r>
            <a:r>
              <a:rPr>
                <a:latin typeface="Courier"/>
                <a:ea typeface="Courier"/>
                <a:cs typeface="Courier"/>
                <a:sym typeface="Courier"/>
              </a:rPr>
              <a:t> c</a:t>
            </a:r>
            <a:r>
              <a:t>, the </a:t>
            </a:r>
            <a:r>
              <a:rPr>
                <a:solidFill>
                  <a:srgbClr val="0645AD"/>
                </a:solidFill>
                <a:hlinkClick r:id="rId5" invalidUrl="" action="" tgtFrame="" tooltip="" history="1" highlightClick="0" endSnd="0"/>
              </a:rPr>
              <a:t>ternary conditional</a:t>
            </a:r>
            <a:r>
              <a:t> expression for certain </a:t>
            </a:r>
            <a:r>
              <a:rPr>
                <a:latin typeface="Courier"/>
                <a:ea typeface="Courier"/>
                <a:cs typeface="Courier"/>
                <a:sym typeface="Courier"/>
              </a:rPr>
              <a:t>b</a:t>
            </a:r>
            <a:r>
              <a:t> and </a:t>
            </a:r>
            <a:r>
              <a:rPr>
                <a:latin typeface="Courier"/>
                <a:ea typeface="Courier"/>
                <a:cs typeface="Courier"/>
                <a:sym typeface="Courier"/>
              </a:rPr>
              <a:t>c</a:t>
            </a:r>
            <a:r>
              <a:t> (see </a:t>
            </a:r>
            <a:r>
              <a:rPr>
                <a:solidFill>
                  <a:srgbClr val="0645AD"/>
                </a:solidFill>
                <a:hlinkClick r:id="rId5" invalidUrl="" action="" tgtFrame="" tooltip="" history="1" highlightClick="0" endSnd="0"/>
              </a:rPr>
              <a:t>definition</a:t>
            </a:r>
            <a:r>
              <a:t> for detail);</a:t>
            </a:r>
          </a:p>
          <a:p>
            <a:pPr marL="457200" indent="-317500" defTabSz="457200">
              <a:spcBef>
                <a:spcPts val="1300"/>
              </a:spcBef>
              <a:buClr>
                <a:srgbClr val="000000"/>
              </a:buClr>
              <a:buSzPct val="100000"/>
              <a:buFont typeface="Times Roman"/>
              <a:defRPr sz="4100">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Final"/>
          <p:cNvSpPr txBox="1"/>
          <p:nvPr>
            <p:ph type="title"/>
          </p:nvPr>
        </p:nvSpPr>
        <p:spPr>
          <a:prstGeom prst="rect">
            <a:avLst/>
          </a:prstGeom>
        </p:spPr>
        <p:txBody>
          <a:bodyPr/>
          <a:lstStyle/>
          <a:p>
            <a:pPr/>
            <a:r>
              <a:t>Final</a:t>
            </a:r>
          </a:p>
        </p:txBody>
      </p:sp>
      <p:sp>
        <p:nvSpPr>
          <p:cNvPr id="601" name="struct Base { virtual void foo() final;…"/>
          <p:cNvSpPr txBox="1"/>
          <p:nvPr>
            <p:ph type="body" idx="1"/>
          </p:nvPr>
        </p:nvSpPr>
        <p:spPr>
          <a:prstGeom prst="rect">
            <a:avLst/>
          </a:prstGeom>
        </p:spPr>
        <p:txBody>
          <a:bodyPr/>
          <a:lstStyle/>
          <a:p>
            <a:pPr marL="0" indent="0" defTabSz="457200">
              <a:spcBef>
                <a:spcPts val="1200"/>
              </a:spcBef>
              <a:buSzTx/>
              <a:buNone/>
              <a:defRPr sz="5533">
                <a:solidFill>
                  <a:srgbClr val="007021"/>
                </a:solidFill>
                <a:latin typeface="Times Roman"/>
                <a:ea typeface="Times Roman"/>
                <a:cs typeface="Times Roman"/>
                <a:sym typeface="Times Roman"/>
              </a:defRPr>
            </a:pPr>
            <a:r>
              <a:t>struct </a:t>
            </a:r>
            <a:r>
              <a:rPr>
                <a:solidFill>
                  <a:srgbClr val="000000"/>
                </a:solidFill>
              </a:rPr>
              <a:t>Base {</a:t>
            </a:r>
            <a:br>
              <a:rPr>
                <a:solidFill>
                  <a:srgbClr val="000000"/>
                </a:solidFill>
              </a:rPr>
            </a:br>
            <a:r>
              <a:t>virtual </a:t>
            </a:r>
            <a:r>
              <a:rPr>
                <a:solidFill>
                  <a:srgbClr val="8F2100"/>
                </a:solidFill>
              </a:rPr>
              <a:t>void </a:t>
            </a:r>
            <a:r>
              <a:rPr>
                <a:solidFill>
                  <a:srgbClr val="000000"/>
                </a:solidFill>
              </a:rPr>
              <a:t>foo() </a:t>
            </a:r>
            <a:r>
              <a:t>final</a:t>
            </a:r>
            <a:r>
              <a:rPr>
                <a:solidFill>
                  <a:srgbClr val="000000"/>
                </a:solidFill>
              </a:rPr>
              <a:t>; </a:t>
            </a:r>
            <a:endParaRPr sz="5400">
              <a:solidFill>
                <a:srgbClr val="000000"/>
              </a:solidFill>
            </a:endParaRPr>
          </a:p>
          <a:p>
            <a:pPr marL="0" indent="0" defTabSz="457200">
              <a:spcBef>
                <a:spcPts val="1200"/>
              </a:spcBef>
              <a:buSzTx/>
              <a:buNone/>
              <a:defRPr sz="5533">
                <a:latin typeface="Times Roman"/>
                <a:ea typeface="Times Roman"/>
                <a:cs typeface="Times Roman"/>
                <a:sym typeface="Times Roman"/>
              </a:defRPr>
            </a:pPr>
            <a:r>
              <a:t>};</a:t>
            </a:r>
            <a:br/>
            <a:r>
              <a:rPr>
                <a:solidFill>
                  <a:srgbClr val="007021"/>
                </a:solidFill>
              </a:rPr>
              <a:t>struct </a:t>
            </a:r>
            <a:r>
              <a:t>SubClass1 </a:t>
            </a:r>
            <a:r>
              <a:rPr>
                <a:solidFill>
                  <a:srgbClr val="007021"/>
                </a:solidFill>
              </a:rPr>
              <a:t>final</a:t>
            </a:r>
            <a:r>
              <a:t>: Base { }; </a:t>
            </a:r>
            <a:r>
              <a:rPr>
                <a:solidFill>
                  <a:srgbClr val="61A1B0"/>
                </a:solidFill>
              </a:rPr>
              <a:t>// legal </a:t>
            </a:r>
            <a:endParaRPr sz="5400"/>
          </a:p>
          <a:p>
            <a:pPr marL="0" indent="0" defTabSz="457200">
              <a:spcBef>
                <a:spcPts val="1200"/>
              </a:spcBef>
              <a:buSzTx/>
              <a:buNone/>
              <a:defRPr sz="5533">
                <a:solidFill>
                  <a:srgbClr val="61A1B0"/>
                </a:solidFill>
                <a:latin typeface="Times Roman"/>
                <a:ea typeface="Times Roman"/>
                <a:cs typeface="Times Roman"/>
                <a:sym typeface="Times Roman"/>
              </a:defRPr>
            </a:pPr>
            <a:r>
              <a:rPr>
                <a:solidFill>
                  <a:srgbClr val="007021"/>
                </a:solidFill>
              </a:rPr>
              <a:t>struct </a:t>
            </a:r>
            <a:r>
              <a:rPr>
                <a:solidFill>
                  <a:srgbClr val="000000"/>
                </a:solidFill>
              </a:rPr>
              <a:t>SubClass2 : SubClass1 {</a:t>
            </a:r>
            <a:br>
              <a:rPr>
                <a:solidFill>
                  <a:srgbClr val="000000"/>
                </a:solidFill>
              </a:rPr>
            </a:br>
            <a:r>
              <a:rPr>
                <a:solidFill>
                  <a:srgbClr val="000000"/>
                </a:solidFill>
              </a:rPr>
              <a:t>}; </a:t>
            </a:r>
            <a:r>
              <a:t>// illegal, SubClass1 has final </a:t>
            </a:r>
            <a:endParaRPr sz="5400">
              <a:solidFill>
                <a:srgbClr val="000000"/>
              </a:solidFill>
            </a:endParaRPr>
          </a:p>
          <a:p>
            <a:pPr marL="0" indent="0" defTabSz="457200">
              <a:spcBef>
                <a:spcPts val="1200"/>
              </a:spcBef>
              <a:buSzTx/>
              <a:buNone/>
              <a:defRPr sz="5533">
                <a:solidFill>
                  <a:srgbClr val="61A1B0"/>
                </a:solidFill>
                <a:latin typeface="Times Roman"/>
                <a:ea typeface="Times Roman"/>
                <a:cs typeface="Times Roman"/>
                <a:sym typeface="Times Roman"/>
              </a:defRPr>
            </a:pPr>
            <a:r>
              <a:rPr>
                <a:solidFill>
                  <a:srgbClr val="007021"/>
                </a:solidFill>
              </a:rPr>
              <a:t>struct </a:t>
            </a:r>
            <a:r>
              <a:rPr>
                <a:solidFill>
                  <a:srgbClr val="000000"/>
                </a:solidFill>
              </a:rPr>
              <a:t>SubClass3: Base {</a:t>
            </a:r>
            <a:br>
              <a:rPr>
                <a:solidFill>
                  <a:srgbClr val="000000"/>
                </a:solidFill>
              </a:rPr>
            </a:br>
            <a:r>
              <a:rPr>
                <a:solidFill>
                  <a:srgbClr val="8F2100"/>
                </a:solidFill>
              </a:rPr>
              <a:t>void </a:t>
            </a:r>
            <a:r>
              <a:rPr>
                <a:solidFill>
                  <a:srgbClr val="000000"/>
                </a:solidFill>
              </a:rPr>
              <a:t>foo(); </a:t>
            </a:r>
            <a:r>
              <a:t>// illegal, foo has final </a:t>
            </a:r>
            <a:endParaRPr sz="5400">
              <a:solidFill>
                <a:srgbClr val="000000"/>
              </a:solidFill>
            </a:endParaRPr>
          </a:p>
          <a:p>
            <a:pPr marL="0" indent="0" defTabSz="457200">
              <a:spcBef>
                <a:spcPts val="1200"/>
              </a:spcBef>
              <a:buSzTx/>
              <a:buNone/>
              <a:defRPr sz="5533">
                <a:latin typeface="Times Roman"/>
                <a:ea typeface="Times Roman"/>
                <a:cs typeface="Times Roman"/>
                <a:sym typeface="Times Roman"/>
              </a:defRPr>
            </a:pPr>
            <a:r>
              <a:t>}; </a:t>
            </a:r>
            <a:endParaRPr sz="5400"/>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Explicit delete default"/>
          <p:cNvSpPr txBox="1"/>
          <p:nvPr>
            <p:ph type="title"/>
          </p:nvPr>
        </p:nvSpPr>
        <p:spPr>
          <a:prstGeom prst="rect">
            <a:avLst/>
          </a:prstGeom>
        </p:spPr>
        <p:txBody>
          <a:bodyPr/>
          <a:lstStyle/>
          <a:p>
            <a:pPr/>
            <a:r>
              <a:t>Explicit delete default</a:t>
            </a:r>
          </a:p>
        </p:txBody>
      </p:sp>
      <p:sp>
        <p:nvSpPr>
          <p:cNvPr id="604" name="class Magic { public:…"/>
          <p:cNvSpPr txBox="1"/>
          <p:nvPr>
            <p:ph type="body" idx="1"/>
          </p:nvPr>
        </p:nvSpPr>
        <p:spPr>
          <a:prstGeom prst="rect">
            <a:avLst/>
          </a:prstGeom>
        </p:spPr>
        <p:txBody>
          <a:bodyPr/>
          <a:lstStyle/>
          <a:p>
            <a:pPr marL="0" indent="0" defTabSz="457200">
              <a:spcBef>
                <a:spcPts val="1200"/>
              </a:spcBef>
              <a:buSzTx/>
              <a:buNone/>
              <a:defRPr sz="3933">
                <a:latin typeface="Times Roman"/>
                <a:ea typeface="Times Roman"/>
                <a:cs typeface="Times Roman"/>
                <a:sym typeface="Times Roman"/>
              </a:defRPr>
            </a:pPr>
            <a:r>
              <a:rPr>
                <a:solidFill>
                  <a:srgbClr val="007021"/>
                </a:solidFill>
              </a:rPr>
              <a:t>class </a:t>
            </a:r>
            <a:r>
              <a:t>Magic { </a:t>
            </a:r>
            <a:r>
              <a:rPr>
                <a:solidFill>
                  <a:srgbClr val="007021"/>
                </a:solidFill>
              </a:rPr>
              <a:t>public</a:t>
            </a:r>
            <a:r>
              <a:t>: </a:t>
            </a:r>
            <a:endParaRPr sz="3800"/>
          </a:p>
          <a:p>
            <a:pPr marL="0" indent="0" defTabSz="457200">
              <a:spcBef>
                <a:spcPts val="1200"/>
              </a:spcBef>
              <a:buSzTx/>
              <a:buNone/>
              <a:defRPr sz="3933">
                <a:solidFill>
                  <a:srgbClr val="61A1B0"/>
                </a:solidFill>
                <a:latin typeface="Times Roman"/>
                <a:ea typeface="Times Roman"/>
                <a:cs typeface="Times Roman"/>
                <a:sym typeface="Times Roman"/>
              </a:defRPr>
            </a:pPr>
            <a:r>
              <a:rPr>
                <a:solidFill>
                  <a:srgbClr val="000000"/>
                </a:solidFill>
              </a:rPr>
              <a:t>Magic() = </a:t>
            </a:r>
            <a:r>
              <a:rPr>
                <a:solidFill>
                  <a:srgbClr val="007021"/>
                </a:solidFill>
              </a:rPr>
              <a:t>default</a:t>
            </a:r>
            <a:r>
              <a:rPr>
                <a:solidFill>
                  <a:srgbClr val="000000"/>
                </a:solidFill>
              </a:rPr>
              <a:t>; </a:t>
            </a:r>
            <a:r>
              <a:t>// explicit let compiler use default constructor</a:t>
            </a:r>
            <a:br/>
            <a:r>
              <a:rPr>
                <a:solidFill>
                  <a:srgbClr val="000000"/>
                </a:solidFill>
              </a:rPr>
              <a:t>Magic&amp; </a:t>
            </a:r>
            <a:r>
              <a:rPr>
                <a:solidFill>
                  <a:srgbClr val="007021"/>
                </a:solidFill>
              </a:rPr>
              <a:t>operator</a:t>
            </a:r>
            <a:r>
              <a:rPr>
                <a:solidFill>
                  <a:srgbClr val="000000"/>
                </a:solidFill>
              </a:rPr>
              <a:t>=(</a:t>
            </a:r>
            <a:r>
              <a:rPr>
                <a:solidFill>
                  <a:srgbClr val="7D8F29"/>
                </a:solidFill>
              </a:rPr>
              <a:t>const </a:t>
            </a:r>
            <a:r>
              <a:rPr>
                <a:solidFill>
                  <a:srgbClr val="000000"/>
                </a:solidFill>
              </a:rPr>
              <a:t>Magic&amp;) = </a:t>
            </a:r>
            <a:r>
              <a:rPr>
                <a:solidFill>
                  <a:srgbClr val="007021"/>
                </a:solidFill>
              </a:rPr>
              <a:t>delete</a:t>
            </a:r>
            <a:r>
              <a:rPr>
                <a:solidFill>
                  <a:srgbClr val="000000"/>
                </a:solidFill>
              </a:rPr>
              <a:t>; </a:t>
            </a:r>
            <a:r>
              <a:t>// explicit declare refuse constructor </a:t>
            </a:r>
            <a:r>
              <a:rPr>
                <a:solidFill>
                  <a:srgbClr val="000000"/>
                </a:solidFill>
              </a:rPr>
              <a:t>Magic(</a:t>
            </a:r>
            <a:r>
              <a:rPr>
                <a:solidFill>
                  <a:srgbClr val="8F2100"/>
                </a:solidFill>
              </a:rPr>
              <a:t>int </a:t>
            </a:r>
            <a:r>
              <a:rPr>
                <a:solidFill>
                  <a:srgbClr val="000000"/>
                </a:solidFill>
              </a:rPr>
              <a:t>magic_number); </a:t>
            </a:r>
            <a:endParaRPr sz="3800">
              <a:solidFill>
                <a:srgbClr val="000000"/>
              </a:solidFill>
            </a:endParaRPr>
          </a:p>
          <a:p>
            <a:pPr marL="0" indent="0" defTabSz="457200">
              <a:spcBef>
                <a:spcPts val="1200"/>
              </a:spcBef>
              <a:buSzTx/>
              <a:buNone/>
              <a:defRPr sz="3933">
                <a:latin typeface="Times Roman"/>
                <a:ea typeface="Times Roman"/>
                <a:cs typeface="Times Roman"/>
                <a:sym typeface="Times Roman"/>
              </a:defRPr>
            </a:pPr>
            <a:r>
              <a:t>} </a:t>
            </a:r>
            <a:endParaRPr sz="3800"/>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Binder"/>
          <p:cNvSpPr txBox="1"/>
          <p:nvPr>
            <p:ph type="title"/>
          </p:nvPr>
        </p:nvSpPr>
        <p:spPr>
          <a:prstGeom prst="rect">
            <a:avLst/>
          </a:prstGeom>
        </p:spPr>
        <p:txBody>
          <a:bodyPr/>
          <a:lstStyle/>
          <a:p>
            <a:pPr/>
            <a:r>
              <a:t>Binder</a:t>
            </a:r>
          </a:p>
        </p:txBody>
      </p:sp>
      <p:sp>
        <p:nvSpPr>
          <p:cNvPr id="607"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31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b="1" sz="31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rPr b="1">
                <a:solidFill>
                  <a:srgbClr val="FF7AB2"/>
                </a:solidFill>
              </a:rPr>
              <a:t>void</a:t>
            </a:r>
            <a:r>
              <a:t> </a:t>
            </a:r>
            <a:r>
              <a:rPr>
                <a:solidFill>
                  <a:srgbClr val="4EB0CC"/>
                </a:solidFill>
              </a:rPr>
              <a:t>foo</a:t>
            </a:r>
            <a:r>
              <a:t>(</a:t>
            </a:r>
            <a:r>
              <a:rPr b="1">
                <a:solidFill>
                  <a:srgbClr val="FF7AB2"/>
                </a:solidFill>
              </a:rPr>
              <a:t>int</a:t>
            </a:r>
            <a:r>
              <a:t> a, </a:t>
            </a:r>
            <a:r>
              <a:rPr b="1">
                <a:solidFill>
                  <a:srgbClr val="FF7AB2"/>
                </a:solidFill>
              </a:rPr>
              <a:t>int</a:t>
            </a:r>
            <a:r>
              <a:t> b, </a:t>
            </a:r>
            <a:r>
              <a:rPr b="1">
                <a:solidFill>
                  <a:srgbClr val="FF7AB2"/>
                </a:solidFill>
              </a:rPr>
              <a:t>int</a:t>
            </a:r>
            <a:r>
              <a:t> c) {</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a:t>
            </a:r>
            <a:r>
              <a:rPr>
                <a:solidFill>
                  <a:srgbClr val="B281EB"/>
                </a:solidFill>
              </a:rPr>
              <a:t>cout</a:t>
            </a:r>
            <a:r>
              <a:t> &lt;&lt; </a:t>
            </a:r>
            <a:r>
              <a:rPr>
                <a:solidFill>
                  <a:srgbClr val="FF8170"/>
                </a:solidFill>
              </a:rPr>
              <a:t>" a "</a:t>
            </a:r>
            <a:r>
              <a:t>&lt;&lt; a;</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a:t>
            </a:r>
            <a:r>
              <a:rPr>
                <a:solidFill>
                  <a:srgbClr val="B281EB"/>
                </a:solidFill>
              </a:rPr>
              <a:t>cout</a:t>
            </a:r>
            <a:r>
              <a:t> &lt;&lt; </a:t>
            </a:r>
            <a:r>
              <a:rPr>
                <a:solidFill>
                  <a:srgbClr val="FF8170"/>
                </a:solidFill>
              </a:rPr>
              <a:t>" b "</a:t>
            </a:r>
            <a:r>
              <a:t>&lt;&lt; b;</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a:t>
            </a:r>
            <a:r>
              <a:rPr>
                <a:solidFill>
                  <a:srgbClr val="B281EB"/>
                </a:solidFill>
              </a:rPr>
              <a:t>cout</a:t>
            </a:r>
            <a:r>
              <a:t> &lt;&lt; </a:t>
            </a:r>
            <a:r>
              <a:rPr>
                <a:solidFill>
                  <a:srgbClr val="FF8170"/>
                </a:solidFill>
              </a:rPr>
              <a:t>" c "</a:t>
            </a:r>
            <a:r>
              <a:t>&lt;&lt; c;</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3100">
                <a:solidFill>
                  <a:srgbClr val="7F8C98"/>
                </a:solidFill>
                <a:latin typeface="Menlo Regular"/>
                <a:ea typeface="Menlo Regular"/>
                <a:cs typeface="Menlo Regular"/>
                <a:sym typeface="Menlo Regular"/>
              </a:defRPr>
            </a:pPr>
            <a:r>
              <a:t>// bind parameter 1, 2 on function foo, and use std::placeholders::_1 as placeholder // for the first parameter.</a:t>
            </a:r>
            <a:endParaRPr>
              <a:solidFill>
                <a:srgbClr val="FFFFFF">
                  <a:alpha val="85000"/>
                </a:srgbClr>
              </a:solidFill>
            </a:endParaRPr>
          </a:p>
          <a:p>
            <a:pPr marL="0" indent="0" defTabSz="439419">
              <a:spcBef>
                <a:spcPts val="0"/>
              </a:spcBef>
              <a:buSzTx/>
              <a:buNone/>
              <a:tabLst>
                <a:tab pos="431800" algn="l"/>
              </a:tabLst>
              <a:defRPr sz="3100">
                <a:solidFill>
                  <a:srgbClr val="DABAFF"/>
                </a:solidFill>
                <a:latin typeface="Menlo Regular"/>
                <a:ea typeface="Menlo Regular"/>
                <a:cs typeface="Menlo Regular"/>
                <a:sym typeface="Menlo Regular"/>
              </a:defRPr>
            </a:pPr>
            <a:r>
              <a:rPr b="1">
                <a:solidFill>
                  <a:srgbClr val="FF7AB2"/>
                </a:solidFill>
              </a:rPr>
              <a:t>auto</a:t>
            </a:r>
            <a:r>
              <a:rPr>
                <a:solidFill>
                  <a:srgbClr val="FFFFFF">
                    <a:alpha val="85000"/>
                  </a:srgbClr>
                </a:solidFill>
              </a:rPr>
              <a:t> bindFoo = </a:t>
            </a:r>
            <a:r>
              <a:t>std</a:t>
            </a:r>
            <a:r>
              <a:rPr>
                <a:solidFill>
                  <a:srgbClr val="FFFFFF">
                    <a:alpha val="85000"/>
                  </a:srgbClr>
                </a:solidFill>
              </a:rPr>
              <a:t>::</a:t>
            </a:r>
            <a:r>
              <a:rPr>
                <a:solidFill>
                  <a:srgbClr val="B281EB"/>
                </a:solidFill>
              </a:rPr>
              <a:t>bind</a:t>
            </a:r>
            <a:r>
              <a:rPr>
                <a:solidFill>
                  <a:srgbClr val="FFFFFF">
                    <a:alpha val="85000"/>
                  </a:srgbClr>
                </a:solidFill>
              </a:rPr>
              <a:t>(</a:t>
            </a:r>
            <a:r>
              <a:rPr>
                <a:solidFill>
                  <a:srgbClr val="78C2B3"/>
                </a:solidFill>
              </a:rPr>
              <a:t>foo</a:t>
            </a:r>
            <a:r>
              <a:rPr>
                <a:solidFill>
                  <a:srgbClr val="FFFFFF">
                    <a:alpha val="85000"/>
                  </a:srgbClr>
                </a:solidFill>
              </a:rPr>
              <a:t>, </a:t>
            </a:r>
            <a:r>
              <a:t>std</a:t>
            </a:r>
            <a:r>
              <a:rPr>
                <a:solidFill>
                  <a:srgbClr val="FFFFFF">
                    <a:alpha val="85000"/>
                  </a:srgbClr>
                </a:solidFill>
              </a:rPr>
              <a:t>::</a:t>
            </a:r>
            <a:r>
              <a:t>placeholders</a:t>
            </a:r>
            <a:r>
              <a:rPr>
                <a:solidFill>
                  <a:srgbClr val="FFFFFF">
                    <a:alpha val="85000"/>
                  </a:srgbClr>
                </a:solidFill>
              </a:rPr>
              <a:t>::</a:t>
            </a:r>
            <a:r>
              <a:rPr>
                <a:solidFill>
                  <a:srgbClr val="B281EB"/>
                </a:solidFill>
              </a:rPr>
              <a:t>_1</a:t>
            </a:r>
            <a:r>
              <a:rPr>
                <a:solidFill>
                  <a:srgbClr val="FFFFFF">
                    <a:alpha val="85000"/>
                  </a:srgbClr>
                </a:solidFill>
              </a:rPr>
              <a:t>, </a:t>
            </a:r>
            <a:r>
              <a:rPr>
                <a:solidFill>
                  <a:srgbClr val="D9C97C"/>
                </a:solidFill>
              </a:rPr>
              <a:t>1</a:t>
            </a:r>
            <a:r>
              <a:rPr>
                <a:solidFill>
                  <a:srgbClr val="FFFFFF">
                    <a:alpha val="85000"/>
                  </a:srgbClr>
                </a:solidFill>
              </a:rPr>
              <a:t>,</a:t>
            </a:r>
            <a:r>
              <a:rPr>
                <a:solidFill>
                  <a:srgbClr val="D9C97C"/>
                </a:solidFill>
              </a:rPr>
              <a:t>2</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100">
                <a:solidFill>
                  <a:srgbClr val="7F8C98"/>
                </a:solidFill>
                <a:latin typeface="Menlo Regular"/>
                <a:ea typeface="Menlo Regular"/>
                <a:cs typeface="Menlo Regular"/>
                <a:sym typeface="Menlo Regular"/>
              </a:defRPr>
            </a:pPr>
            <a:r>
              <a:t>// when call bindFoo, we only need one param left</a:t>
            </a:r>
            <a:endParaRPr>
              <a:solidFill>
                <a:srgbClr val="FFFFFF">
                  <a:alpha val="85000"/>
                </a:srgbClr>
              </a:solidFill>
            </a:endParaRP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    bindFoo(</a:t>
            </a:r>
            <a:r>
              <a:rPr>
                <a:solidFill>
                  <a:srgbClr val="D9C97C"/>
                </a:solidFill>
              </a:rPr>
              <a:t>10</a:t>
            </a:r>
            <a:r>
              <a:t>);</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3100">
                <a:solidFill>
                  <a:srgbClr val="FFFFFF">
                    <a:alpha val="85000"/>
                  </a:srgbClr>
                </a:solidFill>
                <a:latin typeface="Menlo Regular"/>
                <a:ea typeface="Menlo Regular"/>
                <a:cs typeface="Menlo Regular"/>
                <a:sym typeface="Menlo Regular"/>
              </a:defRPr>
            </a:pP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UnOrdered Map"/>
          <p:cNvSpPr txBox="1"/>
          <p:nvPr>
            <p:ph type="title"/>
          </p:nvPr>
        </p:nvSpPr>
        <p:spPr>
          <a:prstGeom prst="rect">
            <a:avLst/>
          </a:prstGeom>
        </p:spPr>
        <p:txBody>
          <a:bodyPr/>
          <a:lstStyle/>
          <a:p>
            <a:pPr/>
            <a:r>
              <a:t>UnOrdered Map</a:t>
            </a:r>
          </a:p>
        </p:txBody>
      </p:sp>
      <p:sp>
        <p:nvSpPr>
          <p:cNvPr id="610" name="#include &lt;iostream&gt;…"/>
          <p:cNvSpPr txBox="1"/>
          <p:nvPr>
            <p:ph type="body" idx="1"/>
          </p:nvPr>
        </p:nvSpPr>
        <p:spPr>
          <a:prstGeom prst="rect">
            <a:avLst/>
          </a:prstGeom>
        </p:spPr>
        <p:txBody>
          <a:bodyPr/>
          <a:lstStyle/>
          <a:p>
            <a:pPr marL="0" indent="0" defTabSz="373506">
              <a:spcBef>
                <a:spcPts val="0"/>
              </a:spcBef>
              <a:buSzTx/>
              <a:buNone/>
              <a:tabLst>
                <a:tab pos="368300" algn="l"/>
              </a:tabLst>
              <a:defRPr sz="187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373506">
              <a:spcBef>
                <a:spcPts val="0"/>
              </a:spcBef>
              <a:buSzTx/>
              <a:buNone/>
              <a:tabLst>
                <a:tab pos="368300" algn="l"/>
              </a:tabLst>
              <a:defRPr sz="1870">
                <a:solidFill>
                  <a:srgbClr val="FFA14F"/>
                </a:solidFill>
                <a:latin typeface="Menlo Regular"/>
                <a:ea typeface="Menlo Regular"/>
                <a:cs typeface="Menlo Regular"/>
                <a:sym typeface="Menlo Regular"/>
              </a:defRPr>
            </a:pPr>
            <a:r>
              <a:t>#include </a:t>
            </a:r>
            <a:r>
              <a:rPr>
                <a:solidFill>
                  <a:srgbClr val="FF8170"/>
                </a:solidFill>
              </a:rPr>
              <a:t>&lt;string&gt;</a:t>
            </a:r>
            <a:endParaRPr>
              <a:solidFill>
                <a:srgbClr val="FFFFFF">
                  <a:alpha val="85000"/>
                </a:srgbClr>
              </a:solidFill>
            </a:endParaRPr>
          </a:p>
          <a:p>
            <a:pPr marL="0" indent="0" defTabSz="373506">
              <a:spcBef>
                <a:spcPts val="0"/>
              </a:spcBef>
              <a:buSzTx/>
              <a:buNone/>
              <a:tabLst>
                <a:tab pos="368300" algn="l"/>
              </a:tabLst>
              <a:defRPr sz="1870">
                <a:solidFill>
                  <a:srgbClr val="FF8170"/>
                </a:solidFill>
                <a:latin typeface="Menlo Regular"/>
                <a:ea typeface="Menlo Regular"/>
                <a:cs typeface="Menlo Regular"/>
                <a:sym typeface="Menlo Regular"/>
              </a:defRPr>
            </a:pPr>
            <a:r>
              <a:rPr>
                <a:solidFill>
                  <a:srgbClr val="FFA14F"/>
                </a:solidFill>
              </a:rPr>
              <a:t>#include </a:t>
            </a:r>
            <a:r>
              <a:t>&lt;unordered_map&gt;</a:t>
            </a:r>
            <a:endParaRPr>
              <a:solidFill>
                <a:srgbClr val="FFFFFF">
                  <a:alpha val="85000"/>
                </a:srgbClr>
              </a:solidFill>
            </a:endParaRPr>
          </a:p>
          <a:p>
            <a:pPr marL="0" indent="0" defTabSz="373506">
              <a:spcBef>
                <a:spcPts val="0"/>
              </a:spcBef>
              <a:buSzTx/>
              <a:buNone/>
              <a:tabLst>
                <a:tab pos="368300" algn="l"/>
              </a:tabLst>
              <a:defRPr sz="1870">
                <a:solidFill>
                  <a:srgbClr val="FFA14F"/>
                </a:solidFill>
                <a:latin typeface="Menlo Regular"/>
                <a:ea typeface="Menlo Regular"/>
                <a:cs typeface="Menlo Regular"/>
                <a:sym typeface="Menlo Regular"/>
              </a:defRPr>
            </a:pPr>
            <a:r>
              <a:t>#include </a:t>
            </a:r>
            <a:r>
              <a:rPr>
                <a:solidFill>
                  <a:srgbClr val="FF8170"/>
                </a:solidFill>
              </a:rPr>
              <a:t>&lt;map&gt;</a:t>
            </a:r>
            <a:endParaRPr>
              <a:solidFill>
                <a:srgbClr val="FFFFFF">
                  <a:alpha val="85000"/>
                </a:srgbClr>
              </a:solidFill>
            </a:endParaRPr>
          </a:p>
          <a:p>
            <a:pPr marL="0" indent="0" defTabSz="373506">
              <a:spcBef>
                <a:spcPts val="0"/>
              </a:spcBef>
              <a:buSzTx/>
              <a:buNone/>
              <a:tabLst>
                <a:tab pos="368300" algn="l"/>
              </a:tabLst>
              <a:defRPr sz="1870">
                <a:solidFill>
                  <a:srgbClr val="7F8C98"/>
                </a:solidFill>
                <a:latin typeface="Menlo Regular"/>
                <a:ea typeface="Menlo Regular"/>
                <a:cs typeface="Menlo Regular"/>
                <a:sym typeface="Menlo Regular"/>
              </a:defRPr>
            </a:pPr>
            <a:r>
              <a:t>//using namespace std;</a:t>
            </a:r>
            <a:endParaRPr>
              <a:solidFill>
                <a:srgbClr val="FFFFFF">
                  <a:alpha val="85000"/>
                </a:srgbClr>
              </a:solidFill>
            </a:endParaRP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 </a:t>
            </a:r>
            <a:r>
              <a:rPr b="1">
                <a:solidFill>
                  <a:srgbClr val="FF7AB2"/>
                </a:solidFill>
              </a:rPr>
              <a:t>int</a:t>
            </a:r>
            <a:r>
              <a:t> </a:t>
            </a:r>
            <a:r>
              <a:rPr>
                <a:solidFill>
                  <a:srgbClr val="4EB0CC"/>
                </a:solidFill>
              </a:rPr>
              <a:t>main</a:t>
            </a:r>
            <a:r>
              <a:t>() {</a:t>
            </a: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    </a:t>
            </a:r>
          </a:p>
          <a:p>
            <a:pPr marL="0" indent="0" defTabSz="373506">
              <a:spcBef>
                <a:spcPts val="0"/>
              </a:spcBef>
              <a:buSzTx/>
              <a:buNone/>
              <a:tabLst>
                <a:tab pos="368300" algn="l"/>
              </a:tabLst>
              <a:defRPr sz="1870">
                <a:solidFill>
                  <a:srgbClr val="7F8C98"/>
                </a:solidFill>
                <a:latin typeface="Menlo Regular"/>
                <a:ea typeface="Menlo Regular"/>
                <a:cs typeface="Menlo Regular"/>
                <a:sym typeface="Menlo Regular"/>
              </a:defRPr>
            </a:pPr>
            <a:r>
              <a:t>// initialized in same order</a:t>
            </a:r>
            <a:endParaRPr>
              <a:solidFill>
                <a:srgbClr val="FFFFFF">
                  <a:alpha val="85000"/>
                </a:srgbClr>
              </a:solidFill>
            </a:endParaRPr>
          </a:p>
          <a:p>
            <a:pPr marL="0" indent="0" defTabSz="373506">
              <a:spcBef>
                <a:spcPts val="0"/>
              </a:spcBef>
              <a:buSzTx/>
              <a:buNone/>
              <a:tabLst>
                <a:tab pos="368300" algn="l"/>
              </a:tabLst>
              <a:defRPr sz="1870">
                <a:solidFill>
                  <a:srgbClr val="DABAFF"/>
                </a:solidFill>
                <a:latin typeface="Menlo Regular"/>
                <a:ea typeface="Menlo Regular"/>
                <a:cs typeface="Menlo Regular"/>
                <a:sym typeface="Menlo Regular"/>
              </a:defRPr>
            </a:pPr>
            <a:r>
              <a:rPr>
                <a:solidFill>
                  <a:srgbClr val="FFFFFF">
                    <a:alpha val="85000"/>
                  </a:srgbClr>
                </a:solidFill>
              </a:rPr>
              <a:t>     </a:t>
            </a:r>
            <a:r>
              <a:t>std</a:t>
            </a:r>
            <a:r>
              <a:rPr>
                <a:solidFill>
                  <a:srgbClr val="FFFFFF">
                    <a:alpha val="85000"/>
                  </a:srgbClr>
                </a:solidFill>
              </a:rPr>
              <a:t>::</a:t>
            </a:r>
            <a:r>
              <a:t>unordered_map</a:t>
            </a:r>
            <a:r>
              <a:rPr>
                <a:solidFill>
                  <a:srgbClr val="FFFFFF">
                    <a:alpha val="85000"/>
                  </a:srgbClr>
                </a:solidFill>
              </a:rPr>
              <a:t>&lt;</a:t>
            </a:r>
            <a:r>
              <a:rPr b="1">
                <a:solidFill>
                  <a:srgbClr val="FF7AB2"/>
                </a:solidFill>
              </a:rPr>
              <a:t>int</a:t>
            </a:r>
            <a:r>
              <a:rPr>
                <a:solidFill>
                  <a:srgbClr val="FFFFFF">
                    <a:alpha val="85000"/>
                  </a:srgbClr>
                </a:solidFill>
              </a:rPr>
              <a:t>, </a:t>
            </a:r>
            <a:r>
              <a:t>std</a:t>
            </a:r>
            <a:r>
              <a:rPr>
                <a:solidFill>
                  <a:srgbClr val="FFFFFF">
                    <a:alpha val="85000"/>
                  </a:srgbClr>
                </a:solidFill>
              </a:rPr>
              <a:t>::</a:t>
            </a:r>
            <a:r>
              <a:t>string</a:t>
            </a:r>
            <a:r>
              <a:rPr>
                <a:solidFill>
                  <a:srgbClr val="FFFFFF">
                    <a:alpha val="85000"/>
                  </a:srgbClr>
                </a:solidFill>
              </a:rPr>
              <a:t>&gt; u = {</a:t>
            </a:r>
            <a:endParaRPr>
              <a:solidFill>
                <a:srgbClr val="FFFFFF">
                  <a:alpha val="85000"/>
                </a:srgbClr>
              </a:solidFill>
            </a:endParaRP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        {</a:t>
            </a:r>
            <a:r>
              <a:rPr>
                <a:solidFill>
                  <a:srgbClr val="D9C97C"/>
                </a:solidFill>
              </a:rPr>
              <a:t>1</a:t>
            </a:r>
            <a:r>
              <a:t>, </a:t>
            </a:r>
            <a:r>
              <a:rPr>
                <a:solidFill>
                  <a:srgbClr val="FF8170"/>
                </a:solidFill>
              </a:rPr>
              <a:t>"100"</a:t>
            </a:r>
            <a:r>
              <a:t>},</a:t>
            </a: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        {</a:t>
            </a:r>
            <a:r>
              <a:rPr>
                <a:solidFill>
                  <a:srgbClr val="D9C97C"/>
                </a:solidFill>
              </a:rPr>
              <a:t>3</a:t>
            </a:r>
            <a:r>
              <a:t>, </a:t>
            </a:r>
            <a:r>
              <a:rPr>
                <a:solidFill>
                  <a:srgbClr val="FF8170"/>
                </a:solidFill>
              </a:rPr>
              <a:t>"300"</a:t>
            </a:r>
            <a:r>
              <a:t>},</a:t>
            </a: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        {</a:t>
            </a:r>
            <a:r>
              <a:rPr>
                <a:solidFill>
                  <a:srgbClr val="D9C97C"/>
                </a:solidFill>
              </a:rPr>
              <a:t>2</a:t>
            </a:r>
            <a:r>
              <a:t>, </a:t>
            </a:r>
            <a:r>
              <a:rPr>
                <a:solidFill>
                  <a:srgbClr val="FF8170"/>
                </a:solidFill>
              </a:rPr>
              <a:t>"200"</a:t>
            </a:r>
            <a:r>
              <a:t>}</a:t>
            </a: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    };</a:t>
            </a: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map</a:t>
            </a:r>
            <a:r>
              <a:t>&lt;</a:t>
            </a:r>
            <a:r>
              <a:rPr b="1">
                <a:solidFill>
                  <a:srgbClr val="FF7AB2"/>
                </a:solidFill>
              </a:rPr>
              <a:t>int</a:t>
            </a:r>
            <a:r>
              <a:t>, </a:t>
            </a:r>
            <a:r>
              <a:rPr>
                <a:solidFill>
                  <a:srgbClr val="DABAFF"/>
                </a:solidFill>
              </a:rPr>
              <a:t>std</a:t>
            </a:r>
            <a:r>
              <a:t>::</a:t>
            </a:r>
            <a:r>
              <a:rPr>
                <a:solidFill>
                  <a:srgbClr val="DABAFF"/>
                </a:solidFill>
              </a:rPr>
              <a:t>string</a:t>
            </a:r>
            <a:r>
              <a:t>&gt; v = {</a:t>
            </a: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        {</a:t>
            </a:r>
            <a:r>
              <a:rPr>
                <a:solidFill>
                  <a:srgbClr val="D9C97C"/>
                </a:solidFill>
              </a:rPr>
              <a:t>1</a:t>
            </a:r>
            <a:r>
              <a:t>, </a:t>
            </a:r>
            <a:r>
              <a:rPr>
                <a:solidFill>
                  <a:srgbClr val="FF8170"/>
                </a:solidFill>
              </a:rPr>
              <a:t>"101"</a:t>
            </a:r>
            <a:r>
              <a:t>},</a:t>
            </a: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        {</a:t>
            </a:r>
            <a:r>
              <a:rPr>
                <a:solidFill>
                  <a:srgbClr val="D9C97C"/>
                </a:solidFill>
              </a:rPr>
              <a:t>3</a:t>
            </a:r>
            <a:r>
              <a:t>, </a:t>
            </a:r>
            <a:r>
              <a:rPr>
                <a:solidFill>
                  <a:srgbClr val="FF8170"/>
                </a:solidFill>
              </a:rPr>
              <a:t>"301"</a:t>
            </a:r>
            <a:r>
              <a:t>},</a:t>
            </a: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        {</a:t>
            </a:r>
            <a:r>
              <a:rPr>
                <a:solidFill>
                  <a:srgbClr val="D9C97C"/>
                </a:solidFill>
              </a:rPr>
              <a:t>2</a:t>
            </a:r>
            <a:r>
              <a:t>, </a:t>
            </a:r>
            <a:r>
              <a:rPr>
                <a:solidFill>
                  <a:srgbClr val="FF8170"/>
                </a:solidFill>
              </a:rPr>
              <a:t>"201"</a:t>
            </a:r>
            <a:r>
              <a:t>}</a:t>
            </a: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a:t>
            </a:r>
          </a:p>
          <a:p>
            <a:pPr marL="0" indent="0" defTabSz="373506">
              <a:spcBef>
                <a:spcPts val="0"/>
              </a:spcBef>
              <a:buSzTx/>
              <a:buNone/>
              <a:tabLst>
                <a:tab pos="368300" algn="l"/>
              </a:tabLst>
              <a:defRPr sz="1870">
                <a:solidFill>
                  <a:srgbClr val="7F8C98"/>
                </a:solidFill>
                <a:latin typeface="Menlo Regular"/>
                <a:ea typeface="Menlo Regular"/>
                <a:cs typeface="Menlo Regular"/>
                <a:sym typeface="Menlo Regular"/>
              </a:defRPr>
            </a:pPr>
            <a:r>
              <a:rPr>
                <a:solidFill>
                  <a:srgbClr val="FFFFFF">
                    <a:alpha val="85000"/>
                  </a:srgbClr>
                </a:solidFill>
              </a:rPr>
              <a:t>    </a:t>
            </a:r>
            <a:r>
              <a:t>// iterates in the same way</a:t>
            </a:r>
            <a:endParaRPr>
              <a:solidFill>
                <a:srgbClr val="FFFFFF">
                  <a:alpha val="85000"/>
                </a:srgbClr>
              </a:solidFill>
            </a:endParaRP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p>
          <a:p>
            <a:pPr marL="0" indent="0" defTabSz="373506">
              <a:spcBef>
                <a:spcPts val="0"/>
              </a:spcBef>
              <a:buSzTx/>
              <a:buNone/>
              <a:tabLst>
                <a:tab pos="368300" algn="l"/>
              </a:tabLst>
              <a:defRPr sz="1870">
                <a:solidFill>
                  <a:srgbClr val="FF8170"/>
                </a:solidFill>
                <a:latin typeface="Menlo Regular"/>
                <a:ea typeface="Menlo Regular"/>
                <a:cs typeface="Menlo Regular"/>
                <a:sym typeface="Menlo Regular"/>
              </a:defRPr>
            </a:pP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"std::unordered_map"</a:t>
            </a:r>
            <a:r>
              <a:rPr>
                <a:solidFill>
                  <a:srgbClr val="FFFFFF">
                    <a:alpha val="85000"/>
                  </a:srgbClr>
                </a:solidFill>
              </a:rPr>
              <a:t> &lt;&lt;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a:t>
            </a:r>
            <a:endParaRPr>
              <a:solidFill>
                <a:srgbClr val="FFFFFF">
                  <a:alpha val="85000"/>
                </a:srgbClr>
              </a:solidFill>
            </a:endParaRP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rPr b="1">
                <a:solidFill>
                  <a:srgbClr val="FF7AB2"/>
                </a:solidFill>
              </a:rPr>
              <a:t>for</a:t>
            </a:r>
            <a:r>
              <a:t>( </a:t>
            </a:r>
            <a:r>
              <a:rPr b="1">
                <a:solidFill>
                  <a:srgbClr val="FF7AB2"/>
                </a:solidFill>
              </a:rPr>
              <a:t>const</a:t>
            </a:r>
            <a:r>
              <a:t> </a:t>
            </a:r>
            <a:r>
              <a:rPr b="1">
                <a:solidFill>
                  <a:srgbClr val="FF7AB2"/>
                </a:solidFill>
              </a:rPr>
              <a:t>auto</a:t>
            </a:r>
            <a:r>
              <a:t> &amp; n : u)</a:t>
            </a:r>
          </a:p>
          <a:p>
            <a:pPr marL="0" indent="0" defTabSz="373506">
              <a:spcBef>
                <a:spcPts val="0"/>
              </a:spcBef>
              <a:buSzTx/>
              <a:buNone/>
              <a:tabLst>
                <a:tab pos="368300" algn="l"/>
              </a:tabLst>
              <a:defRPr sz="187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"Key:["</a:t>
            </a:r>
            <a:r>
              <a:rPr>
                <a:solidFill>
                  <a:srgbClr val="FFFFFF">
                    <a:alpha val="85000"/>
                  </a:srgbClr>
                </a:solidFill>
              </a:rPr>
              <a:t> &lt;&lt; n.</a:t>
            </a:r>
            <a:r>
              <a:rPr>
                <a:solidFill>
                  <a:srgbClr val="B281EB"/>
                </a:solidFill>
              </a:rPr>
              <a:t>first</a:t>
            </a:r>
            <a:r>
              <a:rPr>
                <a:solidFill>
                  <a:srgbClr val="FFFFFF">
                    <a:alpha val="85000"/>
                  </a:srgbClr>
                </a:solidFill>
              </a:rPr>
              <a:t> &lt;&lt; </a:t>
            </a:r>
            <a:r>
              <a:t>"] Value:["</a:t>
            </a:r>
            <a:r>
              <a:rPr>
                <a:solidFill>
                  <a:srgbClr val="FFFFFF">
                    <a:alpha val="85000"/>
                  </a:srgbClr>
                </a:solidFill>
              </a:rPr>
              <a:t> &lt;&lt; n.</a:t>
            </a:r>
            <a:r>
              <a:rPr>
                <a:solidFill>
                  <a:srgbClr val="B281EB"/>
                </a:solidFill>
              </a:rPr>
              <a:t>second</a:t>
            </a:r>
            <a:r>
              <a:rPr>
                <a:solidFill>
                  <a:srgbClr val="FFFFFF">
                    <a:alpha val="85000"/>
                  </a:srgbClr>
                </a:solidFill>
              </a:rPr>
              <a:t> &lt;&lt; </a:t>
            </a:r>
            <a:r>
              <a:t>"]\n"</a:t>
            </a:r>
            <a:r>
              <a:rPr>
                <a:solidFill>
                  <a:srgbClr val="FFFFFF">
                    <a:alpha val="85000"/>
                  </a:srgbClr>
                </a:solidFill>
              </a:rPr>
              <a:t>;</a:t>
            </a:r>
            <a:endParaRPr>
              <a:solidFill>
                <a:srgbClr val="FFFFFF">
                  <a:alpha val="85000"/>
                </a:srgbClr>
              </a:solidFill>
            </a:endParaRPr>
          </a:p>
          <a:p>
            <a:pPr marL="0" indent="0" defTabSz="373506">
              <a:spcBef>
                <a:spcPts val="0"/>
              </a:spcBef>
              <a:buSzTx/>
              <a:buNone/>
              <a:tabLst>
                <a:tab pos="368300" algn="l"/>
              </a:tabLst>
              <a:defRPr sz="1870">
                <a:solidFill>
                  <a:srgbClr val="B281EB"/>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t>cout</a:t>
            </a:r>
            <a:r>
              <a:rPr>
                <a:solidFill>
                  <a:srgbClr val="FFFFFF">
                    <a:alpha val="85000"/>
                  </a:srgbClr>
                </a:solidFill>
              </a:rPr>
              <a:t> &lt;&lt; </a:t>
            </a:r>
            <a:r>
              <a:rPr>
                <a:solidFill>
                  <a:srgbClr val="DABAFF"/>
                </a:solidFill>
              </a:rPr>
              <a:t>std</a:t>
            </a:r>
            <a:r>
              <a:rPr>
                <a:solidFill>
                  <a:srgbClr val="FFFFFF">
                    <a:alpha val="85000"/>
                  </a:srgbClr>
                </a:solidFill>
              </a:rPr>
              <a:t>::</a:t>
            </a:r>
            <a:r>
              <a:t>endl</a:t>
            </a:r>
            <a:r>
              <a:rPr>
                <a:solidFill>
                  <a:srgbClr val="FFFFFF">
                    <a:alpha val="85000"/>
                  </a:srgbClr>
                </a:solidFill>
              </a:rPr>
              <a:t>;</a:t>
            </a:r>
            <a:endParaRPr>
              <a:solidFill>
                <a:srgbClr val="FFFFFF">
                  <a:alpha val="85000"/>
                </a:srgbClr>
              </a:solidFill>
            </a:endParaRP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     </a:t>
            </a:r>
          </a:p>
          <a:p>
            <a:pPr marL="0" indent="0" defTabSz="373506">
              <a:spcBef>
                <a:spcPts val="0"/>
              </a:spcBef>
              <a:buSzTx/>
              <a:buNone/>
              <a:tabLst>
                <a:tab pos="368300" algn="l"/>
              </a:tabLst>
              <a:defRPr sz="1870">
                <a:solidFill>
                  <a:srgbClr val="FF8170"/>
                </a:solidFill>
                <a:latin typeface="Menlo Regular"/>
                <a:ea typeface="Menlo Regular"/>
                <a:cs typeface="Menlo Regular"/>
                <a:sym typeface="Menlo Regular"/>
              </a:defRPr>
            </a:pP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"std::map"</a:t>
            </a:r>
            <a:r>
              <a:rPr>
                <a:solidFill>
                  <a:srgbClr val="FFFFFF">
                    <a:alpha val="85000"/>
                  </a:srgbClr>
                </a:solidFill>
              </a:rPr>
              <a:t> &lt;&lt;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a:t>
            </a:r>
            <a:endParaRPr>
              <a:solidFill>
                <a:srgbClr val="FFFFFF">
                  <a:alpha val="85000"/>
                </a:srgbClr>
              </a:solidFill>
            </a:endParaRP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rPr b="1">
                <a:solidFill>
                  <a:srgbClr val="FF7AB2"/>
                </a:solidFill>
              </a:rPr>
              <a:t>for</a:t>
            </a:r>
            <a:r>
              <a:t>( </a:t>
            </a:r>
            <a:r>
              <a:rPr b="1">
                <a:solidFill>
                  <a:srgbClr val="FF7AB2"/>
                </a:solidFill>
              </a:rPr>
              <a:t>const</a:t>
            </a:r>
            <a:r>
              <a:t> </a:t>
            </a:r>
            <a:r>
              <a:rPr b="1">
                <a:solidFill>
                  <a:srgbClr val="FF7AB2"/>
                </a:solidFill>
              </a:rPr>
              <a:t>auto</a:t>
            </a:r>
            <a:r>
              <a:t> &amp; n : v)</a:t>
            </a:r>
          </a:p>
          <a:p>
            <a:pPr marL="0" indent="0" defTabSz="373506">
              <a:spcBef>
                <a:spcPts val="0"/>
              </a:spcBef>
              <a:buSzTx/>
              <a:buNone/>
              <a:tabLst>
                <a:tab pos="368300" algn="l"/>
              </a:tabLst>
              <a:defRPr sz="187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"Key:["</a:t>
            </a:r>
            <a:r>
              <a:rPr>
                <a:solidFill>
                  <a:srgbClr val="FFFFFF">
                    <a:alpha val="85000"/>
                  </a:srgbClr>
                </a:solidFill>
              </a:rPr>
              <a:t> &lt;&lt; n.</a:t>
            </a:r>
            <a:r>
              <a:rPr>
                <a:solidFill>
                  <a:srgbClr val="B281EB"/>
                </a:solidFill>
              </a:rPr>
              <a:t>first</a:t>
            </a:r>
            <a:r>
              <a:rPr>
                <a:solidFill>
                  <a:srgbClr val="FFFFFF">
                    <a:alpha val="85000"/>
                  </a:srgbClr>
                </a:solidFill>
              </a:rPr>
              <a:t> &lt;&lt; </a:t>
            </a:r>
            <a:r>
              <a:t>"] Value:["</a:t>
            </a:r>
            <a:r>
              <a:rPr>
                <a:solidFill>
                  <a:srgbClr val="FFFFFF">
                    <a:alpha val="85000"/>
                  </a:srgbClr>
                </a:solidFill>
              </a:rPr>
              <a:t> &lt;&lt; n.</a:t>
            </a:r>
            <a:r>
              <a:rPr>
                <a:solidFill>
                  <a:srgbClr val="B281EB"/>
                </a:solidFill>
              </a:rPr>
              <a:t>second</a:t>
            </a:r>
            <a:r>
              <a:rPr>
                <a:solidFill>
                  <a:srgbClr val="FFFFFF">
                    <a:alpha val="85000"/>
                  </a:srgbClr>
                </a:solidFill>
              </a:rPr>
              <a:t> &lt;&lt; </a:t>
            </a:r>
            <a:r>
              <a:t>"]\n"</a:t>
            </a:r>
            <a:r>
              <a:rPr>
                <a:solidFill>
                  <a:srgbClr val="FFFFFF">
                    <a:alpha val="85000"/>
                  </a:srgbClr>
                </a:solidFill>
              </a:rPr>
              <a:t>;</a:t>
            </a:r>
            <a:endParaRPr>
              <a:solidFill>
                <a:srgbClr val="FFFFFF">
                  <a:alpha val="85000"/>
                </a:srgbClr>
              </a:solidFill>
            </a:endParaRP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p>
          <a:p>
            <a:pPr marL="0" indent="0" defTabSz="373506">
              <a:spcBef>
                <a:spcPts val="0"/>
              </a:spcBef>
              <a:buSzTx/>
              <a:buNone/>
              <a:tabLst>
                <a:tab pos="368300" algn="l"/>
              </a:tabLst>
              <a:defRPr sz="187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Tuples"/>
          <p:cNvSpPr txBox="1"/>
          <p:nvPr>
            <p:ph type="title"/>
          </p:nvPr>
        </p:nvSpPr>
        <p:spPr>
          <a:prstGeom prst="rect">
            <a:avLst/>
          </a:prstGeom>
        </p:spPr>
        <p:txBody>
          <a:bodyPr/>
          <a:lstStyle>
            <a:lvl1pPr defTabSz="520065">
              <a:defRPr sz="7056"/>
            </a:lvl1pPr>
          </a:lstStyle>
          <a:p>
            <a:pPr/>
            <a:r>
              <a:t>Tuples</a:t>
            </a:r>
          </a:p>
        </p:txBody>
      </p:sp>
      <p:sp>
        <p:nvSpPr>
          <p:cNvPr id="613" name="//Basic Operations…"/>
          <p:cNvSpPr txBox="1"/>
          <p:nvPr>
            <p:ph type="body" idx="1"/>
          </p:nvPr>
        </p:nvSpPr>
        <p:spPr>
          <a:prstGeom prst="rect">
            <a:avLst/>
          </a:prstGeom>
        </p:spPr>
        <p:txBody>
          <a:bodyPr/>
          <a:lstStyle/>
          <a:p>
            <a:pPr marL="0" indent="0" defTabSz="404266">
              <a:spcBef>
                <a:spcPts val="0"/>
              </a:spcBef>
              <a:buSzTx/>
              <a:buNone/>
              <a:tabLst>
                <a:tab pos="393700" algn="l"/>
              </a:tabLst>
              <a:defRPr sz="1288">
                <a:solidFill>
                  <a:srgbClr val="7F8C98"/>
                </a:solidFill>
                <a:latin typeface="Menlo Regular"/>
                <a:ea typeface="Menlo Regular"/>
                <a:cs typeface="Menlo Regular"/>
                <a:sym typeface="Menlo Regular"/>
              </a:defRPr>
            </a:pPr>
            <a:r>
              <a:t>/</a:t>
            </a:r>
            <a:r>
              <a:rPr sz="1656"/>
              <a:t>/Basic Operations</a:t>
            </a:r>
            <a:endParaRPr sz="1656">
              <a:solidFill>
                <a:srgbClr val="FFFFFF">
                  <a:alpha val="85000"/>
                </a:srgbClr>
              </a:solidFill>
            </a:endParaRPr>
          </a:p>
          <a:p>
            <a:pPr marL="0" indent="0" defTabSz="404266">
              <a:spcBef>
                <a:spcPts val="0"/>
              </a:spcBef>
              <a:buSzTx/>
              <a:buNone/>
              <a:tabLst>
                <a:tab pos="393700" algn="l"/>
              </a:tabLst>
              <a:defRPr sz="1656">
                <a:solidFill>
                  <a:srgbClr val="7F8C98"/>
                </a:solidFill>
                <a:latin typeface="Menlo Regular"/>
                <a:ea typeface="Menlo Regular"/>
                <a:cs typeface="Menlo Regular"/>
                <a:sym typeface="Menlo Regular"/>
              </a:defRPr>
            </a:pPr>
            <a:r>
              <a:t>//There are three core functions for the use of tuples:</a:t>
            </a:r>
            <a:endParaRPr>
              <a:solidFill>
                <a:srgbClr val="FFFFFF">
                  <a:alpha val="85000"/>
                </a:srgbClr>
              </a:solidFill>
            </a:endParaRPr>
          </a:p>
          <a:p>
            <a:pPr marL="0" indent="0" defTabSz="404266">
              <a:spcBef>
                <a:spcPts val="0"/>
              </a:spcBef>
              <a:buSzTx/>
              <a:buNone/>
              <a:tabLst>
                <a:tab pos="393700" algn="l"/>
              </a:tabLst>
              <a:defRPr sz="1656">
                <a:solidFill>
                  <a:srgbClr val="7F8C98"/>
                </a:solidFill>
                <a:latin typeface="Menlo Regular"/>
                <a:ea typeface="Menlo Regular"/>
                <a:cs typeface="Menlo Regular"/>
                <a:sym typeface="Menlo Regular"/>
              </a:defRPr>
            </a:pPr>
            <a:r>
              <a:t>//1. std::make_tuple: construct tuple</a:t>
            </a:r>
            <a:endParaRPr>
              <a:solidFill>
                <a:srgbClr val="FFFFFF">
                  <a:alpha val="85000"/>
                </a:srgbClr>
              </a:solidFill>
            </a:endParaRPr>
          </a:p>
          <a:p>
            <a:pPr marL="0" indent="0" defTabSz="404266">
              <a:spcBef>
                <a:spcPts val="0"/>
              </a:spcBef>
              <a:buSzTx/>
              <a:buNone/>
              <a:tabLst>
                <a:tab pos="393700" algn="l"/>
              </a:tabLst>
              <a:defRPr sz="1656">
                <a:solidFill>
                  <a:srgbClr val="7F8C98"/>
                </a:solidFill>
                <a:latin typeface="Menlo Regular"/>
                <a:ea typeface="Menlo Regular"/>
                <a:cs typeface="Menlo Regular"/>
                <a:sym typeface="Menlo Regular"/>
              </a:defRPr>
            </a:pPr>
            <a:r>
              <a:t>//2. std::get: Get the value of a position in the tuple 3. std::tie: tuple unpacking</a:t>
            </a:r>
            <a:endParaRPr>
              <a:solidFill>
                <a:srgbClr val="FFFFFF">
                  <a:alpha val="85000"/>
                </a:srgbClr>
              </a:solidFill>
            </a:endParaRPr>
          </a:p>
          <a:p>
            <a:pPr marL="0" indent="0" defTabSz="404266">
              <a:spcBef>
                <a:spcPts val="0"/>
              </a:spcBef>
              <a:buSzTx/>
              <a:buNone/>
              <a:tabLst>
                <a:tab pos="393700" algn="l"/>
              </a:tabLst>
              <a:defRPr sz="1656">
                <a:solidFill>
                  <a:srgbClr val="FFA14F"/>
                </a:solidFill>
                <a:latin typeface="Menlo Regular"/>
                <a:ea typeface="Menlo Regular"/>
                <a:cs typeface="Menlo Regular"/>
                <a:sym typeface="Menlo Regular"/>
              </a:defRPr>
            </a:pPr>
            <a:r>
              <a:t>#include </a:t>
            </a:r>
            <a:r>
              <a:rPr>
                <a:solidFill>
                  <a:srgbClr val="FF8170"/>
                </a:solidFill>
              </a:rPr>
              <a:t>&lt;tuple&gt;</a:t>
            </a:r>
            <a:endParaRPr>
              <a:solidFill>
                <a:srgbClr val="FFFFFF">
                  <a:alpha val="85000"/>
                </a:srgbClr>
              </a:solidFill>
            </a:endParaRPr>
          </a:p>
          <a:p>
            <a:pPr marL="0" indent="0" defTabSz="404266">
              <a:spcBef>
                <a:spcPts val="0"/>
              </a:spcBef>
              <a:buSzTx/>
              <a:buNone/>
              <a:tabLst>
                <a:tab pos="393700" algn="l"/>
              </a:tabLst>
              <a:defRPr sz="1656">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04266">
              <a:spcBef>
                <a:spcPts val="0"/>
              </a:spcBef>
              <a:buSzTx/>
              <a:buNone/>
              <a:tabLst>
                <a:tab pos="393700" algn="l"/>
              </a:tabLst>
              <a:defRPr sz="1656">
                <a:solidFill>
                  <a:srgbClr val="4EB0CC"/>
                </a:solidFill>
                <a:latin typeface="Menlo Regular"/>
                <a:ea typeface="Menlo Regular"/>
                <a:cs typeface="Menlo Regular"/>
                <a:sym typeface="Menlo Regular"/>
              </a:defRPr>
            </a:pPr>
            <a:r>
              <a:rPr b="1">
                <a:solidFill>
                  <a:srgbClr val="FF7AB2"/>
                </a:solidFill>
              </a:rPr>
              <a:t>auto</a:t>
            </a:r>
            <a:r>
              <a:rPr>
                <a:solidFill>
                  <a:srgbClr val="FFFFFF">
                    <a:alpha val="85000"/>
                  </a:srgbClr>
                </a:solidFill>
              </a:rPr>
              <a:t> </a:t>
            </a:r>
            <a:r>
              <a:t>get_student</a:t>
            </a:r>
            <a:r>
              <a:rPr>
                <a:solidFill>
                  <a:srgbClr val="FFFFFF">
                    <a:alpha val="85000"/>
                  </a:srgbClr>
                </a:solidFill>
              </a:rPr>
              <a:t>(</a:t>
            </a:r>
            <a:r>
              <a:rPr b="1">
                <a:solidFill>
                  <a:srgbClr val="FF7AB2"/>
                </a:solidFill>
              </a:rPr>
              <a:t>int</a:t>
            </a:r>
            <a:r>
              <a:rPr>
                <a:solidFill>
                  <a:srgbClr val="FFFFFF">
                    <a:alpha val="85000"/>
                  </a:srgbClr>
                </a:solidFill>
              </a:rPr>
              <a:t> id)</a:t>
            </a:r>
            <a:endParaRPr>
              <a:solidFill>
                <a:srgbClr val="FFFFFF">
                  <a:alpha val="85000"/>
                </a:srgbClr>
              </a:solidFill>
            </a:endParaRP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a:t>
            </a:r>
            <a:r>
              <a:rPr b="1">
                <a:solidFill>
                  <a:srgbClr val="FF7AB2"/>
                </a:solidFill>
              </a:rPr>
              <a:t>if</a:t>
            </a:r>
            <a:r>
              <a:t> (id == </a:t>
            </a:r>
            <a:r>
              <a:rPr>
                <a:solidFill>
                  <a:srgbClr val="D9C97C"/>
                </a:solidFill>
              </a:rPr>
              <a:t>0</a:t>
            </a:r>
            <a:r>
              <a:t>)</a:t>
            </a:r>
          </a:p>
          <a:p>
            <a:pPr marL="0" indent="0" defTabSz="404266">
              <a:spcBef>
                <a:spcPts val="0"/>
              </a:spcBef>
              <a:buSzTx/>
              <a:buNone/>
              <a:tabLst>
                <a:tab pos="393700" algn="l"/>
              </a:tabLst>
              <a:defRPr sz="1656">
                <a:solidFill>
                  <a:srgbClr val="B281EB"/>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return</a:t>
            </a:r>
            <a:r>
              <a:rPr>
                <a:solidFill>
                  <a:srgbClr val="FFFFFF">
                    <a:alpha val="85000"/>
                  </a:srgbClr>
                </a:solidFill>
              </a:rPr>
              <a:t> </a:t>
            </a:r>
            <a:r>
              <a:rPr>
                <a:solidFill>
                  <a:srgbClr val="DABAFF"/>
                </a:solidFill>
              </a:rPr>
              <a:t>std</a:t>
            </a:r>
            <a:r>
              <a:rPr>
                <a:solidFill>
                  <a:srgbClr val="FFFFFF">
                    <a:alpha val="85000"/>
                  </a:srgbClr>
                </a:solidFill>
              </a:rPr>
              <a:t>::</a:t>
            </a:r>
            <a:r>
              <a:t>make_tuple</a:t>
            </a:r>
            <a:r>
              <a:rPr>
                <a:solidFill>
                  <a:srgbClr val="FFFFFF">
                    <a:alpha val="85000"/>
                  </a:srgbClr>
                </a:solidFill>
              </a:rPr>
              <a:t>(</a:t>
            </a:r>
            <a:r>
              <a:rPr>
                <a:solidFill>
                  <a:srgbClr val="D9C97C"/>
                </a:solidFill>
              </a:rPr>
              <a:t>3.8</a:t>
            </a:r>
            <a:r>
              <a:rPr>
                <a:solidFill>
                  <a:srgbClr val="FFFFFF">
                    <a:alpha val="85000"/>
                  </a:srgbClr>
                </a:solidFill>
              </a:rPr>
              <a:t>, </a:t>
            </a:r>
            <a:r>
              <a:rPr>
                <a:solidFill>
                  <a:srgbClr val="D9C97C"/>
                </a:solidFill>
              </a:rPr>
              <a:t>'A'</a:t>
            </a:r>
            <a:r>
              <a:rPr>
                <a:solidFill>
                  <a:srgbClr val="FFFFFF">
                    <a:alpha val="85000"/>
                  </a:srgbClr>
                </a:solidFill>
              </a:rPr>
              <a:t>, </a:t>
            </a:r>
            <a:r>
              <a:rPr>
                <a:solidFill>
                  <a:srgbClr val="FF8170"/>
                </a:solidFill>
              </a:rPr>
              <a:t>"Sharan"</a:t>
            </a:r>
            <a:r>
              <a:rPr>
                <a:solidFill>
                  <a:srgbClr val="FFFFFF">
                    <a:alpha val="85000"/>
                  </a:srgbClr>
                </a:solidFill>
              </a:rPr>
              <a:t>);</a:t>
            </a:r>
            <a:endParaRPr>
              <a:solidFill>
                <a:srgbClr val="FFFFFF">
                  <a:alpha val="85000"/>
                </a:srgbClr>
              </a:solidFill>
            </a:endParaRP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a:t>
            </a:r>
            <a:r>
              <a:rPr b="1">
                <a:solidFill>
                  <a:srgbClr val="FF7AB2"/>
                </a:solidFill>
              </a:rPr>
              <a:t>if</a:t>
            </a:r>
            <a:r>
              <a:t> (id == </a:t>
            </a:r>
            <a:r>
              <a:rPr>
                <a:solidFill>
                  <a:srgbClr val="D9C97C"/>
                </a:solidFill>
              </a:rPr>
              <a:t>1</a:t>
            </a:r>
            <a:r>
              <a:t>)</a:t>
            </a:r>
          </a:p>
          <a:p>
            <a:pPr marL="0" indent="0" defTabSz="404266">
              <a:spcBef>
                <a:spcPts val="0"/>
              </a:spcBef>
              <a:buSzTx/>
              <a:buNone/>
              <a:tabLst>
                <a:tab pos="393700" algn="l"/>
              </a:tabLst>
              <a:defRPr sz="1656">
                <a:solidFill>
                  <a:srgbClr val="B281EB"/>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return</a:t>
            </a:r>
            <a:r>
              <a:rPr>
                <a:solidFill>
                  <a:srgbClr val="FFFFFF">
                    <a:alpha val="85000"/>
                  </a:srgbClr>
                </a:solidFill>
              </a:rPr>
              <a:t> </a:t>
            </a:r>
            <a:r>
              <a:rPr>
                <a:solidFill>
                  <a:srgbClr val="DABAFF"/>
                </a:solidFill>
              </a:rPr>
              <a:t>std</a:t>
            </a:r>
            <a:r>
              <a:rPr>
                <a:solidFill>
                  <a:srgbClr val="FFFFFF">
                    <a:alpha val="85000"/>
                  </a:srgbClr>
                </a:solidFill>
              </a:rPr>
              <a:t>::</a:t>
            </a:r>
            <a:r>
              <a:t>make_tuple</a:t>
            </a:r>
            <a:r>
              <a:rPr>
                <a:solidFill>
                  <a:srgbClr val="FFFFFF">
                    <a:alpha val="85000"/>
                  </a:srgbClr>
                </a:solidFill>
              </a:rPr>
              <a:t>(</a:t>
            </a:r>
            <a:r>
              <a:rPr>
                <a:solidFill>
                  <a:srgbClr val="D9C97C"/>
                </a:solidFill>
              </a:rPr>
              <a:t>2.9</a:t>
            </a:r>
            <a:r>
              <a:rPr>
                <a:solidFill>
                  <a:srgbClr val="FFFFFF">
                    <a:alpha val="85000"/>
                  </a:srgbClr>
                </a:solidFill>
              </a:rPr>
              <a:t>, </a:t>
            </a:r>
            <a:r>
              <a:rPr>
                <a:solidFill>
                  <a:srgbClr val="D9C97C"/>
                </a:solidFill>
              </a:rPr>
              <a:t>'C'</a:t>
            </a:r>
            <a:r>
              <a:rPr>
                <a:solidFill>
                  <a:srgbClr val="FFFFFF">
                    <a:alpha val="85000"/>
                  </a:srgbClr>
                </a:solidFill>
              </a:rPr>
              <a:t>, </a:t>
            </a:r>
            <a:r>
              <a:rPr>
                <a:solidFill>
                  <a:srgbClr val="FF8170"/>
                </a:solidFill>
              </a:rPr>
              <a:t>"Sathya"</a:t>
            </a:r>
            <a:r>
              <a:rPr>
                <a:solidFill>
                  <a:srgbClr val="FFFFFF">
                    <a:alpha val="85000"/>
                  </a:srgbClr>
                </a:solidFill>
              </a:rPr>
              <a:t>);</a:t>
            </a:r>
            <a:endParaRPr>
              <a:solidFill>
                <a:srgbClr val="FFFFFF">
                  <a:alpha val="85000"/>
                </a:srgbClr>
              </a:solidFill>
            </a:endParaRP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a:t>
            </a:r>
            <a:r>
              <a:rPr b="1">
                <a:solidFill>
                  <a:srgbClr val="FF7AB2"/>
                </a:solidFill>
              </a:rPr>
              <a:t>if</a:t>
            </a:r>
            <a:r>
              <a:t> (id == </a:t>
            </a:r>
            <a:r>
              <a:rPr>
                <a:solidFill>
                  <a:srgbClr val="D9C97C"/>
                </a:solidFill>
              </a:rPr>
              <a:t>2</a:t>
            </a:r>
            <a:r>
              <a:t>)</a:t>
            </a:r>
          </a:p>
          <a:p>
            <a:pPr marL="0" indent="0" defTabSz="404266">
              <a:spcBef>
                <a:spcPts val="0"/>
              </a:spcBef>
              <a:buSzTx/>
              <a:buNone/>
              <a:tabLst>
                <a:tab pos="393700" algn="l"/>
              </a:tabLst>
              <a:defRPr sz="1656">
                <a:solidFill>
                  <a:srgbClr val="B281EB"/>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return</a:t>
            </a:r>
            <a:r>
              <a:rPr>
                <a:solidFill>
                  <a:srgbClr val="FFFFFF">
                    <a:alpha val="85000"/>
                  </a:srgbClr>
                </a:solidFill>
              </a:rPr>
              <a:t> </a:t>
            </a:r>
            <a:r>
              <a:rPr>
                <a:solidFill>
                  <a:srgbClr val="DABAFF"/>
                </a:solidFill>
              </a:rPr>
              <a:t>std</a:t>
            </a:r>
            <a:r>
              <a:rPr>
                <a:solidFill>
                  <a:srgbClr val="FFFFFF">
                    <a:alpha val="85000"/>
                  </a:srgbClr>
                </a:solidFill>
              </a:rPr>
              <a:t>::</a:t>
            </a:r>
            <a:r>
              <a:t>make_tuple</a:t>
            </a:r>
            <a:r>
              <a:rPr>
                <a:solidFill>
                  <a:srgbClr val="FFFFFF">
                    <a:alpha val="85000"/>
                  </a:srgbClr>
                </a:solidFill>
              </a:rPr>
              <a:t>(</a:t>
            </a:r>
            <a:r>
              <a:rPr>
                <a:solidFill>
                  <a:srgbClr val="D9C97C"/>
                </a:solidFill>
              </a:rPr>
              <a:t>1.7</a:t>
            </a:r>
            <a:r>
              <a:rPr>
                <a:solidFill>
                  <a:srgbClr val="FFFFFF">
                    <a:alpha val="85000"/>
                  </a:srgbClr>
                </a:solidFill>
              </a:rPr>
              <a:t>, </a:t>
            </a:r>
            <a:r>
              <a:rPr>
                <a:solidFill>
                  <a:srgbClr val="D9C97C"/>
                </a:solidFill>
              </a:rPr>
              <a:t>'D'</a:t>
            </a:r>
            <a:r>
              <a:rPr>
                <a:solidFill>
                  <a:srgbClr val="FFFFFF">
                    <a:alpha val="85000"/>
                  </a:srgbClr>
                </a:solidFill>
              </a:rPr>
              <a:t>, </a:t>
            </a:r>
            <a:r>
              <a:rPr>
                <a:solidFill>
                  <a:srgbClr val="FF8170"/>
                </a:solidFill>
              </a:rPr>
              <a:t>"Suresh"</a:t>
            </a:r>
            <a:r>
              <a:rPr>
                <a:solidFill>
                  <a:srgbClr val="FFFFFF">
                    <a:alpha val="85000"/>
                  </a:srgbClr>
                </a:solidFill>
              </a:rPr>
              <a:t>);</a:t>
            </a:r>
            <a:endParaRPr>
              <a:solidFill>
                <a:srgbClr val="FFFFFF">
                  <a:alpha val="85000"/>
                </a:srgbClr>
              </a:solidFill>
            </a:endParaRPr>
          </a:p>
          <a:p>
            <a:pPr marL="0" indent="0" defTabSz="404266">
              <a:spcBef>
                <a:spcPts val="0"/>
              </a:spcBef>
              <a:buSzTx/>
              <a:buNone/>
              <a:tabLst>
                <a:tab pos="393700" algn="l"/>
              </a:tabLst>
              <a:defRPr sz="1656">
                <a:solidFill>
                  <a:srgbClr val="7F8C98"/>
                </a:solidFill>
                <a:latin typeface="Menlo Regular"/>
                <a:ea typeface="Menlo Regular"/>
                <a:cs typeface="Menlo Regular"/>
                <a:sym typeface="Menlo Regular"/>
              </a:defRPr>
            </a:pPr>
            <a:r>
              <a:t>// it is not allowed to return 0 directly</a:t>
            </a:r>
            <a:endParaRPr>
              <a:solidFill>
                <a:srgbClr val="FFFFFF">
                  <a:alpha val="85000"/>
                </a:srgbClr>
              </a:solidFill>
            </a:endParaRPr>
          </a:p>
          <a:p>
            <a:pPr marL="0" indent="0" defTabSz="404266">
              <a:spcBef>
                <a:spcPts val="0"/>
              </a:spcBef>
              <a:buSzTx/>
              <a:buNone/>
              <a:tabLst>
                <a:tab pos="393700" algn="l"/>
              </a:tabLst>
              <a:defRPr sz="1656">
                <a:solidFill>
                  <a:srgbClr val="7F8C98"/>
                </a:solidFill>
                <a:latin typeface="Menlo Regular"/>
                <a:ea typeface="Menlo Regular"/>
                <a:cs typeface="Menlo Regular"/>
                <a:sym typeface="Menlo Regular"/>
              </a:defRPr>
            </a:pPr>
            <a:r>
              <a:t>// return type is std::tuple&lt;double, char, std::string&gt; return std::make_tuple(0.0, 'D', "null");</a:t>
            </a:r>
            <a:endParaRPr>
              <a:solidFill>
                <a:srgbClr val="FFFFFF">
                  <a:alpha val="85000"/>
                </a:srgbClr>
              </a:solidFill>
            </a:endParaRPr>
          </a:p>
          <a:p>
            <a:pPr marL="0" indent="0" defTabSz="404266">
              <a:spcBef>
                <a:spcPts val="0"/>
              </a:spcBef>
              <a:buSzTx/>
              <a:buNone/>
              <a:tabLst>
                <a:tab pos="393700" algn="l"/>
              </a:tabLst>
              <a:defRPr sz="1656">
                <a:solidFill>
                  <a:srgbClr val="B281EB"/>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return</a:t>
            </a:r>
            <a:r>
              <a:rPr>
                <a:solidFill>
                  <a:srgbClr val="FFFFFF">
                    <a:alpha val="85000"/>
                  </a:srgbClr>
                </a:solidFill>
              </a:rPr>
              <a:t> </a:t>
            </a:r>
            <a:r>
              <a:rPr>
                <a:solidFill>
                  <a:srgbClr val="DABAFF"/>
                </a:solidFill>
              </a:rPr>
              <a:t>std</a:t>
            </a:r>
            <a:r>
              <a:rPr>
                <a:solidFill>
                  <a:srgbClr val="FFFFFF">
                    <a:alpha val="85000"/>
                  </a:srgbClr>
                </a:solidFill>
              </a:rPr>
              <a:t>::</a:t>
            </a:r>
            <a:r>
              <a:t>make_tuple</a:t>
            </a:r>
            <a:r>
              <a:rPr>
                <a:solidFill>
                  <a:srgbClr val="FFFFFF">
                    <a:alpha val="85000"/>
                  </a:srgbClr>
                </a:solidFill>
              </a:rPr>
              <a:t>(</a:t>
            </a:r>
            <a:r>
              <a:rPr>
                <a:solidFill>
                  <a:srgbClr val="D9C97C"/>
                </a:solidFill>
              </a:rPr>
              <a:t>0.0</a:t>
            </a:r>
            <a:r>
              <a:rPr>
                <a:solidFill>
                  <a:srgbClr val="FFFFFF">
                    <a:alpha val="85000"/>
                  </a:srgbClr>
                </a:solidFill>
              </a:rPr>
              <a:t>, </a:t>
            </a:r>
            <a:r>
              <a:rPr>
                <a:solidFill>
                  <a:srgbClr val="D9C97C"/>
                </a:solidFill>
              </a:rPr>
              <a:t>'D'</a:t>
            </a:r>
            <a:r>
              <a:rPr>
                <a:solidFill>
                  <a:srgbClr val="FFFFFF">
                    <a:alpha val="85000"/>
                  </a:srgbClr>
                </a:solidFill>
              </a:rPr>
              <a:t>, </a:t>
            </a:r>
            <a:r>
              <a:rPr>
                <a:solidFill>
                  <a:srgbClr val="FF8170"/>
                </a:solidFill>
              </a:rPr>
              <a:t>"null"</a:t>
            </a:r>
            <a:r>
              <a:rPr>
                <a:solidFill>
                  <a:srgbClr val="FFFFFF">
                    <a:alpha val="85000"/>
                  </a:srgbClr>
                </a:solidFill>
              </a:rPr>
              <a:t>);</a:t>
            </a:r>
            <a:endParaRPr>
              <a:solidFill>
                <a:srgbClr val="FFFFFF">
                  <a:alpha val="85000"/>
                </a:srgbClr>
              </a:solidFill>
            </a:endParaRP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rPr b="1">
                <a:solidFill>
                  <a:srgbClr val="FF7AB2"/>
                </a:solidFill>
              </a:rPr>
              <a:t>auto</a:t>
            </a:r>
            <a:r>
              <a:t> student = </a:t>
            </a:r>
            <a:r>
              <a:rPr>
                <a:solidFill>
                  <a:srgbClr val="78C2B3"/>
                </a:solidFill>
              </a:rPr>
              <a:t>get_student</a:t>
            </a:r>
            <a:r>
              <a:t>(</a:t>
            </a:r>
            <a:r>
              <a:rPr>
                <a:solidFill>
                  <a:srgbClr val="D9C97C"/>
                </a:solidFill>
              </a:rPr>
              <a:t>0</a:t>
            </a:r>
            <a:r>
              <a:t>); </a:t>
            </a:r>
            <a:r>
              <a:rPr>
                <a:solidFill>
                  <a:srgbClr val="DABAFF"/>
                </a:solidFill>
              </a:rPr>
              <a:t>std</a:t>
            </a:r>
            <a:r>
              <a:t>::</a:t>
            </a:r>
            <a:r>
              <a:rPr>
                <a:solidFill>
                  <a:srgbClr val="B281EB"/>
                </a:solidFill>
              </a:rPr>
              <a:t>cout</a:t>
            </a:r>
            <a:r>
              <a:t> &lt;&lt; </a:t>
            </a:r>
            <a:r>
              <a:rPr>
                <a:solidFill>
                  <a:srgbClr val="FF8170"/>
                </a:solidFill>
              </a:rPr>
              <a:t>"ID: 0, "</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&lt;&lt; </a:t>
            </a:r>
            <a:r>
              <a:rPr>
                <a:solidFill>
                  <a:srgbClr val="FF8170"/>
                </a:solidFill>
              </a:rPr>
              <a:t>"GPA: "</a:t>
            </a:r>
            <a:r>
              <a:t>   &lt;&lt; </a:t>
            </a:r>
            <a:r>
              <a:rPr>
                <a:solidFill>
                  <a:srgbClr val="DABAFF"/>
                </a:solidFill>
              </a:rPr>
              <a:t>std</a:t>
            </a:r>
            <a:r>
              <a:t>::</a:t>
            </a:r>
            <a:r>
              <a:rPr>
                <a:solidFill>
                  <a:srgbClr val="B281EB"/>
                </a:solidFill>
              </a:rPr>
              <a:t>get</a:t>
            </a:r>
            <a:r>
              <a:t>&lt;</a:t>
            </a:r>
            <a:r>
              <a:rPr>
                <a:solidFill>
                  <a:srgbClr val="D9C97C"/>
                </a:solidFill>
              </a:rPr>
              <a:t>0</a:t>
            </a:r>
            <a:r>
              <a:t>&gt;(student) &lt;&lt; </a:t>
            </a:r>
            <a:r>
              <a:rPr>
                <a:solidFill>
                  <a:srgbClr val="FF8170"/>
                </a:solidFill>
              </a:rPr>
              <a:t>", "</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&lt;&lt; </a:t>
            </a:r>
            <a:r>
              <a:rPr>
                <a:solidFill>
                  <a:srgbClr val="FF8170"/>
                </a:solidFill>
              </a:rPr>
              <a:t>"Grade: "</a:t>
            </a:r>
            <a:r>
              <a:t> &lt;&lt; </a:t>
            </a:r>
            <a:r>
              <a:rPr>
                <a:solidFill>
                  <a:srgbClr val="DABAFF"/>
                </a:solidFill>
              </a:rPr>
              <a:t>std</a:t>
            </a:r>
            <a:r>
              <a:t>::</a:t>
            </a:r>
            <a:r>
              <a:rPr>
                <a:solidFill>
                  <a:srgbClr val="B281EB"/>
                </a:solidFill>
              </a:rPr>
              <a:t>get</a:t>
            </a:r>
            <a:r>
              <a:t>&lt;</a:t>
            </a:r>
            <a:r>
              <a:rPr>
                <a:solidFill>
                  <a:srgbClr val="D9C97C"/>
                </a:solidFill>
              </a:rPr>
              <a:t>1</a:t>
            </a:r>
            <a:r>
              <a:t>&gt;(student) &lt;&lt; </a:t>
            </a:r>
            <a:r>
              <a:rPr>
                <a:solidFill>
                  <a:srgbClr val="FF8170"/>
                </a:solidFill>
              </a:rPr>
              <a:t>", "</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&lt;&lt; </a:t>
            </a:r>
            <a:r>
              <a:rPr>
                <a:solidFill>
                  <a:srgbClr val="FF8170"/>
                </a:solidFill>
              </a:rPr>
              <a:t>"Name: "</a:t>
            </a:r>
            <a:r>
              <a:t>  &lt;&lt; </a:t>
            </a:r>
            <a:r>
              <a:rPr>
                <a:solidFill>
                  <a:srgbClr val="DABAFF"/>
                </a:solidFill>
              </a:rPr>
              <a:t>std</a:t>
            </a:r>
            <a:r>
              <a:t>::</a:t>
            </a:r>
            <a:r>
              <a:rPr>
                <a:solidFill>
                  <a:srgbClr val="B281EB"/>
                </a:solidFill>
              </a:rPr>
              <a:t>get</a:t>
            </a:r>
            <a:r>
              <a:t>&lt;</a:t>
            </a:r>
            <a:r>
              <a:rPr>
                <a:solidFill>
                  <a:srgbClr val="D9C97C"/>
                </a:solidFill>
              </a:rPr>
              <a:t>2</a:t>
            </a:r>
            <a:r>
              <a:t>&gt;(student) &lt;&lt; </a:t>
            </a:r>
            <a:r>
              <a:rPr>
                <a:solidFill>
                  <a:srgbClr val="D9C97C"/>
                </a:solidFill>
              </a:rPr>
              <a:t>'\n'</a:t>
            </a:r>
            <a:r>
              <a:t>;</a:t>
            </a:r>
          </a:p>
          <a:p>
            <a:pPr marL="0" indent="0" defTabSz="404266">
              <a:spcBef>
                <a:spcPts val="0"/>
              </a:spcBef>
              <a:buSzTx/>
              <a:buNone/>
              <a:tabLst>
                <a:tab pos="393700" algn="l"/>
              </a:tabLst>
              <a:defRPr b="1" sz="1656">
                <a:solidFill>
                  <a:srgbClr val="FF7AB2"/>
                </a:solidFill>
                <a:latin typeface="Menlo Regular"/>
                <a:ea typeface="Menlo Regular"/>
                <a:cs typeface="Menlo Regular"/>
                <a:sym typeface="Menlo Regular"/>
              </a:defRPr>
            </a:pPr>
            <a:r>
              <a:rPr b="0">
                <a:solidFill>
                  <a:srgbClr val="FFFFFF">
                    <a:alpha val="85000"/>
                  </a:srgbClr>
                </a:solidFill>
              </a:rPr>
              <a:t>    </a:t>
            </a:r>
            <a:r>
              <a:t>double</a:t>
            </a:r>
            <a:r>
              <a:rPr b="0">
                <a:solidFill>
                  <a:srgbClr val="FFFFFF">
                    <a:alpha val="85000"/>
                  </a:srgbClr>
                </a:solidFill>
              </a:rPr>
              <a:t> gpa;</a:t>
            </a:r>
            <a:endParaRPr b="0">
              <a:solidFill>
                <a:srgbClr val="FFFFFF">
                  <a:alpha val="85000"/>
                </a:srgbClr>
              </a:solidFill>
            </a:endParaRP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a:t>
            </a:r>
            <a:r>
              <a:rPr b="1">
                <a:solidFill>
                  <a:srgbClr val="FF7AB2"/>
                </a:solidFill>
              </a:rPr>
              <a:t>char</a:t>
            </a:r>
            <a:r>
              <a:t> grade;</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string</a:t>
            </a:r>
            <a:r>
              <a:t> name;</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a:t>
            </a:r>
          </a:p>
          <a:p>
            <a:pPr marL="0" indent="0" defTabSz="404266">
              <a:spcBef>
                <a:spcPts val="0"/>
              </a:spcBef>
              <a:buSzTx/>
              <a:buNone/>
              <a:tabLst>
                <a:tab pos="393700" algn="l"/>
              </a:tabLst>
              <a:defRPr sz="1656">
                <a:solidFill>
                  <a:srgbClr val="7F8C98"/>
                </a:solidFill>
                <a:latin typeface="Menlo Regular"/>
                <a:ea typeface="Menlo Regular"/>
                <a:cs typeface="Menlo Regular"/>
                <a:sym typeface="Menlo Regular"/>
              </a:defRPr>
            </a:pPr>
            <a:r>
              <a:rPr>
                <a:solidFill>
                  <a:srgbClr val="FFFFFF">
                    <a:alpha val="85000"/>
                  </a:srgbClr>
                </a:solidFill>
              </a:rPr>
              <a:t>    </a:t>
            </a:r>
            <a:r>
              <a:t>// unpack tuples</a:t>
            </a:r>
            <a:endParaRPr>
              <a:solidFill>
                <a:srgbClr val="FFFFFF">
                  <a:alpha val="85000"/>
                </a:srgbClr>
              </a:solidFill>
            </a:endParaRP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tie</a:t>
            </a:r>
            <a:r>
              <a:t>(gpa, grade, name) = </a:t>
            </a:r>
            <a:r>
              <a:rPr>
                <a:solidFill>
                  <a:srgbClr val="78C2B3"/>
                </a:solidFill>
              </a:rPr>
              <a:t>get_student</a:t>
            </a:r>
            <a:r>
              <a:t>(</a:t>
            </a:r>
            <a:r>
              <a:rPr>
                <a:solidFill>
                  <a:srgbClr val="D9C97C"/>
                </a:solidFill>
              </a:rPr>
              <a:t>1</a:t>
            </a:r>
            <a:r>
              <a:t>);</a:t>
            </a:r>
          </a:p>
          <a:p>
            <a:pPr marL="0" indent="0" defTabSz="404266">
              <a:spcBef>
                <a:spcPts val="0"/>
              </a:spcBef>
              <a:buSzTx/>
              <a:buNone/>
              <a:tabLst>
                <a:tab pos="393700" algn="l"/>
              </a:tabLst>
              <a:defRPr sz="1656">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"ID: 1, "</a:t>
            </a:r>
            <a:endParaRPr>
              <a:solidFill>
                <a:srgbClr val="FFFFFF">
                  <a:alpha val="85000"/>
                </a:srgbClr>
              </a:solidFill>
            </a:endParaRP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&lt;&lt;</a:t>
            </a:r>
            <a:r>
              <a:rPr>
                <a:solidFill>
                  <a:srgbClr val="FF8170"/>
                </a:solidFill>
              </a:rPr>
              <a:t>"GPA:"</a:t>
            </a:r>
            <a:r>
              <a:t> &lt;&lt;gpa&lt;&lt;</a:t>
            </a:r>
            <a:r>
              <a:rPr>
                <a:solidFill>
                  <a:srgbClr val="FF8170"/>
                </a:solidFill>
              </a:rPr>
              <a:t>","</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&lt;&lt; </a:t>
            </a:r>
            <a:r>
              <a:rPr>
                <a:solidFill>
                  <a:srgbClr val="FF8170"/>
                </a:solidFill>
              </a:rPr>
              <a:t>"Grade: "</a:t>
            </a:r>
            <a:r>
              <a:t> &lt;&lt; grade &lt;&lt; </a:t>
            </a:r>
            <a:r>
              <a:rPr>
                <a:solidFill>
                  <a:srgbClr val="FF8170"/>
                </a:solidFill>
              </a:rPr>
              <a:t>", "</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&lt;&lt; </a:t>
            </a:r>
            <a:r>
              <a:rPr>
                <a:solidFill>
                  <a:srgbClr val="FF8170"/>
                </a:solidFill>
              </a:rPr>
              <a:t>"Name: "</a:t>
            </a:r>
            <a:r>
              <a:t>  &lt;&lt; name &lt;&lt; </a:t>
            </a:r>
            <a:r>
              <a:rPr>
                <a:solidFill>
                  <a:srgbClr val="D9C97C"/>
                </a:solidFill>
              </a:rPr>
              <a:t>'\n'</a:t>
            </a:r>
            <a:r>
              <a:t>;</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a:t>
            </a:r>
          </a:p>
          <a:p>
            <a:pPr marL="0" indent="0" defTabSz="404266">
              <a:spcBef>
                <a:spcPts val="0"/>
              </a:spcBef>
              <a:buSzTx/>
              <a:buNone/>
              <a:tabLst>
                <a:tab pos="393700" algn="l"/>
              </a:tabLst>
              <a:defRPr sz="1656">
                <a:solidFill>
                  <a:srgbClr val="FFFFFF">
                    <a:alpha val="85000"/>
                  </a:srgbClr>
                </a:solidFill>
                <a:latin typeface="Menlo Regular"/>
                <a:ea typeface="Menlo Regular"/>
                <a:cs typeface="Menlo Regular"/>
                <a:sym typeface="Menlo Regular"/>
              </a:defRPr>
            </a:pPr>
            <a:r>
              <a:t>    </a:t>
            </a:r>
          </a:p>
          <a:p>
            <a:pPr marL="0" indent="0" defTabSz="404266">
              <a:spcBef>
                <a:spcPts val="0"/>
              </a:spcBef>
              <a:buSzTx/>
              <a:buNone/>
              <a:tabLst>
                <a:tab pos="393700" algn="l"/>
              </a:tabLst>
              <a:defRPr sz="1656">
                <a:solidFill>
                  <a:srgbClr val="7F8C98"/>
                </a:solidFill>
                <a:latin typeface="Menlo Regular"/>
                <a:ea typeface="Menlo Regular"/>
                <a:cs typeface="Menlo Regular"/>
                <a:sym typeface="Menlo Regular"/>
              </a:defRPr>
            </a:pPr>
            <a:r>
              <a:t>//std::get In addition to using constants to get tuple objects, C++14 adds usage types to get objects</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hared Pointer"/>
          <p:cNvSpPr txBox="1"/>
          <p:nvPr>
            <p:ph type="title"/>
          </p:nvPr>
        </p:nvSpPr>
        <p:spPr>
          <a:prstGeom prst="rect">
            <a:avLst/>
          </a:prstGeom>
        </p:spPr>
        <p:txBody>
          <a:bodyPr/>
          <a:lstStyle/>
          <a:p>
            <a:pPr/>
            <a:r>
              <a:t>Shared Pointer</a:t>
            </a:r>
          </a:p>
        </p:txBody>
      </p:sp>
      <p:sp>
        <p:nvSpPr>
          <p:cNvPr id="616"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36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sz="3600">
                <a:solidFill>
                  <a:srgbClr val="FFA14F"/>
                </a:solidFill>
                <a:latin typeface="Menlo Regular"/>
                <a:ea typeface="Menlo Regular"/>
                <a:cs typeface="Menlo Regular"/>
                <a:sym typeface="Menlo Regular"/>
              </a:defRPr>
            </a:pPr>
            <a:r>
              <a:t>#include </a:t>
            </a:r>
            <a:r>
              <a:rPr>
                <a:solidFill>
                  <a:srgbClr val="FF8170"/>
                </a:solidFill>
              </a:rPr>
              <a:t>&lt;memory&gt;</a:t>
            </a:r>
            <a:endParaRPr>
              <a:solidFill>
                <a:srgbClr val="FFFFFF">
                  <a:alpha val="85000"/>
                </a:srgbClr>
              </a:solidFill>
            </a:endParaRPr>
          </a:p>
          <a:p>
            <a:pPr marL="0" indent="0" defTabSz="439419">
              <a:spcBef>
                <a:spcPts val="0"/>
              </a:spcBef>
              <a:buSzTx/>
              <a:buNone/>
              <a:tabLst>
                <a:tab pos="431800" algn="l"/>
              </a:tabLst>
              <a:defRPr sz="3600">
                <a:solidFill>
                  <a:srgbClr val="DABAFF"/>
                </a:solidFill>
                <a:latin typeface="Menlo Regular"/>
                <a:ea typeface="Menlo Regular"/>
                <a:cs typeface="Menlo Regular"/>
                <a:sym typeface="Menlo Regular"/>
              </a:defRPr>
            </a:pPr>
            <a:r>
              <a:rPr b="1">
                <a:solidFill>
                  <a:srgbClr val="FF7AB2"/>
                </a:solidFill>
              </a:rPr>
              <a:t>void</a:t>
            </a:r>
            <a:r>
              <a:rPr>
                <a:solidFill>
                  <a:srgbClr val="FFFFFF">
                    <a:alpha val="85000"/>
                  </a:srgbClr>
                </a:solidFill>
              </a:rPr>
              <a:t> </a:t>
            </a:r>
            <a:r>
              <a:rPr>
                <a:solidFill>
                  <a:srgbClr val="4EB0CC"/>
                </a:solidFill>
              </a:rPr>
              <a:t>foo</a:t>
            </a:r>
            <a:r>
              <a:rPr>
                <a:solidFill>
                  <a:srgbClr val="FFFFFF">
                    <a:alpha val="85000"/>
                  </a:srgbClr>
                </a:solidFill>
              </a:rPr>
              <a:t>(</a:t>
            </a:r>
            <a:r>
              <a:t>std</a:t>
            </a:r>
            <a:r>
              <a:rPr>
                <a:solidFill>
                  <a:srgbClr val="FFFFFF">
                    <a:alpha val="85000"/>
                  </a:srgbClr>
                </a:solidFill>
              </a:rPr>
              <a:t>::</a:t>
            </a:r>
            <a:r>
              <a:t>shared_ptr</a:t>
            </a:r>
            <a:r>
              <a:rPr>
                <a:solidFill>
                  <a:srgbClr val="FFFFFF">
                    <a:alpha val="85000"/>
                  </a:srgbClr>
                </a:solidFill>
              </a:rPr>
              <a:t>&lt;</a:t>
            </a:r>
            <a:r>
              <a:rPr b="1">
                <a:solidFill>
                  <a:srgbClr val="FF7AB2"/>
                </a:solidFill>
              </a:rPr>
              <a:t>int</a:t>
            </a:r>
            <a:r>
              <a:rPr>
                <a:solidFill>
                  <a:srgbClr val="FFFFFF">
                    <a:alpha val="85000"/>
                  </a:srgbClr>
                </a:solidFill>
              </a:rPr>
              <a:t>&gt; i) {</a:t>
            </a:r>
            <a:endParaRPr>
              <a:solidFill>
                <a:srgbClr val="FFFFFF">
                  <a:alpha val="85000"/>
                </a:srgbClr>
              </a:solidFill>
            </a:endParaRPr>
          </a:p>
          <a:p>
            <a:pPr marL="0" indent="0" defTabSz="439419">
              <a:spcBef>
                <a:spcPts val="0"/>
              </a:spcBef>
              <a:buSzTx/>
              <a:buNone/>
              <a:tabLst>
                <a:tab pos="431800" algn="l"/>
              </a:tabLst>
              <a:defRPr sz="3600">
                <a:solidFill>
                  <a:srgbClr val="FFFFFF">
                    <a:alpha val="85000"/>
                  </a:srgbClr>
                </a:solidFill>
                <a:latin typeface="Menlo Regular"/>
                <a:ea typeface="Menlo Regular"/>
                <a:cs typeface="Menlo Regular"/>
                <a:sym typeface="Menlo Regular"/>
              </a:defRPr>
            </a:pPr>
            <a:r>
              <a:t>(*i)++; }</a:t>
            </a:r>
          </a:p>
          <a:p>
            <a:pPr marL="0" indent="0" defTabSz="439419">
              <a:spcBef>
                <a:spcPts val="0"/>
              </a:spcBef>
              <a:buSzTx/>
              <a:buNone/>
              <a:tabLst>
                <a:tab pos="431800" algn="l"/>
              </a:tabLst>
              <a:defRPr sz="36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3600">
                <a:solidFill>
                  <a:srgbClr val="7F8C98"/>
                </a:solidFill>
                <a:latin typeface="Menlo Regular"/>
                <a:ea typeface="Menlo Regular"/>
                <a:cs typeface="Menlo Regular"/>
                <a:sym typeface="Menlo Regular"/>
              </a:defRPr>
            </a:pPr>
            <a:r>
              <a:t>// auto pointer = new int(10); // illegal, no direct assignment // Constructed a std::shared_ptr</a:t>
            </a:r>
            <a:endParaRPr>
              <a:solidFill>
                <a:srgbClr val="FFFFFF">
                  <a:alpha val="85000"/>
                </a:srgbClr>
              </a:solidFill>
            </a:endParaRPr>
          </a:p>
          <a:p>
            <a:pPr marL="0" indent="0" defTabSz="439419">
              <a:spcBef>
                <a:spcPts val="0"/>
              </a:spcBef>
              <a:buSzTx/>
              <a:buNone/>
              <a:tabLst>
                <a:tab pos="431800" algn="l"/>
              </a:tabLst>
              <a:defRPr sz="3600">
                <a:solidFill>
                  <a:srgbClr val="FFFFFF">
                    <a:alpha val="85000"/>
                  </a:srgbClr>
                </a:solidFill>
                <a:latin typeface="Menlo Regular"/>
                <a:ea typeface="Menlo Regular"/>
                <a:cs typeface="Menlo Regular"/>
                <a:sym typeface="Menlo Regular"/>
              </a:defRPr>
            </a:pPr>
            <a:r>
              <a:rPr b="1">
                <a:solidFill>
                  <a:srgbClr val="FF7AB2"/>
                </a:solidFill>
              </a:rPr>
              <a:t>auto</a:t>
            </a:r>
            <a:r>
              <a:t> pointer = </a:t>
            </a:r>
            <a:r>
              <a:rPr>
                <a:solidFill>
                  <a:srgbClr val="DABAFF"/>
                </a:solidFill>
              </a:rPr>
              <a:t>std</a:t>
            </a:r>
            <a:r>
              <a:t>::</a:t>
            </a:r>
            <a:r>
              <a:rPr>
                <a:solidFill>
                  <a:srgbClr val="B281EB"/>
                </a:solidFill>
              </a:rPr>
              <a:t>make_shared</a:t>
            </a:r>
            <a:r>
              <a:t>&lt;</a:t>
            </a:r>
            <a:r>
              <a:rPr b="1">
                <a:solidFill>
                  <a:srgbClr val="FF7AB2"/>
                </a:solidFill>
              </a:rPr>
              <a:t>int</a:t>
            </a:r>
            <a:r>
              <a:t>&gt;(</a:t>
            </a:r>
            <a:r>
              <a:rPr>
                <a:solidFill>
                  <a:srgbClr val="D9C97C"/>
                </a:solidFill>
              </a:rPr>
              <a:t>10</a:t>
            </a:r>
            <a:r>
              <a:t>);</a:t>
            </a:r>
          </a:p>
          <a:p>
            <a:pPr marL="0" indent="0" defTabSz="439419">
              <a:spcBef>
                <a:spcPts val="0"/>
              </a:spcBef>
              <a:buSzTx/>
              <a:buNone/>
              <a:tabLst>
                <a:tab pos="431800" algn="l"/>
              </a:tabLst>
              <a:defRPr sz="3600">
                <a:solidFill>
                  <a:srgbClr val="FFFFFF">
                    <a:alpha val="85000"/>
                  </a:srgbClr>
                </a:solidFill>
                <a:latin typeface="Menlo Regular"/>
                <a:ea typeface="Menlo Regular"/>
                <a:cs typeface="Menlo Regular"/>
                <a:sym typeface="Menlo Regular"/>
              </a:defRPr>
            </a:pPr>
            <a:r>
              <a:rPr>
                <a:solidFill>
                  <a:srgbClr val="78C2B3"/>
                </a:solidFill>
              </a:rPr>
              <a:t>foo</a:t>
            </a:r>
            <a:r>
              <a:t>(pointer);</a:t>
            </a:r>
          </a:p>
          <a:p>
            <a:pPr marL="0" indent="0" defTabSz="439419">
              <a:spcBef>
                <a:spcPts val="0"/>
              </a:spcBef>
              <a:buSzTx/>
              <a:buNone/>
              <a:tabLst>
                <a:tab pos="431800" algn="l"/>
              </a:tabLst>
              <a:defRPr sz="3600">
                <a:solidFill>
                  <a:srgbClr val="FFFFFF">
                    <a:alpha val="85000"/>
                  </a:srgbClr>
                </a:solidFill>
                <a:latin typeface="Menlo Regular"/>
                <a:ea typeface="Menlo Regular"/>
                <a:cs typeface="Menlo Regular"/>
                <a:sym typeface="Menlo Regular"/>
              </a:defRPr>
            </a:pPr>
            <a:r>
              <a:rPr>
                <a:solidFill>
                  <a:srgbClr val="DABAFF"/>
                </a:solidFill>
              </a:rPr>
              <a:t>std</a:t>
            </a:r>
            <a:r>
              <a:t>::</a:t>
            </a:r>
            <a:r>
              <a:rPr>
                <a:solidFill>
                  <a:srgbClr val="B281EB"/>
                </a:solidFill>
              </a:rPr>
              <a:t>cout</a:t>
            </a:r>
            <a:r>
              <a:t> &lt;&lt; *pointer &lt;&lt; </a:t>
            </a:r>
            <a:r>
              <a:rPr>
                <a:solidFill>
                  <a:srgbClr val="DABAFF"/>
                </a:solidFill>
              </a:rPr>
              <a:t>std</a:t>
            </a:r>
            <a:r>
              <a:t>::</a:t>
            </a:r>
            <a:r>
              <a:rPr>
                <a:solidFill>
                  <a:srgbClr val="B281EB"/>
                </a:solidFill>
              </a:rPr>
              <a:t>endl</a:t>
            </a:r>
            <a:r>
              <a:t>; </a:t>
            </a:r>
            <a:r>
              <a:rPr>
                <a:solidFill>
                  <a:srgbClr val="7F8C98"/>
                </a:solidFill>
              </a:rPr>
              <a:t>// 11</a:t>
            </a:r>
          </a:p>
          <a:p>
            <a:pPr marL="0" indent="0" defTabSz="439419">
              <a:spcBef>
                <a:spcPts val="0"/>
              </a:spcBef>
              <a:buSzTx/>
              <a:buNone/>
              <a:tabLst>
                <a:tab pos="431800" algn="l"/>
              </a:tabLst>
              <a:defRPr sz="3600">
                <a:solidFill>
                  <a:srgbClr val="7F8C98"/>
                </a:solidFill>
                <a:latin typeface="Menlo Regular"/>
                <a:ea typeface="Menlo Regular"/>
                <a:cs typeface="Menlo Regular"/>
                <a:sym typeface="Menlo Regular"/>
              </a:defRPr>
            </a:pPr>
            <a:r>
              <a:t>// The shared_ptr will be destructed before leaving the scope return 0;</a:t>
            </a:r>
            <a:endParaRPr>
              <a:solidFill>
                <a:srgbClr val="FFFFFF">
                  <a:alpha val="85000"/>
                </a:srgbClr>
              </a:solidFill>
            </a:endParaRPr>
          </a:p>
          <a:p>
            <a:pPr marL="0" indent="0" defTabSz="439419">
              <a:spcBef>
                <a:spcPts val="0"/>
              </a:spcBef>
              <a:buSzTx/>
              <a:buNone/>
              <a:tabLst>
                <a:tab pos="431800" algn="l"/>
              </a:tabLst>
              <a:defRPr sz="36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Unique_Ptr"/>
          <p:cNvSpPr txBox="1"/>
          <p:nvPr>
            <p:ph type="title"/>
          </p:nvPr>
        </p:nvSpPr>
        <p:spPr>
          <a:prstGeom prst="rect">
            <a:avLst/>
          </a:prstGeom>
        </p:spPr>
        <p:txBody>
          <a:bodyPr/>
          <a:lstStyle/>
          <a:p>
            <a:pPr/>
            <a:r>
              <a:t>Unique_Ptr</a:t>
            </a:r>
          </a:p>
        </p:txBody>
      </p:sp>
      <p:sp>
        <p:nvSpPr>
          <p:cNvPr id="619" name="std::unique_ptr is an exclusive smart pointer that prohibits other smart pointers from sharing…"/>
          <p:cNvSpPr txBox="1"/>
          <p:nvPr>
            <p:ph type="body" idx="1"/>
          </p:nvPr>
        </p:nvSpPr>
        <p:spPr>
          <a:prstGeom prst="rect">
            <a:avLst/>
          </a:prstGeom>
        </p:spPr>
        <p:txBody>
          <a:bodyPr/>
          <a:lstStyle/>
          <a:p>
            <a:pPr marL="0" indent="0" defTabSz="457200">
              <a:spcBef>
                <a:spcPts val="1200"/>
              </a:spcBef>
              <a:buSzTx/>
              <a:buNone/>
              <a:defRPr sz="1333">
                <a:latin typeface="Times Roman"/>
                <a:ea typeface="Times Roman"/>
                <a:cs typeface="Times Roman"/>
                <a:sym typeface="Times Roman"/>
              </a:defRPr>
            </a:pPr>
            <a:r>
              <a:t>s</a:t>
            </a:r>
            <a:r>
              <a:rPr sz="4233"/>
              <a:t>td::unique_ptr is an exclusive smart pointer that prohibits other smart pointers from sharing </a:t>
            </a:r>
            <a:endParaRPr sz="4100"/>
          </a:p>
          <a:p>
            <a:pPr marL="0" indent="0" defTabSz="457200">
              <a:spcBef>
                <a:spcPts val="1200"/>
              </a:spcBef>
              <a:buSzTx/>
              <a:buNone/>
              <a:defRPr sz="4233">
                <a:latin typeface="Times Roman"/>
                <a:ea typeface="Times Roman"/>
                <a:cs typeface="Times Roman"/>
                <a:sym typeface="Times Roman"/>
              </a:defRPr>
            </a:pPr>
            <a:r>
              <a:t>the same object, thus keeping the code safe: </a:t>
            </a:r>
            <a:endParaRPr sz="4100"/>
          </a:p>
          <a:p>
            <a:pPr marL="0" indent="0" defTabSz="457200">
              <a:spcBef>
                <a:spcPts val="1200"/>
              </a:spcBef>
              <a:buSzTx/>
              <a:buNone/>
              <a:defRPr sz="4233">
                <a:solidFill>
                  <a:srgbClr val="61A1B0"/>
                </a:solidFill>
                <a:latin typeface="Times Roman"/>
                <a:ea typeface="Times Roman"/>
                <a:cs typeface="Times Roman"/>
                <a:sym typeface="Times Roman"/>
              </a:defRPr>
            </a:pPr>
            <a:r>
              <a:rPr>
                <a:solidFill>
                  <a:srgbClr val="000000"/>
                </a:solidFill>
              </a:rPr>
              <a:t>std::unique_ptr&lt;</a:t>
            </a:r>
            <a:r>
              <a:rPr>
                <a:solidFill>
                  <a:srgbClr val="8F2100"/>
                </a:solidFill>
              </a:rPr>
              <a:t>int</a:t>
            </a:r>
            <a:r>
              <a:rPr>
                <a:solidFill>
                  <a:srgbClr val="000000"/>
                </a:solidFill>
              </a:rPr>
              <a:t>&gt; pointer = std::make_unique&lt;</a:t>
            </a:r>
            <a:r>
              <a:rPr>
                <a:solidFill>
                  <a:srgbClr val="8F2100"/>
                </a:solidFill>
              </a:rPr>
              <a:t>int</a:t>
            </a:r>
            <a:r>
              <a:rPr>
                <a:solidFill>
                  <a:srgbClr val="000000"/>
                </a:solidFill>
              </a:rPr>
              <a:t>&gt;(</a:t>
            </a:r>
            <a:r>
              <a:rPr>
                <a:solidFill>
                  <a:srgbClr val="40A170"/>
                </a:solidFill>
              </a:rPr>
              <a:t>10</a:t>
            </a:r>
            <a:r>
              <a:rPr>
                <a:solidFill>
                  <a:srgbClr val="000000"/>
                </a:solidFill>
              </a:rPr>
              <a:t>); </a:t>
            </a:r>
            <a:r>
              <a:t>// make_unique was introduced in C++14 </a:t>
            </a:r>
            <a:r>
              <a:rPr>
                <a:solidFill>
                  <a:srgbClr val="000000"/>
                </a:solidFill>
              </a:rPr>
              <a:t>std::unique_ptr&lt;</a:t>
            </a:r>
            <a:r>
              <a:rPr>
                <a:solidFill>
                  <a:srgbClr val="8F2100"/>
                </a:solidFill>
              </a:rPr>
              <a:t>int</a:t>
            </a:r>
            <a:r>
              <a:rPr>
                <a:solidFill>
                  <a:srgbClr val="000000"/>
                </a:solidFill>
              </a:rPr>
              <a:t>&gt; pointer2 = pointer; </a:t>
            </a:r>
            <a:r>
              <a:t>// illegal </a:t>
            </a:r>
          </a:p>
          <a:p>
            <a:pPr marL="0" indent="0" defTabSz="457200">
              <a:spcBef>
                <a:spcPts val="1200"/>
              </a:spcBef>
              <a:buSzTx/>
              <a:buNone/>
              <a:defRPr sz="4233">
                <a:solidFill>
                  <a:srgbClr val="61A1B0"/>
                </a:solidFill>
                <a:latin typeface="Times Roman"/>
                <a:ea typeface="Times Roman"/>
                <a:cs typeface="Times Roman"/>
                <a:sym typeface="Times Roman"/>
              </a:defRPr>
            </a:pPr>
          </a:p>
          <a:p>
            <a:pPr marL="0" indent="0" defTabSz="457200">
              <a:spcBef>
                <a:spcPts val="1200"/>
              </a:spcBef>
              <a:buSzTx/>
              <a:buNone/>
              <a:defRPr sz="4233">
                <a:latin typeface="Times Roman"/>
                <a:ea typeface="Times Roman"/>
                <a:cs typeface="Times Roman"/>
                <a:sym typeface="Times Roman"/>
              </a:defRPr>
            </a:pPr>
            <a:r>
              <a:t>Since it is monopolized, in other words, it cannot be copied. However, we can use std::move to </a:t>
            </a:r>
            <a:endParaRPr sz="4100"/>
          </a:p>
          <a:p>
            <a:pPr marL="0" indent="0" defTabSz="457200">
              <a:spcBef>
                <a:spcPts val="1200"/>
              </a:spcBef>
              <a:buSzTx/>
              <a:buNone/>
              <a:defRPr sz="4233">
                <a:latin typeface="Times Roman"/>
                <a:ea typeface="Times Roman"/>
                <a:cs typeface="Times Roman"/>
                <a:sym typeface="Times Roman"/>
              </a:defRPr>
            </a:pPr>
            <a:r>
              <a:t>transfer it to other unique_ptr, for example: </a:t>
            </a:r>
            <a:endParaRPr sz="4100"/>
          </a:p>
          <a:p>
            <a:pPr marL="0" indent="0" defTabSz="457200">
              <a:spcBef>
                <a:spcPts val="1200"/>
              </a:spcBef>
              <a:buSzTx/>
              <a:buNone/>
              <a:defRPr sz="1333">
                <a:latin typeface="Times Roman"/>
                <a:ea typeface="Times Roman"/>
                <a:cs typeface="Times Roman"/>
                <a:sym typeface="Times Roman"/>
              </a:defRPr>
            </a:pPr>
            <a:endParaRPr sz="1200"/>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Unique_Ptr"/>
          <p:cNvSpPr txBox="1"/>
          <p:nvPr>
            <p:ph type="title"/>
          </p:nvPr>
        </p:nvSpPr>
        <p:spPr>
          <a:prstGeom prst="rect">
            <a:avLst/>
          </a:prstGeom>
        </p:spPr>
        <p:txBody>
          <a:bodyPr/>
          <a:lstStyle/>
          <a:p>
            <a:pPr/>
            <a:r>
              <a:t>Unique_Ptr</a:t>
            </a:r>
          </a:p>
        </p:txBody>
      </p:sp>
      <p:sp>
        <p:nvSpPr>
          <p:cNvPr id="622" name="#include &lt;iostream&gt;…"/>
          <p:cNvSpPr txBox="1"/>
          <p:nvPr>
            <p:ph type="body" idx="1"/>
          </p:nvPr>
        </p:nvSpPr>
        <p:spPr>
          <a:prstGeom prst="rect">
            <a:avLst/>
          </a:prstGeom>
        </p:spPr>
        <p:txBody>
          <a:bodyPr/>
          <a:lstStyle/>
          <a:p>
            <a:pPr marL="0" indent="0" defTabSz="182880">
              <a:spcBef>
                <a:spcPts val="400"/>
              </a:spcBef>
              <a:buSzTx/>
              <a:buNone/>
              <a:defRPr b="1" sz="2013">
                <a:latin typeface="Times Roman"/>
                <a:ea typeface="Times Roman"/>
                <a:cs typeface="Times Roman"/>
                <a:sym typeface="Times Roman"/>
              </a:defRPr>
            </a:pPr>
            <a:r>
              <a:rPr>
                <a:solidFill>
                  <a:srgbClr val="BD7A00"/>
                </a:solidFill>
              </a:rPr>
              <a:t>#include </a:t>
            </a:r>
            <a:r>
              <a:t>&lt;iostream&gt; </a:t>
            </a:r>
            <a:endParaRPr sz="1960"/>
          </a:p>
          <a:p>
            <a:pPr marL="0" indent="0" defTabSz="182880">
              <a:spcBef>
                <a:spcPts val="0"/>
              </a:spcBef>
              <a:buSzTx/>
              <a:buNone/>
              <a:defRPr b="1" sz="2013">
                <a:solidFill>
                  <a:srgbClr val="BD7A00"/>
                </a:solidFill>
                <a:latin typeface="Times Roman"/>
                <a:ea typeface="Times Roman"/>
                <a:cs typeface="Times Roman"/>
                <a:sym typeface="Times Roman"/>
              </a:defRPr>
            </a:pPr>
            <a:r>
              <a:t>#include </a:t>
            </a:r>
            <a:r>
              <a:rPr>
                <a:solidFill>
                  <a:srgbClr val="000000"/>
                </a:solidFill>
              </a:rPr>
              <a:t>&lt;memory&gt;</a:t>
            </a:r>
            <a:endParaRPr>
              <a:solidFill>
                <a:srgbClr val="000000"/>
              </a:solidFill>
            </a:endParaRPr>
          </a:p>
          <a:p>
            <a:pPr marL="0" indent="0" defTabSz="182880">
              <a:spcBef>
                <a:spcPts val="400"/>
              </a:spcBef>
              <a:buSzTx/>
              <a:buNone/>
              <a:defRPr b="1" sz="2013">
                <a:latin typeface="Times Roman"/>
                <a:ea typeface="Times Roman"/>
                <a:cs typeface="Times Roman"/>
                <a:sym typeface="Times Roman"/>
              </a:defRPr>
            </a:pPr>
            <a:r>
              <a:rPr>
                <a:solidFill>
                  <a:srgbClr val="007021"/>
                </a:solidFill>
              </a:rPr>
              <a:t>struct </a:t>
            </a:r>
            <a:r>
              <a:t>Foo {</a:t>
            </a:r>
            <a:br/>
            <a:r>
              <a:t>Foo() { std::cout &lt;&lt; </a:t>
            </a:r>
            <a:r>
              <a:rPr>
                <a:solidFill>
                  <a:srgbClr val="4070A1"/>
                </a:solidFill>
              </a:rPr>
              <a:t>"Foo::Foo" </a:t>
            </a:r>
            <a:r>
              <a:t>&lt;&lt; std::endl; } ~Foo() { std::cout &lt;&lt; </a:t>
            </a:r>
            <a:r>
              <a:rPr>
                <a:solidFill>
                  <a:srgbClr val="4070A1"/>
                </a:solidFill>
              </a:rPr>
              <a:t>"Foo::~Foo" </a:t>
            </a:r>
            <a:r>
              <a:t>&lt;&lt; std::endl; } </a:t>
            </a:r>
            <a:r>
              <a:rPr>
                <a:solidFill>
                  <a:srgbClr val="8F2100"/>
                </a:solidFill>
              </a:rPr>
              <a:t>void </a:t>
            </a:r>
            <a:r>
              <a:t>foo() { std::cout &lt;&lt; </a:t>
            </a:r>
            <a:r>
              <a:rPr>
                <a:solidFill>
                  <a:srgbClr val="4070A1"/>
                </a:solidFill>
              </a:rPr>
              <a:t>"Foo::foo" </a:t>
            </a:r>
            <a:r>
              <a:t>&lt;&lt; std::endl; } </a:t>
            </a:r>
            <a:endParaRPr sz="1960"/>
          </a:p>
          <a:p>
            <a:pPr marL="0" indent="0" defTabSz="182880">
              <a:spcBef>
                <a:spcPts val="400"/>
              </a:spcBef>
              <a:buSzTx/>
              <a:buNone/>
              <a:defRPr b="1" sz="2013">
                <a:latin typeface="Times Roman"/>
                <a:ea typeface="Times Roman"/>
                <a:cs typeface="Times Roman"/>
                <a:sym typeface="Times Roman"/>
              </a:defRPr>
            </a:pPr>
            <a:r>
              <a:t>}; </a:t>
            </a:r>
            <a:endParaRPr sz="1960"/>
          </a:p>
          <a:p>
            <a:pPr marL="0" indent="0" defTabSz="182880">
              <a:spcBef>
                <a:spcPts val="0"/>
              </a:spcBef>
              <a:buSzTx/>
              <a:buNone/>
              <a:defRPr b="1" sz="2013">
                <a:latin typeface="Times Roman"/>
                <a:ea typeface="Times Roman"/>
                <a:cs typeface="Times Roman"/>
                <a:sym typeface="Times Roman"/>
              </a:defRPr>
            </a:pPr>
            <a:r>
              <a:rPr>
                <a:solidFill>
                  <a:srgbClr val="8F2100"/>
                </a:solidFill>
              </a:rPr>
              <a:t>void </a:t>
            </a:r>
            <a:r>
              <a:t>f(</a:t>
            </a:r>
            <a:r>
              <a:rPr>
                <a:solidFill>
                  <a:srgbClr val="7D8F29"/>
                </a:solidFill>
              </a:rPr>
              <a:t>const </a:t>
            </a:r>
            <a:r>
              <a:t>Foo &amp;) {</a:t>
            </a:r>
          </a:p>
          <a:p>
            <a:pPr marL="0" indent="0" defTabSz="182880">
              <a:spcBef>
                <a:spcPts val="0"/>
              </a:spcBef>
              <a:buSzTx/>
              <a:buNone/>
              <a:defRPr b="1" sz="2013">
                <a:latin typeface="Times Roman"/>
                <a:ea typeface="Times Roman"/>
                <a:cs typeface="Times Roman"/>
                <a:sym typeface="Times Roman"/>
              </a:defRPr>
            </a:pPr>
            <a:r>
              <a:t>    std::cout &lt;&lt; </a:t>
            </a:r>
            <a:r>
              <a:rPr>
                <a:solidFill>
                  <a:srgbClr val="4070A1"/>
                </a:solidFill>
              </a:rPr>
              <a:t>"f(const Foo&amp;)" </a:t>
            </a:r>
            <a:r>
              <a:t>&lt;&lt; std::endl;</a:t>
            </a:r>
          </a:p>
          <a:p>
            <a:pPr marL="0" indent="0" defTabSz="182880">
              <a:spcBef>
                <a:spcPts val="400"/>
              </a:spcBef>
              <a:buSzTx/>
              <a:buNone/>
              <a:defRPr b="1" sz="2013">
                <a:latin typeface="Times Roman"/>
                <a:ea typeface="Times Roman"/>
                <a:cs typeface="Times Roman"/>
                <a:sym typeface="Times Roman"/>
              </a:defRPr>
            </a:pPr>
            <a:r>
              <a:t>} </a:t>
            </a:r>
            <a:endParaRPr sz="1960"/>
          </a:p>
          <a:p>
            <a:pPr marL="0" indent="0" defTabSz="182880">
              <a:spcBef>
                <a:spcPts val="0"/>
              </a:spcBef>
              <a:buSzTx/>
              <a:buNone/>
              <a:defRPr b="1" sz="2013">
                <a:latin typeface="Times Roman"/>
                <a:ea typeface="Times Roman"/>
                <a:cs typeface="Times Roman"/>
                <a:sym typeface="Times Roman"/>
              </a:defRPr>
            </a:pPr>
            <a:r>
              <a:rPr>
                <a:solidFill>
                  <a:srgbClr val="8F2100"/>
                </a:solidFill>
              </a:rPr>
              <a:t>int </a:t>
            </a:r>
            <a:r>
              <a:t>main() {</a:t>
            </a:r>
          </a:p>
          <a:p>
            <a:pPr marL="0" indent="0" defTabSz="182880">
              <a:spcBef>
                <a:spcPts val="0"/>
              </a:spcBef>
              <a:buSzTx/>
              <a:buNone/>
              <a:defRPr b="1" sz="2013">
                <a:latin typeface="Times Roman"/>
                <a:ea typeface="Times Roman"/>
                <a:cs typeface="Times Roman"/>
                <a:sym typeface="Times Roman"/>
              </a:defRPr>
            </a:pPr>
            <a:r>
              <a:t>    std::unique_ptr&lt;Foo&gt; p1(std::make_unique&lt;Foo&gt;());</a:t>
            </a:r>
          </a:p>
          <a:p>
            <a:pPr marL="0" indent="0" defTabSz="182880">
              <a:spcBef>
                <a:spcPts val="0"/>
              </a:spcBef>
              <a:buSzTx/>
              <a:buNone/>
              <a:defRPr b="1" sz="2013">
                <a:solidFill>
                  <a:srgbClr val="61A1B0"/>
                </a:solidFill>
                <a:latin typeface="Times Roman"/>
                <a:ea typeface="Times Roman"/>
                <a:cs typeface="Times Roman"/>
                <a:sym typeface="Times Roman"/>
              </a:defRPr>
            </a:pPr>
            <a:r>
              <a:t>    // p1 is not empty, prints</a:t>
            </a:r>
          </a:p>
          <a:p>
            <a:pPr marL="0" indent="0" defTabSz="182880">
              <a:spcBef>
                <a:spcPts val="400"/>
              </a:spcBef>
              <a:buSzTx/>
              <a:buNone/>
              <a:defRPr b="1" sz="2013">
                <a:latin typeface="Times Roman"/>
                <a:ea typeface="Times Roman"/>
                <a:cs typeface="Times Roman"/>
                <a:sym typeface="Times Roman"/>
              </a:defRPr>
            </a:pPr>
            <a:r>
              <a:rPr>
                <a:solidFill>
                  <a:srgbClr val="007021"/>
                </a:solidFill>
              </a:rPr>
              <a:t>if </a:t>
            </a:r>
            <a:r>
              <a:t>(p1) p1-&gt;foo(); { </a:t>
            </a:r>
            <a:endParaRPr sz="1960"/>
          </a:p>
          <a:p>
            <a:pPr marL="0" indent="0" defTabSz="182880">
              <a:spcBef>
                <a:spcPts val="0"/>
              </a:spcBef>
              <a:buSzTx/>
              <a:buNone/>
              <a:defRPr b="1" sz="2013">
                <a:latin typeface="Times Roman"/>
                <a:ea typeface="Times Roman"/>
                <a:cs typeface="Times Roman"/>
                <a:sym typeface="Times Roman"/>
              </a:defRPr>
            </a:pPr>
            <a:r>
              <a:t>        std::unique_ptr&lt;Foo&gt; p2(std::move(p1));</a:t>
            </a:r>
          </a:p>
          <a:p>
            <a:pPr marL="0" indent="0" defTabSz="182880">
              <a:spcBef>
                <a:spcPts val="0"/>
              </a:spcBef>
              <a:buSzTx/>
              <a:buNone/>
              <a:defRPr b="1" sz="2013">
                <a:solidFill>
                  <a:srgbClr val="61A1B0"/>
                </a:solidFill>
                <a:latin typeface="Times Roman"/>
                <a:ea typeface="Times Roman"/>
                <a:cs typeface="Times Roman"/>
                <a:sym typeface="Times Roman"/>
              </a:defRPr>
            </a:pPr>
            <a:r>
              <a:t>        // p2 is not empty, prints</a:t>
            </a:r>
          </a:p>
          <a:p>
            <a:pPr marL="0" indent="0" defTabSz="182880">
              <a:spcBef>
                <a:spcPts val="400"/>
              </a:spcBef>
              <a:buSzTx/>
              <a:buNone/>
              <a:defRPr b="1" sz="2013">
                <a:latin typeface="Times Roman"/>
                <a:ea typeface="Times Roman"/>
                <a:cs typeface="Times Roman"/>
                <a:sym typeface="Times Roman"/>
              </a:defRPr>
            </a:pPr>
            <a:r>
              <a:t>f(*p2); </a:t>
            </a:r>
            <a:endParaRPr sz="1960"/>
          </a:p>
          <a:p>
            <a:pPr marL="0" indent="0" defTabSz="182880">
              <a:spcBef>
                <a:spcPts val="0"/>
              </a:spcBef>
              <a:buSzTx/>
              <a:buNone/>
              <a:defRPr b="1" sz="2013">
                <a:solidFill>
                  <a:srgbClr val="61A1B0"/>
                </a:solidFill>
                <a:latin typeface="Times Roman"/>
                <a:ea typeface="Times Roman"/>
                <a:cs typeface="Times Roman"/>
                <a:sym typeface="Times Roman"/>
              </a:defRPr>
            </a:pPr>
            <a:r>
              <a:t>        // p2 is not empty, prints</a:t>
            </a:r>
          </a:p>
          <a:p>
            <a:pPr marL="0" indent="0" defTabSz="182880">
              <a:spcBef>
                <a:spcPts val="400"/>
              </a:spcBef>
              <a:buSzTx/>
              <a:buNone/>
              <a:defRPr b="1" sz="2013">
                <a:solidFill>
                  <a:srgbClr val="61A1B0"/>
                </a:solidFill>
                <a:latin typeface="Times Roman"/>
                <a:ea typeface="Times Roman"/>
                <a:cs typeface="Times Roman"/>
                <a:sym typeface="Times Roman"/>
              </a:defRPr>
            </a:pPr>
            <a:r>
              <a:rPr>
                <a:solidFill>
                  <a:srgbClr val="007021"/>
                </a:solidFill>
              </a:rPr>
              <a:t>if</a:t>
            </a:r>
            <a:r>
              <a:rPr>
                <a:solidFill>
                  <a:srgbClr val="000000"/>
                </a:solidFill>
              </a:rPr>
              <a:t>(p2) p2-&gt;foo();</a:t>
            </a:r>
            <a:br>
              <a:rPr>
                <a:solidFill>
                  <a:srgbClr val="000000"/>
                </a:solidFill>
              </a:rPr>
            </a:br>
            <a:r>
              <a:t>// p1 is empty, no prints </a:t>
            </a:r>
            <a:endParaRPr sz="1960">
              <a:solidFill>
                <a:srgbClr val="000000"/>
              </a:solidFill>
            </a:endParaRPr>
          </a:p>
          <a:p>
            <a:pPr marL="0" indent="0" defTabSz="182880">
              <a:spcBef>
                <a:spcPts val="400"/>
              </a:spcBef>
              <a:buSzTx/>
              <a:buNone/>
              <a:defRPr b="1" sz="2013">
                <a:latin typeface="Times Roman"/>
                <a:ea typeface="Times Roman"/>
                <a:cs typeface="Times Roman"/>
                <a:sym typeface="Times Roman"/>
              </a:defRPr>
            </a:pPr>
            <a:r>
              <a:rPr>
                <a:solidFill>
                  <a:srgbClr val="007021"/>
                </a:solidFill>
              </a:rPr>
              <a:t>if</a:t>
            </a:r>
            <a:r>
              <a:t>(p1) p1-&gt;foo(); </a:t>
            </a:r>
            <a:endParaRPr sz="1960"/>
          </a:p>
          <a:p>
            <a:pPr marL="0" indent="0" defTabSz="182880">
              <a:spcBef>
                <a:spcPts val="0"/>
              </a:spcBef>
              <a:buSzTx/>
              <a:buNone/>
              <a:defRPr b="1" sz="2013">
                <a:latin typeface="Times Roman"/>
                <a:ea typeface="Times Roman"/>
                <a:cs typeface="Times Roman"/>
                <a:sym typeface="Times Roman"/>
              </a:defRPr>
            </a:pPr>
            <a:r>
              <a:t>        p1 = std::move(p2);</a:t>
            </a:r>
          </a:p>
          <a:p>
            <a:pPr marL="0" indent="0" defTabSz="182880">
              <a:spcBef>
                <a:spcPts val="0"/>
              </a:spcBef>
              <a:buSzTx/>
              <a:buNone/>
              <a:defRPr b="1" sz="2013">
                <a:solidFill>
                  <a:srgbClr val="61A1B0"/>
                </a:solidFill>
                <a:latin typeface="Times Roman"/>
                <a:ea typeface="Times Roman"/>
                <a:cs typeface="Times Roman"/>
                <a:sym typeface="Times Roman"/>
              </a:defRPr>
            </a:pPr>
            <a:r>
              <a:t>        // p2 is empty, no prints</a:t>
            </a:r>
          </a:p>
          <a:p>
            <a:pPr marL="0" indent="0" defTabSz="182880">
              <a:spcBef>
                <a:spcPts val="400"/>
              </a:spcBef>
              <a:buSzTx/>
              <a:buNone/>
              <a:defRPr b="1" sz="2013">
                <a:latin typeface="Times Roman"/>
                <a:ea typeface="Times Roman"/>
                <a:cs typeface="Times Roman"/>
                <a:sym typeface="Times Roman"/>
              </a:defRPr>
            </a:pPr>
            <a:r>
              <a:rPr>
                <a:solidFill>
                  <a:srgbClr val="007021"/>
                </a:solidFill>
              </a:rPr>
              <a:t>if</a:t>
            </a:r>
            <a:r>
              <a:t>(p2) p2-&gt;foo(); </a:t>
            </a:r>
            <a:endParaRPr sz="1960"/>
          </a:p>
          <a:p>
            <a:pPr marL="0" indent="0" defTabSz="182880">
              <a:spcBef>
                <a:spcPts val="0"/>
              </a:spcBef>
              <a:buSzTx/>
              <a:buNone/>
              <a:defRPr b="1" sz="2013">
                <a:latin typeface="Times Roman"/>
                <a:ea typeface="Times Roman"/>
                <a:cs typeface="Times Roman"/>
                <a:sym typeface="Times Roman"/>
              </a:defRPr>
            </a:pPr>
            <a:r>
              <a:t>        std::cout &lt;&lt; </a:t>
            </a:r>
            <a:r>
              <a:rPr>
                <a:solidFill>
                  <a:srgbClr val="4070A1"/>
                </a:solidFill>
              </a:rPr>
              <a:t>"p2 was destroyed" </a:t>
            </a:r>
            <a:r>
              <a:t>&lt;&lt; std::endl;</a:t>
            </a:r>
          </a:p>
          <a:p>
            <a:pPr marL="0" indent="0" defTabSz="182880">
              <a:spcBef>
                <a:spcPts val="0"/>
              </a:spcBef>
              <a:buSzTx/>
              <a:buNone/>
              <a:defRPr b="1" sz="2013">
                <a:latin typeface="Times Roman"/>
                <a:ea typeface="Times Roman"/>
                <a:cs typeface="Times Roman"/>
                <a:sym typeface="Times Roman"/>
              </a:defRPr>
            </a:pPr>
            <a:r>
              <a:t>    }</a:t>
            </a:r>
          </a:p>
          <a:p>
            <a:pPr marL="0" indent="0" defTabSz="182880">
              <a:spcBef>
                <a:spcPts val="0"/>
              </a:spcBef>
              <a:buSzTx/>
              <a:buNone/>
              <a:defRPr b="1" sz="2013">
                <a:solidFill>
                  <a:srgbClr val="61A1B0"/>
                </a:solidFill>
                <a:latin typeface="Times Roman"/>
                <a:ea typeface="Times Roman"/>
                <a:cs typeface="Times Roman"/>
                <a:sym typeface="Times Roman"/>
              </a:defRPr>
            </a:pPr>
            <a:r>
              <a:t>    // p1 is not empty, prints</a:t>
            </a:r>
          </a:p>
          <a:p>
            <a:pPr marL="0" indent="0" defTabSz="182880">
              <a:spcBef>
                <a:spcPts val="400"/>
              </a:spcBef>
              <a:buSzTx/>
              <a:buNone/>
              <a:defRPr b="1" sz="2013">
                <a:latin typeface="Times Roman"/>
                <a:ea typeface="Times Roman"/>
                <a:cs typeface="Times Roman"/>
                <a:sym typeface="Times Roman"/>
              </a:defRPr>
            </a:pPr>
            <a:r>
              <a:rPr>
                <a:solidFill>
                  <a:srgbClr val="007021"/>
                </a:solidFill>
              </a:rPr>
              <a:t>if </a:t>
            </a:r>
            <a:r>
              <a:t>(p1) p1-&gt;foo(); </a:t>
            </a:r>
          </a:p>
          <a:p>
            <a:pPr marL="0" indent="0" defTabSz="182880">
              <a:spcBef>
                <a:spcPts val="400"/>
              </a:spcBef>
              <a:buSzTx/>
              <a:buNone/>
              <a:defRPr b="1" sz="2013">
                <a:latin typeface="Times Roman"/>
                <a:ea typeface="Times Roman"/>
                <a:cs typeface="Times Roman"/>
                <a:sym typeface="Times Roman"/>
              </a:defRPr>
            </a:pPr>
            <a:r>
              <a:t>}</a:t>
            </a:r>
            <a:endParaRPr sz="1960"/>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Weak_ptr"/>
          <p:cNvSpPr txBox="1"/>
          <p:nvPr>
            <p:ph type="title"/>
          </p:nvPr>
        </p:nvSpPr>
        <p:spPr>
          <a:prstGeom prst="rect">
            <a:avLst/>
          </a:prstGeom>
        </p:spPr>
        <p:txBody>
          <a:bodyPr/>
          <a:lstStyle/>
          <a:p>
            <a:pPr/>
            <a:r>
              <a:t>Weak_ptr</a:t>
            </a:r>
          </a:p>
        </p:txBody>
      </p:sp>
      <p:sp>
        <p:nvSpPr>
          <p:cNvPr id="625" name="The result is that A and B will not be destroyed. This is because the pointer inside a, b also references a, b, which makes the reference count of a, b becomes 2, leaving the scope. When the a, b smart pointer is destructed, it can only cause the referen"/>
          <p:cNvSpPr txBox="1"/>
          <p:nvPr>
            <p:ph type="body" idx="1"/>
          </p:nvPr>
        </p:nvSpPr>
        <p:spPr>
          <a:prstGeom prst="rect">
            <a:avLst/>
          </a:prstGeom>
        </p:spPr>
        <p:txBody>
          <a:bodyPr/>
          <a:lstStyle/>
          <a:p>
            <a:pPr marL="0" indent="0" defTabSz="457200">
              <a:spcBef>
                <a:spcPts val="1200"/>
              </a:spcBef>
              <a:buSzTx/>
              <a:buNone/>
              <a:defRPr sz="3033">
                <a:latin typeface="Times Roman"/>
                <a:ea typeface="Times Roman"/>
                <a:cs typeface="Times Roman"/>
                <a:sym typeface="Times Roman"/>
              </a:defRPr>
            </a:pPr>
            <a:r>
              <a:t>The result is that A and B will not be destroyed. This is because the pointer inside a, b also references a, b, which makes the reference count of a, b becomes 2, leaving the scope. When the a, b smart pointer is destructed, it can only cause the reference count of this area to be decremented by one. This causes the memory area reference count pointed to by the a, b object to be non-zero, but the external has no way to find this area, it also caused a memory leak, as shown in Figure 5.1: </a:t>
            </a:r>
          </a:p>
          <a:p>
            <a:pPr marL="0" indent="0" defTabSz="457200">
              <a:spcBef>
                <a:spcPts val="1200"/>
              </a:spcBef>
              <a:buSzTx/>
              <a:buNone/>
              <a:defRPr sz="3033">
                <a:latin typeface="Times Roman"/>
                <a:ea typeface="Times Roman"/>
                <a:cs typeface="Times Roman"/>
                <a:sym typeface="Times Roman"/>
              </a:defRPr>
            </a:pPr>
          </a:p>
          <a:p>
            <a:pPr marL="0" indent="0" defTabSz="457200">
              <a:spcBef>
                <a:spcPts val="1200"/>
              </a:spcBef>
              <a:buSzTx/>
              <a:buNone/>
              <a:defRPr sz="3233">
                <a:latin typeface="Times Roman"/>
                <a:ea typeface="Times Roman"/>
                <a:cs typeface="Times Roman"/>
                <a:sym typeface="Times Roman"/>
              </a:defRPr>
            </a:pPr>
            <a:r>
              <a:t>The solution to this problem is to use the weak reference pointer std::weak_ptr, which is a weak reference (compared to std::shared_ptr is a strong reference). A weak reference does not cause an increase in the reference count. When a weak reference is used, the final release process is shown in Figure 5.2: </a:t>
            </a:r>
            <a:endParaRPr sz="3100"/>
          </a:p>
          <a:p>
            <a:pPr marL="0" indent="0" defTabSz="457200">
              <a:spcBef>
                <a:spcPts val="1200"/>
              </a:spcBef>
              <a:buSzTx/>
              <a:buNone/>
              <a:defRPr sz="3233">
                <a:latin typeface="Times Roman"/>
                <a:ea typeface="Times Roman"/>
                <a:cs typeface="Times Roman"/>
                <a:sym typeface="Times Roman"/>
              </a:defRPr>
            </a:pPr>
            <a:r>
              <a:t>In the above figure, only B is left in the last step, and B does not have any smart pointers to reference it, so this memory resource will also be released. </a:t>
            </a:r>
            <a:endParaRPr sz="3100"/>
          </a:p>
          <a:p>
            <a:pPr marL="0" indent="0" defTabSz="457200">
              <a:spcBef>
                <a:spcPts val="1200"/>
              </a:spcBef>
              <a:buSzTx/>
              <a:buNone/>
              <a:defRPr sz="3233">
                <a:latin typeface="Times Roman"/>
                <a:ea typeface="Times Roman"/>
                <a:cs typeface="Times Roman"/>
                <a:sym typeface="Times Roman"/>
              </a:defRPr>
            </a:pPr>
            <a:r>
              <a:t>std::weak_ptr has no * operator and -&gt; operator, so it can’t operate on resources. Its only function is to check if std::shared_ptr exists, its expired() method can return false when the resource is not released, otherwise, it returns true. </a:t>
            </a:r>
            <a:endParaRPr sz="3100"/>
          </a:p>
          <a:p>
            <a:pPr marL="0" indent="0" defTabSz="457200">
              <a:spcBef>
                <a:spcPts val="1200"/>
              </a:spcBef>
              <a:buSzTx/>
              <a:buNone/>
              <a:defRPr sz="1333">
                <a:latin typeface="Times Roman"/>
                <a:ea typeface="Times Roman"/>
                <a:cs typeface="Times Roman"/>
                <a:sym typeface="Times Roman"/>
              </a:defRPr>
            </a:pPr>
            <a:endParaRPr sz="2900"/>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Weak_ptr"/>
          <p:cNvSpPr txBox="1"/>
          <p:nvPr>
            <p:ph type="title"/>
          </p:nvPr>
        </p:nvSpPr>
        <p:spPr>
          <a:prstGeom prst="rect">
            <a:avLst/>
          </a:prstGeom>
        </p:spPr>
        <p:txBody>
          <a:bodyPr/>
          <a:lstStyle/>
          <a:p>
            <a:pPr/>
            <a:r>
              <a:t>Weak_ptr</a:t>
            </a:r>
          </a:p>
        </p:txBody>
      </p:sp>
      <p:sp>
        <p:nvSpPr>
          <p:cNvPr id="628" name="Double-click to edit"/>
          <p:cNvSpPr txBox="1"/>
          <p:nvPr>
            <p:ph type="body" idx="1"/>
          </p:nvPr>
        </p:nvSpPr>
        <p:spPr>
          <a:prstGeom prst="rect">
            <a:avLst/>
          </a:prstGeom>
        </p:spPr>
        <p:txBody>
          <a:bodyPr/>
          <a:lstStyle/>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p>
        </p:txBody>
      </p:sp>
      <p:pic>
        <p:nvPicPr>
          <p:cNvPr id="629" name="page61image54102464.png" descr="page61image54102464.png"/>
          <p:cNvPicPr>
            <a:picLocks noChangeAspect="1"/>
          </p:cNvPicPr>
          <p:nvPr/>
        </p:nvPicPr>
        <p:blipFill>
          <a:blip r:embed="rId2">
            <a:extLst/>
          </a:blip>
          <a:stretch>
            <a:fillRect/>
          </a:stretch>
        </p:blipFill>
        <p:spPr>
          <a:xfrm>
            <a:off x="7302500" y="6178550"/>
            <a:ext cx="10033000" cy="3721100"/>
          </a:xfrm>
          <a:prstGeom prst="rect">
            <a:avLst/>
          </a:prstGeom>
          <a:ln w="12700">
            <a:miter lim="400000"/>
          </a:ln>
        </p:spPr>
      </p:pic>
      <p:sp>
        <p:nvSpPr>
          <p:cNvPr id="630" name="Text"/>
          <p:cNvSpPr txBox="1"/>
          <p:nvPr/>
        </p:nvSpPr>
        <p:spPr>
          <a:xfrm>
            <a:off x="7302500" y="5949949"/>
            <a:ext cx="1524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1200">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C++ 14 features binary literals"/>
          <p:cNvSpPr txBox="1"/>
          <p:nvPr>
            <p:ph type="title"/>
          </p:nvPr>
        </p:nvSpPr>
        <p:spPr>
          <a:prstGeom prst="rect">
            <a:avLst/>
          </a:prstGeom>
        </p:spPr>
        <p:txBody>
          <a:bodyPr/>
          <a:lstStyle/>
          <a:p>
            <a:pPr/>
            <a:r>
              <a:rPr b="1">
                <a:latin typeface="Arial"/>
                <a:ea typeface="Arial"/>
                <a:cs typeface="Arial"/>
                <a:sym typeface="Arial"/>
              </a:rPr>
              <a:t>C++ 14 features </a:t>
            </a:r>
            <a:r>
              <a:rPr>
                <a:latin typeface="Arial"/>
                <a:ea typeface="Arial"/>
                <a:cs typeface="Arial"/>
                <a:sym typeface="Arial"/>
              </a:rPr>
              <a:t>binary literals</a:t>
            </a:r>
          </a:p>
        </p:txBody>
      </p:sp>
      <p:sp>
        <p:nvSpPr>
          <p:cNvPr id="187" name="#include &lt;iostream&gt;…"/>
          <p:cNvSpPr txBox="1"/>
          <p:nvPr>
            <p:ph type="body" idx="1"/>
          </p:nvPr>
        </p:nvSpPr>
        <p:spPr>
          <a:prstGeom prst="rect">
            <a:avLst/>
          </a:prstGeom>
        </p:spPr>
        <p:txBody>
          <a:bodyPr/>
          <a:lstStyle/>
          <a:p>
            <a:pPr marL="0" indent="0" defTabSz="297179">
              <a:lnSpc>
                <a:spcPts val="4100"/>
              </a:lnSpc>
              <a:spcBef>
                <a:spcPts val="0"/>
              </a:spcBef>
              <a:buSzTx/>
              <a:buNone/>
              <a:defRPr sz="2470">
                <a:solidFill>
                  <a:srgbClr val="F8F8F2"/>
                </a:solidFill>
                <a:latin typeface="Courier New"/>
                <a:ea typeface="Courier New"/>
                <a:cs typeface="Courier New"/>
                <a:sym typeface="Courier New"/>
              </a:defRPr>
            </a:pPr>
            <a:r>
              <a:t>#include &lt;iostream&gt;</a:t>
            </a:r>
            <a:endParaRPr>
              <a:solidFill>
                <a:srgbClr val="FFFFFF"/>
              </a:solidFill>
            </a:endParaRPr>
          </a:p>
          <a:p>
            <a:pPr marL="0" indent="0" defTabSz="297179">
              <a:lnSpc>
                <a:spcPts val="4100"/>
              </a:lnSpc>
              <a:spcBef>
                <a:spcPts val="0"/>
              </a:spcBef>
              <a:buSzTx/>
              <a:buNone/>
              <a:defRPr b="1" sz="2470">
                <a:solidFill>
                  <a:srgbClr val="F92672"/>
                </a:solidFill>
                <a:latin typeface="Courier New"/>
                <a:ea typeface="Courier New"/>
                <a:cs typeface="Courier New"/>
                <a:sym typeface="Courier New"/>
              </a:defRPr>
            </a:pPr>
            <a:r>
              <a:t>using</a:t>
            </a:r>
            <a:r>
              <a:rPr b="0">
                <a:solidFill>
                  <a:srgbClr val="FFFFFF"/>
                </a:solidFill>
              </a:rPr>
              <a:t> </a:t>
            </a:r>
            <a:r>
              <a:t>namespace</a:t>
            </a:r>
            <a:r>
              <a:rPr b="0">
                <a:solidFill>
                  <a:srgbClr val="FFFFFF"/>
                </a:solidFill>
              </a:rPr>
              <a:t> </a:t>
            </a:r>
            <a:r>
              <a:rPr b="0">
                <a:solidFill>
                  <a:srgbClr val="F8F8F2"/>
                </a:solidFill>
              </a:rPr>
              <a:t>std;</a:t>
            </a:r>
            <a:endParaRPr b="0">
              <a:solidFill>
                <a:srgbClr val="FFFFFF"/>
              </a:solidFill>
            </a:endParaRPr>
          </a:p>
          <a:p>
            <a:pPr marL="0" indent="0" defTabSz="297179">
              <a:lnSpc>
                <a:spcPts val="3800"/>
              </a:lnSpc>
              <a:spcBef>
                <a:spcPts val="0"/>
              </a:spcBef>
              <a:buSzTx/>
              <a:buNone/>
              <a:defRPr sz="2470">
                <a:solidFill>
                  <a:srgbClr val="FFFFFF"/>
                </a:solidFill>
                <a:latin typeface="Courier New"/>
                <a:ea typeface="Courier New"/>
                <a:cs typeface="Courier New"/>
                <a:sym typeface="Courier New"/>
              </a:defRPr>
            </a:pPr>
            <a:r>
              <a:t>  </a:t>
            </a:r>
          </a:p>
          <a:p>
            <a:pPr marL="0" indent="0" defTabSz="297179">
              <a:lnSpc>
                <a:spcPts val="4100"/>
              </a:lnSpc>
              <a:spcBef>
                <a:spcPts val="0"/>
              </a:spcBef>
              <a:buSzTx/>
              <a:buNone/>
              <a:defRPr sz="2470">
                <a:solidFill>
                  <a:srgbClr val="75715E"/>
                </a:solidFill>
                <a:latin typeface="Courier New"/>
                <a:ea typeface="Courier New"/>
                <a:cs typeface="Courier New"/>
                <a:sym typeface="Courier New"/>
              </a:defRPr>
            </a:pPr>
            <a:r>
              <a:t>// Driver Code</a:t>
            </a:r>
            <a:endParaRPr>
              <a:solidFill>
                <a:srgbClr val="FFFFFF"/>
              </a:solidFill>
            </a:endParaRPr>
          </a:p>
          <a:p>
            <a:pPr marL="0" indent="0" defTabSz="297179">
              <a:lnSpc>
                <a:spcPts val="4100"/>
              </a:lnSpc>
              <a:spcBef>
                <a:spcPts val="0"/>
              </a:spcBef>
              <a:buSzTx/>
              <a:buNone/>
              <a:defRPr sz="2470">
                <a:solidFill>
                  <a:srgbClr val="F8F8F2"/>
                </a:solidFill>
                <a:latin typeface="Courier New"/>
                <a:ea typeface="Courier New"/>
                <a:cs typeface="Courier New"/>
                <a:sym typeface="Courier New"/>
              </a:defRPr>
            </a:pPr>
            <a:r>
              <a:rPr b="1">
                <a:solidFill>
                  <a:srgbClr val="66D9EF"/>
                </a:solidFill>
              </a:rPr>
              <a:t>int</a:t>
            </a:r>
            <a:r>
              <a:rPr>
                <a:solidFill>
                  <a:srgbClr val="FFFFFF"/>
                </a:solidFill>
              </a:rPr>
              <a:t> </a:t>
            </a:r>
            <a:r>
              <a:t>main()</a:t>
            </a:r>
            <a:endParaRPr>
              <a:solidFill>
                <a:srgbClr val="FFFFFF"/>
              </a:solidFill>
            </a:endParaRPr>
          </a:p>
          <a:p>
            <a:pPr marL="0" indent="0" defTabSz="297179">
              <a:lnSpc>
                <a:spcPts val="4100"/>
              </a:lnSpc>
              <a:spcBef>
                <a:spcPts val="0"/>
              </a:spcBef>
              <a:buSzTx/>
              <a:buNone/>
              <a:defRPr sz="2470">
                <a:solidFill>
                  <a:srgbClr val="F8F8F2"/>
                </a:solidFill>
                <a:latin typeface="Courier New"/>
                <a:ea typeface="Courier New"/>
                <a:cs typeface="Courier New"/>
                <a:sym typeface="Courier New"/>
              </a:defRPr>
            </a:pPr>
            <a:r>
              <a:t>{</a:t>
            </a:r>
            <a:endParaRPr>
              <a:solidFill>
                <a:srgbClr val="FFFFFF"/>
              </a:solidFill>
            </a:endParaRPr>
          </a:p>
          <a:p>
            <a:pPr marL="0" indent="0" defTabSz="297179">
              <a:lnSpc>
                <a:spcPts val="4100"/>
              </a:lnSpc>
              <a:spcBef>
                <a:spcPts val="0"/>
              </a:spcBef>
              <a:buSzTx/>
              <a:buNone/>
              <a:defRPr sz="2470">
                <a:solidFill>
                  <a:srgbClr val="75715E"/>
                </a:solidFill>
                <a:latin typeface="Courier New"/>
                <a:ea typeface="Courier New"/>
                <a:cs typeface="Courier New"/>
                <a:sym typeface="Courier New"/>
              </a:defRPr>
            </a:pPr>
            <a:r>
              <a:rPr>
                <a:solidFill>
                  <a:srgbClr val="FFFFFF"/>
                </a:solidFill>
              </a:rPr>
              <a:t>    </a:t>
            </a:r>
            <a:r>
              <a:t>// Hexadecimal number with</a:t>
            </a:r>
            <a:endParaRPr>
              <a:solidFill>
                <a:srgbClr val="FFFFFF"/>
              </a:solidFill>
            </a:endParaRPr>
          </a:p>
          <a:p>
            <a:pPr marL="0" indent="0" defTabSz="297179">
              <a:lnSpc>
                <a:spcPts val="4100"/>
              </a:lnSpc>
              <a:spcBef>
                <a:spcPts val="0"/>
              </a:spcBef>
              <a:buSzTx/>
              <a:buNone/>
              <a:defRPr sz="2470">
                <a:solidFill>
                  <a:srgbClr val="75715E"/>
                </a:solidFill>
                <a:latin typeface="Courier New"/>
                <a:ea typeface="Courier New"/>
                <a:cs typeface="Courier New"/>
                <a:sym typeface="Courier New"/>
              </a:defRPr>
            </a:pPr>
            <a:r>
              <a:rPr>
                <a:solidFill>
                  <a:srgbClr val="FFFFFF"/>
                </a:solidFill>
              </a:rPr>
              <a:t>    </a:t>
            </a:r>
            <a:r>
              <a:t>// prefix '0x'</a:t>
            </a:r>
            <a:endParaRPr>
              <a:solidFill>
                <a:srgbClr val="FFFFFF"/>
              </a:solidFill>
            </a:endParaRPr>
          </a:p>
          <a:p>
            <a:pPr marL="0" indent="0" defTabSz="297179">
              <a:lnSpc>
                <a:spcPts val="4100"/>
              </a:lnSpc>
              <a:spcBef>
                <a:spcPts val="0"/>
              </a:spcBef>
              <a:buSzTx/>
              <a:buNone/>
              <a:defRPr sz="2470">
                <a:solidFill>
                  <a:srgbClr val="F8F8F2"/>
                </a:solidFill>
                <a:latin typeface="Courier New"/>
                <a:ea typeface="Courier New"/>
                <a:cs typeface="Courier New"/>
                <a:sym typeface="Courier New"/>
              </a:defRPr>
            </a:pPr>
            <a:r>
              <a:rPr>
                <a:solidFill>
                  <a:srgbClr val="FFFFFF"/>
                </a:solidFill>
              </a:rPr>
              <a:t>    </a:t>
            </a:r>
            <a:r>
              <a:rPr b="1">
                <a:solidFill>
                  <a:srgbClr val="66D9EF"/>
                </a:solidFill>
              </a:rPr>
              <a:t>int</a:t>
            </a:r>
            <a:r>
              <a:rPr>
                <a:solidFill>
                  <a:srgbClr val="FFFFFF"/>
                </a:solidFill>
              </a:rPr>
              <a:t> </a:t>
            </a:r>
            <a:r>
              <a:t>h = 0x13ac;</a:t>
            </a:r>
            <a:endParaRPr>
              <a:solidFill>
                <a:srgbClr val="FFFFFF"/>
              </a:solidFill>
            </a:endParaRPr>
          </a:p>
          <a:p>
            <a:pPr marL="0" indent="0" defTabSz="297179">
              <a:lnSpc>
                <a:spcPts val="3800"/>
              </a:lnSpc>
              <a:spcBef>
                <a:spcPts val="0"/>
              </a:spcBef>
              <a:buSzTx/>
              <a:buNone/>
              <a:defRPr sz="2470">
                <a:solidFill>
                  <a:srgbClr val="FFFFFF"/>
                </a:solidFill>
                <a:latin typeface="Courier New"/>
                <a:ea typeface="Courier New"/>
                <a:cs typeface="Courier New"/>
                <a:sym typeface="Courier New"/>
              </a:defRPr>
            </a:pPr>
            <a:r>
              <a:t>  </a:t>
            </a:r>
          </a:p>
          <a:p>
            <a:pPr marL="0" indent="0" defTabSz="297179">
              <a:lnSpc>
                <a:spcPts val="4100"/>
              </a:lnSpc>
              <a:spcBef>
                <a:spcPts val="0"/>
              </a:spcBef>
              <a:buSzTx/>
              <a:buNone/>
              <a:defRPr sz="2470">
                <a:solidFill>
                  <a:srgbClr val="75715E"/>
                </a:solidFill>
                <a:latin typeface="Courier New"/>
                <a:ea typeface="Courier New"/>
                <a:cs typeface="Courier New"/>
                <a:sym typeface="Courier New"/>
              </a:defRPr>
            </a:pPr>
            <a:r>
              <a:rPr>
                <a:solidFill>
                  <a:srgbClr val="FFFFFF"/>
                </a:solidFill>
              </a:rPr>
              <a:t>    </a:t>
            </a:r>
            <a:r>
              <a:t>// Octal number with prefix '0'</a:t>
            </a:r>
            <a:endParaRPr>
              <a:solidFill>
                <a:srgbClr val="FFFFFF"/>
              </a:solidFill>
            </a:endParaRPr>
          </a:p>
          <a:p>
            <a:pPr marL="0" indent="0" defTabSz="297179">
              <a:lnSpc>
                <a:spcPts val="4100"/>
              </a:lnSpc>
              <a:spcBef>
                <a:spcPts val="0"/>
              </a:spcBef>
              <a:buSzTx/>
              <a:buNone/>
              <a:defRPr sz="2470">
                <a:solidFill>
                  <a:srgbClr val="F8F8F2"/>
                </a:solidFill>
                <a:latin typeface="Courier New"/>
                <a:ea typeface="Courier New"/>
                <a:cs typeface="Courier New"/>
                <a:sym typeface="Courier New"/>
              </a:defRPr>
            </a:pPr>
            <a:r>
              <a:rPr>
                <a:solidFill>
                  <a:srgbClr val="FFFFFF"/>
                </a:solidFill>
              </a:rPr>
              <a:t>    </a:t>
            </a:r>
            <a:r>
              <a:rPr b="1">
                <a:solidFill>
                  <a:srgbClr val="66D9EF"/>
                </a:solidFill>
              </a:rPr>
              <a:t>int</a:t>
            </a:r>
            <a:r>
              <a:rPr>
                <a:solidFill>
                  <a:srgbClr val="FFFFFF"/>
                </a:solidFill>
              </a:rPr>
              <a:t> </a:t>
            </a:r>
            <a:r>
              <a:t>o = 0117;</a:t>
            </a:r>
            <a:endParaRPr>
              <a:solidFill>
                <a:srgbClr val="FFFFFF"/>
              </a:solidFill>
            </a:endParaRPr>
          </a:p>
          <a:p>
            <a:pPr marL="0" indent="0" defTabSz="297179">
              <a:lnSpc>
                <a:spcPts val="3800"/>
              </a:lnSpc>
              <a:spcBef>
                <a:spcPts val="0"/>
              </a:spcBef>
              <a:buSzTx/>
              <a:buNone/>
              <a:defRPr sz="2470">
                <a:solidFill>
                  <a:srgbClr val="FFFFFF"/>
                </a:solidFill>
                <a:latin typeface="Courier New"/>
                <a:ea typeface="Courier New"/>
                <a:cs typeface="Courier New"/>
                <a:sym typeface="Courier New"/>
              </a:defRPr>
            </a:pPr>
            <a:r>
              <a:t>  </a:t>
            </a:r>
          </a:p>
          <a:p>
            <a:pPr marL="0" indent="0" defTabSz="297179">
              <a:lnSpc>
                <a:spcPts val="4100"/>
              </a:lnSpc>
              <a:spcBef>
                <a:spcPts val="0"/>
              </a:spcBef>
              <a:buSzTx/>
              <a:buNone/>
              <a:defRPr sz="2470">
                <a:solidFill>
                  <a:srgbClr val="75715E"/>
                </a:solidFill>
                <a:latin typeface="Courier New"/>
                <a:ea typeface="Courier New"/>
                <a:cs typeface="Courier New"/>
                <a:sym typeface="Courier New"/>
              </a:defRPr>
            </a:pPr>
            <a:r>
              <a:rPr>
                <a:solidFill>
                  <a:srgbClr val="FFFFFF"/>
                </a:solidFill>
              </a:rPr>
              <a:t>    </a:t>
            </a:r>
            <a:r>
              <a:t>// Print the number of the</a:t>
            </a:r>
            <a:endParaRPr>
              <a:solidFill>
                <a:srgbClr val="FFFFFF"/>
              </a:solidFill>
            </a:endParaRPr>
          </a:p>
          <a:p>
            <a:pPr marL="0" indent="0" defTabSz="297179">
              <a:lnSpc>
                <a:spcPts val="4100"/>
              </a:lnSpc>
              <a:spcBef>
                <a:spcPts val="0"/>
              </a:spcBef>
              <a:buSzTx/>
              <a:buNone/>
              <a:defRPr sz="2470">
                <a:solidFill>
                  <a:srgbClr val="75715E"/>
                </a:solidFill>
                <a:latin typeface="Courier New"/>
                <a:ea typeface="Courier New"/>
                <a:cs typeface="Courier New"/>
                <a:sym typeface="Courier New"/>
              </a:defRPr>
            </a:pPr>
            <a:r>
              <a:rPr>
                <a:solidFill>
                  <a:srgbClr val="FFFFFF"/>
                </a:solidFill>
              </a:rPr>
              <a:t>    </a:t>
            </a:r>
            <a:r>
              <a:t>// hexadecimal form</a:t>
            </a:r>
            <a:endParaRPr>
              <a:solidFill>
                <a:srgbClr val="FFFFFF"/>
              </a:solidFill>
            </a:endParaRPr>
          </a:p>
          <a:p>
            <a:pPr marL="0" indent="0" defTabSz="297179">
              <a:lnSpc>
                <a:spcPts val="4100"/>
              </a:lnSpc>
              <a:spcBef>
                <a:spcPts val="0"/>
              </a:spcBef>
              <a:buSzTx/>
              <a:buNone/>
              <a:defRPr sz="2470">
                <a:solidFill>
                  <a:srgbClr val="F8F8F2"/>
                </a:solidFill>
                <a:latin typeface="Courier New"/>
                <a:ea typeface="Courier New"/>
                <a:cs typeface="Courier New"/>
                <a:sym typeface="Courier New"/>
              </a:defRPr>
            </a:pPr>
            <a:r>
              <a:rPr>
                <a:solidFill>
                  <a:srgbClr val="FFFFFF"/>
                </a:solidFill>
              </a:rPr>
              <a:t>    </a:t>
            </a:r>
            <a:r>
              <a:t>cout &lt;&lt; h &lt;&lt; endl;</a:t>
            </a:r>
            <a:endParaRPr>
              <a:solidFill>
                <a:srgbClr val="FFFFFF"/>
              </a:solidFill>
            </a:endParaRPr>
          </a:p>
          <a:p>
            <a:pPr marL="0" indent="0" defTabSz="297179">
              <a:lnSpc>
                <a:spcPts val="3800"/>
              </a:lnSpc>
              <a:spcBef>
                <a:spcPts val="0"/>
              </a:spcBef>
              <a:buSzTx/>
              <a:buNone/>
              <a:defRPr sz="2470">
                <a:solidFill>
                  <a:srgbClr val="FFFFFF"/>
                </a:solidFill>
                <a:latin typeface="Courier New"/>
                <a:ea typeface="Courier New"/>
                <a:cs typeface="Courier New"/>
                <a:sym typeface="Courier New"/>
              </a:defRPr>
            </a:pPr>
            <a:r>
              <a:t>  </a:t>
            </a:r>
          </a:p>
          <a:p>
            <a:pPr marL="0" indent="0" defTabSz="297179">
              <a:lnSpc>
                <a:spcPts val="4100"/>
              </a:lnSpc>
              <a:spcBef>
                <a:spcPts val="0"/>
              </a:spcBef>
              <a:buSzTx/>
              <a:buNone/>
              <a:defRPr sz="2470">
                <a:solidFill>
                  <a:srgbClr val="75715E"/>
                </a:solidFill>
                <a:latin typeface="Courier New"/>
                <a:ea typeface="Courier New"/>
                <a:cs typeface="Courier New"/>
                <a:sym typeface="Courier New"/>
              </a:defRPr>
            </a:pPr>
            <a:r>
              <a:rPr>
                <a:solidFill>
                  <a:srgbClr val="FFFFFF"/>
                </a:solidFill>
              </a:rPr>
              <a:t>    </a:t>
            </a:r>
            <a:r>
              <a:t>// Print the number of the</a:t>
            </a:r>
            <a:endParaRPr>
              <a:solidFill>
                <a:srgbClr val="FFFFFF"/>
              </a:solidFill>
            </a:endParaRPr>
          </a:p>
          <a:p>
            <a:pPr marL="0" indent="0" defTabSz="297179">
              <a:lnSpc>
                <a:spcPts val="4100"/>
              </a:lnSpc>
              <a:spcBef>
                <a:spcPts val="0"/>
              </a:spcBef>
              <a:buSzTx/>
              <a:buNone/>
              <a:defRPr sz="2470">
                <a:solidFill>
                  <a:srgbClr val="75715E"/>
                </a:solidFill>
                <a:latin typeface="Courier New"/>
                <a:ea typeface="Courier New"/>
                <a:cs typeface="Courier New"/>
                <a:sym typeface="Courier New"/>
              </a:defRPr>
            </a:pPr>
            <a:r>
              <a:rPr>
                <a:solidFill>
                  <a:srgbClr val="FFFFFF"/>
                </a:solidFill>
              </a:rPr>
              <a:t>    </a:t>
            </a:r>
            <a:r>
              <a:t>// octal form</a:t>
            </a:r>
            <a:endParaRPr>
              <a:solidFill>
                <a:srgbClr val="FFFFFF"/>
              </a:solidFill>
            </a:endParaRPr>
          </a:p>
          <a:p>
            <a:pPr marL="0" indent="0" defTabSz="297179">
              <a:lnSpc>
                <a:spcPts val="4100"/>
              </a:lnSpc>
              <a:spcBef>
                <a:spcPts val="0"/>
              </a:spcBef>
              <a:buSzTx/>
              <a:buNone/>
              <a:defRPr sz="2470">
                <a:solidFill>
                  <a:srgbClr val="F8F8F2"/>
                </a:solidFill>
                <a:latin typeface="Courier New"/>
                <a:ea typeface="Courier New"/>
                <a:cs typeface="Courier New"/>
                <a:sym typeface="Courier New"/>
              </a:defRPr>
            </a:pPr>
            <a:r>
              <a:rPr>
                <a:solidFill>
                  <a:srgbClr val="FFFFFF"/>
                </a:solidFill>
              </a:rPr>
              <a:t>    </a:t>
            </a:r>
            <a:r>
              <a:t>cout &lt;&lt; o;</a:t>
            </a:r>
            <a:endParaRPr>
              <a:solidFill>
                <a:srgbClr val="FFFFFF"/>
              </a:solidFill>
            </a:endParaRPr>
          </a:p>
          <a:p>
            <a:pPr marL="0" indent="0" defTabSz="297179">
              <a:lnSpc>
                <a:spcPts val="3800"/>
              </a:lnSpc>
              <a:spcBef>
                <a:spcPts val="0"/>
              </a:spcBef>
              <a:buSzTx/>
              <a:buNone/>
              <a:defRPr sz="2470">
                <a:solidFill>
                  <a:srgbClr val="FFFFFF"/>
                </a:solidFill>
                <a:latin typeface="Courier New"/>
                <a:ea typeface="Courier New"/>
                <a:cs typeface="Courier New"/>
                <a:sym typeface="Courier New"/>
              </a:defRPr>
            </a:pPr>
            <a:r>
              <a:t>  </a:t>
            </a:r>
          </a:p>
          <a:p>
            <a:pPr marL="0" indent="0" defTabSz="297179">
              <a:lnSpc>
                <a:spcPts val="4100"/>
              </a:lnSpc>
              <a:spcBef>
                <a:spcPts val="0"/>
              </a:spcBef>
              <a:buSzTx/>
              <a:buNone/>
              <a:defRPr b="1" sz="2470">
                <a:solidFill>
                  <a:srgbClr val="F92672"/>
                </a:solidFill>
                <a:latin typeface="Courier New"/>
                <a:ea typeface="Courier New"/>
                <a:cs typeface="Courier New"/>
                <a:sym typeface="Courier New"/>
              </a:defRPr>
            </a:pPr>
            <a:r>
              <a:rPr b="0">
                <a:solidFill>
                  <a:srgbClr val="FFFFFF"/>
                </a:solidFill>
              </a:rPr>
              <a:t>    </a:t>
            </a:r>
            <a:r>
              <a:t>return</a:t>
            </a:r>
            <a:r>
              <a:rPr b="0">
                <a:solidFill>
                  <a:srgbClr val="FFFFFF"/>
                </a:solidFill>
              </a:rPr>
              <a:t> </a:t>
            </a:r>
            <a:r>
              <a:rPr b="0">
                <a:solidFill>
                  <a:srgbClr val="F8F8F2"/>
                </a:solidFill>
              </a:rPr>
              <a:t>0;</a:t>
            </a:r>
            <a:endParaRPr b="0">
              <a:solidFill>
                <a:srgbClr val="FFFFFF"/>
              </a:solidFill>
            </a:endParaRPr>
          </a:p>
          <a:p>
            <a:pPr marL="0" indent="0" defTabSz="297179">
              <a:lnSpc>
                <a:spcPts val="4100"/>
              </a:lnSpc>
              <a:spcBef>
                <a:spcPts val="0"/>
              </a:spcBef>
              <a:buSzTx/>
              <a:buNone/>
              <a:defRPr sz="2470">
                <a:solidFill>
                  <a:srgbClr val="F8F8F2"/>
                </a:solidFill>
                <a:latin typeface="Courier New"/>
                <a:ea typeface="Courier New"/>
                <a:cs typeface="Courier New"/>
                <a:sym typeface="Courier New"/>
              </a:defRPr>
            </a:pPr>
            <a:r>
              <a:t>}</a:t>
            </a:r>
          </a:p>
          <a:p>
            <a:pPr marL="0" indent="0" defTabSz="297179">
              <a:lnSpc>
                <a:spcPts val="4100"/>
              </a:lnSpc>
              <a:spcBef>
                <a:spcPts val="0"/>
              </a:spcBef>
              <a:buSzTx/>
              <a:buNone/>
              <a:defRPr sz="2470">
                <a:solidFill>
                  <a:srgbClr val="F8F8F2"/>
                </a:solidFill>
                <a:latin typeface="Courier New"/>
                <a:ea typeface="Courier New"/>
                <a:cs typeface="Courier New"/>
                <a:sym typeface="Courier New"/>
              </a:defRPr>
            </a:pPr>
            <a:r>
              <a:t>Out Put : h : 5036  : O : 79 </a:t>
            </a:r>
            <a:endParaRPr>
              <a:solidFill>
                <a:srgbClr val="FFFFFF"/>
              </a:solidFill>
            </a:endParaRP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Weak_Ptr Diagram two"/>
          <p:cNvSpPr txBox="1"/>
          <p:nvPr>
            <p:ph type="title"/>
          </p:nvPr>
        </p:nvSpPr>
        <p:spPr>
          <a:prstGeom prst="rect">
            <a:avLst/>
          </a:prstGeom>
        </p:spPr>
        <p:txBody>
          <a:bodyPr/>
          <a:lstStyle/>
          <a:p>
            <a:pPr/>
            <a:r>
              <a:t>Weak_Ptr Diagram two</a:t>
            </a:r>
          </a:p>
        </p:txBody>
      </p:sp>
      <p:sp>
        <p:nvSpPr>
          <p:cNvPr id="633" name="Double-click to edit"/>
          <p:cNvSpPr txBox="1"/>
          <p:nvPr>
            <p:ph type="body" idx="1"/>
          </p:nvPr>
        </p:nvSpPr>
        <p:spPr>
          <a:prstGeom prst="rect">
            <a:avLst/>
          </a:prstGeom>
        </p:spPr>
        <p:txBody>
          <a:bodyPr/>
          <a:lstStyle>
            <a:lvl1pPr marL="0" indent="0" defTabSz="457200">
              <a:spcBef>
                <a:spcPts val="0"/>
              </a:spcBef>
              <a:buSzTx/>
              <a:buNone/>
              <a:defRPr sz="1200">
                <a:latin typeface="Times Roman"/>
                <a:ea typeface="Times Roman"/>
                <a:cs typeface="Times Roman"/>
                <a:sym typeface="Times Roman"/>
              </a:defRPr>
            </a:lvl1pPr>
          </a:lstStyle>
          <a:p>
            <a:pPr/>
            <a:r>
              <a:t> </a:t>
            </a:r>
          </a:p>
        </p:txBody>
      </p:sp>
      <p:pic>
        <p:nvPicPr>
          <p:cNvPr id="634" name="page61image54101632.png" descr="page61image54101632.png"/>
          <p:cNvPicPr>
            <a:picLocks noChangeAspect="1"/>
          </p:cNvPicPr>
          <p:nvPr/>
        </p:nvPicPr>
        <p:blipFill>
          <a:blip r:embed="rId2">
            <a:extLst/>
          </a:blip>
          <a:stretch>
            <a:fillRect/>
          </a:stretch>
        </p:blipFill>
        <p:spPr>
          <a:xfrm>
            <a:off x="1689100" y="3149600"/>
            <a:ext cx="10236200" cy="7442200"/>
          </a:xfrm>
          <a:prstGeom prst="rect">
            <a:avLst/>
          </a:prstGeom>
          <a:ln w="12700">
            <a:miter lim="400000"/>
          </a:ln>
        </p:spPr>
      </p:pic>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Weak_ptr Working demo"/>
          <p:cNvSpPr txBox="1"/>
          <p:nvPr>
            <p:ph type="title"/>
          </p:nvPr>
        </p:nvSpPr>
        <p:spPr>
          <a:prstGeom prst="rect">
            <a:avLst/>
          </a:prstGeom>
        </p:spPr>
        <p:txBody>
          <a:bodyPr/>
          <a:lstStyle/>
          <a:p>
            <a:pPr/>
            <a:r>
              <a:t>Weak_ptr Working demo</a:t>
            </a:r>
          </a:p>
        </p:txBody>
      </p:sp>
      <p:sp>
        <p:nvSpPr>
          <p:cNvPr id="637" name="#include &lt;iostream&gt;…"/>
          <p:cNvSpPr txBox="1"/>
          <p:nvPr>
            <p:ph type="body" idx="1"/>
          </p:nvPr>
        </p:nvSpPr>
        <p:spPr>
          <a:prstGeom prst="rect">
            <a:avLst/>
          </a:prstGeom>
        </p:spPr>
        <p:txBody>
          <a:bodyPr/>
          <a:lstStyle/>
          <a:p>
            <a:pPr marL="0" indent="0" defTabSz="351535">
              <a:spcBef>
                <a:spcPts val="0"/>
              </a:spcBef>
              <a:buSzTx/>
              <a:buNone/>
              <a:tabLst>
                <a:tab pos="342900" algn="l"/>
              </a:tabLst>
              <a:defRPr sz="208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351535">
              <a:spcBef>
                <a:spcPts val="0"/>
              </a:spcBef>
              <a:buSzTx/>
              <a:buNone/>
              <a:tabLst>
                <a:tab pos="342900" algn="l"/>
              </a:tabLst>
              <a:defRPr sz="2080">
                <a:solidFill>
                  <a:srgbClr val="FFA14F"/>
                </a:solidFill>
                <a:latin typeface="Menlo Regular"/>
                <a:ea typeface="Menlo Regular"/>
                <a:cs typeface="Menlo Regular"/>
                <a:sym typeface="Menlo Regular"/>
              </a:defRPr>
            </a:pPr>
            <a:r>
              <a:t>#include </a:t>
            </a:r>
            <a:r>
              <a:rPr>
                <a:solidFill>
                  <a:srgbClr val="FF8170"/>
                </a:solidFill>
              </a:rPr>
              <a:t>&lt;memory&gt;</a:t>
            </a:r>
            <a:endParaRPr>
              <a:solidFill>
                <a:srgbClr val="FFFFFF">
                  <a:alpha val="85000"/>
                </a:srgbClr>
              </a:solidFill>
            </a:endParaRP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sz="2080">
                <a:solidFill>
                  <a:srgbClr val="DABAFF"/>
                </a:solidFill>
                <a:latin typeface="Menlo Regular"/>
                <a:ea typeface="Menlo Regular"/>
                <a:cs typeface="Menlo Regular"/>
                <a:sym typeface="Menlo Regular"/>
              </a:defRPr>
            </a:pPr>
            <a:r>
              <a:t>std</a:t>
            </a:r>
            <a:r>
              <a:rPr>
                <a:solidFill>
                  <a:srgbClr val="FFFFFF">
                    <a:alpha val="85000"/>
                  </a:srgbClr>
                </a:solidFill>
              </a:rPr>
              <a:t>::</a:t>
            </a:r>
            <a:r>
              <a:t>weak_ptr</a:t>
            </a:r>
            <a:r>
              <a:rPr>
                <a:solidFill>
                  <a:srgbClr val="FFFFFF">
                    <a:alpha val="85000"/>
                  </a:srgbClr>
                </a:solidFill>
              </a:rPr>
              <a:t>&lt;</a:t>
            </a:r>
            <a:r>
              <a:rPr b="1">
                <a:solidFill>
                  <a:srgbClr val="FF7AB2"/>
                </a:solidFill>
              </a:rPr>
              <a:t>int</a:t>
            </a:r>
            <a:r>
              <a:rPr>
                <a:solidFill>
                  <a:srgbClr val="FFFFFF">
                    <a:alpha val="85000"/>
                  </a:srgbClr>
                </a:solidFill>
              </a:rPr>
              <a:t>&gt; gw;</a:t>
            </a:r>
            <a:endParaRPr>
              <a:solidFill>
                <a:srgbClr val="FFFFFF">
                  <a:alpha val="85000"/>
                </a:srgbClr>
              </a:solidFill>
            </a:endParaRP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sz="2080">
                <a:solidFill>
                  <a:srgbClr val="4EB0CC"/>
                </a:solidFill>
                <a:latin typeface="Menlo Regular"/>
                <a:ea typeface="Menlo Regular"/>
                <a:cs typeface="Menlo Regular"/>
                <a:sym typeface="Menlo Regular"/>
              </a:defRPr>
            </a:pPr>
            <a:r>
              <a:rPr b="1">
                <a:solidFill>
                  <a:srgbClr val="FF7AB2"/>
                </a:solidFill>
              </a:rPr>
              <a:t>void</a:t>
            </a:r>
            <a:r>
              <a:rPr>
                <a:solidFill>
                  <a:srgbClr val="FFFFFF">
                    <a:alpha val="85000"/>
                  </a:srgbClr>
                </a:solidFill>
              </a:rPr>
              <a:t> </a:t>
            </a:r>
            <a:r>
              <a:t>observe</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a:t>
            </a:r>
          </a:p>
          <a:p>
            <a:pPr marL="0" indent="0" defTabSz="351535">
              <a:spcBef>
                <a:spcPts val="0"/>
              </a:spcBef>
              <a:buSzTx/>
              <a:buNone/>
              <a:tabLst>
                <a:tab pos="342900" algn="l"/>
              </a:tabLst>
              <a:defRPr sz="208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"gw.use_count() == "</a:t>
            </a:r>
            <a:r>
              <a:rPr>
                <a:solidFill>
                  <a:srgbClr val="FFFFFF">
                    <a:alpha val="85000"/>
                  </a:srgbClr>
                </a:solidFill>
              </a:rPr>
              <a:t> &lt;&lt; </a:t>
            </a:r>
            <a:r>
              <a:rPr>
                <a:solidFill>
                  <a:srgbClr val="78C2B3"/>
                </a:solidFill>
              </a:rPr>
              <a:t>gw</a:t>
            </a:r>
            <a:r>
              <a:rPr>
                <a:solidFill>
                  <a:srgbClr val="FFFFFF">
                    <a:alpha val="85000"/>
                  </a:srgbClr>
                </a:solidFill>
              </a:rPr>
              <a:t>.</a:t>
            </a:r>
            <a:r>
              <a:rPr>
                <a:solidFill>
                  <a:srgbClr val="B281EB"/>
                </a:solidFill>
              </a:rPr>
              <a:t>use_count</a:t>
            </a:r>
            <a:r>
              <a:rPr>
                <a:solidFill>
                  <a:srgbClr val="FFFFFF">
                    <a:alpha val="85000"/>
                  </a:srgbClr>
                </a:solidFill>
              </a:rPr>
              <a:t>() &lt;&lt; </a:t>
            </a:r>
            <a:r>
              <a:t>"; "</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sz="2080">
                <a:solidFill>
                  <a:srgbClr val="7F8C98"/>
                </a:solidFill>
                <a:latin typeface="Menlo Regular"/>
                <a:ea typeface="Menlo Regular"/>
                <a:cs typeface="Menlo Regular"/>
                <a:sym typeface="Menlo Regular"/>
              </a:defRPr>
            </a:pPr>
            <a:r>
              <a:rPr>
                <a:solidFill>
                  <a:srgbClr val="FFFFFF">
                    <a:alpha val="85000"/>
                  </a:srgbClr>
                </a:solidFill>
              </a:rPr>
              <a:t>    </a:t>
            </a:r>
            <a:r>
              <a:t>// we have to make a copy of shared pointer before usage:</a:t>
            </a:r>
            <a:endParaRPr>
              <a:solidFill>
                <a:srgbClr val="FFFFFF">
                  <a:alpha val="85000"/>
                </a:srgbClr>
              </a:solidFill>
            </a:endParaRPr>
          </a:p>
          <a:p>
            <a:pPr marL="0" indent="0" defTabSz="351535">
              <a:spcBef>
                <a:spcPts val="0"/>
              </a:spcBef>
              <a:buSzTx/>
              <a:buNone/>
              <a:tabLst>
                <a:tab pos="342900" algn="l"/>
              </a:tabLst>
              <a:defRPr sz="2080">
                <a:solidFill>
                  <a:srgbClr val="DABAFF"/>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if</a:t>
            </a:r>
            <a:r>
              <a:rPr>
                <a:solidFill>
                  <a:srgbClr val="FFFFFF">
                    <a:alpha val="85000"/>
                  </a:srgbClr>
                </a:solidFill>
              </a:rPr>
              <a:t> (</a:t>
            </a:r>
            <a:r>
              <a:t>std</a:t>
            </a:r>
            <a:r>
              <a:rPr>
                <a:solidFill>
                  <a:srgbClr val="FFFFFF">
                    <a:alpha val="85000"/>
                  </a:srgbClr>
                </a:solidFill>
              </a:rPr>
              <a:t>::</a:t>
            </a:r>
            <a:r>
              <a:t>shared_ptr</a:t>
            </a:r>
            <a:r>
              <a:rPr>
                <a:solidFill>
                  <a:srgbClr val="FFFFFF">
                    <a:alpha val="85000"/>
                  </a:srgbClr>
                </a:solidFill>
              </a:rPr>
              <a:t>&lt;</a:t>
            </a:r>
            <a:r>
              <a:rPr b="1">
                <a:solidFill>
                  <a:srgbClr val="FF7AB2"/>
                </a:solidFill>
              </a:rPr>
              <a:t>int</a:t>
            </a:r>
            <a:r>
              <a:rPr>
                <a:solidFill>
                  <a:srgbClr val="FFFFFF">
                    <a:alpha val="85000"/>
                  </a:srgbClr>
                </a:solidFill>
              </a:rPr>
              <a:t>&gt; spt = </a:t>
            </a:r>
            <a:r>
              <a:rPr>
                <a:solidFill>
                  <a:srgbClr val="78C2B3"/>
                </a:solidFill>
              </a:rPr>
              <a:t>gw</a:t>
            </a:r>
            <a:r>
              <a:rPr>
                <a:solidFill>
                  <a:srgbClr val="FFFFFF">
                    <a:alpha val="85000"/>
                  </a:srgbClr>
                </a:solidFill>
              </a:rPr>
              <a:t>.</a:t>
            </a:r>
            <a:r>
              <a:rPr>
                <a:solidFill>
                  <a:srgbClr val="B281EB"/>
                </a:solidFill>
              </a:rPr>
              <a:t>lock</a:t>
            </a:r>
            <a:r>
              <a:rPr>
                <a:solidFill>
                  <a:srgbClr val="FFFFFF">
                    <a:alpha val="85000"/>
                  </a:srgbClr>
                </a:solidFill>
              </a:rPr>
              <a:t>()) {</a:t>
            </a:r>
            <a:endParaRPr>
              <a:solidFill>
                <a:srgbClr val="FFFFFF">
                  <a:alpha val="85000"/>
                </a:srgbClr>
              </a:solidFill>
            </a:endParaRP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a:t>
            </a:r>
            <a:r>
              <a:rPr>
                <a:solidFill>
                  <a:srgbClr val="FF8170"/>
                </a:solidFill>
              </a:rPr>
              <a:t>"*spt == "</a:t>
            </a:r>
            <a:r>
              <a:t> &lt;&lt; *spt &lt;&lt; </a:t>
            </a:r>
            <a:r>
              <a:rPr>
                <a:solidFill>
                  <a:srgbClr val="D9C97C"/>
                </a:solidFill>
              </a:rPr>
              <a:t>'\n'</a:t>
            </a:r>
            <a:r>
              <a:t>;</a:t>
            </a: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r>
              <a:rPr b="1">
                <a:solidFill>
                  <a:srgbClr val="FF7AB2"/>
                </a:solidFill>
              </a:rPr>
              <a:t>else</a:t>
            </a:r>
            <a:r>
              <a:t> {</a:t>
            </a:r>
          </a:p>
          <a:p>
            <a:pPr marL="0" indent="0" defTabSz="351535">
              <a:spcBef>
                <a:spcPts val="0"/>
              </a:spcBef>
              <a:buSzTx/>
              <a:buNone/>
              <a:tabLst>
                <a:tab pos="342900" algn="l"/>
              </a:tabLst>
              <a:defRPr sz="208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"gw is expired\n"</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a:t>
            </a: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sz="208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a:t>
            </a: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sz="2080">
                <a:solidFill>
                  <a:srgbClr val="B281EB"/>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auto</a:t>
            </a:r>
            <a:r>
              <a:rPr>
                <a:solidFill>
                  <a:srgbClr val="FFFFFF">
                    <a:alpha val="85000"/>
                  </a:srgbClr>
                </a:solidFill>
              </a:rPr>
              <a:t> sp = </a:t>
            </a:r>
            <a:r>
              <a:rPr>
                <a:solidFill>
                  <a:srgbClr val="DABAFF"/>
                </a:solidFill>
              </a:rPr>
              <a:t>std</a:t>
            </a:r>
            <a:r>
              <a:rPr>
                <a:solidFill>
                  <a:srgbClr val="FFFFFF">
                    <a:alpha val="85000"/>
                  </a:srgbClr>
                </a:solidFill>
              </a:rPr>
              <a:t>::</a:t>
            </a:r>
            <a:r>
              <a:t>make_shared</a:t>
            </a:r>
            <a:r>
              <a:rPr>
                <a:solidFill>
                  <a:srgbClr val="FFFFFF">
                    <a:alpha val="85000"/>
                  </a:srgbClr>
                </a:solidFill>
              </a:rPr>
              <a:t>&lt;</a:t>
            </a:r>
            <a:r>
              <a:rPr b="1">
                <a:solidFill>
                  <a:srgbClr val="FF7AB2"/>
                </a:solidFill>
              </a:rPr>
              <a:t>int</a:t>
            </a:r>
            <a:r>
              <a:rPr>
                <a:solidFill>
                  <a:srgbClr val="FFFFFF">
                    <a:alpha val="85000"/>
                  </a:srgbClr>
                </a:solidFill>
              </a:rPr>
              <a:t>&gt;(</a:t>
            </a:r>
            <a:r>
              <a:rPr>
                <a:solidFill>
                  <a:srgbClr val="D9C97C"/>
                </a:solidFill>
              </a:rPr>
              <a:t>42</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r>
              <a:rPr>
                <a:solidFill>
                  <a:srgbClr val="78C2B3"/>
                </a:solidFill>
              </a:rPr>
              <a:t>gw</a:t>
            </a:r>
            <a:r>
              <a:t> = sp;</a:t>
            </a: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r>
              <a:rPr>
                <a:solidFill>
                  <a:srgbClr val="78C2B3"/>
                </a:solidFill>
              </a:rPr>
              <a:t>observe</a:t>
            </a:r>
            <a:r>
              <a:t>();</a:t>
            </a: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sz="2080">
                <a:solidFill>
                  <a:srgbClr val="78C2B3"/>
                </a:solidFill>
                <a:latin typeface="Menlo Regular"/>
                <a:ea typeface="Menlo Regular"/>
                <a:cs typeface="Menlo Regular"/>
                <a:sym typeface="Menlo Regular"/>
              </a:defRPr>
            </a:pPr>
            <a:r>
              <a:rPr>
                <a:solidFill>
                  <a:srgbClr val="FFFFFF">
                    <a:alpha val="85000"/>
                  </a:srgbClr>
                </a:solidFill>
              </a:rPr>
              <a:t>    </a:t>
            </a:r>
            <a:r>
              <a:t>observe</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sz="208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Weak_ptr Working demo"/>
          <p:cNvSpPr txBox="1"/>
          <p:nvPr>
            <p:ph type="title"/>
          </p:nvPr>
        </p:nvSpPr>
        <p:spPr>
          <a:prstGeom prst="rect">
            <a:avLst/>
          </a:prstGeom>
        </p:spPr>
        <p:txBody>
          <a:bodyPr/>
          <a:lstStyle/>
          <a:p>
            <a:pPr/>
            <a:r>
              <a:t>Weak_ptr Working demo</a:t>
            </a:r>
          </a:p>
        </p:txBody>
      </p:sp>
      <p:sp>
        <p:nvSpPr>
          <p:cNvPr id="640" name="#include &lt;iostream&gt;…"/>
          <p:cNvSpPr txBox="1"/>
          <p:nvPr>
            <p:ph type="body" idx="1"/>
          </p:nvPr>
        </p:nvSpPr>
        <p:spPr>
          <a:prstGeom prst="rect">
            <a:avLst/>
          </a:prstGeom>
        </p:spPr>
        <p:txBody>
          <a:bodyPr/>
          <a:lstStyle/>
          <a:p>
            <a:pPr marL="0" indent="0" defTabSz="416052">
              <a:spcBef>
                <a:spcPts val="0"/>
              </a:spcBef>
              <a:buSzTx/>
              <a:buNone/>
              <a:defRPr sz="2578">
                <a:latin typeface="Times Roman"/>
                <a:ea typeface="Times Roman"/>
                <a:cs typeface="Times Roman"/>
                <a:sym typeface="Times Roman"/>
              </a:defRPr>
            </a:pPr>
            <a:r>
              <a:rPr>
                <a:solidFill>
                  <a:srgbClr val="BD7A00"/>
                </a:solidFill>
              </a:rPr>
              <a:t>#include </a:t>
            </a:r>
            <a:r>
              <a:t>&lt;iostream&gt;</a:t>
            </a:r>
          </a:p>
          <a:p>
            <a:pPr marL="0" indent="0" defTabSz="416052">
              <a:spcBef>
                <a:spcPts val="0"/>
              </a:spcBef>
              <a:buSzTx/>
              <a:buNone/>
              <a:defRPr sz="2578">
                <a:solidFill>
                  <a:srgbClr val="BD7A00"/>
                </a:solidFill>
                <a:latin typeface="Times Roman"/>
                <a:ea typeface="Times Roman"/>
                <a:cs typeface="Times Roman"/>
                <a:sym typeface="Times Roman"/>
              </a:defRPr>
            </a:pPr>
            <a:r>
              <a:t>#include </a:t>
            </a:r>
            <a:r>
              <a:rPr>
                <a:solidFill>
                  <a:srgbClr val="000000"/>
                </a:solidFill>
              </a:rPr>
              <a:t>&lt;memory&gt;</a:t>
            </a:r>
            <a:endParaRPr>
              <a:solidFill>
                <a:srgbClr val="000000"/>
              </a:solidFill>
            </a:endParaRPr>
          </a:p>
          <a:p>
            <a:pPr marL="0" indent="0" defTabSz="416052">
              <a:spcBef>
                <a:spcPts val="1000"/>
              </a:spcBef>
              <a:buSzTx/>
              <a:buNone/>
              <a:defRPr sz="2578">
                <a:solidFill>
                  <a:srgbClr val="007021"/>
                </a:solidFill>
                <a:latin typeface="Times Roman"/>
                <a:ea typeface="Times Roman"/>
                <a:cs typeface="Times Roman"/>
                <a:sym typeface="Times Roman"/>
              </a:defRPr>
            </a:pPr>
            <a:r>
              <a:t>class </a:t>
            </a:r>
            <a:r>
              <a:rPr>
                <a:solidFill>
                  <a:srgbClr val="000000"/>
                </a:solidFill>
              </a:rPr>
              <a:t>A; </a:t>
            </a:r>
            <a:r>
              <a:t>class </a:t>
            </a:r>
            <a:r>
              <a:rPr>
                <a:solidFill>
                  <a:srgbClr val="000000"/>
                </a:solidFill>
              </a:rPr>
              <a:t>B; </a:t>
            </a:r>
            <a:endParaRPr sz="2457">
              <a:solidFill>
                <a:srgbClr val="000000"/>
              </a:solidFill>
            </a:endParaRPr>
          </a:p>
          <a:p>
            <a:pPr marL="0" indent="0" defTabSz="416052">
              <a:spcBef>
                <a:spcPts val="1000"/>
              </a:spcBef>
              <a:buSzTx/>
              <a:buNone/>
              <a:defRPr sz="2578">
                <a:solidFill>
                  <a:srgbClr val="007021"/>
                </a:solidFill>
                <a:latin typeface="Times Roman"/>
                <a:ea typeface="Times Roman"/>
                <a:cs typeface="Times Roman"/>
                <a:sym typeface="Times Roman"/>
              </a:defRPr>
            </a:pPr>
            <a:r>
              <a:t>class </a:t>
            </a:r>
            <a:r>
              <a:rPr>
                <a:solidFill>
                  <a:srgbClr val="000000"/>
                </a:solidFill>
              </a:rPr>
              <a:t>A { </a:t>
            </a:r>
            <a:r>
              <a:t>public</a:t>
            </a:r>
            <a:r>
              <a:rPr>
                <a:solidFill>
                  <a:srgbClr val="000000"/>
                </a:solidFill>
              </a:rPr>
              <a:t>: </a:t>
            </a:r>
            <a:endParaRPr sz="2457">
              <a:solidFill>
                <a:srgbClr val="000000"/>
              </a:solidFill>
            </a:endParaRPr>
          </a:p>
          <a:p>
            <a:pPr marL="0" indent="0" defTabSz="416052">
              <a:spcBef>
                <a:spcPts val="0"/>
              </a:spcBef>
              <a:buSzTx/>
              <a:buNone/>
              <a:defRPr sz="2578">
                <a:latin typeface="Times Roman"/>
                <a:ea typeface="Times Roman"/>
                <a:cs typeface="Times Roman"/>
                <a:sym typeface="Times Roman"/>
              </a:defRPr>
            </a:pPr>
            <a:r>
              <a:t>    std::shared_ptr&lt;B&gt; pointer;</a:t>
            </a:r>
          </a:p>
          <a:p>
            <a:pPr marL="0" indent="0" defTabSz="416052">
              <a:spcBef>
                <a:spcPts val="0"/>
              </a:spcBef>
              <a:buSzTx/>
              <a:buNone/>
              <a:defRPr sz="2578">
                <a:latin typeface="Times Roman"/>
                <a:ea typeface="Times Roman"/>
                <a:cs typeface="Times Roman"/>
                <a:sym typeface="Times Roman"/>
              </a:defRPr>
            </a:pPr>
            <a:r>
              <a:t>    ~A() {</a:t>
            </a:r>
          </a:p>
          <a:p>
            <a:pPr marL="0" indent="0" defTabSz="416052">
              <a:spcBef>
                <a:spcPts val="0"/>
              </a:spcBef>
              <a:buSzTx/>
              <a:buNone/>
              <a:defRPr sz="2578">
                <a:latin typeface="Times Roman"/>
                <a:ea typeface="Times Roman"/>
                <a:cs typeface="Times Roman"/>
                <a:sym typeface="Times Roman"/>
              </a:defRPr>
            </a:pPr>
            <a:r>
              <a:t>        std::cout &lt;&lt; </a:t>
            </a:r>
            <a:r>
              <a:rPr>
                <a:solidFill>
                  <a:srgbClr val="4070A1"/>
                </a:solidFill>
              </a:rPr>
              <a:t>"A was destroyed" </a:t>
            </a:r>
            <a:r>
              <a:t>&lt;&lt; std::endl;</a:t>
            </a:r>
          </a:p>
          <a:p>
            <a:pPr marL="0" indent="0" defTabSz="416052">
              <a:spcBef>
                <a:spcPts val="0"/>
              </a:spcBef>
              <a:buSzTx/>
              <a:buNone/>
              <a:defRPr sz="2578">
                <a:latin typeface="Times Roman"/>
                <a:ea typeface="Times Roman"/>
                <a:cs typeface="Times Roman"/>
                <a:sym typeface="Times Roman"/>
              </a:defRPr>
            </a:pPr>
            <a:r>
              <a:t>    }</a:t>
            </a:r>
          </a:p>
          <a:p>
            <a:pPr marL="0" indent="0" defTabSz="416052">
              <a:spcBef>
                <a:spcPts val="1000"/>
              </a:spcBef>
              <a:buSzTx/>
              <a:buNone/>
              <a:defRPr sz="2578">
                <a:solidFill>
                  <a:srgbClr val="007021"/>
                </a:solidFill>
                <a:latin typeface="Times Roman"/>
                <a:ea typeface="Times Roman"/>
                <a:cs typeface="Times Roman"/>
                <a:sym typeface="Times Roman"/>
              </a:defRPr>
            </a:pPr>
            <a:r>
              <a:rPr>
                <a:solidFill>
                  <a:srgbClr val="000000"/>
                </a:solidFill>
              </a:rPr>
              <a:t>};</a:t>
            </a:r>
            <a:br>
              <a:rPr>
                <a:solidFill>
                  <a:srgbClr val="000000"/>
                </a:solidFill>
              </a:rPr>
            </a:br>
            <a:r>
              <a:t>class </a:t>
            </a:r>
            <a:r>
              <a:rPr>
                <a:solidFill>
                  <a:srgbClr val="000000"/>
                </a:solidFill>
              </a:rPr>
              <a:t>B { </a:t>
            </a:r>
            <a:r>
              <a:t>public</a:t>
            </a:r>
            <a:r>
              <a:rPr>
                <a:solidFill>
                  <a:srgbClr val="000000"/>
                </a:solidFill>
              </a:rPr>
              <a:t>: </a:t>
            </a:r>
            <a:endParaRPr sz="2457">
              <a:solidFill>
                <a:srgbClr val="000000"/>
              </a:solidFill>
            </a:endParaRPr>
          </a:p>
          <a:p>
            <a:pPr marL="0" indent="0" defTabSz="416052">
              <a:spcBef>
                <a:spcPts val="0"/>
              </a:spcBef>
              <a:buSzTx/>
              <a:buNone/>
              <a:defRPr sz="2578">
                <a:latin typeface="Times Roman"/>
                <a:ea typeface="Times Roman"/>
                <a:cs typeface="Times Roman"/>
                <a:sym typeface="Times Roman"/>
              </a:defRPr>
            </a:pPr>
            <a:r>
              <a:t>    std::shared_ptr&lt;A&gt; pointer;</a:t>
            </a:r>
          </a:p>
          <a:p>
            <a:pPr marL="0" indent="0" defTabSz="416052">
              <a:spcBef>
                <a:spcPts val="0"/>
              </a:spcBef>
              <a:buSzTx/>
              <a:buNone/>
              <a:defRPr sz="2578">
                <a:latin typeface="Times Roman"/>
                <a:ea typeface="Times Roman"/>
                <a:cs typeface="Times Roman"/>
                <a:sym typeface="Times Roman"/>
              </a:defRPr>
            </a:pPr>
            <a:r>
              <a:t>    ~B() {</a:t>
            </a:r>
          </a:p>
          <a:p>
            <a:pPr marL="0" indent="0" defTabSz="416052">
              <a:spcBef>
                <a:spcPts val="0"/>
              </a:spcBef>
              <a:buSzTx/>
              <a:buNone/>
              <a:defRPr sz="2578">
                <a:latin typeface="Times Roman"/>
                <a:ea typeface="Times Roman"/>
                <a:cs typeface="Times Roman"/>
                <a:sym typeface="Times Roman"/>
              </a:defRPr>
            </a:pPr>
            <a:r>
              <a:t>        std::cout &lt;&lt; </a:t>
            </a:r>
            <a:r>
              <a:rPr>
                <a:solidFill>
                  <a:srgbClr val="4070A1"/>
                </a:solidFill>
              </a:rPr>
              <a:t>"B was destroyed" </a:t>
            </a:r>
            <a:r>
              <a:t>&lt;&lt; std::endl;</a:t>
            </a:r>
          </a:p>
          <a:p>
            <a:pPr marL="0" indent="0" defTabSz="416052">
              <a:spcBef>
                <a:spcPts val="0"/>
              </a:spcBef>
              <a:buSzTx/>
              <a:buNone/>
              <a:defRPr sz="2578">
                <a:latin typeface="Times Roman"/>
                <a:ea typeface="Times Roman"/>
                <a:cs typeface="Times Roman"/>
                <a:sym typeface="Times Roman"/>
              </a:defRPr>
            </a:pPr>
            <a:r>
              <a:t>    }</a:t>
            </a:r>
          </a:p>
          <a:p>
            <a:pPr marL="0" indent="0" defTabSz="416052">
              <a:spcBef>
                <a:spcPts val="0"/>
              </a:spcBef>
              <a:buSzTx/>
              <a:buNone/>
              <a:defRPr sz="2578">
                <a:latin typeface="Times Roman"/>
                <a:ea typeface="Times Roman"/>
                <a:cs typeface="Times Roman"/>
                <a:sym typeface="Times Roman"/>
              </a:defRPr>
            </a:pPr>
            <a:r>
              <a:t>};</a:t>
            </a:r>
          </a:p>
          <a:p>
            <a:pPr marL="0" indent="0" defTabSz="416052">
              <a:spcBef>
                <a:spcPts val="0"/>
              </a:spcBef>
              <a:buSzTx/>
              <a:buNone/>
              <a:defRPr sz="2578">
                <a:latin typeface="Times Roman"/>
                <a:ea typeface="Times Roman"/>
                <a:cs typeface="Times Roman"/>
                <a:sym typeface="Times Roman"/>
              </a:defRPr>
            </a:pPr>
            <a:r>
              <a:rPr>
                <a:solidFill>
                  <a:srgbClr val="8F2100"/>
                </a:solidFill>
              </a:rPr>
              <a:t>int </a:t>
            </a:r>
            <a:r>
              <a:t>main() {</a:t>
            </a:r>
          </a:p>
          <a:p>
            <a:pPr marL="0" indent="0" defTabSz="416052">
              <a:spcBef>
                <a:spcPts val="0"/>
              </a:spcBef>
              <a:buSzTx/>
              <a:buNone/>
              <a:defRPr sz="2578">
                <a:latin typeface="Times Roman"/>
                <a:ea typeface="Times Roman"/>
                <a:cs typeface="Times Roman"/>
                <a:sym typeface="Times Roman"/>
              </a:defRPr>
            </a:pPr>
            <a:r>
              <a:t>    std::shared_ptr&lt;A&gt; a = std::make_shared&lt;A&gt;();</a:t>
            </a:r>
          </a:p>
          <a:p>
            <a:pPr marL="0" indent="0" defTabSz="416052">
              <a:spcBef>
                <a:spcPts val="0"/>
              </a:spcBef>
              <a:buSzTx/>
              <a:buNone/>
              <a:defRPr sz="2578">
                <a:latin typeface="Times Roman"/>
                <a:ea typeface="Times Roman"/>
                <a:cs typeface="Times Roman"/>
                <a:sym typeface="Times Roman"/>
              </a:defRPr>
            </a:pPr>
            <a:r>
              <a:t>    std::shared_ptr&lt;B&gt; b = std::make_shared&lt;B&gt;();</a:t>
            </a:r>
          </a:p>
          <a:p>
            <a:pPr marL="0" indent="0" defTabSz="416052">
              <a:spcBef>
                <a:spcPts val="0"/>
              </a:spcBef>
              <a:buSzTx/>
              <a:buNone/>
              <a:defRPr sz="2578">
                <a:latin typeface="Times Roman"/>
                <a:ea typeface="Times Roman"/>
                <a:cs typeface="Times Roman"/>
                <a:sym typeface="Times Roman"/>
              </a:defRPr>
            </a:pPr>
            <a:r>
              <a:t>    a-&gt;pointer = b;</a:t>
            </a:r>
          </a:p>
          <a:p>
            <a:pPr marL="0" indent="0" defTabSz="416052">
              <a:spcBef>
                <a:spcPts val="0"/>
              </a:spcBef>
              <a:buSzTx/>
              <a:buNone/>
              <a:defRPr sz="2578">
                <a:latin typeface="Times Roman"/>
                <a:ea typeface="Times Roman"/>
                <a:cs typeface="Times Roman"/>
                <a:sym typeface="Times Roman"/>
              </a:defRPr>
            </a:pPr>
            <a:r>
              <a:t>    b-&gt;pointer = a;</a:t>
            </a:r>
          </a:p>
          <a:p>
            <a:pPr marL="0" indent="0" defTabSz="416052">
              <a:spcBef>
                <a:spcPts val="1000"/>
              </a:spcBef>
              <a:buSzTx/>
              <a:buNone/>
              <a:defRPr sz="2578">
                <a:solidFill>
                  <a:srgbClr val="007021"/>
                </a:solidFill>
                <a:latin typeface="Times Roman"/>
                <a:ea typeface="Times Roman"/>
                <a:cs typeface="Times Roman"/>
                <a:sym typeface="Times Roman"/>
              </a:defRPr>
            </a:pPr>
            <a:r>
              <a:t>return </a:t>
            </a:r>
            <a:r>
              <a:rPr>
                <a:solidFill>
                  <a:srgbClr val="40A170"/>
                </a:solidFill>
              </a:rPr>
              <a:t>0</a:t>
            </a:r>
            <a:r>
              <a:rPr>
                <a:solidFill>
                  <a:srgbClr val="000000"/>
                </a:solidFill>
              </a:rPr>
              <a:t>; } </a:t>
            </a:r>
            <a:endParaRPr sz="2457">
              <a:solidFill>
                <a:srgbClr val="000000"/>
              </a:solidFill>
            </a:endParaRP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Weak_pointer 2"/>
          <p:cNvSpPr txBox="1"/>
          <p:nvPr>
            <p:ph type="title"/>
          </p:nvPr>
        </p:nvSpPr>
        <p:spPr>
          <a:xfrm>
            <a:off x="1689100" y="558800"/>
            <a:ext cx="21005800" cy="2286000"/>
          </a:xfrm>
          <a:prstGeom prst="rect">
            <a:avLst/>
          </a:prstGeom>
        </p:spPr>
        <p:txBody>
          <a:bodyPr/>
          <a:lstStyle/>
          <a:p>
            <a:pPr/>
            <a:r>
              <a:t>Weak_pointer 2</a:t>
            </a:r>
          </a:p>
        </p:txBody>
      </p:sp>
      <p:sp>
        <p:nvSpPr>
          <p:cNvPr id="643" name="#include &lt;iostream&gt;…"/>
          <p:cNvSpPr txBox="1"/>
          <p:nvPr>
            <p:ph type="body" idx="1"/>
          </p:nvPr>
        </p:nvSpPr>
        <p:spPr>
          <a:prstGeom prst="rect">
            <a:avLst/>
          </a:prstGeom>
        </p:spPr>
        <p:txBody>
          <a:bodyPr/>
          <a:lstStyle/>
          <a:p>
            <a:pPr marL="0" indent="0" defTabSz="416052">
              <a:lnSpc>
                <a:spcPts val="3300"/>
              </a:lnSpc>
              <a:spcBef>
                <a:spcPts val="0"/>
              </a:spcBef>
              <a:buSzTx/>
              <a:buNone/>
              <a:defRPr sz="1547">
                <a:solidFill>
                  <a:srgbClr val="0000FF"/>
                </a:solidFill>
                <a:latin typeface="Monaco"/>
                <a:ea typeface="Monaco"/>
                <a:cs typeface="Monaco"/>
                <a:sym typeface="Monaco"/>
              </a:defRPr>
            </a:pPr>
            <a:r>
              <a:t>#include &lt;iostream&gt;</a:t>
            </a:r>
            <a:endParaRPr>
              <a:solidFill>
                <a:srgbClr val="444444"/>
              </a:solidFill>
            </a:endParaRPr>
          </a:p>
          <a:p>
            <a:pPr marL="0" indent="0" defTabSz="416052">
              <a:lnSpc>
                <a:spcPts val="3300"/>
              </a:lnSpc>
              <a:spcBef>
                <a:spcPts val="0"/>
              </a:spcBef>
              <a:buSzTx/>
              <a:buNone/>
              <a:defRPr sz="1547">
                <a:solidFill>
                  <a:srgbClr val="0000FF"/>
                </a:solidFill>
                <a:latin typeface="Monaco"/>
                <a:ea typeface="Monaco"/>
                <a:cs typeface="Monaco"/>
                <a:sym typeface="Monaco"/>
              </a:defRPr>
            </a:pPr>
            <a:r>
              <a:t>#include &lt;memory&gt;</a:t>
            </a:r>
            <a:endParaRPr>
              <a:solidFill>
                <a:srgbClr val="444444"/>
              </a:solidFill>
            </a:endParaRPr>
          </a:p>
          <a:p>
            <a:pPr marL="0" indent="0" defTabSz="416052">
              <a:lnSpc>
                <a:spcPts val="3300"/>
              </a:lnSpc>
              <a:spcBef>
                <a:spcPts val="0"/>
              </a:spcBef>
              <a:buSzTx/>
              <a:buNone/>
              <a:defRPr sz="1547">
                <a:solidFill>
                  <a:srgbClr val="444444"/>
                </a:solidFill>
                <a:latin typeface="Monaco"/>
                <a:ea typeface="Monaco"/>
                <a:cs typeface="Monaco"/>
                <a:sym typeface="Monaco"/>
              </a:defRPr>
            </a:pPr>
          </a:p>
          <a:p>
            <a:pPr marL="0" indent="0" defTabSz="416052">
              <a:lnSpc>
                <a:spcPts val="3300"/>
              </a:lnSpc>
              <a:spcBef>
                <a:spcPts val="0"/>
              </a:spcBef>
              <a:buSzTx/>
              <a:buNone/>
              <a:defRPr sz="1547">
                <a:solidFill>
                  <a:srgbClr val="444444"/>
                </a:solidFill>
                <a:latin typeface="Monaco"/>
                <a:ea typeface="Monaco"/>
                <a:cs typeface="Monaco"/>
                <a:sym typeface="Monaco"/>
              </a:defRPr>
            </a:pPr>
            <a:r>
              <a:rPr>
                <a:solidFill>
                  <a:srgbClr val="2B91AF"/>
                </a:solidFill>
              </a:rPr>
              <a:t>int</a:t>
            </a:r>
            <a:r>
              <a:t> main(){</a:t>
            </a:r>
          </a:p>
          <a:p>
            <a:pPr marL="0" indent="0" defTabSz="416052">
              <a:lnSpc>
                <a:spcPts val="3300"/>
              </a:lnSpc>
              <a:spcBef>
                <a:spcPts val="0"/>
              </a:spcBef>
              <a:buSzTx/>
              <a:buNone/>
              <a:defRPr sz="1547">
                <a:solidFill>
                  <a:srgbClr val="444444"/>
                </a:solidFill>
                <a:latin typeface="Monaco"/>
                <a:ea typeface="Monaco"/>
                <a:cs typeface="Monaco"/>
                <a:sym typeface="Monaco"/>
              </a:defRPr>
            </a:pPr>
          </a:p>
          <a:p>
            <a:pPr marL="0" indent="0" defTabSz="416052">
              <a:lnSpc>
                <a:spcPts val="3300"/>
              </a:lnSpc>
              <a:spcBef>
                <a:spcPts val="0"/>
              </a:spcBef>
              <a:buSzTx/>
              <a:buNone/>
              <a:defRPr sz="1547">
                <a:solidFill>
                  <a:srgbClr val="444444"/>
                </a:solidFill>
                <a:latin typeface="Monaco"/>
                <a:ea typeface="Monaco"/>
                <a:cs typeface="Monaco"/>
                <a:sym typeface="Monaco"/>
              </a:defRPr>
            </a:pPr>
            <a:r>
              <a:t>  std::cout &lt;&lt; std::boolalpha &lt;&lt; std::endl;</a:t>
            </a:r>
          </a:p>
          <a:p>
            <a:pPr marL="0" indent="0" defTabSz="416052">
              <a:lnSpc>
                <a:spcPts val="3300"/>
              </a:lnSpc>
              <a:spcBef>
                <a:spcPts val="0"/>
              </a:spcBef>
              <a:buSzTx/>
              <a:buNone/>
              <a:defRPr sz="1547">
                <a:solidFill>
                  <a:srgbClr val="444444"/>
                </a:solidFill>
                <a:latin typeface="Monaco"/>
                <a:ea typeface="Monaco"/>
                <a:cs typeface="Monaco"/>
                <a:sym typeface="Monaco"/>
              </a:defRPr>
            </a:pPr>
          </a:p>
          <a:p>
            <a:pPr marL="0" indent="0" defTabSz="416052">
              <a:lnSpc>
                <a:spcPts val="3300"/>
              </a:lnSpc>
              <a:spcBef>
                <a:spcPts val="0"/>
              </a:spcBef>
              <a:buSzTx/>
              <a:buNone/>
              <a:defRPr sz="1547">
                <a:solidFill>
                  <a:srgbClr val="444444"/>
                </a:solidFill>
                <a:latin typeface="Monaco"/>
                <a:ea typeface="Monaco"/>
                <a:cs typeface="Monaco"/>
                <a:sym typeface="Monaco"/>
              </a:defRPr>
            </a:pPr>
            <a:r>
              <a:t>  </a:t>
            </a:r>
            <a:r>
              <a:rPr>
                <a:solidFill>
                  <a:srgbClr val="0000FF"/>
                </a:solidFill>
              </a:rPr>
              <a:t>auto</a:t>
            </a:r>
            <a:r>
              <a:t> sharedPtr=std::make_shared&lt;</a:t>
            </a:r>
            <a:r>
              <a:rPr>
                <a:solidFill>
                  <a:srgbClr val="2B91AF"/>
                </a:solidFill>
              </a:rPr>
              <a:t>int</a:t>
            </a:r>
            <a:r>
              <a:t>&gt;(2011);</a:t>
            </a:r>
          </a:p>
          <a:p>
            <a:pPr marL="0" indent="0" defTabSz="416052">
              <a:lnSpc>
                <a:spcPts val="3300"/>
              </a:lnSpc>
              <a:spcBef>
                <a:spcPts val="0"/>
              </a:spcBef>
              <a:buSzTx/>
              <a:buNone/>
              <a:defRPr sz="1547">
                <a:solidFill>
                  <a:srgbClr val="444444"/>
                </a:solidFill>
                <a:latin typeface="Monaco"/>
                <a:ea typeface="Monaco"/>
                <a:cs typeface="Monaco"/>
                <a:sym typeface="Monaco"/>
              </a:defRPr>
            </a:pPr>
            <a:r>
              <a:t>  std::weak_ptr&lt;</a:t>
            </a:r>
            <a:r>
              <a:rPr>
                <a:solidFill>
                  <a:srgbClr val="2B91AF"/>
                </a:solidFill>
              </a:rPr>
              <a:t>int</a:t>
            </a:r>
            <a:r>
              <a:t>&gt; weakPtr(sharedPtr);</a:t>
            </a:r>
          </a:p>
          <a:p>
            <a:pPr marL="0" indent="0" defTabSz="416052">
              <a:lnSpc>
                <a:spcPts val="3300"/>
              </a:lnSpc>
              <a:spcBef>
                <a:spcPts val="0"/>
              </a:spcBef>
              <a:buSzTx/>
              <a:buNone/>
              <a:defRPr sz="1547">
                <a:solidFill>
                  <a:srgbClr val="444444"/>
                </a:solidFill>
                <a:latin typeface="Monaco"/>
                <a:ea typeface="Monaco"/>
                <a:cs typeface="Monaco"/>
                <a:sym typeface="Monaco"/>
              </a:defRPr>
            </a:pPr>
            <a:r>
              <a:t>  </a:t>
            </a:r>
          </a:p>
          <a:p>
            <a:pPr marL="0" indent="0" defTabSz="416052">
              <a:lnSpc>
                <a:spcPts val="3300"/>
              </a:lnSpc>
              <a:spcBef>
                <a:spcPts val="0"/>
              </a:spcBef>
              <a:buSzTx/>
              <a:buNone/>
              <a:defRPr sz="1547">
                <a:solidFill>
                  <a:srgbClr val="444444"/>
                </a:solidFill>
                <a:latin typeface="Monaco"/>
                <a:ea typeface="Monaco"/>
                <a:cs typeface="Monaco"/>
                <a:sym typeface="Monaco"/>
              </a:defRPr>
            </a:pPr>
            <a:r>
              <a:t>  std::cout &lt;&lt; </a:t>
            </a:r>
            <a:r>
              <a:rPr>
                <a:solidFill>
                  <a:srgbClr val="A31515"/>
                </a:solidFill>
              </a:rPr>
              <a:t>"weakPtr.use_count(): "</a:t>
            </a:r>
            <a:r>
              <a:t> &lt;&lt; weakPtr.use_count() &lt;&lt; std::endl;</a:t>
            </a:r>
          </a:p>
          <a:p>
            <a:pPr marL="0" indent="0" defTabSz="416052">
              <a:lnSpc>
                <a:spcPts val="3300"/>
              </a:lnSpc>
              <a:spcBef>
                <a:spcPts val="0"/>
              </a:spcBef>
              <a:buSzTx/>
              <a:buNone/>
              <a:defRPr sz="1547">
                <a:solidFill>
                  <a:srgbClr val="444444"/>
                </a:solidFill>
                <a:latin typeface="Monaco"/>
                <a:ea typeface="Monaco"/>
                <a:cs typeface="Monaco"/>
                <a:sym typeface="Monaco"/>
              </a:defRPr>
            </a:pPr>
            <a:r>
              <a:t>  std::cout &lt;&lt; </a:t>
            </a:r>
            <a:r>
              <a:rPr>
                <a:solidFill>
                  <a:srgbClr val="A31515"/>
                </a:solidFill>
              </a:rPr>
              <a:t>"sharedPtr.use_count(): "</a:t>
            </a:r>
            <a:r>
              <a:t> &lt;&lt; sharedPtr.use_count() &lt;&lt; std::endl;</a:t>
            </a:r>
          </a:p>
          <a:p>
            <a:pPr marL="0" indent="0" defTabSz="416052">
              <a:lnSpc>
                <a:spcPts val="3300"/>
              </a:lnSpc>
              <a:spcBef>
                <a:spcPts val="0"/>
              </a:spcBef>
              <a:buSzTx/>
              <a:buNone/>
              <a:defRPr sz="1547">
                <a:solidFill>
                  <a:srgbClr val="444444"/>
                </a:solidFill>
                <a:latin typeface="Monaco"/>
                <a:ea typeface="Monaco"/>
                <a:cs typeface="Monaco"/>
                <a:sym typeface="Monaco"/>
              </a:defRPr>
            </a:pPr>
            <a:r>
              <a:t>  std::cout &lt;&lt; </a:t>
            </a:r>
            <a:r>
              <a:rPr>
                <a:solidFill>
                  <a:srgbClr val="A31515"/>
                </a:solidFill>
              </a:rPr>
              <a:t>"weakPtr.expired(): "</a:t>
            </a:r>
            <a:r>
              <a:t> &lt;&lt; weakPtr.expired() &lt;&lt; std::endl;</a:t>
            </a:r>
          </a:p>
          <a:p>
            <a:pPr marL="0" indent="0" defTabSz="416052">
              <a:lnSpc>
                <a:spcPts val="3300"/>
              </a:lnSpc>
              <a:spcBef>
                <a:spcPts val="0"/>
              </a:spcBef>
              <a:buSzTx/>
              <a:buNone/>
              <a:defRPr sz="1547">
                <a:solidFill>
                  <a:srgbClr val="444444"/>
                </a:solidFill>
                <a:latin typeface="Monaco"/>
                <a:ea typeface="Monaco"/>
                <a:cs typeface="Monaco"/>
                <a:sym typeface="Monaco"/>
              </a:defRPr>
            </a:pPr>
          </a:p>
          <a:p>
            <a:pPr marL="0" indent="0" defTabSz="416052">
              <a:lnSpc>
                <a:spcPts val="3300"/>
              </a:lnSpc>
              <a:spcBef>
                <a:spcPts val="0"/>
              </a:spcBef>
              <a:buSzTx/>
              <a:buNone/>
              <a:defRPr sz="1547">
                <a:solidFill>
                  <a:srgbClr val="444444"/>
                </a:solidFill>
                <a:latin typeface="Monaco"/>
                <a:ea typeface="Monaco"/>
                <a:cs typeface="Monaco"/>
                <a:sym typeface="Monaco"/>
              </a:defRPr>
            </a:pPr>
            <a:r>
              <a:t>  </a:t>
            </a:r>
            <a:r>
              <a:rPr>
                <a:solidFill>
                  <a:srgbClr val="0000FF"/>
                </a:solidFill>
              </a:rPr>
              <a:t>if</a:t>
            </a:r>
            <a:r>
              <a:t>( std::shared_ptr&lt;</a:t>
            </a:r>
            <a:r>
              <a:rPr>
                <a:solidFill>
                  <a:srgbClr val="2B91AF"/>
                </a:solidFill>
              </a:rPr>
              <a:t>int</a:t>
            </a:r>
            <a:r>
              <a:t>&gt; sharedPtr1 = weakPtr.lock() ) {</a:t>
            </a:r>
          </a:p>
          <a:p>
            <a:pPr marL="0" indent="0" defTabSz="416052">
              <a:lnSpc>
                <a:spcPts val="3300"/>
              </a:lnSpc>
              <a:spcBef>
                <a:spcPts val="0"/>
              </a:spcBef>
              <a:buSzTx/>
              <a:buNone/>
              <a:defRPr sz="1547">
                <a:solidFill>
                  <a:srgbClr val="444444"/>
                </a:solidFill>
                <a:latin typeface="Monaco"/>
                <a:ea typeface="Monaco"/>
                <a:cs typeface="Monaco"/>
                <a:sym typeface="Monaco"/>
              </a:defRPr>
            </a:pPr>
            <a:r>
              <a:t>    std::cout &lt;&lt; </a:t>
            </a:r>
            <a:r>
              <a:rPr>
                <a:solidFill>
                  <a:srgbClr val="A31515"/>
                </a:solidFill>
              </a:rPr>
              <a:t>"*sharedPtr: "</a:t>
            </a:r>
            <a:r>
              <a:t> &lt;&lt; *sharedPtr &lt;&lt; std::endl;</a:t>
            </a:r>
          </a:p>
          <a:p>
            <a:pPr marL="0" indent="0" defTabSz="416052">
              <a:lnSpc>
                <a:spcPts val="3300"/>
              </a:lnSpc>
              <a:spcBef>
                <a:spcPts val="0"/>
              </a:spcBef>
              <a:buSzTx/>
              <a:buNone/>
              <a:defRPr sz="1547">
                <a:solidFill>
                  <a:srgbClr val="444444"/>
                </a:solidFill>
                <a:latin typeface="Monaco"/>
                <a:ea typeface="Monaco"/>
                <a:cs typeface="Monaco"/>
                <a:sym typeface="Monaco"/>
              </a:defRPr>
            </a:pPr>
            <a:r>
              <a:t>    std::cout &lt;&lt; </a:t>
            </a:r>
            <a:r>
              <a:rPr>
                <a:solidFill>
                  <a:srgbClr val="A31515"/>
                </a:solidFill>
              </a:rPr>
              <a:t>"sharedPtr1.use_count(): "</a:t>
            </a:r>
            <a:r>
              <a:t> &lt;&lt; sharedPtr1.use_count() &lt;&lt; std::endl;</a:t>
            </a:r>
          </a:p>
          <a:p>
            <a:pPr marL="0" indent="0" defTabSz="416052">
              <a:lnSpc>
                <a:spcPts val="3300"/>
              </a:lnSpc>
              <a:spcBef>
                <a:spcPts val="0"/>
              </a:spcBef>
              <a:buSzTx/>
              <a:buNone/>
              <a:defRPr sz="1547">
                <a:solidFill>
                  <a:srgbClr val="444444"/>
                </a:solidFill>
                <a:latin typeface="Monaco"/>
                <a:ea typeface="Monaco"/>
                <a:cs typeface="Monaco"/>
                <a:sym typeface="Monaco"/>
              </a:defRPr>
            </a:pPr>
            <a:r>
              <a:t>  }</a:t>
            </a:r>
          </a:p>
          <a:p>
            <a:pPr marL="0" indent="0" defTabSz="416052">
              <a:lnSpc>
                <a:spcPts val="3300"/>
              </a:lnSpc>
              <a:spcBef>
                <a:spcPts val="0"/>
              </a:spcBef>
              <a:buSzTx/>
              <a:buNone/>
              <a:defRPr sz="1547">
                <a:solidFill>
                  <a:srgbClr val="0000FF"/>
                </a:solidFill>
                <a:latin typeface="Monaco"/>
                <a:ea typeface="Monaco"/>
                <a:cs typeface="Monaco"/>
                <a:sym typeface="Monaco"/>
              </a:defRPr>
            </a:pPr>
            <a:r>
              <a:rPr>
                <a:solidFill>
                  <a:srgbClr val="444444"/>
                </a:solidFill>
              </a:rPr>
              <a:t>  </a:t>
            </a:r>
            <a:r>
              <a:t>else</a:t>
            </a:r>
            <a:r>
              <a:rPr>
                <a:solidFill>
                  <a:srgbClr val="444444"/>
                </a:solidFill>
              </a:rPr>
              <a:t>{</a:t>
            </a:r>
            <a:endParaRPr>
              <a:solidFill>
                <a:srgbClr val="444444"/>
              </a:solidFill>
            </a:endParaRPr>
          </a:p>
          <a:p>
            <a:pPr marL="0" indent="0" defTabSz="416052">
              <a:lnSpc>
                <a:spcPts val="3300"/>
              </a:lnSpc>
              <a:spcBef>
                <a:spcPts val="0"/>
              </a:spcBef>
              <a:buSzTx/>
              <a:buNone/>
              <a:defRPr sz="1547">
                <a:solidFill>
                  <a:srgbClr val="A31515"/>
                </a:solidFill>
                <a:latin typeface="Monaco"/>
                <a:ea typeface="Monaco"/>
                <a:cs typeface="Monaco"/>
                <a:sym typeface="Monaco"/>
              </a:defRPr>
            </a:pPr>
            <a:r>
              <a:rPr>
                <a:solidFill>
                  <a:srgbClr val="444444"/>
                </a:solidFill>
              </a:rPr>
              <a:t>    std::cout &lt;&lt; </a:t>
            </a:r>
            <a:r>
              <a:t>"Don't get the resource!"</a:t>
            </a:r>
            <a:r>
              <a:rPr>
                <a:solidFill>
                  <a:srgbClr val="444444"/>
                </a:solidFill>
              </a:rPr>
              <a:t> &lt;&lt; std::endl;</a:t>
            </a:r>
            <a:endParaRPr>
              <a:solidFill>
                <a:srgbClr val="444444"/>
              </a:solidFill>
            </a:endParaRPr>
          </a:p>
          <a:p>
            <a:pPr marL="0" indent="0" defTabSz="416052">
              <a:lnSpc>
                <a:spcPts val="3300"/>
              </a:lnSpc>
              <a:spcBef>
                <a:spcPts val="0"/>
              </a:spcBef>
              <a:buSzTx/>
              <a:buNone/>
              <a:defRPr sz="1547">
                <a:solidFill>
                  <a:srgbClr val="444444"/>
                </a:solidFill>
                <a:latin typeface="Monaco"/>
                <a:ea typeface="Monaco"/>
                <a:cs typeface="Monaco"/>
                <a:sym typeface="Monaco"/>
              </a:defRPr>
            </a:pPr>
            <a:r>
              <a:t>  }</a:t>
            </a:r>
          </a:p>
          <a:p>
            <a:pPr marL="0" indent="0" defTabSz="416052">
              <a:lnSpc>
                <a:spcPts val="3300"/>
              </a:lnSpc>
              <a:spcBef>
                <a:spcPts val="0"/>
              </a:spcBef>
              <a:buSzTx/>
              <a:buNone/>
              <a:defRPr sz="1547">
                <a:solidFill>
                  <a:srgbClr val="444444"/>
                </a:solidFill>
                <a:latin typeface="Monaco"/>
                <a:ea typeface="Monaco"/>
                <a:cs typeface="Monaco"/>
                <a:sym typeface="Monaco"/>
              </a:defRPr>
            </a:pPr>
          </a:p>
          <a:p>
            <a:pPr marL="0" indent="0" defTabSz="416052">
              <a:lnSpc>
                <a:spcPts val="3300"/>
              </a:lnSpc>
              <a:spcBef>
                <a:spcPts val="0"/>
              </a:spcBef>
              <a:buSzTx/>
              <a:buNone/>
              <a:defRPr sz="1547">
                <a:solidFill>
                  <a:srgbClr val="444444"/>
                </a:solidFill>
                <a:latin typeface="Monaco"/>
                <a:ea typeface="Monaco"/>
                <a:cs typeface="Monaco"/>
                <a:sym typeface="Monaco"/>
              </a:defRPr>
            </a:pPr>
            <a:r>
              <a:t>  weakPtr.reset();</a:t>
            </a:r>
          </a:p>
          <a:p>
            <a:pPr marL="0" indent="0" defTabSz="416052">
              <a:lnSpc>
                <a:spcPts val="3300"/>
              </a:lnSpc>
              <a:spcBef>
                <a:spcPts val="0"/>
              </a:spcBef>
              <a:buSzTx/>
              <a:buNone/>
              <a:defRPr sz="1547">
                <a:solidFill>
                  <a:srgbClr val="444444"/>
                </a:solidFill>
                <a:latin typeface="Monaco"/>
                <a:ea typeface="Monaco"/>
                <a:cs typeface="Monaco"/>
                <a:sym typeface="Monaco"/>
              </a:defRPr>
            </a:pPr>
            <a:r>
              <a:t>  </a:t>
            </a:r>
            <a:r>
              <a:rPr>
                <a:solidFill>
                  <a:srgbClr val="0000FF"/>
                </a:solidFill>
              </a:rPr>
              <a:t>if</a:t>
            </a:r>
            <a:r>
              <a:t>( std::shared_ptr&lt;</a:t>
            </a:r>
            <a:r>
              <a:rPr>
                <a:solidFill>
                  <a:srgbClr val="2B91AF"/>
                </a:solidFill>
              </a:rPr>
              <a:t>int</a:t>
            </a:r>
            <a:r>
              <a:t>&gt; sharedPtr1 = weakPtr.lock() ) {</a:t>
            </a:r>
          </a:p>
          <a:p>
            <a:pPr marL="0" indent="0" defTabSz="416052">
              <a:lnSpc>
                <a:spcPts val="3300"/>
              </a:lnSpc>
              <a:spcBef>
                <a:spcPts val="0"/>
              </a:spcBef>
              <a:buSzTx/>
              <a:buNone/>
              <a:defRPr sz="1547">
                <a:solidFill>
                  <a:srgbClr val="444444"/>
                </a:solidFill>
                <a:latin typeface="Monaco"/>
                <a:ea typeface="Monaco"/>
                <a:cs typeface="Monaco"/>
                <a:sym typeface="Monaco"/>
              </a:defRPr>
            </a:pPr>
            <a:r>
              <a:t>    std::cout &lt;&lt; </a:t>
            </a:r>
            <a:r>
              <a:rPr>
                <a:solidFill>
                  <a:srgbClr val="A31515"/>
                </a:solidFill>
              </a:rPr>
              <a:t>"*sharedPtr: "</a:t>
            </a:r>
            <a:r>
              <a:t> &lt;&lt; *sharedPtr &lt;&lt; std::endl;</a:t>
            </a:r>
          </a:p>
          <a:p>
            <a:pPr marL="0" indent="0" defTabSz="416052">
              <a:lnSpc>
                <a:spcPts val="3300"/>
              </a:lnSpc>
              <a:spcBef>
                <a:spcPts val="0"/>
              </a:spcBef>
              <a:buSzTx/>
              <a:buNone/>
              <a:defRPr sz="1547">
                <a:solidFill>
                  <a:srgbClr val="444444"/>
                </a:solidFill>
                <a:latin typeface="Monaco"/>
                <a:ea typeface="Monaco"/>
                <a:cs typeface="Monaco"/>
                <a:sym typeface="Monaco"/>
              </a:defRPr>
            </a:pPr>
            <a:r>
              <a:t>    std::cout &lt;&lt; </a:t>
            </a:r>
            <a:r>
              <a:rPr>
                <a:solidFill>
                  <a:srgbClr val="A31515"/>
                </a:solidFill>
              </a:rPr>
              <a:t>"sharedPtr1.use_count(): "</a:t>
            </a:r>
            <a:r>
              <a:t> &lt;&lt; sharedPtr1.use_count() &lt;&lt; std::endl;</a:t>
            </a:r>
          </a:p>
          <a:p>
            <a:pPr marL="0" indent="0" defTabSz="416052">
              <a:lnSpc>
                <a:spcPts val="3300"/>
              </a:lnSpc>
              <a:spcBef>
                <a:spcPts val="0"/>
              </a:spcBef>
              <a:buSzTx/>
              <a:buNone/>
              <a:defRPr sz="1547">
                <a:solidFill>
                  <a:srgbClr val="444444"/>
                </a:solidFill>
                <a:latin typeface="Monaco"/>
                <a:ea typeface="Monaco"/>
                <a:cs typeface="Monaco"/>
                <a:sym typeface="Monaco"/>
              </a:defRPr>
            </a:pPr>
            <a:r>
              <a:t>  }</a:t>
            </a:r>
          </a:p>
          <a:p>
            <a:pPr marL="0" indent="0" defTabSz="416052">
              <a:lnSpc>
                <a:spcPts val="3300"/>
              </a:lnSpc>
              <a:spcBef>
                <a:spcPts val="0"/>
              </a:spcBef>
              <a:buSzTx/>
              <a:buNone/>
              <a:defRPr sz="1547">
                <a:solidFill>
                  <a:srgbClr val="0000FF"/>
                </a:solidFill>
                <a:latin typeface="Monaco"/>
                <a:ea typeface="Monaco"/>
                <a:cs typeface="Monaco"/>
                <a:sym typeface="Monaco"/>
              </a:defRPr>
            </a:pPr>
            <a:r>
              <a:rPr>
                <a:solidFill>
                  <a:srgbClr val="444444"/>
                </a:solidFill>
              </a:rPr>
              <a:t>  </a:t>
            </a:r>
            <a:r>
              <a:t>else</a:t>
            </a:r>
            <a:r>
              <a:rPr>
                <a:solidFill>
                  <a:srgbClr val="444444"/>
                </a:solidFill>
              </a:rPr>
              <a:t>{</a:t>
            </a:r>
            <a:endParaRPr>
              <a:solidFill>
                <a:srgbClr val="444444"/>
              </a:solidFill>
            </a:endParaRPr>
          </a:p>
          <a:p>
            <a:pPr marL="0" indent="0" defTabSz="416052">
              <a:lnSpc>
                <a:spcPts val="3300"/>
              </a:lnSpc>
              <a:spcBef>
                <a:spcPts val="0"/>
              </a:spcBef>
              <a:buSzTx/>
              <a:buNone/>
              <a:defRPr sz="1547">
                <a:solidFill>
                  <a:srgbClr val="A31515"/>
                </a:solidFill>
                <a:latin typeface="Monaco"/>
                <a:ea typeface="Monaco"/>
                <a:cs typeface="Monaco"/>
                <a:sym typeface="Monaco"/>
              </a:defRPr>
            </a:pPr>
            <a:r>
              <a:rPr>
                <a:solidFill>
                  <a:srgbClr val="444444"/>
                </a:solidFill>
              </a:rPr>
              <a:t>    std::cout &lt;&lt; </a:t>
            </a:r>
            <a:r>
              <a:t>"Don't get the resource!"</a:t>
            </a:r>
            <a:r>
              <a:rPr>
                <a:solidFill>
                  <a:srgbClr val="444444"/>
                </a:solidFill>
              </a:rPr>
              <a:t> &lt;&lt; std::endl;</a:t>
            </a:r>
            <a:endParaRPr>
              <a:solidFill>
                <a:srgbClr val="444444"/>
              </a:solidFill>
            </a:endParaRPr>
          </a:p>
          <a:p>
            <a:pPr marL="0" indent="0" defTabSz="416052">
              <a:lnSpc>
                <a:spcPts val="3300"/>
              </a:lnSpc>
              <a:spcBef>
                <a:spcPts val="0"/>
              </a:spcBef>
              <a:buSzTx/>
              <a:buNone/>
              <a:defRPr sz="1547">
                <a:solidFill>
                  <a:srgbClr val="444444"/>
                </a:solidFill>
                <a:latin typeface="Monaco"/>
                <a:ea typeface="Monaco"/>
                <a:cs typeface="Monaco"/>
                <a:sym typeface="Monaco"/>
              </a:defRPr>
            </a:pPr>
            <a:r>
              <a:t>  }</a:t>
            </a:r>
          </a:p>
          <a:p>
            <a:pPr marL="0" indent="0" defTabSz="416052">
              <a:lnSpc>
                <a:spcPts val="3300"/>
              </a:lnSpc>
              <a:spcBef>
                <a:spcPts val="0"/>
              </a:spcBef>
              <a:buSzTx/>
              <a:buNone/>
              <a:defRPr sz="1547">
                <a:solidFill>
                  <a:srgbClr val="444444"/>
                </a:solidFill>
                <a:latin typeface="Monaco"/>
                <a:ea typeface="Monaco"/>
                <a:cs typeface="Monaco"/>
                <a:sym typeface="Monaco"/>
              </a:defRPr>
            </a:pPr>
          </a:p>
          <a:p>
            <a:pPr marL="0" indent="0" defTabSz="416052">
              <a:lnSpc>
                <a:spcPts val="3300"/>
              </a:lnSpc>
              <a:spcBef>
                <a:spcPts val="0"/>
              </a:spcBef>
              <a:buSzTx/>
              <a:buNone/>
              <a:defRPr sz="1547">
                <a:solidFill>
                  <a:srgbClr val="444444"/>
                </a:solidFill>
                <a:latin typeface="Monaco"/>
                <a:ea typeface="Monaco"/>
                <a:cs typeface="Monaco"/>
                <a:sym typeface="Monaco"/>
              </a:defRPr>
            </a:pPr>
            <a:r>
              <a:t>  std::cout &lt;&lt; std::endl;</a:t>
            </a:r>
          </a:p>
          <a:p>
            <a:pPr marL="0" indent="0" defTabSz="416052">
              <a:lnSpc>
                <a:spcPts val="3300"/>
              </a:lnSpc>
              <a:spcBef>
                <a:spcPts val="0"/>
              </a:spcBef>
              <a:buSzTx/>
              <a:buNone/>
              <a:defRPr sz="1547">
                <a:solidFill>
                  <a:srgbClr val="444444"/>
                </a:solidFill>
                <a:latin typeface="Monaco"/>
                <a:ea typeface="Monaco"/>
                <a:cs typeface="Monaco"/>
                <a:sym typeface="Monaco"/>
              </a:defRPr>
            </a:pPr>
          </a:p>
          <a:p>
            <a:pPr marL="0" indent="0" defTabSz="416052">
              <a:lnSpc>
                <a:spcPts val="3300"/>
              </a:lnSpc>
              <a:spcBef>
                <a:spcPts val="0"/>
              </a:spcBef>
              <a:buSzTx/>
              <a:buNone/>
              <a:defRPr sz="1547">
                <a:solidFill>
                  <a:srgbClr val="444444"/>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Weak_pointer 2"/>
          <p:cNvSpPr txBox="1"/>
          <p:nvPr>
            <p:ph type="title"/>
          </p:nvPr>
        </p:nvSpPr>
        <p:spPr>
          <a:xfrm>
            <a:off x="1689100" y="558800"/>
            <a:ext cx="21005800" cy="2286000"/>
          </a:xfrm>
          <a:prstGeom prst="rect">
            <a:avLst/>
          </a:prstGeom>
        </p:spPr>
        <p:txBody>
          <a:bodyPr/>
          <a:lstStyle/>
          <a:p>
            <a:pPr/>
            <a:r>
              <a:t>Weak_pointer 2</a:t>
            </a:r>
          </a:p>
        </p:txBody>
      </p:sp>
      <p:sp>
        <p:nvSpPr>
          <p:cNvPr id="646" name="// weak_ptr::reset example…"/>
          <p:cNvSpPr txBox="1"/>
          <p:nvPr>
            <p:ph type="body" idx="1"/>
          </p:nvPr>
        </p:nvSpPr>
        <p:spPr>
          <a:prstGeom prst="rect">
            <a:avLst/>
          </a:prstGeom>
        </p:spPr>
        <p:txBody>
          <a:bodyPr/>
          <a:lstStyle/>
          <a:p>
            <a:pPr marL="0" indent="0" defTabSz="434340">
              <a:spcBef>
                <a:spcPts val="0"/>
              </a:spcBef>
              <a:buSzTx/>
              <a:buNone/>
              <a:defRPr sz="2565">
                <a:solidFill>
                  <a:srgbClr val="007000"/>
                </a:solidFill>
                <a:latin typeface="Courier"/>
                <a:ea typeface="Courier"/>
                <a:cs typeface="Courier"/>
                <a:sym typeface="Courier"/>
              </a:defRPr>
            </a:pPr>
            <a:r>
              <a:t>// weak_ptr::reset example</a:t>
            </a:r>
            <a:endParaRPr>
              <a:solidFill>
                <a:srgbClr val="000000"/>
              </a:solidFill>
            </a:endParaRPr>
          </a:p>
          <a:p>
            <a:pPr marL="0" indent="0" defTabSz="434340">
              <a:spcBef>
                <a:spcPts val="0"/>
              </a:spcBef>
              <a:buSzTx/>
              <a:buNone/>
              <a:defRPr sz="2565">
                <a:solidFill>
                  <a:srgbClr val="500070"/>
                </a:solidFill>
                <a:latin typeface="Courier"/>
                <a:ea typeface="Courier"/>
                <a:cs typeface="Courier"/>
                <a:sym typeface="Courier"/>
              </a:defRPr>
            </a:pPr>
            <a:r>
              <a:t>#include &lt;iostream&gt;</a:t>
            </a:r>
            <a:endParaRPr>
              <a:solidFill>
                <a:srgbClr val="000000"/>
              </a:solidFill>
            </a:endParaRPr>
          </a:p>
          <a:p>
            <a:pPr marL="0" indent="0" defTabSz="434340">
              <a:spcBef>
                <a:spcPts val="0"/>
              </a:spcBef>
              <a:buSzTx/>
              <a:buNone/>
              <a:defRPr sz="2565">
                <a:solidFill>
                  <a:srgbClr val="500070"/>
                </a:solidFill>
                <a:latin typeface="Courier"/>
                <a:ea typeface="Courier"/>
                <a:cs typeface="Courier"/>
                <a:sym typeface="Courier"/>
              </a:defRPr>
            </a:pPr>
            <a:r>
              <a:t>#include &lt;memory&gt;</a:t>
            </a:r>
            <a:endParaRPr>
              <a:solidFill>
                <a:srgbClr val="000000"/>
              </a:solidFill>
            </a:endParaRPr>
          </a:p>
          <a:p>
            <a:pPr marL="0" indent="0" defTabSz="434340">
              <a:spcBef>
                <a:spcPts val="0"/>
              </a:spcBef>
              <a:buSzTx/>
              <a:buNone/>
              <a:defRPr sz="2565">
                <a:latin typeface="Courier"/>
                <a:ea typeface="Courier"/>
                <a:cs typeface="Courier"/>
                <a:sym typeface="Courier"/>
              </a:defRPr>
            </a:pPr>
          </a:p>
          <a:p>
            <a:pPr marL="0" indent="0" defTabSz="434340">
              <a:spcBef>
                <a:spcPts val="0"/>
              </a:spcBef>
              <a:buSzTx/>
              <a:buNone/>
              <a:defRPr sz="2565">
                <a:latin typeface="Courier"/>
                <a:ea typeface="Courier"/>
                <a:cs typeface="Courier"/>
                <a:sym typeface="Courier"/>
              </a:defRPr>
            </a:pPr>
            <a:r>
              <a:rPr>
                <a:solidFill>
                  <a:srgbClr val="0000B0"/>
                </a:solidFill>
              </a:rPr>
              <a:t>int</a:t>
            </a:r>
            <a:r>
              <a:t> main () {</a:t>
            </a:r>
          </a:p>
          <a:p>
            <a:pPr marL="0" indent="0" defTabSz="434340">
              <a:spcBef>
                <a:spcPts val="0"/>
              </a:spcBef>
              <a:buSzTx/>
              <a:buNone/>
              <a:defRPr sz="2565">
                <a:latin typeface="Courier"/>
                <a:ea typeface="Courier"/>
                <a:cs typeface="Courier"/>
                <a:sym typeface="Courier"/>
              </a:defRPr>
            </a:pPr>
            <a:r>
              <a:t>  std::shared_ptr&lt;</a:t>
            </a:r>
            <a:r>
              <a:rPr>
                <a:solidFill>
                  <a:srgbClr val="0000B0"/>
                </a:solidFill>
              </a:rPr>
              <a:t>int</a:t>
            </a:r>
            <a:r>
              <a:t>&gt; sp (</a:t>
            </a:r>
            <a:r>
              <a:rPr>
                <a:solidFill>
                  <a:srgbClr val="0000B0"/>
                </a:solidFill>
              </a:rPr>
              <a:t>new</a:t>
            </a:r>
            <a:r>
              <a:t> </a:t>
            </a:r>
            <a:r>
              <a:rPr>
                <a:solidFill>
                  <a:srgbClr val="0000B0"/>
                </a:solidFill>
              </a:rPr>
              <a:t>int</a:t>
            </a:r>
            <a:r>
              <a:t>(10));</a:t>
            </a:r>
          </a:p>
          <a:p>
            <a:pPr marL="0" indent="0" defTabSz="434340">
              <a:spcBef>
                <a:spcPts val="0"/>
              </a:spcBef>
              <a:buSzTx/>
              <a:buNone/>
              <a:defRPr sz="2565">
                <a:latin typeface="Courier"/>
                <a:ea typeface="Courier"/>
                <a:cs typeface="Courier"/>
                <a:sym typeface="Courier"/>
              </a:defRPr>
            </a:pPr>
          </a:p>
          <a:p>
            <a:pPr marL="0" indent="0" defTabSz="434340">
              <a:spcBef>
                <a:spcPts val="0"/>
              </a:spcBef>
              <a:buSzTx/>
              <a:buNone/>
              <a:defRPr sz="2565">
                <a:latin typeface="Courier"/>
                <a:ea typeface="Courier"/>
                <a:cs typeface="Courier"/>
                <a:sym typeface="Courier"/>
              </a:defRPr>
            </a:pPr>
            <a:r>
              <a:t>  std::weak_ptr&lt;</a:t>
            </a:r>
            <a:r>
              <a:rPr>
                <a:solidFill>
                  <a:srgbClr val="0000B0"/>
                </a:solidFill>
              </a:rPr>
              <a:t>int</a:t>
            </a:r>
            <a:r>
              <a:t>&gt; wp(sp);</a:t>
            </a:r>
          </a:p>
          <a:p>
            <a:pPr marL="0" indent="0" defTabSz="434340">
              <a:spcBef>
                <a:spcPts val="0"/>
              </a:spcBef>
              <a:buSzTx/>
              <a:buNone/>
              <a:defRPr sz="2565">
                <a:latin typeface="Courier"/>
                <a:ea typeface="Courier"/>
                <a:cs typeface="Courier"/>
                <a:sym typeface="Courier"/>
              </a:defRPr>
            </a:pPr>
          </a:p>
          <a:p>
            <a:pPr marL="0" indent="0" defTabSz="434340">
              <a:spcBef>
                <a:spcPts val="0"/>
              </a:spcBef>
              <a:buSzTx/>
              <a:buNone/>
              <a:defRPr sz="2565">
                <a:latin typeface="Courier"/>
                <a:ea typeface="Courier"/>
                <a:cs typeface="Courier"/>
                <a:sym typeface="Courier"/>
              </a:defRPr>
            </a:pPr>
            <a:r>
              <a:t>  std::cout &lt;&lt; </a:t>
            </a:r>
            <a:r>
              <a:rPr>
                <a:solidFill>
                  <a:srgbClr val="600030"/>
                </a:solidFill>
              </a:rPr>
              <a:t>"1. wp "</a:t>
            </a:r>
            <a:r>
              <a:t> &lt;&lt; (wp.expired()?</a:t>
            </a:r>
            <a:r>
              <a:rPr>
                <a:solidFill>
                  <a:srgbClr val="600030"/>
                </a:solidFill>
              </a:rPr>
              <a:t>"is"</a:t>
            </a:r>
            <a:r>
              <a:t>:</a:t>
            </a:r>
            <a:r>
              <a:rPr>
                <a:solidFill>
                  <a:srgbClr val="600030"/>
                </a:solidFill>
              </a:rPr>
              <a:t>"is not"</a:t>
            </a:r>
            <a:r>
              <a:t>) &lt;&lt; </a:t>
            </a:r>
            <a:r>
              <a:rPr>
                <a:solidFill>
                  <a:srgbClr val="600030"/>
                </a:solidFill>
              </a:rPr>
              <a:t>" expired\n"</a:t>
            </a:r>
            <a:r>
              <a:t>;</a:t>
            </a:r>
          </a:p>
          <a:p>
            <a:pPr marL="0" indent="0" defTabSz="434340">
              <a:spcBef>
                <a:spcPts val="0"/>
              </a:spcBef>
              <a:buSzTx/>
              <a:buNone/>
              <a:defRPr sz="2565">
                <a:latin typeface="Courier"/>
                <a:ea typeface="Courier"/>
                <a:cs typeface="Courier"/>
                <a:sym typeface="Courier"/>
              </a:defRPr>
            </a:pPr>
          </a:p>
          <a:p>
            <a:pPr marL="0" indent="0" defTabSz="434340">
              <a:spcBef>
                <a:spcPts val="0"/>
              </a:spcBef>
              <a:buSzTx/>
              <a:buNone/>
              <a:defRPr sz="2565">
                <a:latin typeface="Courier"/>
                <a:ea typeface="Courier"/>
                <a:cs typeface="Courier"/>
                <a:sym typeface="Courier"/>
              </a:defRPr>
            </a:pPr>
            <a:r>
              <a:t>  wp.reset();</a:t>
            </a:r>
          </a:p>
          <a:p>
            <a:pPr marL="0" indent="0" defTabSz="434340">
              <a:spcBef>
                <a:spcPts val="0"/>
              </a:spcBef>
              <a:buSzTx/>
              <a:buNone/>
              <a:defRPr sz="2565">
                <a:latin typeface="Courier"/>
                <a:ea typeface="Courier"/>
                <a:cs typeface="Courier"/>
                <a:sym typeface="Courier"/>
              </a:defRPr>
            </a:pPr>
          </a:p>
          <a:p>
            <a:pPr marL="0" indent="0" defTabSz="434340">
              <a:spcBef>
                <a:spcPts val="0"/>
              </a:spcBef>
              <a:buSzTx/>
              <a:buNone/>
              <a:defRPr sz="2565">
                <a:latin typeface="Courier"/>
                <a:ea typeface="Courier"/>
                <a:cs typeface="Courier"/>
                <a:sym typeface="Courier"/>
              </a:defRPr>
            </a:pPr>
            <a:r>
              <a:t>  std::cout &lt;&lt; </a:t>
            </a:r>
            <a:r>
              <a:rPr>
                <a:solidFill>
                  <a:srgbClr val="600030"/>
                </a:solidFill>
              </a:rPr>
              <a:t>"2. wp "</a:t>
            </a:r>
            <a:r>
              <a:t> &lt;&lt; (wp.expired()?</a:t>
            </a:r>
            <a:r>
              <a:rPr>
                <a:solidFill>
                  <a:srgbClr val="600030"/>
                </a:solidFill>
              </a:rPr>
              <a:t>"is"</a:t>
            </a:r>
            <a:r>
              <a:t>:</a:t>
            </a:r>
            <a:r>
              <a:rPr>
                <a:solidFill>
                  <a:srgbClr val="600030"/>
                </a:solidFill>
              </a:rPr>
              <a:t>"is not"</a:t>
            </a:r>
            <a:r>
              <a:t>) &lt;&lt; </a:t>
            </a:r>
            <a:r>
              <a:rPr>
                <a:solidFill>
                  <a:srgbClr val="600030"/>
                </a:solidFill>
              </a:rPr>
              <a:t>" expired\n"</a:t>
            </a:r>
            <a:r>
              <a:t>;</a:t>
            </a:r>
          </a:p>
          <a:p>
            <a:pPr marL="0" indent="0" defTabSz="434340">
              <a:spcBef>
                <a:spcPts val="0"/>
              </a:spcBef>
              <a:buSzTx/>
              <a:buNone/>
              <a:defRPr sz="2565">
                <a:latin typeface="Courier"/>
                <a:ea typeface="Courier"/>
                <a:cs typeface="Courier"/>
                <a:sym typeface="Courier"/>
              </a:defRPr>
            </a:pPr>
          </a:p>
          <a:p>
            <a:pPr marL="0" indent="0" defTabSz="434340">
              <a:spcBef>
                <a:spcPts val="0"/>
              </a:spcBef>
              <a:buSzTx/>
              <a:buNone/>
              <a:defRPr sz="2565">
                <a:solidFill>
                  <a:srgbClr val="0000B0"/>
                </a:solidFill>
                <a:latin typeface="Courier"/>
                <a:ea typeface="Courier"/>
                <a:cs typeface="Courier"/>
                <a:sym typeface="Courier"/>
              </a:defRPr>
            </a:pPr>
            <a:r>
              <a:rPr>
                <a:solidFill>
                  <a:srgbClr val="000000"/>
                </a:solidFill>
              </a:rPr>
              <a:t>  </a:t>
            </a:r>
            <a:r>
              <a:t>return</a:t>
            </a:r>
            <a:r>
              <a:rPr>
                <a:solidFill>
                  <a:srgbClr val="000000"/>
                </a:solidFill>
              </a:rPr>
              <a:t> 0;</a:t>
            </a:r>
            <a:endParaRPr>
              <a:solidFill>
                <a:srgbClr val="000000"/>
              </a:solidFill>
            </a:endParaRPr>
          </a:p>
          <a:p>
            <a:pPr marL="0" indent="0" defTabSz="434340">
              <a:spcBef>
                <a:spcPts val="0"/>
              </a:spcBef>
              <a:buSzTx/>
              <a:buNone/>
              <a:defRPr sz="2565">
                <a:latin typeface="Courier"/>
                <a:ea typeface="Courier"/>
                <a:cs typeface="Courier"/>
                <a:sym typeface="Courier"/>
              </a:defRPr>
            </a:pPr>
            <a:r>
              <a:t>}</a:t>
            </a:r>
          </a:p>
          <a:p>
            <a:pPr marL="0" indent="0" defTabSz="434340">
              <a:spcBef>
                <a:spcPts val="0"/>
              </a:spcBef>
              <a:buSzTx/>
              <a:buNone/>
              <a:defRPr sz="2565">
                <a:solidFill>
                  <a:srgbClr val="000070"/>
                </a:solidFill>
                <a:latin typeface="Verdana"/>
                <a:ea typeface="Verdana"/>
                <a:cs typeface="Verdana"/>
                <a:sym typeface="Verdana"/>
              </a:defRPr>
            </a:pPr>
            <a:r>
              <a:rPr u="sng">
                <a:hlinkClick r:id="rId2" invalidUrl="" action="" tgtFrame="" tooltip="" history="1" highlightClick="0" endSnd="0"/>
              </a:rPr>
              <a:t> Edit &amp; Run</a:t>
            </a:r>
            <a:endParaRPr>
              <a:solidFill>
                <a:srgbClr val="000000"/>
              </a:solidFill>
            </a:endParaRPr>
          </a:p>
          <a:p>
            <a:pPr marL="0" indent="0" defTabSz="434340">
              <a:spcBef>
                <a:spcPts val="0"/>
              </a:spcBef>
              <a:buSzTx/>
              <a:buNone/>
              <a:defRPr sz="2565">
                <a:latin typeface="Verdana"/>
                <a:ea typeface="Verdana"/>
                <a:cs typeface="Verdana"/>
                <a:sym typeface="Verdana"/>
              </a:defRPr>
            </a:pPr>
          </a:p>
          <a:p>
            <a:pPr marL="0" indent="0" defTabSz="434340">
              <a:spcBef>
                <a:spcPts val="0"/>
              </a:spcBef>
              <a:buSzTx/>
              <a:buNone/>
              <a:defRPr sz="2565">
                <a:latin typeface="Verdana"/>
                <a:ea typeface="Verdana"/>
                <a:cs typeface="Verdana"/>
                <a:sym typeface="Verdana"/>
              </a:defRPr>
            </a:pPr>
          </a:p>
          <a:p>
            <a:pPr marL="0" indent="0" defTabSz="434340">
              <a:spcBef>
                <a:spcPts val="0"/>
              </a:spcBef>
              <a:buSzTx/>
              <a:buNone/>
              <a:defRPr sz="2565">
                <a:latin typeface="Verdana"/>
                <a:ea typeface="Verdana"/>
                <a:cs typeface="Verdana"/>
                <a:sym typeface="Verdana"/>
              </a:defRPr>
            </a:pPr>
            <a:r>
              <a:t>Output:</a:t>
            </a:r>
          </a:p>
          <a:p>
            <a:pPr marL="0" indent="0" defTabSz="434340">
              <a:spcBef>
                <a:spcPts val="0"/>
              </a:spcBef>
              <a:buSzTx/>
              <a:buNone/>
              <a:defRPr sz="2565">
                <a:latin typeface="Courier"/>
                <a:ea typeface="Courier"/>
                <a:cs typeface="Courier"/>
                <a:sym typeface="Courier"/>
              </a:defRPr>
            </a:pPr>
            <a:r>
              <a:t>1. wp is not expired</a:t>
            </a:r>
          </a:p>
          <a:p>
            <a:pPr marL="0" indent="0" defTabSz="434340">
              <a:spcBef>
                <a:spcPts val="0"/>
              </a:spcBef>
              <a:buSzTx/>
              <a:buNone/>
              <a:defRPr sz="2565">
                <a:latin typeface="Courier"/>
                <a:ea typeface="Courier"/>
                <a:cs typeface="Courier"/>
                <a:sym typeface="Courier"/>
              </a:defRPr>
            </a:pPr>
            <a:r>
              <a:t>2. wp is expired</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Weak_pointer"/>
          <p:cNvSpPr txBox="1"/>
          <p:nvPr>
            <p:ph type="title"/>
          </p:nvPr>
        </p:nvSpPr>
        <p:spPr>
          <a:prstGeom prst="rect">
            <a:avLst/>
          </a:prstGeom>
        </p:spPr>
        <p:txBody>
          <a:bodyPr/>
          <a:lstStyle/>
          <a:p>
            <a:pPr/>
            <a:r>
              <a:t>Weak_pointer</a:t>
            </a:r>
          </a:p>
        </p:txBody>
      </p:sp>
      <p:sp>
        <p:nvSpPr>
          <p:cNvPr id="649" name="Double-click to edit"/>
          <p:cNvSpPr txBox="1"/>
          <p:nvPr>
            <p:ph type="body" idx="1"/>
          </p:nvPr>
        </p:nvSpPr>
        <p:spPr>
          <a:prstGeom prst="rect">
            <a:avLst/>
          </a:prstGeom>
        </p:spPr>
        <p:txBody>
          <a:bodyPr/>
          <a:lstStyle/>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p>
        </p:txBody>
      </p:sp>
      <p:pic>
        <p:nvPicPr>
          <p:cNvPr id="650" name="Image" descr="Image"/>
          <p:cNvPicPr>
            <a:picLocks noChangeAspect="1"/>
          </p:cNvPicPr>
          <p:nvPr/>
        </p:nvPicPr>
        <p:blipFill>
          <a:blip r:embed="rId2">
            <a:extLst/>
          </a:blip>
          <a:stretch>
            <a:fillRect/>
          </a:stretch>
        </p:blipFill>
        <p:spPr>
          <a:xfrm>
            <a:off x="6248400" y="3041650"/>
            <a:ext cx="11887200" cy="7632700"/>
          </a:xfrm>
          <a:prstGeom prst="rect">
            <a:avLst/>
          </a:prstGeom>
          <a:ln w="12700">
            <a:miter lim="400000"/>
          </a:ln>
        </p:spPr>
      </p:pic>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Weak_pointer 3"/>
          <p:cNvSpPr txBox="1"/>
          <p:nvPr>
            <p:ph type="title"/>
          </p:nvPr>
        </p:nvSpPr>
        <p:spPr>
          <a:xfrm>
            <a:off x="1689100" y="558800"/>
            <a:ext cx="21005800" cy="2286000"/>
          </a:xfrm>
          <a:prstGeom prst="rect">
            <a:avLst/>
          </a:prstGeom>
        </p:spPr>
        <p:txBody>
          <a:bodyPr/>
          <a:lstStyle/>
          <a:p>
            <a:pPr/>
            <a:r>
              <a:t>Weak_pointer 3</a:t>
            </a:r>
          </a:p>
        </p:txBody>
      </p:sp>
      <p:sp>
        <p:nvSpPr>
          <p:cNvPr id="653" name="#include &lt;iostream&gt;…"/>
          <p:cNvSpPr txBox="1"/>
          <p:nvPr>
            <p:ph type="body" idx="1"/>
          </p:nvPr>
        </p:nvSpPr>
        <p:spPr>
          <a:prstGeom prst="rect">
            <a:avLst/>
          </a:prstGeom>
        </p:spPr>
        <p:txBody>
          <a:bodyPr/>
          <a:lstStyle/>
          <a:p>
            <a:pPr marL="0" indent="0" defTabSz="402336">
              <a:lnSpc>
                <a:spcPts val="2800"/>
              </a:lnSpc>
              <a:spcBef>
                <a:spcPts val="0"/>
              </a:spcBef>
              <a:buSzTx/>
              <a:buNone/>
              <a:defRPr sz="1144">
                <a:solidFill>
                  <a:srgbClr val="0000FF"/>
                </a:solidFill>
                <a:latin typeface="Monaco"/>
                <a:ea typeface="Monaco"/>
                <a:cs typeface="Monaco"/>
                <a:sym typeface="Monaco"/>
              </a:defRPr>
            </a:pPr>
            <a:r>
              <a:t>#include &lt;iostream&gt;</a:t>
            </a:r>
            <a:endParaRPr>
              <a:solidFill>
                <a:srgbClr val="444444"/>
              </a:solidFill>
            </a:endParaRPr>
          </a:p>
          <a:p>
            <a:pPr marL="0" indent="0" defTabSz="402336">
              <a:lnSpc>
                <a:spcPts val="2800"/>
              </a:lnSpc>
              <a:spcBef>
                <a:spcPts val="0"/>
              </a:spcBef>
              <a:buSzTx/>
              <a:buNone/>
              <a:defRPr sz="1144">
                <a:solidFill>
                  <a:srgbClr val="0000FF"/>
                </a:solidFill>
                <a:latin typeface="Monaco"/>
                <a:ea typeface="Monaco"/>
                <a:cs typeface="Monaco"/>
                <a:sym typeface="Monaco"/>
              </a:defRPr>
            </a:pPr>
            <a:r>
              <a:t>#include &lt;memory&gt;</a:t>
            </a:r>
            <a:endParaRPr>
              <a:solidFill>
                <a:srgbClr val="444444"/>
              </a:solidFill>
            </a:endParaRPr>
          </a:p>
          <a:p>
            <a:pPr marL="0" indent="0" defTabSz="402336">
              <a:lnSpc>
                <a:spcPts val="2800"/>
              </a:lnSpc>
              <a:spcBef>
                <a:spcPts val="0"/>
              </a:spcBef>
              <a:buSzTx/>
              <a:buNone/>
              <a:defRPr sz="1144">
                <a:solidFill>
                  <a:srgbClr val="444444"/>
                </a:solidFill>
                <a:latin typeface="Monaco"/>
                <a:ea typeface="Monaco"/>
                <a:cs typeface="Monaco"/>
                <a:sym typeface="Monaco"/>
              </a:defRPr>
            </a:pPr>
          </a:p>
          <a:p>
            <a:pPr marL="0" indent="0" defTabSz="402336">
              <a:lnSpc>
                <a:spcPts val="2800"/>
              </a:lnSpc>
              <a:spcBef>
                <a:spcPts val="0"/>
              </a:spcBef>
              <a:buSzTx/>
              <a:buNone/>
              <a:defRPr sz="1144">
                <a:solidFill>
                  <a:srgbClr val="0000FF"/>
                </a:solidFill>
                <a:latin typeface="Monaco"/>
                <a:ea typeface="Monaco"/>
                <a:cs typeface="Monaco"/>
                <a:sym typeface="Monaco"/>
              </a:defRPr>
            </a:pPr>
            <a:r>
              <a:t>struct</a:t>
            </a:r>
            <a:r>
              <a:rPr>
                <a:solidFill>
                  <a:srgbClr val="444444"/>
                </a:solidFill>
              </a:rPr>
              <a:t> Son;</a:t>
            </a:r>
            <a:endParaRPr>
              <a:solidFill>
                <a:srgbClr val="444444"/>
              </a:solidFill>
            </a:endParaRPr>
          </a:p>
          <a:p>
            <a:pPr marL="0" indent="0" defTabSz="402336">
              <a:lnSpc>
                <a:spcPts val="2800"/>
              </a:lnSpc>
              <a:spcBef>
                <a:spcPts val="0"/>
              </a:spcBef>
              <a:buSzTx/>
              <a:buNone/>
              <a:defRPr sz="1144">
                <a:solidFill>
                  <a:srgbClr val="444444"/>
                </a:solidFill>
                <a:latin typeface="Monaco"/>
                <a:ea typeface="Monaco"/>
                <a:cs typeface="Monaco"/>
                <a:sym typeface="Monaco"/>
              </a:defRPr>
            </a:pPr>
            <a:r>
              <a:rPr>
                <a:solidFill>
                  <a:srgbClr val="0000FF"/>
                </a:solidFill>
              </a:rPr>
              <a:t>struct</a:t>
            </a:r>
            <a:r>
              <a:t> Daughter;</a:t>
            </a:r>
          </a:p>
          <a:p>
            <a:pPr marL="0" indent="0" defTabSz="402336">
              <a:lnSpc>
                <a:spcPts val="2800"/>
              </a:lnSpc>
              <a:spcBef>
                <a:spcPts val="0"/>
              </a:spcBef>
              <a:buSzTx/>
              <a:buNone/>
              <a:defRPr sz="1144">
                <a:solidFill>
                  <a:srgbClr val="444444"/>
                </a:solidFill>
                <a:latin typeface="Monaco"/>
                <a:ea typeface="Monaco"/>
                <a:cs typeface="Monaco"/>
                <a:sym typeface="Monaco"/>
              </a:defRPr>
            </a:pPr>
          </a:p>
          <a:p>
            <a:pPr marL="0" indent="0" defTabSz="402336">
              <a:lnSpc>
                <a:spcPts val="2800"/>
              </a:lnSpc>
              <a:spcBef>
                <a:spcPts val="0"/>
              </a:spcBef>
              <a:buSzTx/>
              <a:buNone/>
              <a:defRPr sz="1144">
                <a:solidFill>
                  <a:srgbClr val="444444"/>
                </a:solidFill>
                <a:latin typeface="Monaco"/>
                <a:ea typeface="Monaco"/>
                <a:cs typeface="Monaco"/>
                <a:sym typeface="Monaco"/>
              </a:defRPr>
            </a:pPr>
            <a:r>
              <a:rPr>
                <a:solidFill>
                  <a:srgbClr val="0000FF"/>
                </a:solidFill>
              </a:rPr>
              <a:t>struct</a:t>
            </a:r>
            <a:r>
              <a:t> Mother{</a:t>
            </a:r>
          </a:p>
          <a:p>
            <a:pPr marL="0" indent="0" defTabSz="402336">
              <a:lnSpc>
                <a:spcPts val="2800"/>
              </a:lnSpc>
              <a:spcBef>
                <a:spcPts val="0"/>
              </a:spcBef>
              <a:buSzTx/>
              <a:buNone/>
              <a:defRPr sz="1144">
                <a:solidFill>
                  <a:srgbClr val="444444"/>
                </a:solidFill>
                <a:latin typeface="Monaco"/>
                <a:ea typeface="Monaco"/>
                <a:cs typeface="Monaco"/>
                <a:sym typeface="Monaco"/>
              </a:defRPr>
            </a:pPr>
            <a:r>
              <a:t>  ~Mother(){</a:t>
            </a:r>
          </a:p>
          <a:p>
            <a:pPr marL="0" indent="0" defTabSz="402336">
              <a:lnSpc>
                <a:spcPts val="2800"/>
              </a:lnSpc>
              <a:spcBef>
                <a:spcPts val="0"/>
              </a:spcBef>
              <a:buSzTx/>
              <a:buNone/>
              <a:defRPr sz="1144">
                <a:solidFill>
                  <a:srgbClr val="444444"/>
                </a:solidFill>
                <a:latin typeface="Monaco"/>
                <a:ea typeface="Monaco"/>
                <a:cs typeface="Monaco"/>
                <a:sym typeface="Monaco"/>
              </a:defRPr>
            </a:pPr>
            <a:r>
              <a:t>    std::cout &lt;&lt; </a:t>
            </a:r>
            <a:r>
              <a:rPr>
                <a:solidFill>
                  <a:srgbClr val="A31515"/>
                </a:solidFill>
              </a:rPr>
              <a:t>"Mother gone"</a:t>
            </a:r>
            <a:r>
              <a:t> &lt;&lt; std::endl;</a:t>
            </a:r>
          </a:p>
          <a:p>
            <a:pPr marL="0" indent="0" defTabSz="402336">
              <a:lnSpc>
                <a:spcPts val="2800"/>
              </a:lnSpc>
              <a:spcBef>
                <a:spcPts val="0"/>
              </a:spcBef>
              <a:buSzTx/>
              <a:buNone/>
              <a:defRPr sz="1144">
                <a:solidFill>
                  <a:srgbClr val="444444"/>
                </a:solidFill>
                <a:latin typeface="Monaco"/>
                <a:ea typeface="Monaco"/>
                <a:cs typeface="Monaco"/>
                <a:sym typeface="Monaco"/>
              </a:defRPr>
            </a:pPr>
            <a:r>
              <a:t>  }</a:t>
            </a:r>
          </a:p>
          <a:p>
            <a:pPr marL="0" indent="0" defTabSz="402336">
              <a:lnSpc>
                <a:spcPts val="2800"/>
              </a:lnSpc>
              <a:spcBef>
                <a:spcPts val="0"/>
              </a:spcBef>
              <a:buSzTx/>
              <a:buNone/>
              <a:defRPr sz="1144">
                <a:solidFill>
                  <a:srgbClr val="444444"/>
                </a:solidFill>
                <a:latin typeface="Monaco"/>
                <a:ea typeface="Monaco"/>
                <a:cs typeface="Monaco"/>
                <a:sym typeface="Monaco"/>
              </a:defRPr>
            </a:pPr>
            <a:r>
              <a:t>  </a:t>
            </a:r>
            <a:r>
              <a:rPr>
                <a:solidFill>
                  <a:srgbClr val="2B91AF"/>
                </a:solidFill>
              </a:rPr>
              <a:t>void</a:t>
            </a:r>
            <a:r>
              <a:t> setSon(</a:t>
            </a:r>
            <a:r>
              <a:rPr>
                <a:solidFill>
                  <a:srgbClr val="0000FF"/>
                </a:solidFill>
              </a:rPr>
              <a:t>const</a:t>
            </a:r>
            <a:r>
              <a:t> std::shared_ptr&lt;Son&gt; s ){</a:t>
            </a:r>
          </a:p>
          <a:p>
            <a:pPr marL="0" indent="0" defTabSz="402336">
              <a:lnSpc>
                <a:spcPts val="2800"/>
              </a:lnSpc>
              <a:spcBef>
                <a:spcPts val="0"/>
              </a:spcBef>
              <a:buSzTx/>
              <a:buNone/>
              <a:defRPr sz="1144">
                <a:solidFill>
                  <a:srgbClr val="444444"/>
                </a:solidFill>
                <a:latin typeface="Monaco"/>
                <a:ea typeface="Monaco"/>
                <a:cs typeface="Monaco"/>
                <a:sym typeface="Monaco"/>
              </a:defRPr>
            </a:pPr>
            <a:r>
              <a:t>    mySon=s;</a:t>
            </a:r>
          </a:p>
          <a:p>
            <a:pPr marL="0" indent="0" defTabSz="402336">
              <a:lnSpc>
                <a:spcPts val="2800"/>
              </a:lnSpc>
              <a:spcBef>
                <a:spcPts val="0"/>
              </a:spcBef>
              <a:buSzTx/>
              <a:buNone/>
              <a:defRPr sz="1144">
                <a:solidFill>
                  <a:srgbClr val="444444"/>
                </a:solidFill>
                <a:latin typeface="Monaco"/>
                <a:ea typeface="Monaco"/>
                <a:cs typeface="Monaco"/>
                <a:sym typeface="Monaco"/>
              </a:defRPr>
            </a:pPr>
            <a:r>
              <a:t>  }</a:t>
            </a:r>
          </a:p>
          <a:p>
            <a:pPr marL="0" indent="0" defTabSz="402336">
              <a:lnSpc>
                <a:spcPts val="2800"/>
              </a:lnSpc>
              <a:spcBef>
                <a:spcPts val="0"/>
              </a:spcBef>
              <a:buSzTx/>
              <a:buNone/>
              <a:defRPr sz="1144">
                <a:solidFill>
                  <a:srgbClr val="444444"/>
                </a:solidFill>
                <a:latin typeface="Monaco"/>
                <a:ea typeface="Monaco"/>
                <a:cs typeface="Monaco"/>
                <a:sym typeface="Monaco"/>
              </a:defRPr>
            </a:pPr>
            <a:r>
              <a:t>  </a:t>
            </a:r>
            <a:r>
              <a:rPr>
                <a:solidFill>
                  <a:srgbClr val="2B91AF"/>
                </a:solidFill>
              </a:rPr>
              <a:t>void</a:t>
            </a:r>
            <a:r>
              <a:t> setDaughter(</a:t>
            </a:r>
            <a:r>
              <a:rPr>
                <a:solidFill>
                  <a:srgbClr val="0000FF"/>
                </a:solidFill>
              </a:rPr>
              <a:t>const</a:t>
            </a:r>
            <a:r>
              <a:t> std::shared_ptr&lt;Daughter&gt; d ){</a:t>
            </a:r>
          </a:p>
          <a:p>
            <a:pPr marL="0" indent="0" defTabSz="402336">
              <a:lnSpc>
                <a:spcPts val="2800"/>
              </a:lnSpc>
              <a:spcBef>
                <a:spcPts val="0"/>
              </a:spcBef>
              <a:buSzTx/>
              <a:buNone/>
              <a:defRPr sz="1144">
                <a:solidFill>
                  <a:srgbClr val="444444"/>
                </a:solidFill>
                <a:latin typeface="Monaco"/>
                <a:ea typeface="Monaco"/>
                <a:cs typeface="Monaco"/>
                <a:sym typeface="Monaco"/>
              </a:defRPr>
            </a:pPr>
            <a:r>
              <a:t>    myDaughter=d;</a:t>
            </a:r>
          </a:p>
          <a:p>
            <a:pPr marL="0" indent="0" defTabSz="402336">
              <a:lnSpc>
                <a:spcPts val="2800"/>
              </a:lnSpc>
              <a:spcBef>
                <a:spcPts val="0"/>
              </a:spcBef>
              <a:buSzTx/>
              <a:buNone/>
              <a:defRPr sz="1144">
                <a:solidFill>
                  <a:srgbClr val="444444"/>
                </a:solidFill>
                <a:latin typeface="Monaco"/>
                <a:ea typeface="Monaco"/>
                <a:cs typeface="Monaco"/>
                <a:sym typeface="Monaco"/>
              </a:defRPr>
            </a:pPr>
            <a:r>
              <a:t>  }</a:t>
            </a:r>
          </a:p>
          <a:p>
            <a:pPr marL="0" indent="0" defTabSz="402336">
              <a:lnSpc>
                <a:spcPts val="2800"/>
              </a:lnSpc>
              <a:spcBef>
                <a:spcPts val="0"/>
              </a:spcBef>
              <a:buSzTx/>
              <a:buNone/>
              <a:defRPr sz="1144">
                <a:solidFill>
                  <a:srgbClr val="444444"/>
                </a:solidFill>
                <a:latin typeface="Monaco"/>
                <a:ea typeface="Monaco"/>
                <a:cs typeface="Monaco"/>
                <a:sym typeface="Monaco"/>
              </a:defRPr>
            </a:pPr>
            <a:r>
              <a:t>  std::shared_ptr&lt;</a:t>
            </a:r>
            <a:r>
              <a:rPr>
                <a:solidFill>
                  <a:srgbClr val="0000FF"/>
                </a:solidFill>
              </a:rPr>
              <a:t>const</a:t>
            </a:r>
            <a:r>
              <a:t> Son&gt; mySon;</a:t>
            </a:r>
          </a:p>
          <a:p>
            <a:pPr marL="0" indent="0" defTabSz="402336">
              <a:lnSpc>
                <a:spcPts val="2800"/>
              </a:lnSpc>
              <a:spcBef>
                <a:spcPts val="0"/>
              </a:spcBef>
              <a:buSzTx/>
              <a:buNone/>
              <a:defRPr sz="1144">
                <a:solidFill>
                  <a:srgbClr val="444444"/>
                </a:solidFill>
                <a:latin typeface="Monaco"/>
                <a:ea typeface="Monaco"/>
                <a:cs typeface="Monaco"/>
                <a:sym typeface="Monaco"/>
              </a:defRPr>
            </a:pPr>
            <a:r>
              <a:t>  std::weak_ptr&lt;</a:t>
            </a:r>
            <a:r>
              <a:rPr>
                <a:solidFill>
                  <a:srgbClr val="0000FF"/>
                </a:solidFill>
              </a:rPr>
              <a:t>const</a:t>
            </a:r>
            <a:r>
              <a:t> Daughter&gt; myDaughter;</a:t>
            </a:r>
          </a:p>
          <a:p>
            <a:pPr marL="0" indent="0" defTabSz="402336">
              <a:lnSpc>
                <a:spcPts val="2800"/>
              </a:lnSpc>
              <a:spcBef>
                <a:spcPts val="0"/>
              </a:spcBef>
              <a:buSzTx/>
              <a:buNone/>
              <a:defRPr sz="1144">
                <a:solidFill>
                  <a:srgbClr val="444444"/>
                </a:solidFill>
                <a:latin typeface="Monaco"/>
                <a:ea typeface="Monaco"/>
                <a:cs typeface="Monaco"/>
                <a:sym typeface="Monaco"/>
              </a:defRPr>
            </a:pPr>
            <a:r>
              <a:t>};</a:t>
            </a:r>
          </a:p>
          <a:p>
            <a:pPr marL="0" indent="0" defTabSz="402336">
              <a:lnSpc>
                <a:spcPts val="2800"/>
              </a:lnSpc>
              <a:spcBef>
                <a:spcPts val="0"/>
              </a:spcBef>
              <a:buSzTx/>
              <a:buNone/>
              <a:defRPr sz="1144">
                <a:solidFill>
                  <a:srgbClr val="444444"/>
                </a:solidFill>
                <a:latin typeface="Monaco"/>
                <a:ea typeface="Monaco"/>
                <a:cs typeface="Monaco"/>
                <a:sym typeface="Monaco"/>
              </a:defRPr>
            </a:pPr>
          </a:p>
          <a:p>
            <a:pPr marL="0" indent="0" defTabSz="402336">
              <a:lnSpc>
                <a:spcPts val="2800"/>
              </a:lnSpc>
              <a:spcBef>
                <a:spcPts val="0"/>
              </a:spcBef>
              <a:buSzTx/>
              <a:buNone/>
              <a:defRPr sz="1144">
                <a:solidFill>
                  <a:srgbClr val="0000FF"/>
                </a:solidFill>
                <a:latin typeface="Monaco"/>
                <a:ea typeface="Monaco"/>
                <a:cs typeface="Monaco"/>
                <a:sym typeface="Monaco"/>
              </a:defRPr>
            </a:pPr>
            <a:r>
              <a:t>struct</a:t>
            </a:r>
            <a:r>
              <a:rPr>
                <a:solidFill>
                  <a:srgbClr val="444444"/>
                </a:solidFill>
              </a:rPr>
              <a:t> Son{</a:t>
            </a:r>
            <a:endParaRPr>
              <a:solidFill>
                <a:srgbClr val="444444"/>
              </a:solidFill>
            </a:endParaRPr>
          </a:p>
          <a:p>
            <a:pPr marL="0" indent="0" defTabSz="402336">
              <a:lnSpc>
                <a:spcPts val="2800"/>
              </a:lnSpc>
              <a:spcBef>
                <a:spcPts val="0"/>
              </a:spcBef>
              <a:buSzTx/>
              <a:buNone/>
              <a:defRPr sz="1144">
                <a:solidFill>
                  <a:srgbClr val="444444"/>
                </a:solidFill>
                <a:latin typeface="Monaco"/>
                <a:ea typeface="Monaco"/>
                <a:cs typeface="Monaco"/>
                <a:sym typeface="Monaco"/>
              </a:defRPr>
            </a:pPr>
            <a:r>
              <a:t>  Son(std::shared_ptr&lt;Mother&gt; m):myMother(m){}</a:t>
            </a:r>
          </a:p>
          <a:p>
            <a:pPr marL="0" indent="0" defTabSz="402336">
              <a:lnSpc>
                <a:spcPts val="2800"/>
              </a:lnSpc>
              <a:spcBef>
                <a:spcPts val="0"/>
              </a:spcBef>
              <a:buSzTx/>
              <a:buNone/>
              <a:defRPr sz="1144">
                <a:solidFill>
                  <a:srgbClr val="444444"/>
                </a:solidFill>
                <a:latin typeface="Monaco"/>
                <a:ea typeface="Monaco"/>
                <a:cs typeface="Monaco"/>
                <a:sym typeface="Monaco"/>
              </a:defRPr>
            </a:pPr>
            <a:r>
              <a:t>  ~Son(){</a:t>
            </a:r>
          </a:p>
          <a:p>
            <a:pPr marL="0" indent="0" defTabSz="402336">
              <a:lnSpc>
                <a:spcPts val="2800"/>
              </a:lnSpc>
              <a:spcBef>
                <a:spcPts val="0"/>
              </a:spcBef>
              <a:buSzTx/>
              <a:buNone/>
              <a:defRPr sz="1144">
                <a:solidFill>
                  <a:srgbClr val="444444"/>
                </a:solidFill>
                <a:latin typeface="Monaco"/>
                <a:ea typeface="Monaco"/>
                <a:cs typeface="Monaco"/>
                <a:sym typeface="Monaco"/>
              </a:defRPr>
            </a:pPr>
            <a:r>
              <a:t>    std::cout &lt;&lt; </a:t>
            </a:r>
            <a:r>
              <a:rPr>
                <a:solidFill>
                  <a:srgbClr val="A31515"/>
                </a:solidFill>
              </a:rPr>
              <a:t>"Son gone"</a:t>
            </a:r>
            <a:r>
              <a:t> &lt;&lt; std::endl;</a:t>
            </a:r>
          </a:p>
          <a:p>
            <a:pPr marL="0" indent="0" defTabSz="402336">
              <a:lnSpc>
                <a:spcPts val="2800"/>
              </a:lnSpc>
              <a:spcBef>
                <a:spcPts val="0"/>
              </a:spcBef>
              <a:buSzTx/>
              <a:buNone/>
              <a:defRPr sz="1144">
                <a:solidFill>
                  <a:srgbClr val="444444"/>
                </a:solidFill>
                <a:latin typeface="Monaco"/>
                <a:ea typeface="Monaco"/>
                <a:cs typeface="Monaco"/>
                <a:sym typeface="Monaco"/>
              </a:defRPr>
            </a:pPr>
            <a:r>
              <a:t>  }</a:t>
            </a:r>
          </a:p>
          <a:p>
            <a:pPr marL="0" indent="0" defTabSz="402336">
              <a:lnSpc>
                <a:spcPts val="2800"/>
              </a:lnSpc>
              <a:spcBef>
                <a:spcPts val="0"/>
              </a:spcBef>
              <a:buSzTx/>
              <a:buNone/>
              <a:defRPr sz="1144">
                <a:solidFill>
                  <a:srgbClr val="444444"/>
                </a:solidFill>
                <a:latin typeface="Monaco"/>
                <a:ea typeface="Monaco"/>
                <a:cs typeface="Monaco"/>
                <a:sym typeface="Monaco"/>
              </a:defRPr>
            </a:pPr>
            <a:r>
              <a:t>  std::shared_ptr&lt;</a:t>
            </a:r>
            <a:r>
              <a:rPr>
                <a:solidFill>
                  <a:srgbClr val="0000FF"/>
                </a:solidFill>
              </a:rPr>
              <a:t>const</a:t>
            </a:r>
            <a:r>
              <a:t> Mother&gt; myMother;</a:t>
            </a:r>
          </a:p>
          <a:p>
            <a:pPr marL="0" indent="0" defTabSz="402336">
              <a:lnSpc>
                <a:spcPts val="2800"/>
              </a:lnSpc>
              <a:spcBef>
                <a:spcPts val="0"/>
              </a:spcBef>
              <a:buSzTx/>
              <a:buNone/>
              <a:defRPr sz="1144">
                <a:solidFill>
                  <a:srgbClr val="444444"/>
                </a:solidFill>
                <a:latin typeface="Monaco"/>
                <a:ea typeface="Monaco"/>
                <a:cs typeface="Monaco"/>
                <a:sym typeface="Monaco"/>
              </a:defRPr>
            </a:pPr>
            <a:r>
              <a:t>};</a:t>
            </a:r>
          </a:p>
          <a:p>
            <a:pPr marL="0" indent="0" defTabSz="402336">
              <a:lnSpc>
                <a:spcPts val="2800"/>
              </a:lnSpc>
              <a:spcBef>
                <a:spcPts val="0"/>
              </a:spcBef>
              <a:buSzTx/>
              <a:buNone/>
              <a:defRPr sz="1144">
                <a:solidFill>
                  <a:srgbClr val="444444"/>
                </a:solidFill>
                <a:latin typeface="Monaco"/>
                <a:ea typeface="Monaco"/>
                <a:cs typeface="Monaco"/>
                <a:sym typeface="Monaco"/>
              </a:defRPr>
            </a:pPr>
          </a:p>
          <a:p>
            <a:pPr marL="0" indent="0" defTabSz="402336">
              <a:lnSpc>
                <a:spcPts val="2800"/>
              </a:lnSpc>
              <a:spcBef>
                <a:spcPts val="0"/>
              </a:spcBef>
              <a:buSzTx/>
              <a:buNone/>
              <a:defRPr sz="1144">
                <a:solidFill>
                  <a:srgbClr val="444444"/>
                </a:solidFill>
                <a:latin typeface="Monaco"/>
                <a:ea typeface="Monaco"/>
                <a:cs typeface="Monaco"/>
                <a:sym typeface="Monaco"/>
              </a:defRPr>
            </a:pPr>
            <a:r>
              <a:rPr>
                <a:solidFill>
                  <a:srgbClr val="0000FF"/>
                </a:solidFill>
              </a:rPr>
              <a:t>struct</a:t>
            </a:r>
            <a:r>
              <a:t> Daughter{</a:t>
            </a:r>
          </a:p>
          <a:p>
            <a:pPr marL="0" indent="0" defTabSz="402336">
              <a:lnSpc>
                <a:spcPts val="2800"/>
              </a:lnSpc>
              <a:spcBef>
                <a:spcPts val="0"/>
              </a:spcBef>
              <a:buSzTx/>
              <a:buNone/>
              <a:defRPr sz="1144">
                <a:solidFill>
                  <a:srgbClr val="444444"/>
                </a:solidFill>
                <a:latin typeface="Monaco"/>
                <a:ea typeface="Monaco"/>
                <a:cs typeface="Monaco"/>
                <a:sym typeface="Monaco"/>
              </a:defRPr>
            </a:pPr>
            <a:r>
              <a:t>  Daughter(std::shared_ptr&lt;Mother&gt; m):myMother(m){}</a:t>
            </a:r>
          </a:p>
          <a:p>
            <a:pPr marL="0" indent="0" defTabSz="402336">
              <a:lnSpc>
                <a:spcPts val="2800"/>
              </a:lnSpc>
              <a:spcBef>
                <a:spcPts val="0"/>
              </a:spcBef>
              <a:buSzTx/>
              <a:buNone/>
              <a:defRPr sz="1144">
                <a:solidFill>
                  <a:srgbClr val="444444"/>
                </a:solidFill>
                <a:latin typeface="Monaco"/>
                <a:ea typeface="Monaco"/>
                <a:cs typeface="Monaco"/>
                <a:sym typeface="Monaco"/>
              </a:defRPr>
            </a:pPr>
            <a:r>
              <a:t>  ~Daughter(){</a:t>
            </a:r>
          </a:p>
          <a:p>
            <a:pPr marL="0" indent="0" defTabSz="402336">
              <a:lnSpc>
                <a:spcPts val="2800"/>
              </a:lnSpc>
              <a:spcBef>
                <a:spcPts val="0"/>
              </a:spcBef>
              <a:buSzTx/>
              <a:buNone/>
              <a:defRPr sz="1144">
                <a:solidFill>
                  <a:srgbClr val="444444"/>
                </a:solidFill>
                <a:latin typeface="Monaco"/>
                <a:ea typeface="Monaco"/>
                <a:cs typeface="Monaco"/>
                <a:sym typeface="Monaco"/>
              </a:defRPr>
            </a:pPr>
            <a:r>
              <a:t>    std::cout &lt;&lt; </a:t>
            </a:r>
            <a:r>
              <a:rPr>
                <a:solidFill>
                  <a:srgbClr val="A31515"/>
                </a:solidFill>
              </a:rPr>
              <a:t>"Daughter gone"</a:t>
            </a:r>
            <a:r>
              <a:t> &lt;&lt; std::endl;</a:t>
            </a:r>
          </a:p>
          <a:p>
            <a:pPr marL="0" indent="0" defTabSz="402336">
              <a:lnSpc>
                <a:spcPts val="2800"/>
              </a:lnSpc>
              <a:spcBef>
                <a:spcPts val="0"/>
              </a:spcBef>
              <a:buSzTx/>
              <a:buNone/>
              <a:defRPr sz="1144">
                <a:solidFill>
                  <a:srgbClr val="444444"/>
                </a:solidFill>
                <a:latin typeface="Monaco"/>
                <a:ea typeface="Monaco"/>
                <a:cs typeface="Monaco"/>
                <a:sym typeface="Monaco"/>
              </a:defRPr>
            </a:pPr>
            <a:r>
              <a:t>  }</a:t>
            </a:r>
          </a:p>
          <a:p>
            <a:pPr marL="0" indent="0" defTabSz="402336">
              <a:lnSpc>
                <a:spcPts val="2800"/>
              </a:lnSpc>
              <a:spcBef>
                <a:spcPts val="0"/>
              </a:spcBef>
              <a:buSzTx/>
              <a:buNone/>
              <a:defRPr sz="1144">
                <a:solidFill>
                  <a:srgbClr val="444444"/>
                </a:solidFill>
                <a:latin typeface="Monaco"/>
                <a:ea typeface="Monaco"/>
                <a:cs typeface="Monaco"/>
                <a:sym typeface="Monaco"/>
              </a:defRPr>
            </a:pPr>
            <a:r>
              <a:t>  std::shared_ptr&lt;</a:t>
            </a:r>
            <a:r>
              <a:rPr>
                <a:solidFill>
                  <a:srgbClr val="0000FF"/>
                </a:solidFill>
              </a:rPr>
              <a:t>const</a:t>
            </a:r>
            <a:r>
              <a:t> Mother&gt; myMother;</a:t>
            </a:r>
          </a:p>
          <a:p>
            <a:pPr marL="0" indent="0" defTabSz="402336">
              <a:lnSpc>
                <a:spcPts val="2800"/>
              </a:lnSpc>
              <a:spcBef>
                <a:spcPts val="0"/>
              </a:spcBef>
              <a:buSzTx/>
              <a:buNone/>
              <a:defRPr sz="1144">
                <a:solidFill>
                  <a:srgbClr val="444444"/>
                </a:solidFill>
                <a:latin typeface="Monaco"/>
                <a:ea typeface="Monaco"/>
                <a:cs typeface="Monaco"/>
                <a:sym typeface="Monaco"/>
              </a:defRPr>
            </a:pPr>
            <a:r>
              <a:t>};</a:t>
            </a:r>
          </a:p>
          <a:p>
            <a:pPr marL="0" indent="0" defTabSz="402336">
              <a:lnSpc>
                <a:spcPts val="2800"/>
              </a:lnSpc>
              <a:spcBef>
                <a:spcPts val="0"/>
              </a:spcBef>
              <a:buSzTx/>
              <a:buNone/>
              <a:defRPr sz="1144">
                <a:solidFill>
                  <a:srgbClr val="444444"/>
                </a:solidFill>
                <a:latin typeface="Monaco"/>
                <a:ea typeface="Monaco"/>
                <a:cs typeface="Monaco"/>
                <a:sym typeface="Monaco"/>
              </a:defRPr>
            </a:pPr>
          </a:p>
          <a:p>
            <a:pPr marL="0" indent="0" defTabSz="402336">
              <a:lnSpc>
                <a:spcPts val="2800"/>
              </a:lnSpc>
              <a:spcBef>
                <a:spcPts val="0"/>
              </a:spcBef>
              <a:buSzTx/>
              <a:buNone/>
              <a:defRPr sz="1144">
                <a:solidFill>
                  <a:srgbClr val="444444"/>
                </a:solidFill>
                <a:latin typeface="Monaco"/>
                <a:ea typeface="Monaco"/>
                <a:cs typeface="Monaco"/>
                <a:sym typeface="Monaco"/>
              </a:defRPr>
            </a:pPr>
            <a:r>
              <a:rPr>
                <a:solidFill>
                  <a:srgbClr val="2B91AF"/>
                </a:solidFill>
              </a:rPr>
              <a:t>int</a:t>
            </a:r>
            <a:r>
              <a:t> main(){</a:t>
            </a:r>
          </a:p>
          <a:p>
            <a:pPr marL="0" indent="0" defTabSz="402336">
              <a:lnSpc>
                <a:spcPts val="2800"/>
              </a:lnSpc>
              <a:spcBef>
                <a:spcPts val="0"/>
              </a:spcBef>
              <a:buSzTx/>
              <a:buNone/>
              <a:defRPr sz="1144">
                <a:solidFill>
                  <a:srgbClr val="444444"/>
                </a:solidFill>
                <a:latin typeface="Monaco"/>
                <a:ea typeface="Monaco"/>
                <a:cs typeface="Monaco"/>
                <a:sym typeface="Monaco"/>
              </a:defRPr>
            </a:pPr>
            <a:r>
              <a:t>  std::cout &lt;&lt; std::endl;</a:t>
            </a:r>
          </a:p>
          <a:p>
            <a:pPr marL="0" indent="0" defTabSz="402336">
              <a:lnSpc>
                <a:spcPts val="2800"/>
              </a:lnSpc>
              <a:spcBef>
                <a:spcPts val="0"/>
              </a:spcBef>
              <a:buSzTx/>
              <a:buNone/>
              <a:defRPr sz="1144">
                <a:solidFill>
                  <a:srgbClr val="444444"/>
                </a:solidFill>
                <a:latin typeface="Monaco"/>
                <a:ea typeface="Monaco"/>
                <a:cs typeface="Monaco"/>
                <a:sym typeface="Monaco"/>
              </a:defRPr>
            </a:pPr>
            <a:r>
              <a:t>  {</a:t>
            </a:r>
          </a:p>
          <a:p>
            <a:pPr marL="0" indent="0" defTabSz="402336">
              <a:lnSpc>
                <a:spcPts val="2800"/>
              </a:lnSpc>
              <a:spcBef>
                <a:spcPts val="0"/>
              </a:spcBef>
              <a:buSzTx/>
              <a:buNone/>
              <a:defRPr sz="1144">
                <a:solidFill>
                  <a:srgbClr val="444444"/>
                </a:solidFill>
                <a:latin typeface="Monaco"/>
                <a:ea typeface="Monaco"/>
                <a:cs typeface="Monaco"/>
                <a:sym typeface="Monaco"/>
              </a:defRPr>
            </a:pPr>
            <a:r>
              <a:t>    std::shared_ptr&lt;Mother&gt; mother= std::shared_ptr&lt;Mother&gt;( </a:t>
            </a:r>
            <a:r>
              <a:rPr>
                <a:solidFill>
                  <a:srgbClr val="0000FF"/>
                </a:solidFill>
              </a:rPr>
              <a:t>new</a:t>
            </a:r>
            <a:r>
              <a:t> Mother);</a:t>
            </a:r>
          </a:p>
          <a:p>
            <a:pPr marL="0" indent="0" defTabSz="402336">
              <a:lnSpc>
                <a:spcPts val="2800"/>
              </a:lnSpc>
              <a:spcBef>
                <a:spcPts val="0"/>
              </a:spcBef>
              <a:buSzTx/>
              <a:buNone/>
              <a:defRPr sz="1144">
                <a:solidFill>
                  <a:srgbClr val="444444"/>
                </a:solidFill>
                <a:latin typeface="Monaco"/>
                <a:ea typeface="Monaco"/>
                <a:cs typeface="Monaco"/>
                <a:sym typeface="Monaco"/>
              </a:defRPr>
            </a:pPr>
            <a:r>
              <a:t>    std::shared_ptr&lt;Son&gt; son= std::shared_ptr&lt;Son&gt;( </a:t>
            </a:r>
            <a:r>
              <a:rPr>
                <a:solidFill>
                  <a:srgbClr val="0000FF"/>
                </a:solidFill>
              </a:rPr>
              <a:t>new</a:t>
            </a:r>
            <a:r>
              <a:t> Son(mother) );</a:t>
            </a:r>
          </a:p>
          <a:p>
            <a:pPr marL="0" indent="0" defTabSz="402336">
              <a:lnSpc>
                <a:spcPts val="2800"/>
              </a:lnSpc>
              <a:spcBef>
                <a:spcPts val="0"/>
              </a:spcBef>
              <a:buSzTx/>
              <a:buNone/>
              <a:defRPr sz="1144">
                <a:solidFill>
                  <a:srgbClr val="444444"/>
                </a:solidFill>
                <a:latin typeface="Monaco"/>
                <a:ea typeface="Monaco"/>
                <a:cs typeface="Monaco"/>
                <a:sym typeface="Monaco"/>
              </a:defRPr>
            </a:pPr>
            <a:r>
              <a:t>    std::shared_ptr&lt;Daughter&gt; daughter= std::shared_ptr&lt;Daughter&gt;( </a:t>
            </a:r>
            <a:r>
              <a:rPr>
                <a:solidFill>
                  <a:srgbClr val="0000FF"/>
                </a:solidFill>
              </a:rPr>
              <a:t>new</a:t>
            </a:r>
            <a:r>
              <a:t> Daughter(mother) );</a:t>
            </a:r>
          </a:p>
          <a:p>
            <a:pPr marL="0" indent="0" defTabSz="402336">
              <a:lnSpc>
                <a:spcPts val="2800"/>
              </a:lnSpc>
              <a:spcBef>
                <a:spcPts val="0"/>
              </a:spcBef>
              <a:buSzTx/>
              <a:buNone/>
              <a:defRPr sz="1144">
                <a:solidFill>
                  <a:srgbClr val="444444"/>
                </a:solidFill>
                <a:latin typeface="Monaco"/>
                <a:ea typeface="Monaco"/>
                <a:cs typeface="Monaco"/>
                <a:sym typeface="Monaco"/>
              </a:defRPr>
            </a:pPr>
            <a:r>
              <a:t>    mother-&gt;setSon(son);</a:t>
            </a:r>
          </a:p>
          <a:p>
            <a:pPr marL="0" indent="0" defTabSz="402336">
              <a:lnSpc>
                <a:spcPts val="2800"/>
              </a:lnSpc>
              <a:spcBef>
                <a:spcPts val="0"/>
              </a:spcBef>
              <a:buSzTx/>
              <a:buNone/>
              <a:defRPr sz="1144">
                <a:solidFill>
                  <a:srgbClr val="444444"/>
                </a:solidFill>
                <a:latin typeface="Monaco"/>
                <a:ea typeface="Monaco"/>
                <a:cs typeface="Monaco"/>
                <a:sym typeface="Monaco"/>
              </a:defRPr>
            </a:pPr>
            <a:r>
              <a:t>    mother-&gt;setDaughter(daughter);</a:t>
            </a:r>
          </a:p>
          <a:p>
            <a:pPr marL="0" indent="0" defTabSz="402336">
              <a:lnSpc>
                <a:spcPts val="2800"/>
              </a:lnSpc>
              <a:spcBef>
                <a:spcPts val="0"/>
              </a:spcBef>
              <a:buSzTx/>
              <a:buNone/>
              <a:defRPr sz="1144">
                <a:solidFill>
                  <a:srgbClr val="444444"/>
                </a:solidFill>
                <a:latin typeface="Monaco"/>
                <a:ea typeface="Monaco"/>
                <a:cs typeface="Monaco"/>
                <a:sym typeface="Monaco"/>
              </a:defRPr>
            </a:pPr>
            <a:r>
              <a:t>  }</a:t>
            </a:r>
          </a:p>
          <a:p>
            <a:pPr marL="0" indent="0" defTabSz="402336">
              <a:lnSpc>
                <a:spcPts val="2800"/>
              </a:lnSpc>
              <a:spcBef>
                <a:spcPts val="0"/>
              </a:spcBef>
              <a:buSzTx/>
              <a:buNone/>
              <a:defRPr sz="1144">
                <a:solidFill>
                  <a:srgbClr val="444444"/>
                </a:solidFill>
                <a:latin typeface="Monaco"/>
                <a:ea typeface="Monaco"/>
                <a:cs typeface="Monaco"/>
                <a:sym typeface="Monaco"/>
              </a:defRPr>
            </a:pPr>
            <a:r>
              <a:t>  std::cout &lt;&lt; std::endl;</a:t>
            </a:r>
          </a:p>
          <a:p>
            <a:pPr marL="0" indent="0" defTabSz="402336">
              <a:lnSpc>
                <a:spcPts val="2800"/>
              </a:lnSpc>
              <a:spcBef>
                <a:spcPts val="0"/>
              </a:spcBef>
              <a:buSzTx/>
              <a:buNone/>
              <a:defRPr sz="1144">
                <a:solidFill>
                  <a:srgbClr val="444444"/>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Thread Basic"/>
          <p:cNvSpPr txBox="1"/>
          <p:nvPr>
            <p:ph type="title"/>
          </p:nvPr>
        </p:nvSpPr>
        <p:spPr>
          <a:xfrm>
            <a:off x="2400003" y="355600"/>
            <a:ext cx="21005801" cy="2286000"/>
          </a:xfrm>
          <a:prstGeom prst="rect">
            <a:avLst/>
          </a:prstGeom>
        </p:spPr>
        <p:txBody>
          <a:bodyPr/>
          <a:lstStyle/>
          <a:p>
            <a:pPr/>
            <a:r>
              <a:t>Thread Basic</a:t>
            </a:r>
          </a:p>
        </p:txBody>
      </p:sp>
      <p:sp>
        <p:nvSpPr>
          <p:cNvPr id="656"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34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sz="3400">
                <a:solidFill>
                  <a:srgbClr val="FFA14F"/>
                </a:solidFill>
                <a:latin typeface="Menlo Regular"/>
                <a:ea typeface="Menlo Regular"/>
                <a:cs typeface="Menlo Regular"/>
                <a:sym typeface="Menlo Regular"/>
              </a:defRPr>
            </a:pPr>
            <a:r>
              <a:t>#include </a:t>
            </a:r>
            <a:r>
              <a:rPr>
                <a:solidFill>
                  <a:srgbClr val="FF8170"/>
                </a:solidFill>
              </a:rPr>
              <a:t>&lt;thread&gt;</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thread</a:t>
            </a:r>
            <a:r>
              <a:t> t([](){</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"hello world."</a:t>
            </a:r>
            <a:r>
              <a:rPr>
                <a:solidFill>
                  <a:srgbClr val="FFFFFF">
                    <a:alpha val="85000"/>
                  </a:srgbClr>
                </a:solidFill>
              </a:rPr>
              <a:t> &lt;&lt;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400">
                <a:solidFill>
                  <a:srgbClr val="7F8C98"/>
                </a:solidFill>
                <a:latin typeface="Menlo Regular"/>
                <a:ea typeface="Menlo Regular"/>
                <a:cs typeface="Menlo Regular"/>
                <a:sym typeface="Menlo Regular"/>
              </a:defRPr>
            </a:pPr>
            <a:r>
              <a:rPr>
                <a:solidFill>
                  <a:srgbClr val="FFFFFF">
                    <a:alpha val="85000"/>
                  </a:srgbClr>
                </a:solidFill>
              </a:rPr>
              <a:t>    t.</a:t>
            </a:r>
            <a:r>
              <a:rPr>
                <a:solidFill>
                  <a:srgbClr val="B281EB"/>
                </a:solidFill>
              </a:rPr>
              <a:t>join</a:t>
            </a:r>
            <a:r>
              <a:rPr>
                <a:solidFill>
                  <a:srgbClr val="FFFFFF">
                    <a:alpha val="85000"/>
                  </a:srgbClr>
                </a:solidFill>
              </a:rPr>
              <a:t>();  </a:t>
            </a:r>
            <a:r>
              <a:t>// Without this line code will crash</a:t>
            </a:r>
            <a:endParaRPr>
              <a:solidFill>
                <a:srgbClr val="FFFFFF">
                  <a:alpha val="85000"/>
                </a:srgbClr>
              </a:solidFill>
            </a:endParaRPr>
          </a:p>
          <a:p>
            <a:pPr marL="0" indent="0" defTabSz="439419">
              <a:spcBef>
                <a:spcPts val="0"/>
              </a:spcBef>
              <a:buSzTx/>
              <a:buNone/>
              <a:tabLst>
                <a:tab pos="431800" algn="l"/>
              </a:tabLst>
              <a:defRPr sz="3400">
                <a:solidFill>
                  <a:srgbClr val="FFA14F"/>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return</a:t>
            </a:r>
            <a:r>
              <a:rPr>
                <a:solidFill>
                  <a:srgbClr val="FFFFFF">
                    <a:alpha val="85000"/>
                  </a:srgbClr>
                </a:solidFill>
              </a:rPr>
              <a:t> </a:t>
            </a:r>
            <a:r>
              <a:t>EXIT_SUCCESS</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Mutex"/>
          <p:cNvSpPr txBox="1"/>
          <p:nvPr>
            <p:ph type="title"/>
          </p:nvPr>
        </p:nvSpPr>
        <p:spPr>
          <a:prstGeom prst="rect">
            <a:avLst/>
          </a:prstGeom>
        </p:spPr>
        <p:txBody>
          <a:bodyPr/>
          <a:lstStyle/>
          <a:p>
            <a:pPr/>
            <a:r>
              <a:t>Mutex </a:t>
            </a:r>
          </a:p>
        </p:txBody>
      </p:sp>
      <p:sp>
        <p:nvSpPr>
          <p:cNvPr id="659" name="std::mutex is the most basic mutex class in C++11, and you can create a mutex by instantiating std::mutex. It can be locked by its member function lock(), and unlock() can be unlocked. But in the process of actually writing the code, it is best not to di"/>
          <p:cNvSpPr txBox="1"/>
          <p:nvPr>
            <p:ph type="body" idx="1"/>
          </p:nvPr>
        </p:nvSpPr>
        <p:spPr>
          <a:prstGeom prst="rect">
            <a:avLst/>
          </a:prstGeom>
        </p:spPr>
        <p:txBody>
          <a:bodyPr/>
          <a:lstStyle>
            <a:lvl1pPr marL="0" indent="0" defTabSz="457200">
              <a:spcBef>
                <a:spcPts val="1200"/>
              </a:spcBef>
              <a:buSzTx/>
              <a:buNone/>
              <a:defRPr sz="4033">
                <a:latin typeface="Times Roman"/>
                <a:ea typeface="Times Roman"/>
                <a:cs typeface="Times Roman"/>
                <a:sym typeface="Times Roman"/>
              </a:defRPr>
            </a:lvl1pPr>
          </a:lstStyle>
          <a:p>
            <a:pPr/>
            <a:r>
              <a:t>std::mutex is the most basic mutex class in C++11, and you can create a mutex by instantiating std::mutex. It can be locked by its member function lock(), and unlock() can be unlocked. But in the process of actually writing the code, it is best not to directly call the member function, Because calling member functions, you need to call unlock() at the exit of each critical section, and of course, exceptions. </a:t>
            </a:r>
            <a:endParaRPr sz="3900"/>
          </a:p>
        </p:txBody>
      </p:sp>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Mutex"/>
          <p:cNvSpPr txBox="1"/>
          <p:nvPr>
            <p:ph type="title"/>
          </p:nvPr>
        </p:nvSpPr>
        <p:spPr>
          <a:prstGeom prst="rect">
            <a:avLst/>
          </a:prstGeom>
        </p:spPr>
        <p:txBody>
          <a:bodyPr/>
          <a:lstStyle/>
          <a:p>
            <a:pPr/>
            <a:r>
              <a:t>Mutex</a:t>
            </a:r>
          </a:p>
        </p:txBody>
      </p:sp>
      <p:sp>
        <p:nvSpPr>
          <p:cNvPr id="662" name="#include &lt;iostream&gt;…"/>
          <p:cNvSpPr txBox="1"/>
          <p:nvPr>
            <p:ph type="body" idx="1"/>
          </p:nvPr>
        </p:nvSpPr>
        <p:spPr>
          <a:prstGeom prst="rect">
            <a:avLst/>
          </a:prstGeom>
        </p:spPr>
        <p:txBody>
          <a:bodyPr/>
          <a:lstStyle/>
          <a:p>
            <a:pPr marL="0" indent="0" defTabSz="430631">
              <a:spcBef>
                <a:spcPts val="0"/>
              </a:spcBef>
              <a:buSzTx/>
              <a:buNone/>
              <a:tabLst>
                <a:tab pos="419100" algn="l"/>
              </a:tabLst>
              <a:defRPr sz="294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0631">
              <a:spcBef>
                <a:spcPts val="0"/>
              </a:spcBef>
              <a:buSzTx/>
              <a:buNone/>
              <a:tabLst>
                <a:tab pos="419100" algn="l"/>
              </a:tabLst>
              <a:defRPr sz="2940">
                <a:solidFill>
                  <a:srgbClr val="FFA14F"/>
                </a:solidFill>
                <a:latin typeface="Menlo Regular"/>
                <a:ea typeface="Menlo Regular"/>
                <a:cs typeface="Menlo Regular"/>
                <a:sym typeface="Menlo Regular"/>
              </a:defRPr>
            </a:pPr>
            <a:r>
              <a:t>#include </a:t>
            </a:r>
            <a:r>
              <a:rPr>
                <a:solidFill>
                  <a:srgbClr val="FF8170"/>
                </a:solidFill>
              </a:rPr>
              <a:t>&lt;thread&gt;</a:t>
            </a:r>
            <a:endParaRPr>
              <a:solidFill>
                <a:srgbClr val="FFFFFF">
                  <a:alpha val="85000"/>
                </a:srgbClr>
              </a:solidFill>
            </a:endParaRP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r>
              <a:rPr b="1">
                <a:solidFill>
                  <a:srgbClr val="FF7AB2"/>
                </a:solidFill>
              </a:rPr>
              <a:t>int</a:t>
            </a:r>
            <a:r>
              <a:t> v = </a:t>
            </a:r>
            <a:r>
              <a:rPr>
                <a:solidFill>
                  <a:srgbClr val="D9C97C"/>
                </a:solidFill>
              </a:rPr>
              <a:t>1</a:t>
            </a:r>
            <a:r>
              <a:t>;</a:t>
            </a: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p>
          <a:p>
            <a:pPr marL="0" indent="0" defTabSz="430631">
              <a:spcBef>
                <a:spcPts val="0"/>
              </a:spcBef>
              <a:buSzTx/>
              <a:buNone/>
              <a:tabLst>
                <a:tab pos="419100" algn="l"/>
              </a:tabLst>
              <a:defRPr sz="2940">
                <a:solidFill>
                  <a:srgbClr val="4EB0CC"/>
                </a:solidFill>
                <a:latin typeface="Menlo Regular"/>
                <a:ea typeface="Menlo Regular"/>
                <a:cs typeface="Menlo Regular"/>
                <a:sym typeface="Menlo Regular"/>
              </a:defRPr>
            </a:pPr>
            <a:r>
              <a:rPr b="1">
                <a:solidFill>
                  <a:srgbClr val="FF7AB2"/>
                </a:solidFill>
              </a:rPr>
              <a:t>void</a:t>
            </a:r>
            <a:r>
              <a:rPr>
                <a:solidFill>
                  <a:srgbClr val="FFFFFF">
                    <a:alpha val="85000"/>
                  </a:srgbClr>
                </a:solidFill>
              </a:rPr>
              <a:t> </a:t>
            </a:r>
            <a:r>
              <a:t>critical_section</a:t>
            </a:r>
            <a:r>
              <a:rPr>
                <a:solidFill>
                  <a:srgbClr val="FFFFFF">
                    <a:alpha val="85000"/>
                  </a:srgbClr>
                </a:solidFill>
              </a:rPr>
              <a:t>(</a:t>
            </a:r>
            <a:r>
              <a:rPr b="1">
                <a:solidFill>
                  <a:srgbClr val="FF7AB2"/>
                </a:solidFill>
              </a:rPr>
              <a:t>int</a:t>
            </a:r>
            <a:r>
              <a:rPr>
                <a:solidFill>
                  <a:srgbClr val="FFFFFF">
                    <a:alpha val="85000"/>
                  </a:srgbClr>
                </a:solidFill>
              </a:rPr>
              <a:t> change_v) {</a:t>
            </a:r>
            <a:endParaRPr>
              <a:solidFill>
                <a:srgbClr val="FFFFFF">
                  <a:alpha val="85000"/>
                </a:srgbClr>
              </a:solidFill>
            </a:endParaRP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p>
          <a:p>
            <a:pPr marL="0" indent="0" defTabSz="430631">
              <a:spcBef>
                <a:spcPts val="0"/>
              </a:spcBef>
              <a:buSzTx/>
              <a:buNone/>
              <a:tabLst>
                <a:tab pos="419100" algn="l"/>
              </a:tabLst>
              <a:defRPr sz="2940">
                <a:solidFill>
                  <a:srgbClr val="FF7AB2"/>
                </a:solidFill>
                <a:latin typeface="Menlo Regular"/>
                <a:ea typeface="Menlo Regular"/>
                <a:cs typeface="Menlo Regular"/>
                <a:sym typeface="Menlo Regular"/>
              </a:defRPr>
            </a:pPr>
            <a:r>
              <a:rPr>
                <a:solidFill>
                  <a:srgbClr val="FFFFFF">
                    <a:alpha val="85000"/>
                  </a:srgbClr>
                </a:solidFill>
              </a:rPr>
              <a:t>    </a:t>
            </a:r>
            <a:r>
              <a:rPr b="1"/>
              <a:t>static</a:t>
            </a:r>
            <a:r>
              <a:rPr>
                <a:solidFill>
                  <a:srgbClr val="FFFFFF">
                    <a:alpha val="85000"/>
                  </a:srgbClr>
                </a:solidFill>
              </a:rPr>
              <a:t> </a:t>
            </a:r>
            <a:r>
              <a:rPr>
                <a:solidFill>
                  <a:srgbClr val="DABAFF"/>
                </a:solidFill>
              </a:rPr>
              <a:t>std</a:t>
            </a:r>
            <a:r>
              <a:rPr>
                <a:solidFill>
                  <a:srgbClr val="FFFFFF">
                    <a:alpha val="85000"/>
                  </a:srgbClr>
                </a:solidFill>
              </a:rPr>
              <a:t>::</a:t>
            </a:r>
            <a:r>
              <a:rPr>
                <a:solidFill>
                  <a:srgbClr val="DABAFF"/>
                </a:solidFill>
              </a:rPr>
              <a:t>mutex</a:t>
            </a:r>
            <a:r>
              <a:rPr>
                <a:solidFill>
                  <a:srgbClr val="FFFFFF">
                    <a:alpha val="85000"/>
                  </a:srgbClr>
                </a:solidFill>
              </a:rPr>
              <a:t> mtx;</a:t>
            </a:r>
            <a:endParaRPr>
              <a:solidFill>
                <a:srgbClr val="FFFFFF">
                  <a:alpha val="85000"/>
                </a:srgbClr>
              </a:solidFill>
            </a:endParaRP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lock_guard</a:t>
            </a:r>
            <a:r>
              <a:t>&lt;</a:t>
            </a:r>
            <a:r>
              <a:rPr>
                <a:solidFill>
                  <a:srgbClr val="DABAFF"/>
                </a:solidFill>
              </a:rPr>
              <a:t>std</a:t>
            </a:r>
            <a:r>
              <a:t>::</a:t>
            </a:r>
            <a:r>
              <a:rPr>
                <a:solidFill>
                  <a:srgbClr val="DABAFF"/>
                </a:solidFill>
              </a:rPr>
              <a:t>mutex</a:t>
            </a:r>
            <a:r>
              <a:t>&gt; lock(mtx);</a:t>
            </a:r>
          </a:p>
          <a:p>
            <a:pPr marL="0" indent="0" defTabSz="430631">
              <a:spcBef>
                <a:spcPts val="0"/>
              </a:spcBef>
              <a:buSzTx/>
              <a:buNone/>
              <a:tabLst>
                <a:tab pos="419100" algn="l"/>
              </a:tabLst>
              <a:defRPr sz="2940">
                <a:solidFill>
                  <a:srgbClr val="7F8C98"/>
                </a:solidFill>
                <a:latin typeface="Menlo Regular"/>
                <a:ea typeface="Menlo Regular"/>
                <a:cs typeface="Menlo Regular"/>
                <a:sym typeface="Menlo Regular"/>
              </a:defRPr>
            </a:pPr>
            <a:r>
              <a:rPr>
                <a:solidFill>
                  <a:srgbClr val="FFFFFF">
                    <a:alpha val="85000"/>
                  </a:srgbClr>
                </a:solidFill>
              </a:rPr>
              <a:t>    </a:t>
            </a:r>
            <a:r>
              <a:t>// execute contention works</a:t>
            </a:r>
            <a:endParaRPr>
              <a:solidFill>
                <a:srgbClr val="FFFFFF">
                  <a:alpha val="85000"/>
                </a:srgbClr>
              </a:solidFill>
            </a:endParaRP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r>
              <a:t>   </a:t>
            </a: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r>
              <a:t>     </a:t>
            </a:r>
            <a:r>
              <a:rPr>
                <a:solidFill>
                  <a:srgbClr val="78C2B3"/>
                </a:solidFill>
              </a:rPr>
              <a:t>v</a:t>
            </a:r>
            <a:r>
              <a:t> = change_v;</a:t>
            </a:r>
          </a:p>
          <a:p>
            <a:pPr marL="0" indent="0" defTabSz="430631">
              <a:spcBef>
                <a:spcPts val="0"/>
              </a:spcBef>
              <a:buSzTx/>
              <a:buNone/>
              <a:tabLst>
                <a:tab pos="419100" algn="l"/>
              </a:tabLst>
              <a:defRPr sz="2940">
                <a:solidFill>
                  <a:srgbClr val="7F8C98"/>
                </a:solidFill>
                <a:latin typeface="Menlo Regular"/>
                <a:ea typeface="Menlo Regular"/>
                <a:cs typeface="Menlo Regular"/>
                <a:sym typeface="Menlo Regular"/>
              </a:defRPr>
            </a:pPr>
            <a:r>
              <a:rPr>
                <a:solidFill>
                  <a:srgbClr val="FFFFFF">
                    <a:alpha val="85000"/>
                  </a:srgbClr>
                </a:solidFill>
              </a:rPr>
              <a:t>    </a:t>
            </a:r>
            <a:r>
              <a:t>// mtx will be released after leaving the scope</a:t>
            </a:r>
            <a:endParaRPr>
              <a:solidFill>
                <a:srgbClr val="FFFFFF">
                  <a:alpha val="85000"/>
                </a:srgbClr>
              </a:solidFill>
            </a:endParaRP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r>
              <a:t>}</a:t>
            </a: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0631">
              <a:spcBef>
                <a:spcPts val="0"/>
              </a:spcBef>
              <a:buSzTx/>
              <a:buNone/>
              <a:tabLst>
                <a:tab pos="419100" algn="l"/>
              </a:tabLst>
              <a:defRPr sz="2940">
                <a:solidFill>
                  <a:srgbClr val="7F8C98"/>
                </a:solidFill>
                <a:latin typeface="Menlo Regular"/>
                <a:ea typeface="Menlo Regular"/>
                <a:cs typeface="Menlo Regular"/>
                <a:sym typeface="Menlo Regular"/>
              </a:defRPr>
            </a:pPr>
            <a:r>
              <a:rPr>
                <a:solidFill>
                  <a:srgbClr val="FFFFFF">
                    <a:alpha val="85000"/>
                  </a:srgbClr>
                </a:solidFill>
              </a:rPr>
              <a:t>    </a:t>
            </a:r>
            <a:r>
              <a:t>// keep executing to check on Schedulear scheduling t1,t2,t3 randomly</a:t>
            </a:r>
            <a:endParaRPr>
              <a:solidFill>
                <a:srgbClr val="FFFFFF">
                  <a:alpha val="85000"/>
                </a:srgbClr>
              </a:solidFill>
            </a:endParaRPr>
          </a:p>
          <a:p>
            <a:pPr marL="0" indent="0" defTabSz="430631">
              <a:spcBef>
                <a:spcPts val="0"/>
              </a:spcBef>
              <a:buSzTx/>
              <a:buNone/>
              <a:tabLst>
                <a:tab pos="419100" algn="l"/>
              </a:tabLst>
              <a:defRPr sz="2940">
                <a:solidFill>
                  <a:srgbClr val="78C2B3"/>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DABAFF"/>
                </a:solidFill>
              </a:rPr>
              <a:t>thread</a:t>
            </a:r>
            <a:r>
              <a:rPr>
                <a:solidFill>
                  <a:srgbClr val="FFFFFF">
                    <a:alpha val="85000"/>
                  </a:srgbClr>
                </a:solidFill>
              </a:rPr>
              <a:t> t1(</a:t>
            </a:r>
            <a:r>
              <a:t>critical_section</a:t>
            </a:r>
            <a:r>
              <a:rPr>
                <a:solidFill>
                  <a:srgbClr val="FFFFFF">
                    <a:alpha val="85000"/>
                  </a:srgbClr>
                </a:solidFill>
              </a:rPr>
              <a:t>, </a:t>
            </a:r>
            <a:r>
              <a:rPr>
                <a:solidFill>
                  <a:srgbClr val="D9C97C"/>
                </a:solidFill>
              </a:rPr>
              <a:t>2</a:t>
            </a:r>
            <a:r>
              <a:rPr>
                <a:solidFill>
                  <a:srgbClr val="FFFFFF">
                    <a:alpha val="85000"/>
                  </a:srgbClr>
                </a:solidFill>
              </a:rPr>
              <a:t>), t2(</a:t>
            </a:r>
            <a:r>
              <a:t>critical_section</a:t>
            </a:r>
            <a:r>
              <a:rPr>
                <a:solidFill>
                  <a:srgbClr val="FFFFFF">
                    <a:alpha val="85000"/>
                  </a:srgbClr>
                </a:solidFill>
              </a:rPr>
              <a:t>, </a:t>
            </a:r>
            <a:r>
              <a:rPr>
                <a:solidFill>
                  <a:srgbClr val="D9C97C"/>
                </a:solidFill>
              </a:rPr>
              <a:t>3</a:t>
            </a:r>
            <a:r>
              <a:rPr>
                <a:solidFill>
                  <a:srgbClr val="FFFFFF">
                    <a:alpha val="85000"/>
                  </a:srgbClr>
                </a:solidFill>
              </a:rPr>
              <a:t>),t3(</a:t>
            </a:r>
            <a:r>
              <a:t>critical_section</a:t>
            </a:r>
            <a:r>
              <a:rPr>
                <a:solidFill>
                  <a:srgbClr val="FFFFFF">
                    <a:alpha val="85000"/>
                  </a:srgbClr>
                </a:solidFill>
              </a:rPr>
              <a:t>, </a:t>
            </a:r>
            <a:r>
              <a:rPr>
                <a:solidFill>
                  <a:srgbClr val="D9C97C"/>
                </a:solidFill>
              </a:rPr>
              <a:t>4</a:t>
            </a:r>
            <a:r>
              <a:rPr>
                <a:solidFill>
                  <a:srgbClr val="FFFFFF">
                    <a:alpha val="85000"/>
                  </a:srgbClr>
                </a:solidFill>
              </a:rPr>
              <a:t>);;</a:t>
            </a:r>
            <a:endParaRPr>
              <a:solidFill>
                <a:srgbClr val="FFFFFF">
                  <a:alpha val="85000"/>
                </a:srgbClr>
              </a:solidFill>
            </a:endParaRP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r>
              <a:t>    t1.</a:t>
            </a:r>
            <a:r>
              <a:rPr>
                <a:solidFill>
                  <a:srgbClr val="B281EB"/>
                </a:solidFill>
              </a:rPr>
              <a:t>join</a:t>
            </a:r>
            <a:r>
              <a:t>();</a:t>
            </a: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r>
              <a:t>    t2.</a:t>
            </a:r>
            <a:r>
              <a:rPr>
                <a:solidFill>
                  <a:srgbClr val="B281EB"/>
                </a:solidFill>
              </a:rPr>
              <a:t>join</a:t>
            </a:r>
            <a:r>
              <a:t>();</a:t>
            </a: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r>
              <a:t>    t3.</a:t>
            </a:r>
            <a:r>
              <a:rPr>
                <a:solidFill>
                  <a:srgbClr val="B281EB"/>
                </a:solidFill>
              </a:rPr>
              <a:t>join</a:t>
            </a:r>
            <a:r>
              <a:t>();</a:t>
            </a:r>
          </a:p>
          <a:p>
            <a:pPr marL="0" indent="0" defTabSz="430631">
              <a:spcBef>
                <a:spcPts val="0"/>
              </a:spcBef>
              <a:buSzTx/>
              <a:buNone/>
              <a:tabLst>
                <a:tab pos="419100" algn="l"/>
              </a:tabLst>
              <a:defRPr sz="2940">
                <a:solidFill>
                  <a:srgbClr val="FF7AB2"/>
                </a:solidFill>
                <a:latin typeface="Menlo Regular"/>
                <a:ea typeface="Menlo Regular"/>
                <a:cs typeface="Menlo Regular"/>
                <a:sym typeface="Menlo Regular"/>
              </a:defRPr>
            </a:pP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rPr>
                <a:solidFill>
                  <a:srgbClr val="78C2B3"/>
                </a:solidFill>
              </a:rPr>
              <a:t>v</a:t>
            </a:r>
            <a:r>
              <a:rPr>
                <a:solidFill>
                  <a:srgbClr val="FFFFFF">
                    <a:alpha val="85000"/>
                  </a:srgbClr>
                </a:solidFill>
              </a:rPr>
              <a:t> &lt;&lt;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 </a:t>
            </a:r>
            <a:r>
              <a:rPr b="1"/>
              <a:t>return</a:t>
            </a:r>
            <a:r>
              <a:rPr>
                <a:solidFill>
                  <a:srgbClr val="FFFFFF">
                    <a:alpha val="85000"/>
                  </a:srgbClr>
                </a:solidFill>
              </a:rPr>
              <a:t> </a:t>
            </a:r>
            <a:r>
              <a:rPr>
                <a:solidFill>
                  <a:srgbClr val="D9C97C"/>
                </a:solidFill>
              </a:rPr>
              <a:t>0</a:t>
            </a:r>
            <a:r>
              <a:rPr>
                <a:solidFill>
                  <a:srgbClr val="FFFFFF">
                    <a:alpha val="85000"/>
                  </a:srgbClr>
                </a:solidFill>
              </a:rPr>
              <a:t>;</a:t>
            </a:r>
            <a:endParaRPr>
              <a:solidFill>
                <a:srgbClr val="FFFFFF">
                  <a:alpha val="85000"/>
                </a:srgbClr>
              </a:solidFill>
            </a:endParaRPr>
          </a:p>
          <a:p>
            <a:pPr marL="0" indent="0" defTabSz="430631">
              <a:spcBef>
                <a:spcPts val="0"/>
              </a:spcBef>
              <a:buSzTx/>
              <a:buNone/>
              <a:tabLst>
                <a:tab pos="419100" algn="l"/>
              </a:tabLst>
              <a:defRPr sz="294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C++ 14 features binary literals"/>
          <p:cNvSpPr txBox="1"/>
          <p:nvPr>
            <p:ph type="title"/>
          </p:nvPr>
        </p:nvSpPr>
        <p:spPr>
          <a:prstGeom prst="rect">
            <a:avLst/>
          </a:prstGeom>
        </p:spPr>
        <p:txBody>
          <a:bodyPr/>
          <a:lstStyle/>
          <a:p>
            <a:pPr marL="205739" algn="l" defTabSz="411479">
              <a:defRPr sz="5219">
                <a:uFill>
                  <a:solidFill>
                    <a:srgbClr val="000000"/>
                  </a:solidFill>
                </a:uFill>
                <a:latin typeface="Times New Roman"/>
                <a:ea typeface="Times New Roman"/>
                <a:cs typeface="Times New Roman"/>
                <a:sym typeface="Times New Roman"/>
              </a:defRPr>
            </a:pPr>
            <a:r>
              <a:rPr b="1">
                <a:latin typeface="Arial"/>
                <a:ea typeface="Arial"/>
                <a:cs typeface="Arial"/>
                <a:sym typeface="Arial"/>
              </a:rPr>
              <a:t>C++ 14 features </a:t>
            </a:r>
            <a:r>
              <a:rPr>
                <a:latin typeface="Arial"/>
                <a:ea typeface="Arial"/>
                <a:cs typeface="Arial"/>
                <a:sym typeface="Arial"/>
              </a:rPr>
              <a:t>binary literals</a:t>
            </a:r>
            <a:endParaRPr b="1">
              <a:latin typeface="Arial"/>
              <a:ea typeface="Arial"/>
              <a:cs typeface="Arial"/>
              <a:sym typeface="Arial"/>
            </a:endParaRPr>
          </a:p>
        </p:txBody>
      </p:sp>
      <p:sp>
        <p:nvSpPr>
          <p:cNvPr id="190" name="// Driver Code…"/>
          <p:cNvSpPr txBox="1"/>
          <p:nvPr>
            <p:ph type="body" idx="1"/>
          </p:nvPr>
        </p:nvSpPr>
        <p:spPr>
          <a:xfrm>
            <a:off x="1689100" y="2209800"/>
            <a:ext cx="21005800" cy="9296400"/>
          </a:xfrm>
          <a:prstGeom prst="rect">
            <a:avLst/>
          </a:prstGeom>
        </p:spPr>
        <p:txBody>
          <a:bodyPr/>
          <a:lstStyle/>
          <a:p>
            <a:pPr marL="0" indent="0" defTabSz="457200">
              <a:lnSpc>
                <a:spcPts val="5200"/>
              </a:lnSpc>
              <a:spcBef>
                <a:spcPts val="0"/>
              </a:spcBef>
              <a:buSzTx/>
              <a:buNone/>
              <a:defRPr sz="1466">
                <a:solidFill>
                  <a:srgbClr val="75715E"/>
                </a:solidFill>
                <a:latin typeface="Courier New"/>
                <a:ea typeface="Courier New"/>
                <a:cs typeface="Courier New"/>
                <a:sym typeface="Courier New"/>
              </a:defRPr>
            </a:pPr>
            <a:r>
              <a:t>/</a:t>
            </a:r>
            <a:r>
              <a:rPr sz="2900"/>
              <a:t>/ Driver Code</a:t>
            </a:r>
            <a:endParaRPr sz="2900">
              <a:solidFill>
                <a:srgbClr val="FFFFFF"/>
              </a:solidFill>
            </a:endParaRPr>
          </a:p>
          <a:p>
            <a:pPr marL="0" indent="0" defTabSz="457200">
              <a:lnSpc>
                <a:spcPts val="5200"/>
              </a:lnSpc>
              <a:spcBef>
                <a:spcPts val="0"/>
              </a:spcBef>
              <a:buSzTx/>
              <a:buNone/>
              <a:defRPr sz="2900">
                <a:solidFill>
                  <a:srgbClr val="F8F8F2"/>
                </a:solidFill>
                <a:latin typeface="Courier New"/>
                <a:ea typeface="Courier New"/>
                <a:cs typeface="Courier New"/>
                <a:sym typeface="Courier New"/>
              </a:defRPr>
            </a:pPr>
            <a:r>
              <a:rPr b="1">
                <a:solidFill>
                  <a:srgbClr val="66D9EF"/>
                </a:solidFill>
              </a:rPr>
              <a:t>int</a:t>
            </a:r>
            <a:r>
              <a:rPr>
                <a:solidFill>
                  <a:srgbClr val="FFFFFF"/>
                </a:solidFill>
              </a:rPr>
              <a:t> </a:t>
            </a:r>
            <a:r>
              <a:t>main()</a:t>
            </a:r>
            <a:endParaRPr>
              <a:solidFill>
                <a:srgbClr val="FFFFFF"/>
              </a:solidFill>
            </a:endParaRPr>
          </a:p>
          <a:p>
            <a:pPr marL="0" indent="0" defTabSz="457200">
              <a:lnSpc>
                <a:spcPts val="5200"/>
              </a:lnSpc>
              <a:spcBef>
                <a:spcPts val="0"/>
              </a:spcBef>
              <a:buSzTx/>
              <a:buNone/>
              <a:defRPr sz="2900">
                <a:solidFill>
                  <a:srgbClr val="F8F8F2"/>
                </a:solidFill>
                <a:latin typeface="Courier New"/>
                <a:ea typeface="Courier New"/>
                <a:cs typeface="Courier New"/>
                <a:sym typeface="Courier New"/>
              </a:defRPr>
            </a:pPr>
            <a:r>
              <a:t>{</a:t>
            </a:r>
            <a:endParaRPr>
              <a:solidFill>
                <a:srgbClr val="FFFFFF"/>
              </a:solidFill>
            </a:endParaRPr>
          </a:p>
          <a:p>
            <a:pPr marL="0" indent="0" defTabSz="457200">
              <a:lnSpc>
                <a:spcPts val="5200"/>
              </a:lnSpc>
              <a:spcBef>
                <a:spcPts val="0"/>
              </a:spcBef>
              <a:buSzTx/>
              <a:buNone/>
              <a:defRPr sz="2900">
                <a:solidFill>
                  <a:srgbClr val="75715E"/>
                </a:solidFill>
                <a:latin typeface="Courier New"/>
                <a:ea typeface="Courier New"/>
                <a:cs typeface="Courier New"/>
                <a:sym typeface="Courier New"/>
              </a:defRPr>
            </a:pPr>
            <a:r>
              <a:rPr>
                <a:solidFill>
                  <a:srgbClr val="FFFFFF"/>
                </a:solidFill>
              </a:rPr>
              <a:t>    </a:t>
            </a:r>
            <a:r>
              <a:t>// Binary literal with prefix '0b'</a:t>
            </a:r>
            <a:endParaRPr>
              <a:solidFill>
                <a:srgbClr val="FFFFFF"/>
              </a:solidFill>
            </a:endParaRPr>
          </a:p>
          <a:p>
            <a:pPr marL="0" indent="0" defTabSz="457200">
              <a:lnSpc>
                <a:spcPts val="5200"/>
              </a:lnSpc>
              <a:spcBef>
                <a:spcPts val="0"/>
              </a:spcBef>
              <a:buSzTx/>
              <a:buNone/>
              <a:defRPr sz="2900">
                <a:solidFill>
                  <a:srgbClr val="F8F8F2"/>
                </a:solidFill>
                <a:latin typeface="Courier New"/>
                <a:ea typeface="Courier New"/>
                <a:cs typeface="Courier New"/>
                <a:sym typeface="Courier New"/>
              </a:defRPr>
            </a:pPr>
            <a:r>
              <a:rPr>
                <a:solidFill>
                  <a:srgbClr val="FFFFFF"/>
                </a:solidFill>
              </a:rPr>
              <a:t>    </a:t>
            </a:r>
            <a:r>
              <a:rPr b="1">
                <a:solidFill>
                  <a:srgbClr val="66D9EF"/>
                </a:solidFill>
              </a:rPr>
              <a:t>int</a:t>
            </a:r>
            <a:r>
              <a:rPr>
                <a:solidFill>
                  <a:srgbClr val="FFFFFF"/>
                </a:solidFill>
              </a:rPr>
              <a:t> </a:t>
            </a:r>
            <a:r>
              <a:t>a = 0b00001111;</a:t>
            </a:r>
            <a:endParaRPr>
              <a:solidFill>
                <a:srgbClr val="FFFFFF"/>
              </a:solidFill>
            </a:endParaRPr>
          </a:p>
          <a:p>
            <a:pPr marL="0" indent="0" defTabSz="457200">
              <a:lnSpc>
                <a:spcPts val="4900"/>
              </a:lnSpc>
              <a:spcBef>
                <a:spcPts val="0"/>
              </a:spcBef>
              <a:buSzTx/>
              <a:buNone/>
              <a:defRPr sz="2900">
                <a:solidFill>
                  <a:srgbClr val="FFFFFF"/>
                </a:solidFill>
                <a:latin typeface="Courier New"/>
                <a:ea typeface="Courier New"/>
                <a:cs typeface="Courier New"/>
                <a:sym typeface="Courier New"/>
              </a:defRPr>
            </a:pPr>
            <a:r>
              <a:t>  </a:t>
            </a:r>
          </a:p>
          <a:p>
            <a:pPr marL="0" indent="0" defTabSz="457200">
              <a:lnSpc>
                <a:spcPts val="5200"/>
              </a:lnSpc>
              <a:spcBef>
                <a:spcPts val="0"/>
              </a:spcBef>
              <a:buSzTx/>
              <a:buNone/>
              <a:defRPr sz="2900">
                <a:solidFill>
                  <a:srgbClr val="F8F8F2"/>
                </a:solidFill>
                <a:latin typeface="Courier New"/>
                <a:ea typeface="Courier New"/>
                <a:cs typeface="Courier New"/>
                <a:sym typeface="Courier New"/>
              </a:defRPr>
            </a:pPr>
            <a:r>
              <a:rPr>
                <a:solidFill>
                  <a:srgbClr val="FFFFFF"/>
                </a:solidFill>
              </a:rPr>
              <a:t>    </a:t>
            </a:r>
            <a:r>
              <a:t>cout &lt;&lt; a &lt;&lt; </a:t>
            </a:r>
            <a:r>
              <a:rPr>
                <a:solidFill>
                  <a:srgbClr val="E6DB74"/>
                </a:solidFill>
              </a:rPr>
              <a:t>'\n'</a:t>
            </a:r>
            <a:r>
              <a:t>;</a:t>
            </a:r>
            <a:endParaRPr>
              <a:solidFill>
                <a:srgbClr val="FFFFFF"/>
              </a:solidFill>
            </a:endParaRPr>
          </a:p>
          <a:p>
            <a:pPr marL="0" indent="0" defTabSz="457200">
              <a:lnSpc>
                <a:spcPts val="4900"/>
              </a:lnSpc>
              <a:spcBef>
                <a:spcPts val="0"/>
              </a:spcBef>
              <a:buSzTx/>
              <a:buNone/>
              <a:defRPr sz="2900">
                <a:solidFill>
                  <a:srgbClr val="FFFFFF"/>
                </a:solidFill>
                <a:latin typeface="Courier New"/>
                <a:ea typeface="Courier New"/>
                <a:cs typeface="Courier New"/>
                <a:sym typeface="Courier New"/>
              </a:defRPr>
            </a:pPr>
            <a:r>
              <a:t>  </a:t>
            </a:r>
          </a:p>
          <a:p>
            <a:pPr marL="0" indent="0" defTabSz="457200">
              <a:lnSpc>
                <a:spcPts val="5200"/>
              </a:lnSpc>
              <a:spcBef>
                <a:spcPts val="0"/>
              </a:spcBef>
              <a:buSzTx/>
              <a:buNone/>
              <a:defRPr sz="2900">
                <a:solidFill>
                  <a:srgbClr val="75715E"/>
                </a:solidFill>
                <a:latin typeface="Courier New"/>
                <a:ea typeface="Courier New"/>
                <a:cs typeface="Courier New"/>
                <a:sym typeface="Courier New"/>
              </a:defRPr>
            </a:pPr>
            <a:r>
              <a:rPr>
                <a:solidFill>
                  <a:srgbClr val="FFFFFF"/>
                </a:solidFill>
              </a:rPr>
              <a:t>    </a:t>
            </a:r>
            <a:r>
              <a:t>// Binary literal with prefix '0B'</a:t>
            </a:r>
            <a:endParaRPr>
              <a:solidFill>
                <a:srgbClr val="FFFFFF"/>
              </a:solidFill>
            </a:endParaRPr>
          </a:p>
          <a:p>
            <a:pPr marL="0" indent="0" defTabSz="457200">
              <a:lnSpc>
                <a:spcPts val="5200"/>
              </a:lnSpc>
              <a:spcBef>
                <a:spcPts val="0"/>
              </a:spcBef>
              <a:buSzTx/>
              <a:buNone/>
              <a:defRPr sz="2900">
                <a:solidFill>
                  <a:srgbClr val="F8F8F2"/>
                </a:solidFill>
                <a:latin typeface="Courier New"/>
                <a:ea typeface="Courier New"/>
                <a:cs typeface="Courier New"/>
                <a:sym typeface="Courier New"/>
              </a:defRPr>
            </a:pPr>
            <a:r>
              <a:rPr>
                <a:solidFill>
                  <a:srgbClr val="FFFFFF"/>
                </a:solidFill>
              </a:rPr>
              <a:t>    </a:t>
            </a:r>
            <a:r>
              <a:rPr b="1">
                <a:solidFill>
                  <a:srgbClr val="66D9EF"/>
                </a:solidFill>
              </a:rPr>
              <a:t>int</a:t>
            </a:r>
            <a:r>
              <a:rPr>
                <a:solidFill>
                  <a:srgbClr val="FFFFFF"/>
                </a:solidFill>
              </a:rPr>
              <a:t> </a:t>
            </a:r>
            <a:r>
              <a:t>b = 0B00001111;</a:t>
            </a:r>
            <a:endParaRPr>
              <a:solidFill>
                <a:srgbClr val="FFFFFF"/>
              </a:solidFill>
            </a:endParaRPr>
          </a:p>
          <a:p>
            <a:pPr marL="0" indent="0" defTabSz="457200">
              <a:lnSpc>
                <a:spcPts val="5200"/>
              </a:lnSpc>
              <a:spcBef>
                <a:spcPts val="0"/>
              </a:spcBef>
              <a:buSzTx/>
              <a:buNone/>
              <a:defRPr sz="2900">
                <a:solidFill>
                  <a:srgbClr val="F8F8F2"/>
                </a:solidFill>
                <a:latin typeface="Courier New"/>
                <a:ea typeface="Courier New"/>
                <a:cs typeface="Courier New"/>
                <a:sym typeface="Courier New"/>
              </a:defRPr>
            </a:pPr>
            <a:r>
              <a:rPr>
                <a:solidFill>
                  <a:srgbClr val="FFFFFF"/>
                </a:solidFill>
              </a:rPr>
              <a:t>    </a:t>
            </a:r>
            <a:r>
              <a:t>cout &lt;&lt; b;</a:t>
            </a:r>
            <a:endParaRPr>
              <a:solidFill>
                <a:srgbClr val="FFFFFF"/>
              </a:solidFill>
            </a:endParaRPr>
          </a:p>
          <a:p>
            <a:pPr marL="0" indent="0" defTabSz="457200">
              <a:lnSpc>
                <a:spcPts val="4900"/>
              </a:lnSpc>
              <a:spcBef>
                <a:spcPts val="0"/>
              </a:spcBef>
              <a:buSzTx/>
              <a:buNone/>
              <a:defRPr sz="2900">
                <a:solidFill>
                  <a:srgbClr val="FFFFFF"/>
                </a:solidFill>
                <a:latin typeface="Courier New"/>
                <a:ea typeface="Courier New"/>
                <a:cs typeface="Courier New"/>
                <a:sym typeface="Courier New"/>
              </a:defRPr>
            </a:pPr>
            <a:r>
              <a:t>  </a:t>
            </a:r>
          </a:p>
          <a:p>
            <a:pPr marL="0" indent="0" defTabSz="457200">
              <a:lnSpc>
                <a:spcPts val="5200"/>
              </a:lnSpc>
              <a:spcBef>
                <a:spcPts val="0"/>
              </a:spcBef>
              <a:buSzTx/>
              <a:buNone/>
              <a:defRPr b="1" sz="2900">
                <a:solidFill>
                  <a:srgbClr val="F92672"/>
                </a:solidFill>
                <a:latin typeface="Courier New"/>
                <a:ea typeface="Courier New"/>
                <a:cs typeface="Courier New"/>
                <a:sym typeface="Courier New"/>
              </a:defRPr>
            </a:pPr>
            <a:r>
              <a:rPr b="0">
                <a:solidFill>
                  <a:srgbClr val="FFFFFF"/>
                </a:solidFill>
              </a:rPr>
              <a:t>    </a:t>
            </a:r>
            <a:r>
              <a:t>return</a:t>
            </a:r>
            <a:r>
              <a:rPr b="0">
                <a:solidFill>
                  <a:srgbClr val="FFFFFF"/>
                </a:solidFill>
              </a:rPr>
              <a:t> </a:t>
            </a:r>
            <a:r>
              <a:rPr b="0">
                <a:solidFill>
                  <a:srgbClr val="F8F8F2"/>
                </a:solidFill>
              </a:rPr>
              <a:t>0;</a:t>
            </a:r>
            <a:endParaRPr b="0">
              <a:solidFill>
                <a:srgbClr val="FFFFFF"/>
              </a:solidFill>
            </a:endParaRPr>
          </a:p>
          <a:p>
            <a:pPr marL="0" indent="0" defTabSz="457200">
              <a:lnSpc>
                <a:spcPts val="5200"/>
              </a:lnSpc>
              <a:spcBef>
                <a:spcPts val="0"/>
              </a:spcBef>
              <a:buSzTx/>
              <a:buNone/>
              <a:defRPr sz="2900">
                <a:solidFill>
                  <a:srgbClr val="F8F8F2"/>
                </a:solidFill>
                <a:latin typeface="Courier New"/>
                <a:ea typeface="Courier New"/>
                <a:cs typeface="Courier New"/>
                <a:sym typeface="Courier New"/>
              </a:defRPr>
            </a:pPr>
            <a:r>
              <a:t>}</a:t>
            </a:r>
          </a:p>
          <a:p>
            <a:pPr marL="0" indent="0" defTabSz="457200">
              <a:lnSpc>
                <a:spcPts val="5200"/>
              </a:lnSpc>
              <a:spcBef>
                <a:spcPts val="0"/>
              </a:spcBef>
              <a:buSzTx/>
              <a:buNone/>
              <a:defRPr sz="2900">
                <a:solidFill>
                  <a:srgbClr val="F8F8F2"/>
                </a:solidFill>
                <a:latin typeface="Courier New"/>
                <a:ea typeface="Courier New"/>
                <a:cs typeface="Courier New"/>
                <a:sym typeface="Courier New"/>
              </a:defRPr>
            </a:pPr>
          </a:p>
          <a:p>
            <a:pPr marL="0" indent="0" defTabSz="439419">
              <a:spcBef>
                <a:spcPts val="0"/>
              </a:spcBef>
              <a:buSzTx/>
              <a:buNone/>
              <a:tabLst>
                <a:tab pos="431800" algn="l"/>
              </a:tabLst>
              <a:defRPr sz="3200">
                <a:solidFill>
                  <a:srgbClr val="FFFFFF">
                    <a:alpha val="85000"/>
                  </a:srgbClr>
                </a:solidFill>
                <a:latin typeface="Menlo Regular"/>
                <a:ea typeface="Menlo Regular"/>
                <a:cs typeface="Menlo Regular"/>
                <a:sym typeface="Menlo Regular"/>
              </a:defRPr>
            </a:pPr>
            <a:r>
              <a:rPr b="1">
                <a:solidFill>
                  <a:srgbClr val="FF7AB2"/>
                </a:solidFill>
              </a:rPr>
              <a:t>auto</a:t>
            </a:r>
            <a:r>
              <a:t> x = </a:t>
            </a:r>
            <a:r>
              <a:rPr>
                <a:solidFill>
                  <a:srgbClr val="D9C97C"/>
                </a:solidFill>
              </a:rPr>
              <a:t>0xa</a:t>
            </a:r>
            <a:r>
              <a:t>;</a:t>
            </a:r>
          </a:p>
          <a:p>
            <a:pPr marL="0" indent="0" defTabSz="439419">
              <a:spcBef>
                <a:spcPts val="0"/>
              </a:spcBef>
              <a:buSzTx/>
              <a:buNone/>
              <a:tabLst>
                <a:tab pos="431800" algn="l"/>
              </a:tabLst>
              <a:defRPr sz="32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a:t>
            </a:r>
            <a:r>
              <a:rPr>
                <a:solidFill>
                  <a:srgbClr val="FF8170"/>
                </a:solidFill>
              </a:rPr>
              <a:t>" x = "</a:t>
            </a:r>
            <a:r>
              <a:t>&lt;&lt; x &lt;&lt; </a:t>
            </a:r>
            <a:r>
              <a:rPr>
                <a:solidFill>
                  <a:srgbClr val="FF8170"/>
                </a:solidFill>
              </a:rPr>
              <a:t>"  "</a:t>
            </a:r>
            <a:r>
              <a:t>&lt;&lt; </a:t>
            </a:r>
            <a:r>
              <a:rPr b="1">
                <a:solidFill>
                  <a:srgbClr val="FF7AB2"/>
                </a:solidFill>
              </a:rPr>
              <a:t>sizeof</a:t>
            </a:r>
            <a:r>
              <a:t>(x);</a:t>
            </a:r>
            <a:endParaRPr>
              <a:solidFill>
                <a:srgbClr val="FFFFFF"/>
              </a:solidFill>
            </a:endParaRPr>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Critical Section"/>
          <p:cNvSpPr txBox="1"/>
          <p:nvPr>
            <p:ph type="title"/>
          </p:nvPr>
        </p:nvSpPr>
        <p:spPr>
          <a:prstGeom prst="rect">
            <a:avLst/>
          </a:prstGeom>
        </p:spPr>
        <p:txBody>
          <a:bodyPr/>
          <a:lstStyle/>
          <a:p>
            <a:pPr/>
            <a:r>
              <a:t>Critical Section</a:t>
            </a:r>
          </a:p>
        </p:txBody>
      </p:sp>
      <p:sp>
        <p:nvSpPr>
          <p:cNvPr id="665" name="Because C++ guarantees that all stack objects will be destroyed at the end of the declaration period, such code is also extremely safe. Whether critical_section() returns normally or if an exception is thrown in the middle, a stack rollback is thrown, an"/>
          <p:cNvSpPr txBox="1"/>
          <p:nvPr>
            <p:ph type="body" idx="1"/>
          </p:nvPr>
        </p:nvSpPr>
        <p:spPr>
          <a:prstGeom prst="rect">
            <a:avLst/>
          </a:prstGeom>
        </p:spPr>
        <p:txBody>
          <a:bodyPr/>
          <a:lstStyle/>
          <a:p>
            <a:pPr marL="0" indent="0" defTabSz="457200">
              <a:spcBef>
                <a:spcPts val="1200"/>
              </a:spcBef>
              <a:buSzTx/>
              <a:buNone/>
              <a:defRPr sz="3333">
                <a:latin typeface="Times Roman"/>
                <a:ea typeface="Times Roman"/>
                <a:cs typeface="Times Roman"/>
                <a:sym typeface="Times Roman"/>
              </a:defRPr>
            </a:pPr>
            <a:r>
              <a:t>Because C++ guarantees that all stack objects will be destroyed at the end of the declaration period, such code is also extremely safe. Whether critical_section() returns normally or if an exception is thrown in the middle, a stack rollback is thrown, and unlock() is automatically called. </a:t>
            </a:r>
            <a:endParaRPr sz="3200"/>
          </a:p>
          <a:p>
            <a:pPr marL="0" indent="0" defTabSz="457200">
              <a:spcBef>
                <a:spcPts val="1200"/>
              </a:spcBef>
              <a:buSzTx/>
              <a:buNone/>
              <a:defRPr sz="3333">
                <a:latin typeface="Times Roman"/>
                <a:ea typeface="Times Roman"/>
                <a:cs typeface="Times Roman"/>
                <a:sym typeface="Times Roman"/>
              </a:defRPr>
            </a:pPr>
            <a:r>
              <a:t>And std::unique_lock is more flexible than std::lock_guard, std::unique_lock is more flexible. Objects of std::unique_lock manage the locking and unlocking operations on the mutex object with exclusive ownership (no other unique_lock objects owning the ownership of a mutex object). So in concurrent programming, it is recommended to use std::unique_lock. </a:t>
            </a:r>
            <a:endParaRPr sz="3200"/>
          </a:p>
          <a:p>
            <a:pPr marL="0" indent="0" defTabSz="457200">
              <a:spcBef>
                <a:spcPts val="1200"/>
              </a:spcBef>
              <a:buSzTx/>
              <a:buNone/>
              <a:defRPr sz="3333">
                <a:latin typeface="Times Roman"/>
                <a:ea typeface="Times Roman"/>
                <a:cs typeface="Times Roman"/>
                <a:sym typeface="Times Roman"/>
              </a:defRPr>
            </a:pPr>
            <a:r>
              <a:t>std::lock_guard cannot explicitly call lock and unlock, and std::unique_lock can be called anywhere after the declaration. It can reduce the scope of the lock and provide higher concurrency. </a:t>
            </a:r>
            <a:endParaRPr sz="3200"/>
          </a:p>
          <a:p>
            <a:pPr marL="0" indent="0" defTabSz="457200">
              <a:spcBef>
                <a:spcPts val="1200"/>
              </a:spcBef>
              <a:buSzTx/>
              <a:buNone/>
              <a:defRPr sz="3333">
                <a:latin typeface="Times Roman"/>
                <a:ea typeface="Times Roman"/>
                <a:cs typeface="Times Roman"/>
                <a:sym typeface="Times Roman"/>
              </a:defRPr>
            </a:pPr>
            <a:r>
              <a:t>If you use the condition variable std::condition_variable::wait you must use std::unique_lock as a parameter. </a:t>
            </a:r>
            <a:endParaRPr sz="3200"/>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Critical Section"/>
          <p:cNvSpPr txBox="1"/>
          <p:nvPr>
            <p:ph type="title"/>
          </p:nvPr>
        </p:nvSpPr>
        <p:spPr>
          <a:prstGeom prst="rect">
            <a:avLst/>
          </a:prstGeom>
        </p:spPr>
        <p:txBody>
          <a:bodyPr/>
          <a:lstStyle/>
          <a:p>
            <a:pPr/>
            <a:r>
              <a:t>Critical Section </a:t>
            </a:r>
          </a:p>
        </p:txBody>
      </p:sp>
      <p:sp>
        <p:nvSpPr>
          <p:cNvPr id="668" name="#include &lt;iostream&gt;…"/>
          <p:cNvSpPr txBox="1"/>
          <p:nvPr>
            <p:ph type="body" idx="1"/>
          </p:nvPr>
        </p:nvSpPr>
        <p:spPr>
          <a:prstGeom prst="rect">
            <a:avLst/>
          </a:prstGeom>
        </p:spPr>
        <p:txBody>
          <a:bodyPr/>
          <a:lstStyle/>
          <a:p>
            <a:pPr marL="0" indent="0" defTabSz="413054">
              <a:spcBef>
                <a:spcPts val="0"/>
              </a:spcBef>
              <a:buSzTx/>
              <a:buNone/>
              <a:tabLst>
                <a:tab pos="406400" algn="l"/>
              </a:tabLst>
              <a:defRPr sz="1316">
                <a:solidFill>
                  <a:srgbClr val="FF8170"/>
                </a:solidFill>
                <a:latin typeface="Menlo Regular"/>
                <a:ea typeface="Menlo Regular"/>
                <a:cs typeface="Menlo Regular"/>
                <a:sym typeface="Menlo Regular"/>
              </a:defRPr>
            </a:pPr>
            <a:r>
              <a:rPr>
                <a:solidFill>
                  <a:srgbClr val="FFA14F"/>
                </a:solidFill>
              </a:rPr>
              <a:t>#</a:t>
            </a:r>
            <a:r>
              <a:rPr sz="2726">
                <a:solidFill>
                  <a:srgbClr val="FFA14F"/>
                </a:solidFill>
              </a:rPr>
              <a:t>include </a:t>
            </a:r>
            <a:r>
              <a:rPr sz="2726"/>
              <a:t>&lt;iostream&gt;</a:t>
            </a:r>
            <a:endParaRPr sz="2726">
              <a:solidFill>
                <a:srgbClr val="FFFFFF">
                  <a:alpha val="85000"/>
                </a:srgbClr>
              </a:solidFill>
            </a:endParaRPr>
          </a:p>
          <a:p>
            <a:pPr marL="0" indent="0" defTabSz="413054">
              <a:spcBef>
                <a:spcPts val="0"/>
              </a:spcBef>
              <a:buSzTx/>
              <a:buNone/>
              <a:tabLst>
                <a:tab pos="406400" algn="l"/>
              </a:tabLst>
              <a:defRPr sz="2726">
                <a:solidFill>
                  <a:srgbClr val="FFA14F"/>
                </a:solidFill>
                <a:latin typeface="Menlo Regular"/>
                <a:ea typeface="Menlo Regular"/>
                <a:cs typeface="Menlo Regular"/>
                <a:sym typeface="Menlo Regular"/>
              </a:defRPr>
            </a:pPr>
            <a:r>
              <a:t>#include </a:t>
            </a:r>
            <a:r>
              <a:rPr>
                <a:solidFill>
                  <a:srgbClr val="FF8170"/>
                </a:solidFill>
              </a:rPr>
              <a:t>&lt;thread&gt;</a:t>
            </a:r>
            <a:endParaRPr>
              <a:solidFill>
                <a:srgbClr val="FFFFFF">
                  <a:alpha val="85000"/>
                </a:srgbClr>
              </a:solidFill>
            </a:endParaRPr>
          </a:p>
          <a:p>
            <a:pPr marL="0" indent="0" defTabSz="413054">
              <a:spcBef>
                <a:spcPts val="0"/>
              </a:spcBef>
              <a:buSzTx/>
              <a:buNone/>
              <a:tabLst>
                <a:tab pos="406400" algn="l"/>
              </a:tabLst>
              <a:defRPr sz="2726">
                <a:solidFill>
                  <a:srgbClr val="FFFFFF">
                    <a:alpha val="85000"/>
                  </a:srgbClr>
                </a:solidFill>
                <a:latin typeface="Menlo Regular"/>
                <a:ea typeface="Menlo Regular"/>
                <a:cs typeface="Menlo Regular"/>
                <a:sym typeface="Menlo Regular"/>
              </a:defRPr>
            </a:pPr>
            <a:r>
              <a:rPr b="1">
                <a:solidFill>
                  <a:srgbClr val="FF7AB2"/>
                </a:solidFill>
              </a:rPr>
              <a:t>int</a:t>
            </a:r>
            <a:r>
              <a:t> v = </a:t>
            </a:r>
            <a:r>
              <a:rPr>
                <a:solidFill>
                  <a:srgbClr val="D9C97C"/>
                </a:solidFill>
              </a:rPr>
              <a:t>1</a:t>
            </a:r>
            <a:r>
              <a:t>;</a:t>
            </a:r>
          </a:p>
          <a:p>
            <a:pPr marL="0" indent="0" defTabSz="413054">
              <a:spcBef>
                <a:spcPts val="0"/>
              </a:spcBef>
              <a:buSzTx/>
              <a:buNone/>
              <a:tabLst>
                <a:tab pos="406400" algn="l"/>
              </a:tabLst>
              <a:defRPr sz="2726">
                <a:solidFill>
                  <a:srgbClr val="4EB0CC"/>
                </a:solidFill>
                <a:latin typeface="Menlo Regular"/>
                <a:ea typeface="Menlo Regular"/>
                <a:cs typeface="Menlo Regular"/>
                <a:sym typeface="Menlo Regular"/>
              </a:defRPr>
            </a:pPr>
            <a:r>
              <a:rPr b="1">
                <a:solidFill>
                  <a:srgbClr val="FF7AB2"/>
                </a:solidFill>
              </a:rPr>
              <a:t>void</a:t>
            </a:r>
            <a:r>
              <a:rPr>
                <a:solidFill>
                  <a:srgbClr val="FFFFFF">
                    <a:alpha val="85000"/>
                  </a:srgbClr>
                </a:solidFill>
              </a:rPr>
              <a:t> </a:t>
            </a:r>
            <a:r>
              <a:t>critical_section</a:t>
            </a:r>
            <a:r>
              <a:rPr>
                <a:solidFill>
                  <a:srgbClr val="FFFFFF">
                    <a:alpha val="85000"/>
                  </a:srgbClr>
                </a:solidFill>
              </a:rPr>
              <a:t>(</a:t>
            </a:r>
            <a:r>
              <a:rPr b="1">
                <a:solidFill>
                  <a:srgbClr val="FF7AB2"/>
                </a:solidFill>
              </a:rPr>
              <a:t>int</a:t>
            </a:r>
            <a:r>
              <a:rPr>
                <a:solidFill>
                  <a:srgbClr val="FFFFFF">
                    <a:alpha val="85000"/>
                  </a:srgbClr>
                </a:solidFill>
              </a:rPr>
              <a:t> change_v)</a:t>
            </a:r>
            <a:endParaRPr>
              <a:solidFill>
                <a:srgbClr val="FFFFFF">
                  <a:alpha val="85000"/>
                </a:srgbClr>
              </a:solidFill>
            </a:endParaRPr>
          </a:p>
          <a:p>
            <a:pPr marL="0" indent="0" defTabSz="413054">
              <a:spcBef>
                <a:spcPts val="0"/>
              </a:spcBef>
              <a:buSzTx/>
              <a:buNone/>
              <a:tabLst>
                <a:tab pos="406400" algn="l"/>
              </a:tabLst>
              <a:defRPr sz="2726">
                <a:solidFill>
                  <a:srgbClr val="FFFFFF">
                    <a:alpha val="85000"/>
                  </a:srgbClr>
                </a:solidFill>
                <a:latin typeface="Menlo Regular"/>
                <a:ea typeface="Menlo Regular"/>
                <a:cs typeface="Menlo Regular"/>
                <a:sym typeface="Menlo Regular"/>
              </a:defRPr>
            </a:pPr>
            <a:r>
              <a:t>{</a:t>
            </a:r>
          </a:p>
          <a:p>
            <a:pPr marL="0" indent="0" defTabSz="413054">
              <a:spcBef>
                <a:spcPts val="0"/>
              </a:spcBef>
              <a:buSzTx/>
              <a:buNone/>
              <a:tabLst>
                <a:tab pos="406400" algn="l"/>
              </a:tabLst>
              <a:defRPr sz="2726">
                <a:solidFill>
                  <a:srgbClr val="7F8C98"/>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static</a:t>
            </a:r>
            <a:r>
              <a:rPr>
                <a:solidFill>
                  <a:srgbClr val="FFFFFF">
                    <a:alpha val="85000"/>
                  </a:srgbClr>
                </a:solidFill>
              </a:rPr>
              <a:t> </a:t>
            </a:r>
            <a:r>
              <a:rPr>
                <a:solidFill>
                  <a:srgbClr val="DABAFF"/>
                </a:solidFill>
              </a:rPr>
              <a:t>std</a:t>
            </a:r>
            <a:r>
              <a:rPr>
                <a:solidFill>
                  <a:srgbClr val="FFFFFF">
                    <a:alpha val="85000"/>
                  </a:srgbClr>
                </a:solidFill>
              </a:rPr>
              <a:t>::</a:t>
            </a:r>
            <a:r>
              <a:rPr>
                <a:solidFill>
                  <a:srgbClr val="DABAFF"/>
                </a:solidFill>
              </a:rPr>
              <a:t>mutex</a:t>
            </a:r>
            <a:r>
              <a:rPr>
                <a:solidFill>
                  <a:srgbClr val="FFFFFF">
                    <a:alpha val="85000"/>
                  </a:srgbClr>
                </a:solidFill>
              </a:rPr>
              <a:t> mtx; </a:t>
            </a:r>
            <a:r>
              <a:rPr>
                <a:solidFill>
                  <a:srgbClr val="DABAFF"/>
                </a:solidFill>
              </a:rPr>
              <a:t>std</a:t>
            </a:r>
            <a:r>
              <a:rPr>
                <a:solidFill>
                  <a:srgbClr val="FFFFFF">
                    <a:alpha val="85000"/>
                  </a:srgbClr>
                </a:solidFill>
              </a:rPr>
              <a:t>::</a:t>
            </a:r>
            <a:r>
              <a:rPr>
                <a:solidFill>
                  <a:srgbClr val="DABAFF"/>
                </a:solidFill>
              </a:rPr>
              <a:t>unique_lock</a:t>
            </a:r>
            <a:r>
              <a:rPr>
                <a:solidFill>
                  <a:srgbClr val="FFFFFF">
                    <a:alpha val="85000"/>
                  </a:srgbClr>
                </a:solidFill>
              </a:rPr>
              <a:t>&lt;</a:t>
            </a:r>
            <a:r>
              <a:rPr>
                <a:solidFill>
                  <a:srgbClr val="DABAFF"/>
                </a:solidFill>
              </a:rPr>
              <a:t>std</a:t>
            </a:r>
            <a:r>
              <a:rPr>
                <a:solidFill>
                  <a:srgbClr val="FFFFFF">
                    <a:alpha val="85000"/>
                  </a:srgbClr>
                </a:solidFill>
              </a:rPr>
              <a:t>::</a:t>
            </a:r>
            <a:r>
              <a:rPr>
                <a:solidFill>
                  <a:srgbClr val="DABAFF"/>
                </a:solidFill>
              </a:rPr>
              <a:t>mutex</a:t>
            </a:r>
            <a:r>
              <a:rPr>
                <a:solidFill>
                  <a:srgbClr val="FFFFFF">
                    <a:alpha val="85000"/>
                  </a:srgbClr>
                </a:solidFill>
              </a:rPr>
              <a:t>&gt; lock(mtx); </a:t>
            </a:r>
            <a:r>
              <a:t>// do contention operations</a:t>
            </a:r>
            <a:endParaRPr>
              <a:solidFill>
                <a:srgbClr val="FFFFFF">
                  <a:alpha val="85000"/>
                </a:srgbClr>
              </a:solidFill>
            </a:endParaRPr>
          </a:p>
          <a:p>
            <a:pPr marL="0" indent="0" defTabSz="413054">
              <a:spcBef>
                <a:spcPts val="0"/>
              </a:spcBef>
              <a:buSzTx/>
              <a:buNone/>
              <a:tabLst>
                <a:tab pos="406400" algn="l"/>
              </a:tabLst>
              <a:defRPr sz="2726">
                <a:solidFill>
                  <a:srgbClr val="FFFFFF">
                    <a:alpha val="85000"/>
                  </a:srgbClr>
                </a:solidFill>
                <a:latin typeface="Menlo Regular"/>
                <a:ea typeface="Menlo Regular"/>
                <a:cs typeface="Menlo Regular"/>
                <a:sym typeface="Menlo Regular"/>
              </a:defRPr>
            </a:pPr>
            <a:r>
              <a:t>     </a:t>
            </a:r>
            <a:r>
              <a:rPr>
                <a:solidFill>
                  <a:srgbClr val="78C2B3"/>
                </a:solidFill>
              </a:rPr>
              <a:t>v</a:t>
            </a:r>
            <a:r>
              <a:t> = change_v;</a:t>
            </a:r>
          </a:p>
          <a:p>
            <a:pPr marL="0" indent="0" defTabSz="413054">
              <a:spcBef>
                <a:spcPts val="0"/>
              </a:spcBef>
              <a:buSzTx/>
              <a:buNone/>
              <a:tabLst>
                <a:tab pos="406400" algn="l"/>
              </a:tabLst>
              <a:defRPr sz="2726">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rPr>
                <a:solidFill>
                  <a:srgbClr val="78C2B3"/>
                </a:solidFill>
              </a:rPr>
              <a:t>v</a:t>
            </a:r>
            <a:r>
              <a:rPr>
                <a:solidFill>
                  <a:srgbClr val="FFFFFF">
                    <a:alpha val="85000"/>
                  </a:srgbClr>
                </a:solidFill>
              </a:rPr>
              <a:t> &lt;&lt;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 </a:t>
            </a:r>
            <a:r>
              <a:t>// release the lock lock.unlock();</a:t>
            </a:r>
            <a:endParaRPr>
              <a:solidFill>
                <a:srgbClr val="FFFFFF">
                  <a:alpha val="85000"/>
                </a:srgbClr>
              </a:solidFill>
            </a:endParaRPr>
          </a:p>
          <a:p>
            <a:pPr marL="0" indent="0" defTabSz="413054">
              <a:spcBef>
                <a:spcPts val="0"/>
              </a:spcBef>
              <a:buSzTx/>
              <a:buNone/>
              <a:tabLst>
                <a:tab pos="406400" algn="l"/>
              </a:tabLst>
              <a:defRPr sz="2726">
                <a:solidFill>
                  <a:srgbClr val="7F8C98"/>
                </a:solidFill>
                <a:latin typeface="Menlo Regular"/>
                <a:ea typeface="Menlo Regular"/>
                <a:cs typeface="Menlo Regular"/>
                <a:sym typeface="Menlo Regular"/>
              </a:defRPr>
            </a:pPr>
            <a:r>
              <a:rPr>
                <a:solidFill>
                  <a:srgbClr val="FFFFFF">
                    <a:alpha val="85000"/>
                  </a:srgbClr>
                </a:solidFill>
              </a:rPr>
              <a:t>    </a:t>
            </a:r>
            <a:r>
              <a:t>// during this period,</a:t>
            </a:r>
            <a:endParaRPr>
              <a:solidFill>
                <a:srgbClr val="FFFFFF">
                  <a:alpha val="85000"/>
                </a:srgbClr>
              </a:solidFill>
            </a:endParaRPr>
          </a:p>
          <a:p>
            <a:pPr marL="0" indent="0" defTabSz="413054">
              <a:spcBef>
                <a:spcPts val="0"/>
              </a:spcBef>
              <a:buSzTx/>
              <a:buNone/>
              <a:tabLst>
                <a:tab pos="406400" algn="l"/>
              </a:tabLst>
              <a:defRPr sz="2726">
                <a:solidFill>
                  <a:srgbClr val="7F8C98"/>
                </a:solidFill>
                <a:latin typeface="Menlo Regular"/>
                <a:ea typeface="Menlo Regular"/>
                <a:cs typeface="Menlo Regular"/>
                <a:sym typeface="Menlo Regular"/>
              </a:defRPr>
            </a:pPr>
            <a:r>
              <a:rPr>
                <a:solidFill>
                  <a:srgbClr val="FFFFFF">
                    <a:alpha val="85000"/>
                  </a:srgbClr>
                </a:solidFill>
              </a:rPr>
              <a:t>    </a:t>
            </a:r>
            <a:r>
              <a:t>// others are allowed to acquire v</a:t>
            </a:r>
            <a:endParaRPr>
              <a:solidFill>
                <a:srgbClr val="FFFFFF">
                  <a:alpha val="85000"/>
                </a:srgbClr>
              </a:solidFill>
            </a:endParaRPr>
          </a:p>
          <a:p>
            <a:pPr marL="0" indent="0" defTabSz="413054">
              <a:spcBef>
                <a:spcPts val="0"/>
              </a:spcBef>
              <a:buSzTx/>
              <a:buNone/>
              <a:tabLst>
                <a:tab pos="406400" algn="l"/>
              </a:tabLst>
              <a:defRPr sz="2726">
                <a:solidFill>
                  <a:srgbClr val="7F8C98"/>
                </a:solidFill>
                <a:latin typeface="Menlo Regular"/>
                <a:ea typeface="Menlo Regular"/>
                <a:cs typeface="Menlo Regular"/>
                <a:sym typeface="Menlo Regular"/>
              </a:defRPr>
            </a:pPr>
            <a:r>
              <a:rPr>
                <a:solidFill>
                  <a:srgbClr val="FFFFFF">
                    <a:alpha val="85000"/>
                  </a:srgbClr>
                </a:solidFill>
              </a:rPr>
              <a:t>    </a:t>
            </a:r>
            <a:r>
              <a:t>// start another group of contention operations // lock again</a:t>
            </a:r>
            <a:endParaRPr>
              <a:solidFill>
                <a:srgbClr val="FFFFFF">
                  <a:alpha val="85000"/>
                </a:srgbClr>
              </a:solidFill>
            </a:endParaRPr>
          </a:p>
          <a:p>
            <a:pPr marL="0" indent="0" defTabSz="413054">
              <a:spcBef>
                <a:spcPts val="0"/>
              </a:spcBef>
              <a:buSzTx/>
              <a:buNone/>
              <a:tabLst>
                <a:tab pos="406400" algn="l"/>
              </a:tabLst>
              <a:defRPr sz="2726">
                <a:solidFill>
                  <a:srgbClr val="FFFFFF">
                    <a:alpha val="85000"/>
                  </a:srgbClr>
                </a:solidFill>
                <a:latin typeface="Menlo Regular"/>
                <a:ea typeface="Menlo Regular"/>
                <a:cs typeface="Menlo Regular"/>
                <a:sym typeface="Menlo Regular"/>
              </a:defRPr>
            </a:pPr>
            <a:r>
              <a:t>    lock.</a:t>
            </a:r>
            <a:r>
              <a:rPr>
                <a:solidFill>
                  <a:srgbClr val="B281EB"/>
                </a:solidFill>
              </a:rPr>
              <a:t>lock</a:t>
            </a:r>
            <a:r>
              <a:t>();</a:t>
            </a:r>
          </a:p>
          <a:p>
            <a:pPr marL="0" indent="0" defTabSz="413054">
              <a:spcBef>
                <a:spcPts val="0"/>
              </a:spcBef>
              <a:buSzTx/>
              <a:buNone/>
              <a:tabLst>
                <a:tab pos="406400" algn="l"/>
              </a:tabLst>
              <a:defRPr sz="2726">
                <a:solidFill>
                  <a:srgbClr val="FFFFFF">
                    <a:alpha val="85000"/>
                  </a:srgbClr>
                </a:solidFill>
                <a:latin typeface="Menlo Regular"/>
                <a:ea typeface="Menlo Regular"/>
                <a:cs typeface="Menlo Regular"/>
                <a:sym typeface="Menlo Regular"/>
              </a:defRPr>
            </a:pPr>
            <a:r>
              <a:t>    </a:t>
            </a:r>
            <a:r>
              <a:rPr>
                <a:solidFill>
                  <a:srgbClr val="78C2B3"/>
                </a:solidFill>
              </a:rPr>
              <a:t>v</a:t>
            </a:r>
            <a:r>
              <a:t> += </a:t>
            </a:r>
            <a:r>
              <a:rPr>
                <a:solidFill>
                  <a:srgbClr val="D9C97C"/>
                </a:solidFill>
              </a:rPr>
              <a:t>1</a:t>
            </a:r>
            <a:r>
              <a:t>;</a:t>
            </a:r>
          </a:p>
          <a:p>
            <a:pPr marL="0" indent="0" defTabSz="413054">
              <a:spcBef>
                <a:spcPts val="0"/>
              </a:spcBef>
              <a:buSzTx/>
              <a:buNone/>
              <a:tabLst>
                <a:tab pos="406400" algn="l"/>
              </a:tabLst>
              <a:defRPr sz="2726">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a:t>
            </a:r>
            <a:r>
              <a:rPr>
                <a:solidFill>
                  <a:srgbClr val="78C2B3"/>
                </a:solidFill>
              </a:rPr>
              <a:t>v</a:t>
            </a:r>
            <a:r>
              <a:t> &lt;&lt; </a:t>
            </a:r>
            <a:r>
              <a:rPr>
                <a:solidFill>
                  <a:srgbClr val="DABAFF"/>
                </a:solidFill>
              </a:rPr>
              <a:t>std</a:t>
            </a:r>
            <a:r>
              <a:t>::</a:t>
            </a:r>
            <a:r>
              <a:rPr>
                <a:solidFill>
                  <a:srgbClr val="B281EB"/>
                </a:solidFill>
              </a:rPr>
              <a:t>endl</a:t>
            </a:r>
            <a:r>
              <a:t>;</a:t>
            </a:r>
          </a:p>
          <a:p>
            <a:pPr marL="0" indent="0" defTabSz="413054">
              <a:spcBef>
                <a:spcPts val="0"/>
              </a:spcBef>
              <a:buSzTx/>
              <a:buNone/>
              <a:tabLst>
                <a:tab pos="406400" algn="l"/>
              </a:tabLst>
              <a:defRPr sz="2726">
                <a:solidFill>
                  <a:srgbClr val="FFFFFF">
                    <a:alpha val="85000"/>
                  </a:srgbClr>
                </a:solidFill>
                <a:latin typeface="Menlo Regular"/>
                <a:ea typeface="Menlo Regular"/>
                <a:cs typeface="Menlo Regular"/>
                <a:sym typeface="Menlo Regular"/>
              </a:defRPr>
            </a:pPr>
            <a:r>
              <a:t>}</a:t>
            </a:r>
          </a:p>
          <a:p>
            <a:pPr marL="0" indent="0" defTabSz="413054">
              <a:spcBef>
                <a:spcPts val="0"/>
              </a:spcBef>
              <a:buSzTx/>
              <a:buNone/>
              <a:tabLst>
                <a:tab pos="406400" algn="l"/>
              </a:tabLst>
              <a:defRPr sz="2726">
                <a:solidFill>
                  <a:srgbClr val="FFFFFF">
                    <a:alpha val="85000"/>
                  </a:srgbClr>
                </a:solidFill>
                <a:latin typeface="Menlo Regular"/>
                <a:ea typeface="Menlo Regular"/>
                <a:cs typeface="Menlo Regular"/>
                <a:sym typeface="Menlo Regular"/>
              </a:defRPr>
            </a:pPr>
          </a:p>
          <a:p>
            <a:pPr marL="0" indent="0" defTabSz="413054">
              <a:spcBef>
                <a:spcPts val="0"/>
              </a:spcBef>
              <a:buSzTx/>
              <a:buNone/>
              <a:tabLst>
                <a:tab pos="406400" algn="l"/>
              </a:tabLst>
              <a:defRPr sz="2726">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13054">
              <a:spcBef>
                <a:spcPts val="0"/>
              </a:spcBef>
              <a:buSzTx/>
              <a:buNone/>
              <a:tabLst>
                <a:tab pos="406400" algn="l"/>
              </a:tabLst>
              <a:defRPr sz="2726">
                <a:solidFill>
                  <a:srgbClr val="FFFFFF">
                    <a:alpha val="85000"/>
                  </a:srgbClr>
                </a:solidFill>
                <a:latin typeface="Menlo Regular"/>
                <a:ea typeface="Menlo Regular"/>
                <a:cs typeface="Menlo Regular"/>
                <a:sym typeface="Menlo Regular"/>
              </a:defRPr>
            </a:pPr>
          </a:p>
          <a:p>
            <a:pPr marL="0" indent="0" defTabSz="413054">
              <a:spcBef>
                <a:spcPts val="0"/>
              </a:spcBef>
              <a:buSzTx/>
              <a:buNone/>
              <a:tabLst>
                <a:tab pos="406400" algn="l"/>
              </a:tabLst>
              <a:defRPr sz="2726">
                <a:solidFill>
                  <a:srgbClr val="78C2B3"/>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DABAFF"/>
                </a:solidFill>
              </a:rPr>
              <a:t>thread</a:t>
            </a:r>
            <a:r>
              <a:rPr>
                <a:solidFill>
                  <a:srgbClr val="FFFFFF">
                    <a:alpha val="85000"/>
                  </a:srgbClr>
                </a:solidFill>
              </a:rPr>
              <a:t> t1(</a:t>
            </a:r>
            <a:r>
              <a:t>critical_section</a:t>
            </a:r>
            <a:r>
              <a:rPr>
                <a:solidFill>
                  <a:srgbClr val="FFFFFF">
                    <a:alpha val="85000"/>
                  </a:srgbClr>
                </a:solidFill>
              </a:rPr>
              <a:t>, </a:t>
            </a:r>
            <a:r>
              <a:rPr>
                <a:solidFill>
                  <a:srgbClr val="D9C97C"/>
                </a:solidFill>
              </a:rPr>
              <a:t>2</a:t>
            </a:r>
            <a:r>
              <a:rPr>
                <a:solidFill>
                  <a:srgbClr val="FFFFFF">
                    <a:alpha val="85000"/>
                  </a:srgbClr>
                </a:solidFill>
              </a:rPr>
              <a:t>), t2(</a:t>
            </a:r>
            <a:r>
              <a:t>critical_section</a:t>
            </a:r>
            <a:r>
              <a:rPr>
                <a:solidFill>
                  <a:srgbClr val="FFFFFF">
                    <a:alpha val="85000"/>
                  </a:srgbClr>
                </a:solidFill>
              </a:rPr>
              <a:t>, </a:t>
            </a:r>
            <a:r>
              <a:rPr>
                <a:solidFill>
                  <a:srgbClr val="D9C97C"/>
                </a:solidFill>
              </a:rPr>
              <a:t>3</a:t>
            </a:r>
            <a:r>
              <a:rPr>
                <a:solidFill>
                  <a:srgbClr val="FFFFFF">
                    <a:alpha val="85000"/>
                  </a:srgbClr>
                </a:solidFill>
              </a:rPr>
              <a:t>); t1.</a:t>
            </a:r>
            <a:r>
              <a:rPr>
                <a:solidFill>
                  <a:srgbClr val="B281EB"/>
                </a:solidFill>
              </a:rPr>
              <a:t>join</a:t>
            </a:r>
            <a:r>
              <a:rPr>
                <a:solidFill>
                  <a:srgbClr val="FFFFFF">
                    <a:alpha val="85000"/>
                  </a:srgbClr>
                </a:solidFill>
              </a:rPr>
              <a:t>();</a:t>
            </a:r>
            <a:endParaRPr>
              <a:solidFill>
                <a:srgbClr val="FFFFFF">
                  <a:alpha val="85000"/>
                </a:srgbClr>
              </a:solidFill>
            </a:endParaRPr>
          </a:p>
          <a:p>
            <a:pPr marL="0" indent="0" defTabSz="413054">
              <a:spcBef>
                <a:spcPts val="0"/>
              </a:spcBef>
              <a:buSzTx/>
              <a:buNone/>
              <a:tabLst>
                <a:tab pos="406400" algn="l"/>
              </a:tabLst>
              <a:defRPr sz="2726">
                <a:solidFill>
                  <a:srgbClr val="B281EB"/>
                </a:solidFill>
                <a:latin typeface="Menlo Regular"/>
                <a:ea typeface="Menlo Regular"/>
                <a:cs typeface="Menlo Regular"/>
                <a:sym typeface="Menlo Regular"/>
              </a:defRPr>
            </a:pPr>
            <a:r>
              <a:rPr>
                <a:solidFill>
                  <a:srgbClr val="FFFFFF">
                    <a:alpha val="85000"/>
                  </a:srgbClr>
                </a:solidFill>
              </a:rPr>
              <a:t>t2.</a:t>
            </a:r>
            <a:r>
              <a:t>join</a:t>
            </a:r>
            <a:r>
              <a:rPr>
                <a:solidFill>
                  <a:srgbClr val="FFFFFF">
                    <a:alpha val="85000"/>
                  </a:srgbClr>
                </a:solidFill>
              </a:rPr>
              <a:t>();</a:t>
            </a:r>
            <a:endParaRPr>
              <a:solidFill>
                <a:srgbClr val="FFFFFF">
                  <a:alpha val="85000"/>
                </a:srgbClr>
              </a:solidFill>
            </a:endParaRPr>
          </a:p>
          <a:p>
            <a:pPr marL="0" indent="0" defTabSz="413054">
              <a:spcBef>
                <a:spcPts val="0"/>
              </a:spcBef>
              <a:buSzTx/>
              <a:buNone/>
              <a:tabLst>
                <a:tab pos="406400" algn="l"/>
              </a:tabLst>
              <a:defRPr b="1" sz="2726">
                <a:solidFill>
                  <a:srgbClr val="FF7AB2"/>
                </a:solidFill>
                <a:latin typeface="Menlo Regular"/>
                <a:ea typeface="Menlo Regular"/>
                <a:cs typeface="Menlo Regular"/>
                <a:sym typeface="Menlo Regular"/>
              </a:defRPr>
            </a:pP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413054">
              <a:spcBef>
                <a:spcPts val="0"/>
              </a:spcBef>
              <a:buSzTx/>
              <a:buNone/>
              <a:tabLst>
                <a:tab pos="406400" algn="l"/>
              </a:tabLst>
              <a:defRPr sz="2726">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Thread Coroutine Future"/>
          <p:cNvSpPr txBox="1"/>
          <p:nvPr>
            <p:ph type="title"/>
          </p:nvPr>
        </p:nvSpPr>
        <p:spPr>
          <a:prstGeom prst="rect">
            <a:avLst/>
          </a:prstGeom>
        </p:spPr>
        <p:txBody>
          <a:bodyPr/>
          <a:lstStyle/>
          <a:p>
            <a:pPr/>
            <a:r>
              <a:t>Thread Coroutine Future </a:t>
            </a:r>
          </a:p>
        </p:txBody>
      </p:sp>
      <p:sp>
        <p:nvSpPr>
          <p:cNvPr id="671"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32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sz="3200">
                <a:solidFill>
                  <a:srgbClr val="FFA14F"/>
                </a:solidFill>
                <a:latin typeface="Menlo Regular"/>
                <a:ea typeface="Menlo Regular"/>
                <a:cs typeface="Menlo Regular"/>
                <a:sym typeface="Menlo Regular"/>
              </a:defRPr>
            </a:pPr>
            <a:r>
              <a:t>#include </a:t>
            </a:r>
            <a:r>
              <a:rPr>
                <a:solidFill>
                  <a:srgbClr val="FF8170"/>
                </a:solidFill>
              </a:rPr>
              <a:t>&lt;thread&gt;</a:t>
            </a:r>
            <a:endParaRPr>
              <a:solidFill>
                <a:srgbClr val="FFFFFF">
                  <a:alpha val="85000"/>
                </a:srgbClr>
              </a:solidFill>
            </a:endParaRPr>
          </a:p>
          <a:p>
            <a:pPr marL="0" indent="0" defTabSz="439419">
              <a:spcBef>
                <a:spcPts val="0"/>
              </a:spcBef>
              <a:buSzTx/>
              <a:buNone/>
              <a:tabLst>
                <a:tab pos="431800" algn="l"/>
              </a:tabLst>
              <a:defRPr sz="3200">
                <a:solidFill>
                  <a:srgbClr val="FFA14F"/>
                </a:solidFill>
                <a:latin typeface="Menlo Regular"/>
                <a:ea typeface="Menlo Regular"/>
                <a:cs typeface="Menlo Regular"/>
                <a:sym typeface="Menlo Regular"/>
              </a:defRPr>
            </a:pPr>
            <a:r>
              <a:t>#include </a:t>
            </a:r>
            <a:r>
              <a:rPr>
                <a:solidFill>
                  <a:srgbClr val="FF8170"/>
                </a:solidFill>
              </a:rPr>
              <a:t>&lt;future&gt;</a:t>
            </a:r>
            <a:endParaRPr>
              <a:solidFill>
                <a:srgbClr val="FFFFFF">
                  <a:alpha val="85000"/>
                </a:srgbClr>
              </a:solidFill>
            </a:endParaRPr>
          </a:p>
          <a:p>
            <a:pPr marL="0" indent="0" defTabSz="439419">
              <a:spcBef>
                <a:spcPts val="0"/>
              </a:spcBef>
              <a:buSzTx/>
              <a:buNone/>
              <a:tabLst>
                <a:tab pos="431800" algn="l"/>
              </a:tabLst>
              <a:defRPr sz="32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3200">
                <a:solidFill>
                  <a:srgbClr val="7F8C98"/>
                </a:solidFill>
                <a:latin typeface="Menlo Regular"/>
                <a:ea typeface="Menlo Regular"/>
                <a:cs typeface="Menlo Regular"/>
                <a:sym typeface="Menlo Regular"/>
              </a:defRPr>
            </a:pPr>
            <a:r>
              <a:t>// pack a lambda expression that returns 7 into a std::packaged_task</a:t>
            </a:r>
            <a:endParaRPr>
              <a:solidFill>
                <a:srgbClr val="FFFFFF">
                  <a:alpha val="85000"/>
                </a:srgbClr>
              </a:solidFill>
            </a:endParaRPr>
          </a:p>
          <a:p>
            <a:pPr marL="0" indent="0" defTabSz="439419">
              <a:spcBef>
                <a:spcPts val="0"/>
              </a:spcBef>
              <a:buSzTx/>
              <a:buNone/>
              <a:tabLst>
                <a:tab pos="431800" algn="l"/>
              </a:tabLst>
              <a:defRPr sz="32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packaged_task</a:t>
            </a:r>
            <a:r>
              <a:t>&lt;</a:t>
            </a:r>
            <a:r>
              <a:rPr b="1">
                <a:solidFill>
                  <a:srgbClr val="FF7AB2"/>
                </a:solidFill>
              </a:rPr>
              <a:t>int</a:t>
            </a:r>
            <a:r>
              <a:t>()&gt; task([](){</a:t>
            </a:r>
            <a:r>
              <a:rPr b="1">
                <a:solidFill>
                  <a:srgbClr val="FF7AB2"/>
                </a:solidFill>
              </a:rPr>
              <a:t>return</a:t>
            </a:r>
            <a:r>
              <a:t> </a:t>
            </a:r>
            <a:r>
              <a:rPr>
                <a:solidFill>
                  <a:srgbClr val="D9C97C"/>
                </a:solidFill>
              </a:rPr>
              <a:t>7</a:t>
            </a:r>
            <a:r>
              <a:t>;});</a:t>
            </a:r>
          </a:p>
          <a:p>
            <a:pPr marL="0" indent="0" defTabSz="439419">
              <a:spcBef>
                <a:spcPts val="0"/>
              </a:spcBef>
              <a:buSzTx/>
              <a:buNone/>
              <a:tabLst>
                <a:tab pos="431800" algn="l"/>
              </a:tabLst>
              <a:defRPr sz="3200">
                <a:solidFill>
                  <a:srgbClr val="7F8C98"/>
                </a:solidFill>
                <a:latin typeface="Menlo Regular"/>
                <a:ea typeface="Menlo Regular"/>
                <a:cs typeface="Menlo Regular"/>
                <a:sym typeface="Menlo Regular"/>
              </a:defRPr>
            </a:pPr>
            <a:r>
              <a:rPr>
                <a:solidFill>
                  <a:srgbClr val="FFFFFF">
                    <a:alpha val="85000"/>
                  </a:srgbClr>
                </a:solidFill>
              </a:rPr>
              <a:t>    </a:t>
            </a:r>
            <a:r>
              <a:t>// get the future of task</a:t>
            </a:r>
            <a:endParaRPr>
              <a:solidFill>
                <a:srgbClr val="FFFFFF">
                  <a:alpha val="85000"/>
                </a:srgbClr>
              </a:solidFill>
            </a:endParaRPr>
          </a:p>
          <a:p>
            <a:pPr marL="0" indent="0" defTabSz="439419">
              <a:spcBef>
                <a:spcPts val="0"/>
              </a:spcBef>
              <a:buSzTx/>
              <a:buNone/>
              <a:tabLst>
                <a:tab pos="431800" algn="l"/>
              </a:tabLst>
              <a:defRPr sz="32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future</a:t>
            </a:r>
            <a:r>
              <a:t>&lt;</a:t>
            </a:r>
            <a:r>
              <a:rPr b="1">
                <a:solidFill>
                  <a:srgbClr val="FF7AB2"/>
                </a:solidFill>
              </a:rPr>
              <a:t>int</a:t>
            </a:r>
            <a:r>
              <a:t>&gt; result = task.</a:t>
            </a:r>
            <a:r>
              <a:rPr>
                <a:solidFill>
                  <a:srgbClr val="B281EB"/>
                </a:solidFill>
              </a:rPr>
              <a:t>get_future</a:t>
            </a:r>
            <a:r>
              <a:t>();</a:t>
            </a:r>
          </a:p>
          <a:p>
            <a:pPr marL="0" indent="0" defTabSz="439419">
              <a:spcBef>
                <a:spcPts val="0"/>
              </a:spcBef>
              <a:buSzTx/>
              <a:buNone/>
              <a:tabLst>
                <a:tab pos="431800" algn="l"/>
              </a:tabLst>
              <a:defRPr sz="32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thread</a:t>
            </a:r>
            <a:r>
              <a:t>(</a:t>
            </a:r>
            <a:r>
              <a:rPr>
                <a:solidFill>
                  <a:srgbClr val="DABAFF"/>
                </a:solidFill>
              </a:rPr>
              <a:t>std</a:t>
            </a:r>
            <a:r>
              <a:t>::</a:t>
            </a:r>
            <a:r>
              <a:rPr>
                <a:solidFill>
                  <a:srgbClr val="B281EB"/>
                </a:solidFill>
              </a:rPr>
              <a:t>move</a:t>
            </a:r>
            <a:r>
              <a:t>(task)).</a:t>
            </a:r>
            <a:r>
              <a:rPr>
                <a:solidFill>
                  <a:srgbClr val="B281EB"/>
                </a:solidFill>
              </a:rPr>
              <a:t>detach</a:t>
            </a:r>
            <a:r>
              <a:t>();</a:t>
            </a:r>
          </a:p>
          <a:p>
            <a:pPr marL="0" indent="0" defTabSz="439419">
              <a:spcBef>
                <a:spcPts val="0"/>
              </a:spcBef>
              <a:buSzTx/>
              <a:buNone/>
              <a:tabLst>
                <a:tab pos="431800" algn="l"/>
              </a:tabLst>
              <a:defRPr sz="32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"waiting..."</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2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200">
                <a:solidFill>
                  <a:srgbClr val="7F8C98"/>
                </a:solidFill>
                <a:latin typeface="Menlo Regular"/>
                <a:ea typeface="Menlo Regular"/>
                <a:cs typeface="Menlo Regular"/>
                <a:sym typeface="Menlo Regular"/>
              </a:defRPr>
            </a:pPr>
            <a:r>
              <a:rPr>
                <a:solidFill>
                  <a:srgbClr val="FFFFFF">
                    <a:alpha val="85000"/>
                  </a:srgbClr>
                </a:solidFill>
              </a:rPr>
              <a:t>        result.</a:t>
            </a:r>
            <a:r>
              <a:rPr>
                <a:solidFill>
                  <a:srgbClr val="B281EB"/>
                </a:solidFill>
              </a:rPr>
              <a:t>wait</a:t>
            </a:r>
            <a:r>
              <a:rPr>
                <a:solidFill>
                  <a:srgbClr val="FFFFFF">
                    <a:alpha val="85000"/>
                  </a:srgbClr>
                </a:solidFill>
              </a:rPr>
              <a:t>(); </a:t>
            </a:r>
            <a:r>
              <a:t>// block until future has arrived</a:t>
            </a:r>
            <a:endParaRPr>
              <a:solidFill>
                <a:srgbClr val="FFFFFF">
                  <a:alpha val="85000"/>
                </a:srgbClr>
              </a:solidFill>
            </a:endParaRPr>
          </a:p>
          <a:p>
            <a:pPr marL="0" indent="0" defTabSz="439419">
              <a:spcBef>
                <a:spcPts val="0"/>
              </a:spcBef>
              <a:buSzTx/>
              <a:buNone/>
              <a:tabLst>
                <a:tab pos="431800" algn="l"/>
              </a:tabLst>
              <a:defRPr sz="3200">
                <a:solidFill>
                  <a:srgbClr val="7F8C98"/>
                </a:solidFill>
                <a:latin typeface="Menlo Regular"/>
                <a:ea typeface="Menlo Regular"/>
                <a:cs typeface="Menlo Regular"/>
                <a:sym typeface="Menlo Regular"/>
              </a:defRPr>
            </a:pPr>
            <a:r>
              <a:rPr>
                <a:solidFill>
                  <a:srgbClr val="FFFFFF">
                    <a:alpha val="85000"/>
                  </a:srgbClr>
                </a:solidFill>
              </a:rPr>
              <a:t>        </a:t>
            </a:r>
            <a:r>
              <a:t>// output result</a:t>
            </a:r>
            <a:endParaRPr>
              <a:solidFill>
                <a:srgbClr val="FFFFFF">
                  <a:alpha val="85000"/>
                </a:srgbClr>
              </a:solidFill>
            </a:endParaRPr>
          </a:p>
          <a:p>
            <a:pPr marL="0" indent="0" defTabSz="439419">
              <a:spcBef>
                <a:spcPts val="0"/>
              </a:spcBef>
              <a:buSzTx/>
              <a:buNone/>
              <a:tabLst>
                <a:tab pos="431800" algn="l"/>
              </a:tabLst>
              <a:defRPr sz="32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"done!"</a:t>
            </a:r>
            <a:r>
              <a:rPr>
                <a:solidFill>
                  <a:srgbClr val="FFFFFF">
                    <a:alpha val="85000"/>
                  </a:srgbClr>
                </a:solidFill>
              </a:rPr>
              <a:t> &lt;&lt; </a:t>
            </a:r>
            <a:r>
              <a:rPr>
                <a:solidFill>
                  <a:srgbClr val="DABAFF"/>
                </a:solidFill>
              </a:rPr>
              <a:t>std</a:t>
            </a:r>
            <a:r>
              <a:rPr>
                <a:solidFill>
                  <a:srgbClr val="FFFFFF">
                    <a:alpha val="85000"/>
                  </a:srgbClr>
                </a:solidFill>
              </a:rPr>
              <a:t>:: </a:t>
            </a:r>
            <a:r>
              <a:rPr>
                <a:solidFill>
                  <a:srgbClr val="B281EB"/>
                </a:solidFill>
              </a:rPr>
              <a:t>endl</a:t>
            </a:r>
            <a:r>
              <a:rPr>
                <a:solidFill>
                  <a:srgbClr val="FFFFFF">
                    <a:alpha val="85000"/>
                  </a:srgbClr>
                </a:solidFill>
              </a:rPr>
              <a:t> &lt;&lt; </a:t>
            </a:r>
            <a:r>
              <a:t>"future result is "</a:t>
            </a:r>
            <a:r>
              <a:rPr>
                <a:solidFill>
                  <a:srgbClr val="FFFFFF">
                    <a:alpha val="85000"/>
                  </a:srgbClr>
                </a:solidFill>
              </a:rPr>
              <a:t> &lt;&lt; result.</a:t>
            </a:r>
            <a:r>
              <a:rPr>
                <a:solidFill>
                  <a:srgbClr val="B281EB"/>
                </a:solidFill>
              </a:rPr>
              <a:t>get</a:t>
            </a:r>
            <a:r>
              <a:rPr>
                <a:solidFill>
                  <a:srgbClr val="FFFFFF">
                    <a:alpha val="85000"/>
                  </a:srgbClr>
                </a:solidFill>
              </a:rPr>
              <a:t>() &lt;&lt;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 </a:t>
            </a:r>
            <a:r>
              <a:rPr b="1">
                <a:solidFill>
                  <a:srgbClr val="FF7AB2"/>
                </a:solidFill>
              </a:rPr>
              <a:t>return</a:t>
            </a:r>
            <a:r>
              <a:rPr>
                <a:solidFill>
                  <a:srgbClr val="FFFFFF">
                    <a:alpha val="85000"/>
                  </a:srgbClr>
                </a:solidFill>
              </a:rPr>
              <a:t> </a:t>
            </a:r>
            <a:r>
              <a:rPr>
                <a:solidFill>
                  <a:srgbClr val="D9C97C"/>
                </a:solidFill>
              </a:rPr>
              <a:t>0</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2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Thread Conditional Var"/>
          <p:cNvSpPr txBox="1"/>
          <p:nvPr>
            <p:ph type="title"/>
          </p:nvPr>
        </p:nvSpPr>
        <p:spPr>
          <a:prstGeom prst="rect">
            <a:avLst/>
          </a:prstGeom>
        </p:spPr>
        <p:txBody>
          <a:bodyPr/>
          <a:lstStyle/>
          <a:p>
            <a:pPr/>
            <a:r>
              <a:t>Thread Conditional Var </a:t>
            </a:r>
          </a:p>
        </p:txBody>
      </p:sp>
      <p:sp>
        <p:nvSpPr>
          <p:cNvPr id="674" name="The condition variable std::condition_variable was born to solve the deadlock and was intro- duced when the mutex operation was not enough. For example, a thread may need to wait for a condition to be true to continue execution. A dead wait loop can caus"/>
          <p:cNvSpPr txBox="1"/>
          <p:nvPr>
            <p:ph type="body" idx="1"/>
          </p:nvPr>
        </p:nvSpPr>
        <p:spPr>
          <a:prstGeom prst="rect">
            <a:avLst/>
          </a:prstGeom>
        </p:spPr>
        <p:txBody>
          <a:bodyPr/>
          <a:lstStyle/>
          <a:p>
            <a:pPr marL="0" indent="0" defTabSz="457200">
              <a:spcBef>
                <a:spcPts val="1200"/>
              </a:spcBef>
              <a:buSzTx/>
              <a:buNone/>
              <a:defRPr sz="3533">
                <a:latin typeface="Times Roman"/>
                <a:ea typeface="Times Roman"/>
                <a:cs typeface="Times Roman"/>
                <a:sym typeface="Times Roman"/>
              </a:defRPr>
            </a:pPr>
            <a:r>
              <a:t>The condition variable std::condition_variable was born to solve the deadlock and was intro- duced when the mutex operation was not enough. For example, a thread may need to wait for a condition to be true to continue execution. A dead wait loop can cause all other threads to fail to enter the criti- cal section so that when the condition is true, a deadlock occurs. Therefore, the condition_variable instance is created primarily to wake up the waiting thread and avoid deadlocks. notify_one() of std::condition_variable is used to wake up a thread; notify_all() is to notify all threads. Below is an example of a producer and consumer model: </a:t>
            </a:r>
            <a:endParaRPr sz="3400"/>
          </a:p>
          <a:p>
            <a:pPr marL="0" indent="0" defTabSz="457200">
              <a:spcBef>
                <a:spcPts val="1200"/>
              </a:spcBef>
              <a:buSzTx/>
              <a:buNone/>
              <a:defRPr sz="3533">
                <a:latin typeface="Times Roman"/>
                <a:ea typeface="Times Roman"/>
                <a:cs typeface="Times Roman"/>
                <a:sym typeface="Times Roman"/>
              </a:defRPr>
            </a:pPr>
            <a:r>
              <a:t>It is worth mentioning that although we can use notify_one() in the producer, it is not recom- mended to use it here. Because in the case of multiple consumers, our consumer implementation simply gives up the lock holding, which makes it possible for other consumers to compete for this lock, to bet- ter utilize the concurrency between multiple consumers. Having said that, but in fact because of the exclusivity of std::mutex, We simply can’t expect multiple consumers to be able to produce content in a parallel consumer queue, and we still need a more granular approach. </a:t>
            </a:r>
            <a:endParaRPr sz="3400"/>
          </a:p>
        </p:txBody>
      </p:sp>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Thread Conditional var Notify"/>
          <p:cNvSpPr txBox="1"/>
          <p:nvPr>
            <p:ph type="title"/>
          </p:nvPr>
        </p:nvSpPr>
        <p:spPr>
          <a:prstGeom prst="rect">
            <a:avLst/>
          </a:prstGeom>
        </p:spPr>
        <p:txBody>
          <a:bodyPr/>
          <a:lstStyle/>
          <a:p>
            <a:pPr/>
            <a:r>
              <a:t>Thread Conditional var Notify </a:t>
            </a:r>
          </a:p>
        </p:txBody>
      </p:sp>
      <p:sp>
        <p:nvSpPr>
          <p:cNvPr id="677" name="#include &lt;iostream&gt;…"/>
          <p:cNvSpPr txBox="1"/>
          <p:nvPr>
            <p:ph type="body" idx="1"/>
          </p:nvPr>
        </p:nvSpPr>
        <p:spPr>
          <a:prstGeom prst="rect">
            <a:avLst/>
          </a:prstGeom>
        </p:spPr>
        <p:txBody>
          <a:bodyPr/>
          <a:lstStyle/>
          <a:p>
            <a:pPr marL="0" indent="0" defTabSz="325170">
              <a:spcBef>
                <a:spcPts val="0"/>
              </a:spcBef>
              <a:buSzTx/>
              <a:buNone/>
              <a:tabLst>
                <a:tab pos="317500" algn="l"/>
              </a:tabLst>
              <a:defRPr sz="1332">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325170">
              <a:spcBef>
                <a:spcPts val="0"/>
              </a:spcBef>
              <a:buSzTx/>
              <a:buNone/>
              <a:tabLst>
                <a:tab pos="317500" algn="l"/>
              </a:tabLst>
              <a:defRPr sz="1332">
                <a:solidFill>
                  <a:srgbClr val="FFA14F"/>
                </a:solidFill>
                <a:latin typeface="Menlo Regular"/>
                <a:ea typeface="Menlo Regular"/>
                <a:cs typeface="Menlo Regular"/>
                <a:sym typeface="Menlo Regular"/>
              </a:defRPr>
            </a:pPr>
            <a:r>
              <a:t>#include </a:t>
            </a:r>
            <a:r>
              <a:rPr>
                <a:solidFill>
                  <a:srgbClr val="FF8170"/>
                </a:solidFill>
              </a:rPr>
              <a:t>&lt;thread&gt;</a:t>
            </a:r>
            <a:endParaRPr>
              <a:solidFill>
                <a:srgbClr val="FFFFFF">
                  <a:alpha val="85000"/>
                </a:srgbClr>
              </a:solidFill>
            </a:endParaRPr>
          </a:p>
          <a:p>
            <a:pPr marL="0" indent="0" defTabSz="325170">
              <a:spcBef>
                <a:spcPts val="0"/>
              </a:spcBef>
              <a:buSzTx/>
              <a:buNone/>
              <a:tabLst>
                <a:tab pos="317500" algn="l"/>
              </a:tabLst>
              <a:defRPr sz="1332">
                <a:solidFill>
                  <a:srgbClr val="FFA14F"/>
                </a:solidFill>
                <a:latin typeface="Menlo Regular"/>
                <a:ea typeface="Menlo Regular"/>
                <a:cs typeface="Menlo Regular"/>
                <a:sym typeface="Menlo Regular"/>
              </a:defRPr>
            </a:pPr>
            <a:r>
              <a:t>#include </a:t>
            </a:r>
            <a:r>
              <a:rPr>
                <a:solidFill>
                  <a:srgbClr val="FF8170"/>
                </a:solidFill>
              </a:rPr>
              <a:t>&lt;mutex&gt;</a:t>
            </a:r>
            <a:endParaRPr>
              <a:solidFill>
                <a:srgbClr val="FFFFFF">
                  <a:alpha val="85000"/>
                </a:srgbClr>
              </a:solidFill>
            </a:endParaRPr>
          </a:p>
          <a:p>
            <a:pPr marL="0" indent="0" defTabSz="325170">
              <a:spcBef>
                <a:spcPts val="0"/>
              </a:spcBef>
              <a:buSzTx/>
              <a:buNone/>
              <a:tabLst>
                <a:tab pos="317500" algn="l"/>
              </a:tabLst>
              <a:defRPr sz="1332">
                <a:solidFill>
                  <a:srgbClr val="FF8170"/>
                </a:solidFill>
                <a:latin typeface="Menlo Regular"/>
                <a:ea typeface="Menlo Regular"/>
                <a:cs typeface="Menlo Regular"/>
                <a:sym typeface="Menlo Regular"/>
              </a:defRPr>
            </a:pPr>
            <a:r>
              <a:rPr>
                <a:solidFill>
                  <a:srgbClr val="FFA14F"/>
                </a:solidFill>
              </a:rPr>
              <a:t>#include </a:t>
            </a:r>
            <a:r>
              <a:t>&lt;condition_variable&gt;</a:t>
            </a:r>
            <a:endParaRPr>
              <a:solidFill>
                <a:srgbClr val="FFFFFF">
                  <a:alpha val="85000"/>
                </a:srgbClr>
              </a:solidFill>
            </a:endParaRPr>
          </a:p>
          <a:p>
            <a:pPr marL="0" indent="0" defTabSz="325170">
              <a:spcBef>
                <a:spcPts val="0"/>
              </a:spcBef>
              <a:buSzTx/>
              <a:buNone/>
              <a:tabLst>
                <a:tab pos="317500" algn="l"/>
              </a:tabLst>
              <a:defRPr b="1" sz="1332">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p>
          <a:p>
            <a:pPr marL="0" indent="0" defTabSz="325170">
              <a:spcBef>
                <a:spcPts val="0"/>
              </a:spcBef>
              <a:buSzTx/>
              <a:buNone/>
              <a:tabLst>
                <a:tab pos="317500" algn="l"/>
              </a:tabLst>
              <a:defRPr sz="1332">
                <a:solidFill>
                  <a:srgbClr val="DABAFF"/>
                </a:solidFill>
                <a:latin typeface="Menlo Regular"/>
                <a:ea typeface="Menlo Regular"/>
                <a:cs typeface="Menlo Regular"/>
                <a:sym typeface="Menlo Regular"/>
              </a:defRPr>
            </a:pPr>
            <a:r>
              <a:t>std</a:t>
            </a:r>
            <a:r>
              <a:rPr>
                <a:solidFill>
                  <a:srgbClr val="FFFFFF">
                    <a:alpha val="85000"/>
                  </a:srgbClr>
                </a:solidFill>
              </a:rPr>
              <a:t>::</a:t>
            </a:r>
            <a:r>
              <a:t>condition_variable</a:t>
            </a:r>
            <a:r>
              <a:rPr>
                <a:solidFill>
                  <a:srgbClr val="FFFFFF">
                    <a:alpha val="85000"/>
                  </a:srgbClr>
                </a:solidFill>
              </a:rPr>
              <a:t> cv;</a:t>
            </a:r>
            <a:endParaRPr>
              <a:solidFill>
                <a:srgbClr val="FFFFFF">
                  <a:alpha val="85000"/>
                </a:srgbClr>
              </a:solidFill>
            </a:endParaR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rPr>
                <a:solidFill>
                  <a:srgbClr val="DABAFF"/>
                </a:solidFill>
              </a:rPr>
              <a:t>std</a:t>
            </a:r>
            <a:r>
              <a:t>::</a:t>
            </a:r>
            <a:r>
              <a:rPr>
                <a:solidFill>
                  <a:srgbClr val="DABAFF"/>
                </a:solidFill>
              </a:rPr>
              <a:t>mutex</a:t>
            </a:r>
            <a:r>
              <a:t> muteex ;</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rPr b="1">
                <a:solidFill>
                  <a:srgbClr val="FF7AB2"/>
                </a:solidFill>
              </a:rPr>
              <a:t>long</a:t>
            </a:r>
            <a:r>
              <a:t> balance = </a:t>
            </a:r>
            <a:r>
              <a:rPr>
                <a:solidFill>
                  <a:srgbClr val="D9C97C"/>
                </a:solidFill>
              </a:rPr>
              <a:t>0</a:t>
            </a:r>
            <a:r>
              <a:t> ;</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rPr b="1">
                <a:solidFill>
                  <a:srgbClr val="FF7AB2"/>
                </a:solidFill>
              </a:rPr>
              <a:t>void</a:t>
            </a:r>
            <a:r>
              <a:t> </a:t>
            </a:r>
            <a:r>
              <a:rPr>
                <a:solidFill>
                  <a:srgbClr val="4EB0CC"/>
                </a:solidFill>
              </a:rPr>
              <a:t>addMoney</a:t>
            </a:r>
            <a:r>
              <a:t>( </a:t>
            </a:r>
            <a:r>
              <a:rPr b="1">
                <a:solidFill>
                  <a:srgbClr val="FF7AB2"/>
                </a:solidFill>
              </a:rPr>
              <a:t>int</a:t>
            </a:r>
            <a:r>
              <a:t> money ) {</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a:t>
            </a:r>
          </a:p>
          <a:p>
            <a:pPr marL="0" indent="0" defTabSz="325170">
              <a:spcBef>
                <a:spcPts val="0"/>
              </a:spcBef>
              <a:buSzTx/>
              <a:buNone/>
              <a:tabLst>
                <a:tab pos="317500" algn="l"/>
              </a:tabLst>
              <a:defRPr sz="1332">
                <a:solidFill>
                  <a:srgbClr val="DABAFF"/>
                </a:solidFill>
                <a:latin typeface="Menlo Regular"/>
                <a:ea typeface="Menlo Regular"/>
                <a:cs typeface="Menlo Regular"/>
                <a:sym typeface="Menlo Regular"/>
              </a:defRPr>
            </a:pPr>
            <a:r>
              <a:rPr>
                <a:solidFill>
                  <a:srgbClr val="FFFFFF">
                    <a:alpha val="85000"/>
                  </a:srgbClr>
                </a:solidFill>
              </a:rPr>
              <a:t>    </a:t>
            </a:r>
            <a:r>
              <a:t>lock_guard</a:t>
            </a:r>
            <a:r>
              <a:rPr>
                <a:solidFill>
                  <a:srgbClr val="FFFFFF">
                    <a:alpha val="85000"/>
                  </a:srgbClr>
                </a:solidFill>
              </a:rPr>
              <a:t>&lt;</a:t>
            </a:r>
            <a:r>
              <a:t>mutex</a:t>
            </a:r>
            <a:r>
              <a:rPr>
                <a:solidFill>
                  <a:srgbClr val="FFFFFF">
                    <a:alpha val="85000"/>
                  </a:srgbClr>
                </a:solidFill>
              </a:rPr>
              <a:t>&gt; lg( </a:t>
            </a:r>
            <a:r>
              <a:rPr>
                <a:solidFill>
                  <a:srgbClr val="78C2B3"/>
                </a:solidFill>
              </a:rPr>
              <a:t>muteex</a:t>
            </a:r>
            <a:r>
              <a:rPr>
                <a:solidFill>
                  <a:srgbClr val="FFFFFF">
                    <a:alpha val="85000"/>
                  </a:srgbClr>
                </a:solidFill>
              </a:rPr>
              <a:t>);</a:t>
            </a:r>
            <a:endParaRPr>
              <a:solidFill>
                <a:srgbClr val="FFFFFF">
                  <a:alpha val="85000"/>
                </a:srgbClr>
              </a:solidFill>
            </a:endParaR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a:t>
            </a:r>
            <a:r>
              <a:rPr>
                <a:solidFill>
                  <a:srgbClr val="78C2B3"/>
                </a:solidFill>
              </a:rPr>
              <a:t>balance</a:t>
            </a:r>
            <a:r>
              <a:t> += money ;</a:t>
            </a:r>
          </a:p>
          <a:p>
            <a:pPr marL="0" indent="0" defTabSz="325170">
              <a:spcBef>
                <a:spcPts val="0"/>
              </a:spcBef>
              <a:buSzTx/>
              <a:buNone/>
              <a:tabLst>
                <a:tab pos="317500" algn="l"/>
              </a:tabLst>
              <a:defRPr sz="1332">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"Ammount added Current balance : "</a:t>
            </a:r>
            <a:r>
              <a:rPr>
                <a:solidFill>
                  <a:srgbClr val="FFFFFF">
                    <a:alpha val="85000"/>
                  </a:srgbClr>
                </a:solidFill>
              </a:rPr>
              <a:t> &lt;&lt; </a:t>
            </a:r>
            <a:r>
              <a:rPr>
                <a:solidFill>
                  <a:srgbClr val="78C2B3"/>
                </a:solidFill>
              </a:rPr>
              <a:t>balance</a:t>
            </a:r>
            <a:r>
              <a:rPr>
                <a:solidFill>
                  <a:srgbClr val="FFFFFF">
                    <a:alpha val="85000"/>
                  </a:srgbClr>
                </a:solidFill>
              </a:rPr>
              <a:t> &lt;&lt; </a:t>
            </a:r>
            <a:r>
              <a:rPr>
                <a:solidFill>
                  <a:srgbClr val="B281EB"/>
                </a:solidFill>
              </a:rPr>
              <a:t>endl</a:t>
            </a:r>
            <a:r>
              <a:rPr>
                <a:solidFill>
                  <a:srgbClr val="FFFFFF">
                    <a:alpha val="85000"/>
                  </a:srgbClr>
                </a:solidFill>
              </a:rPr>
              <a:t> ;</a:t>
            </a:r>
            <a:endParaRPr>
              <a:solidFill>
                <a:srgbClr val="FFFFFF">
                  <a:alpha val="85000"/>
                </a:srgbClr>
              </a:solidFill>
            </a:endParaRPr>
          </a:p>
          <a:p>
            <a:pPr marL="0" indent="0" defTabSz="325170">
              <a:spcBef>
                <a:spcPts val="0"/>
              </a:spcBef>
              <a:buSzTx/>
              <a:buNone/>
              <a:tabLst>
                <a:tab pos="317500" algn="l"/>
              </a:tabLst>
              <a:defRPr sz="1332">
                <a:solidFill>
                  <a:srgbClr val="B281EB"/>
                </a:solidFill>
                <a:latin typeface="Menlo Regular"/>
                <a:ea typeface="Menlo Regular"/>
                <a:cs typeface="Menlo Regular"/>
                <a:sym typeface="Menlo Regular"/>
              </a:defRPr>
            </a:pPr>
            <a:r>
              <a:rPr>
                <a:solidFill>
                  <a:srgbClr val="FFFFFF">
                    <a:alpha val="85000"/>
                  </a:srgbClr>
                </a:solidFill>
              </a:rPr>
              <a:t>    </a:t>
            </a:r>
            <a:r>
              <a:rPr>
                <a:solidFill>
                  <a:srgbClr val="78C2B3"/>
                </a:solidFill>
              </a:rPr>
              <a:t>cv</a:t>
            </a:r>
            <a:r>
              <a:rPr>
                <a:solidFill>
                  <a:srgbClr val="FFFFFF">
                    <a:alpha val="85000"/>
                  </a:srgbClr>
                </a:solidFill>
              </a:rPr>
              <a:t>.</a:t>
            </a:r>
            <a:r>
              <a:t>notify_one</a:t>
            </a:r>
            <a:r>
              <a:rPr>
                <a:solidFill>
                  <a:srgbClr val="FFFFFF">
                    <a:alpha val="85000"/>
                  </a:srgbClr>
                </a:solidFill>
              </a:rPr>
              <a:t>();</a:t>
            </a:r>
            <a:endParaRPr>
              <a:solidFill>
                <a:srgbClr val="FFFFFF">
                  <a:alpha val="85000"/>
                </a:srgbClr>
              </a:solidFill>
            </a:endParaR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p>
          <a:p>
            <a:pPr marL="0" indent="0" defTabSz="325170">
              <a:spcBef>
                <a:spcPts val="0"/>
              </a:spcBef>
              <a:buSzTx/>
              <a:buNone/>
              <a:tabLst>
                <a:tab pos="317500" algn="l"/>
              </a:tabLst>
              <a:defRPr sz="1332">
                <a:solidFill>
                  <a:srgbClr val="4EB0CC"/>
                </a:solidFill>
                <a:latin typeface="Menlo Regular"/>
                <a:ea typeface="Menlo Regular"/>
                <a:cs typeface="Menlo Regular"/>
                <a:sym typeface="Menlo Regular"/>
              </a:defRPr>
            </a:pPr>
            <a:r>
              <a:rPr b="1">
                <a:solidFill>
                  <a:srgbClr val="FF7AB2"/>
                </a:solidFill>
              </a:rPr>
              <a:t>void</a:t>
            </a:r>
            <a:r>
              <a:rPr>
                <a:solidFill>
                  <a:srgbClr val="FFFFFF">
                    <a:alpha val="85000"/>
                  </a:srgbClr>
                </a:solidFill>
              </a:rPr>
              <a:t> </a:t>
            </a:r>
            <a:r>
              <a:t>withdrawMoney</a:t>
            </a:r>
            <a:r>
              <a:rPr>
                <a:solidFill>
                  <a:srgbClr val="FFFFFF">
                    <a:alpha val="85000"/>
                  </a:srgbClr>
                </a:solidFill>
              </a:rPr>
              <a:t>( </a:t>
            </a:r>
            <a:r>
              <a:rPr b="1">
                <a:solidFill>
                  <a:srgbClr val="FF7AB2"/>
                </a:solidFill>
              </a:rPr>
              <a:t>int</a:t>
            </a:r>
            <a:r>
              <a:rPr>
                <a:solidFill>
                  <a:srgbClr val="FFFFFF">
                    <a:alpha val="85000"/>
                  </a:srgbClr>
                </a:solidFill>
              </a:rPr>
              <a:t> money ) {</a:t>
            </a:r>
            <a:endParaRPr>
              <a:solidFill>
                <a:srgbClr val="FFFFFF">
                  <a:alpha val="85000"/>
                </a:srgbClr>
              </a:solidFill>
            </a:endParaR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a:t>
            </a:r>
          </a:p>
          <a:p>
            <a:pPr marL="0" indent="0" defTabSz="325170">
              <a:spcBef>
                <a:spcPts val="0"/>
              </a:spcBef>
              <a:buSzTx/>
              <a:buNone/>
              <a:tabLst>
                <a:tab pos="317500" algn="l"/>
              </a:tabLst>
              <a:defRPr sz="1332">
                <a:solidFill>
                  <a:srgbClr val="DABAFF"/>
                </a:solidFill>
                <a:latin typeface="Menlo Regular"/>
                <a:ea typeface="Menlo Regular"/>
                <a:cs typeface="Menlo Regular"/>
                <a:sym typeface="Menlo Regular"/>
              </a:defRPr>
            </a:pPr>
            <a:r>
              <a:rPr>
                <a:solidFill>
                  <a:srgbClr val="FFFFFF">
                    <a:alpha val="85000"/>
                  </a:srgbClr>
                </a:solidFill>
              </a:rPr>
              <a:t>    </a:t>
            </a:r>
            <a:r>
              <a:t>unique_lock</a:t>
            </a:r>
            <a:r>
              <a:rPr>
                <a:solidFill>
                  <a:srgbClr val="FFFFFF">
                    <a:alpha val="85000"/>
                  </a:srgbClr>
                </a:solidFill>
              </a:rPr>
              <a:t>&lt;</a:t>
            </a:r>
            <a:r>
              <a:t>mutex</a:t>
            </a:r>
            <a:r>
              <a:rPr>
                <a:solidFill>
                  <a:srgbClr val="FFFFFF">
                    <a:alpha val="85000"/>
                  </a:srgbClr>
                </a:solidFill>
              </a:rPr>
              <a:t>&gt; ul(</a:t>
            </a:r>
            <a:r>
              <a:rPr>
                <a:solidFill>
                  <a:srgbClr val="78C2B3"/>
                </a:solidFill>
              </a:rPr>
              <a:t>muteex</a:t>
            </a:r>
            <a:r>
              <a:rPr>
                <a:solidFill>
                  <a:srgbClr val="FFFFFF">
                    <a:alpha val="85000"/>
                  </a:srgbClr>
                </a:solidFill>
              </a:rPr>
              <a:t>);</a:t>
            </a:r>
            <a:endParaRPr>
              <a:solidFill>
                <a:srgbClr val="FFFFFF">
                  <a:alpha val="85000"/>
                </a:srgbClr>
              </a:solidFill>
            </a:endParaR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a:t>
            </a:r>
            <a:r>
              <a:rPr>
                <a:solidFill>
                  <a:srgbClr val="78C2B3"/>
                </a:solidFill>
              </a:rPr>
              <a:t>cv</a:t>
            </a:r>
            <a:r>
              <a:t>.</a:t>
            </a:r>
            <a:r>
              <a:rPr>
                <a:solidFill>
                  <a:srgbClr val="B281EB"/>
                </a:solidFill>
              </a:rPr>
              <a:t>wait</a:t>
            </a:r>
            <a:r>
              <a:t>(ul, [] { </a:t>
            </a:r>
            <a:r>
              <a:rPr b="1">
                <a:solidFill>
                  <a:srgbClr val="FF7AB2"/>
                </a:solidFill>
              </a:rPr>
              <a:t>return</a:t>
            </a:r>
            <a:r>
              <a:t> (</a:t>
            </a:r>
            <a:r>
              <a:rPr>
                <a:solidFill>
                  <a:srgbClr val="78C2B3"/>
                </a:solidFill>
              </a:rPr>
              <a:t>balance</a:t>
            </a:r>
            <a:r>
              <a:t> != </a:t>
            </a:r>
            <a:r>
              <a:rPr>
                <a:solidFill>
                  <a:srgbClr val="D9C97C"/>
                </a:solidFill>
              </a:rPr>
              <a:t>0</a:t>
            </a:r>
            <a:r>
              <a:t>) ? </a:t>
            </a:r>
            <a:r>
              <a:rPr b="1">
                <a:solidFill>
                  <a:srgbClr val="FF7AB2"/>
                </a:solidFill>
              </a:rPr>
              <a:t>true</a:t>
            </a:r>
            <a:r>
              <a:t> : </a:t>
            </a:r>
            <a:r>
              <a:rPr b="1">
                <a:solidFill>
                  <a:srgbClr val="FF7AB2"/>
                </a:solidFill>
              </a:rPr>
              <a:t>false</a:t>
            </a:r>
            <a:r>
              <a:t> ;});</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a:t>
            </a:r>
            <a:r>
              <a:rPr b="1">
                <a:solidFill>
                  <a:srgbClr val="FF7AB2"/>
                </a:solidFill>
              </a:rPr>
              <a:t>if</a:t>
            </a:r>
            <a:r>
              <a:t>( </a:t>
            </a:r>
            <a:r>
              <a:rPr>
                <a:solidFill>
                  <a:srgbClr val="78C2B3"/>
                </a:solidFill>
              </a:rPr>
              <a:t>balance</a:t>
            </a:r>
            <a:r>
              <a:t> &gt;= money ){</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a:t>
            </a:r>
            <a:r>
              <a:rPr>
                <a:solidFill>
                  <a:srgbClr val="78C2B3"/>
                </a:solidFill>
              </a:rPr>
              <a:t>balance</a:t>
            </a:r>
            <a:r>
              <a:t> -= money ;</a:t>
            </a:r>
          </a:p>
          <a:p>
            <a:pPr marL="0" indent="0" defTabSz="325170">
              <a:spcBef>
                <a:spcPts val="0"/>
              </a:spcBef>
              <a:buSzTx/>
              <a:buNone/>
              <a:tabLst>
                <a:tab pos="317500" algn="l"/>
              </a:tabLst>
              <a:defRPr sz="1332">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"Ammount Deducted  : "</a:t>
            </a:r>
            <a:r>
              <a:rPr>
                <a:solidFill>
                  <a:srgbClr val="FFFFFF">
                    <a:alpha val="85000"/>
                  </a:srgbClr>
                </a:solidFill>
              </a:rPr>
              <a:t> &lt;&lt; money &lt;&lt; </a:t>
            </a:r>
            <a:r>
              <a:rPr>
                <a:solidFill>
                  <a:srgbClr val="B281EB"/>
                </a:solidFill>
              </a:rPr>
              <a:t>endl</a:t>
            </a:r>
            <a:r>
              <a:rPr>
                <a:solidFill>
                  <a:srgbClr val="FFFFFF">
                    <a:alpha val="85000"/>
                  </a:srgbClr>
                </a:solidFill>
              </a:rPr>
              <a:t> ;</a:t>
            </a:r>
            <a:endParaRPr>
              <a:solidFill>
                <a:srgbClr val="FFFFFF">
                  <a:alpha val="85000"/>
                </a:srgbClr>
              </a:solidFill>
            </a:endParaR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 </a:t>
            </a:r>
            <a:r>
              <a:rPr b="1">
                <a:solidFill>
                  <a:srgbClr val="FF7AB2"/>
                </a:solidFill>
              </a:rPr>
              <a:t>else</a:t>
            </a:r>
            <a:r>
              <a:t>{</a:t>
            </a:r>
          </a:p>
          <a:p>
            <a:pPr marL="0" indent="0" defTabSz="325170">
              <a:spcBef>
                <a:spcPts val="0"/>
              </a:spcBef>
              <a:buSzTx/>
              <a:buNone/>
              <a:tabLst>
                <a:tab pos="317500" algn="l"/>
              </a:tabLst>
              <a:defRPr sz="1332">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"Ammount cant be Deducted , Current balance is less than  : "</a:t>
            </a:r>
            <a:r>
              <a:rPr>
                <a:solidFill>
                  <a:srgbClr val="FFFFFF">
                    <a:alpha val="85000"/>
                  </a:srgbClr>
                </a:solidFill>
              </a:rPr>
              <a:t> &lt;&lt; money</a:t>
            </a:r>
            <a:endParaRPr>
              <a:solidFill>
                <a:srgbClr val="FFFFFF">
                  <a:alpha val="85000"/>
                </a:srgbClr>
              </a:solidFill>
            </a:endParaR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&lt;&lt; </a:t>
            </a:r>
            <a:r>
              <a:rPr>
                <a:solidFill>
                  <a:srgbClr val="B281EB"/>
                </a:solidFill>
              </a:rPr>
              <a:t>endl</a:t>
            </a:r>
            <a:r>
              <a:t>;</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a:t>
            </a:r>
          </a:p>
          <a:p>
            <a:pPr marL="0" indent="0" defTabSz="325170">
              <a:spcBef>
                <a:spcPts val="0"/>
              </a:spcBef>
              <a:buSzTx/>
              <a:buNone/>
              <a:tabLst>
                <a:tab pos="317500" algn="l"/>
              </a:tabLst>
              <a:defRPr sz="1332">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"Current balance is   : "</a:t>
            </a:r>
            <a:r>
              <a:rPr>
                <a:solidFill>
                  <a:srgbClr val="FFFFFF">
                    <a:alpha val="85000"/>
                  </a:srgbClr>
                </a:solidFill>
              </a:rPr>
              <a:t> &lt;&lt; </a:t>
            </a:r>
            <a:r>
              <a:rPr>
                <a:solidFill>
                  <a:srgbClr val="78C2B3"/>
                </a:solidFill>
              </a:rPr>
              <a:t>balance</a:t>
            </a:r>
            <a:r>
              <a:rPr>
                <a:solidFill>
                  <a:srgbClr val="FFFFFF">
                    <a:alpha val="85000"/>
                  </a:srgbClr>
                </a:solidFill>
              </a:rPr>
              <a:t> &lt;&lt; </a:t>
            </a:r>
            <a:r>
              <a:rPr>
                <a:solidFill>
                  <a:srgbClr val="B281EB"/>
                </a:solidFill>
              </a:rPr>
              <a:t>endl</a:t>
            </a:r>
            <a:r>
              <a:rPr>
                <a:solidFill>
                  <a:srgbClr val="FFFFFF">
                    <a:alpha val="85000"/>
                  </a:srgbClr>
                </a:solidFill>
              </a:rPr>
              <a:t> ;</a:t>
            </a:r>
            <a:endParaRPr>
              <a:solidFill>
                <a:srgbClr val="FFFFFF">
                  <a:alpha val="85000"/>
                </a:srgbClr>
              </a:solidFill>
            </a:endParaR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a:t>
            </a:r>
            <a:r>
              <a:rPr b="1">
                <a:solidFill>
                  <a:srgbClr val="FF7AB2"/>
                </a:solidFill>
              </a:rPr>
              <a:t>int</a:t>
            </a:r>
            <a:r>
              <a:t> argc, </a:t>
            </a:r>
            <a:r>
              <a:rPr b="1">
                <a:solidFill>
                  <a:srgbClr val="FF7AB2"/>
                </a:solidFill>
              </a:rPr>
              <a:t>const</a:t>
            </a:r>
            <a:r>
              <a:t> </a:t>
            </a:r>
            <a:r>
              <a:rPr b="1">
                <a:solidFill>
                  <a:srgbClr val="FF7AB2"/>
                </a:solidFill>
              </a:rPr>
              <a:t>char</a:t>
            </a:r>
            <a:r>
              <a:t> * argv[]) {</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a:t>
            </a:r>
          </a:p>
          <a:p>
            <a:pPr marL="0" indent="0" defTabSz="325170">
              <a:spcBef>
                <a:spcPts val="0"/>
              </a:spcBef>
              <a:buSzTx/>
              <a:buNone/>
              <a:tabLst>
                <a:tab pos="317500" algn="l"/>
              </a:tabLst>
              <a:defRPr sz="1332">
                <a:solidFill>
                  <a:srgbClr val="78C2B3"/>
                </a:solidFill>
                <a:latin typeface="Menlo Regular"/>
                <a:ea typeface="Menlo Regular"/>
                <a:cs typeface="Menlo Regular"/>
                <a:sym typeface="Menlo Regular"/>
              </a:defRPr>
            </a:pPr>
            <a:r>
              <a:rPr>
                <a:solidFill>
                  <a:srgbClr val="DABAFF"/>
                </a:solidFill>
              </a:rPr>
              <a:t>thread</a:t>
            </a:r>
            <a:r>
              <a:rPr>
                <a:solidFill>
                  <a:srgbClr val="FFFFFF">
                    <a:alpha val="85000"/>
                  </a:srgbClr>
                </a:solidFill>
              </a:rPr>
              <a:t> t1(</a:t>
            </a:r>
            <a:r>
              <a:t>withdrawMoney</a:t>
            </a:r>
            <a:r>
              <a:rPr>
                <a:solidFill>
                  <a:srgbClr val="FFFFFF">
                    <a:alpha val="85000"/>
                  </a:srgbClr>
                </a:solidFill>
              </a:rPr>
              <a:t>,</a:t>
            </a:r>
            <a:r>
              <a:rPr>
                <a:solidFill>
                  <a:srgbClr val="D9C97C"/>
                </a:solidFill>
              </a:rPr>
              <a:t>500</a:t>
            </a:r>
            <a:r>
              <a:rPr>
                <a:solidFill>
                  <a:srgbClr val="FFFFFF">
                    <a:alpha val="85000"/>
                  </a:srgbClr>
                </a:solidFill>
              </a:rPr>
              <a:t>);</a:t>
            </a:r>
            <a:endParaRPr>
              <a:solidFill>
                <a:srgbClr val="FFFFFF">
                  <a:alpha val="85000"/>
                </a:srgbClr>
              </a:solidFill>
            </a:endParaRPr>
          </a:p>
          <a:p>
            <a:pPr marL="0" indent="0" defTabSz="325170">
              <a:spcBef>
                <a:spcPts val="0"/>
              </a:spcBef>
              <a:buSzTx/>
              <a:buNone/>
              <a:tabLst>
                <a:tab pos="317500" algn="l"/>
              </a:tabLst>
              <a:defRPr sz="1332">
                <a:solidFill>
                  <a:srgbClr val="DABAFF"/>
                </a:solidFill>
                <a:latin typeface="Menlo Regular"/>
                <a:ea typeface="Menlo Regular"/>
                <a:cs typeface="Menlo Regular"/>
                <a:sym typeface="Menlo Regular"/>
              </a:defRPr>
            </a:pPr>
            <a:r>
              <a:rPr>
                <a:solidFill>
                  <a:srgbClr val="FFFFFF">
                    <a:alpha val="85000"/>
                  </a:srgbClr>
                </a:solidFill>
              </a:rPr>
              <a:t>    </a:t>
            </a:r>
            <a:r>
              <a:t>std</a:t>
            </a:r>
            <a:r>
              <a:rPr>
                <a:solidFill>
                  <a:srgbClr val="FFFFFF">
                    <a:alpha val="85000"/>
                  </a:srgbClr>
                </a:solidFill>
              </a:rPr>
              <a:t>::</a:t>
            </a:r>
            <a:r>
              <a:t>this_thread</a:t>
            </a:r>
            <a:r>
              <a:rPr>
                <a:solidFill>
                  <a:srgbClr val="FFFFFF">
                    <a:alpha val="85000"/>
                  </a:srgbClr>
                </a:solidFill>
              </a:rPr>
              <a:t>::</a:t>
            </a:r>
            <a:r>
              <a:rPr>
                <a:solidFill>
                  <a:srgbClr val="B281EB"/>
                </a:solidFill>
              </a:rPr>
              <a:t>sleep_for</a:t>
            </a:r>
            <a:r>
              <a:rPr>
                <a:solidFill>
                  <a:srgbClr val="FFFFFF">
                    <a:alpha val="85000"/>
                  </a:srgbClr>
                </a:solidFill>
              </a:rPr>
              <a:t>(</a:t>
            </a:r>
            <a:r>
              <a:t>std</a:t>
            </a:r>
            <a:r>
              <a:rPr>
                <a:solidFill>
                  <a:srgbClr val="FFFFFF">
                    <a:alpha val="85000"/>
                  </a:srgbClr>
                </a:solidFill>
              </a:rPr>
              <a:t>::</a:t>
            </a:r>
            <a:r>
              <a:t>chrono</a:t>
            </a:r>
            <a:r>
              <a:rPr>
                <a:solidFill>
                  <a:srgbClr val="FFFFFF">
                    <a:alpha val="85000"/>
                  </a:srgbClr>
                </a:solidFill>
              </a:rPr>
              <a:t>::</a:t>
            </a:r>
            <a:r>
              <a:t>milliseconds</a:t>
            </a:r>
            <a:r>
              <a:rPr>
                <a:solidFill>
                  <a:srgbClr val="FFFFFF">
                    <a:alpha val="85000"/>
                  </a:srgbClr>
                </a:solidFill>
              </a:rPr>
              <a:t>(</a:t>
            </a:r>
            <a:r>
              <a:rPr>
                <a:solidFill>
                  <a:srgbClr val="D9C97C"/>
                </a:solidFill>
              </a:rPr>
              <a:t>500</a:t>
            </a:r>
            <a:r>
              <a:rPr>
                <a:solidFill>
                  <a:srgbClr val="FFFFFF">
                    <a:alpha val="85000"/>
                  </a:srgbClr>
                </a:solidFill>
              </a:rPr>
              <a:t>));</a:t>
            </a:r>
            <a:endParaRPr>
              <a:solidFill>
                <a:srgbClr val="FFFFFF">
                  <a:alpha val="85000"/>
                </a:srgbClr>
              </a:solidFill>
            </a:endParaRPr>
          </a:p>
          <a:p>
            <a:pPr marL="0" indent="0" defTabSz="325170">
              <a:spcBef>
                <a:spcPts val="0"/>
              </a:spcBef>
              <a:buSzTx/>
              <a:buNone/>
              <a:tabLst>
                <a:tab pos="317500" algn="l"/>
              </a:tabLst>
              <a:defRPr sz="1332">
                <a:solidFill>
                  <a:srgbClr val="78C2B3"/>
                </a:solidFill>
                <a:latin typeface="Menlo Regular"/>
                <a:ea typeface="Menlo Regular"/>
                <a:cs typeface="Menlo Regular"/>
                <a:sym typeface="Menlo Regular"/>
              </a:defRPr>
            </a:pPr>
            <a:r>
              <a:rPr>
                <a:solidFill>
                  <a:srgbClr val="DABAFF"/>
                </a:solidFill>
              </a:rPr>
              <a:t>thread</a:t>
            </a:r>
            <a:r>
              <a:rPr>
                <a:solidFill>
                  <a:srgbClr val="FFFFFF">
                    <a:alpha val="85000"/>
                  </a:srgbClr>
                </a:solidFill>
              </a:rPr>
              <a:t> t2(</a:t>
            </a:r>
            <a:r>
              <a:t>addMoney</a:t>
            </a:r>
            <a:r>
              <a:rPr>
                <a:solidFill>
                  <a:srgbClr val="FFFFFF">
                    <a:alpha val="85000"/>
                  </a:srgbClr>
                </a:solidFill>
              </a:rPr>
              <a:t>,</a:t>
            </a:r>
            <a:r>
              <a:rPr>
                <a:solidFill>
                  <a:srgbClr val="D9C97C"/>
                </a:solidFill>
              </a:rPr>
              <a:t>5000</a:t>
            </a:r>
            <a:r>
              <a:rPr>
                <a:solidFill>
                  <a:srgbClr val="FFFFFF">
                    <a:alpha val="85000"/>
                  </a:srgbClr>
                </a:solidFill>
              </a:rPr>
              <a:t>);</a:t>
            </a:r>
            <a:endParaRPr>
              <a:solidFill>
                <a:srgbClr val="FFFFFF">
                  <a:alpha val="85000"/>
                </a:srgbClr>
              </a:solidFill>
            </a:endParaR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t1.</a:t>
            </a:r>
            <a:r>
              <a:rPr>
                <a:solidFill>
                  <a:srgbClr val="B281EB"/>
                </a:solidFill>
              </a:rPr>
              <a:t>join</a:t>
            </a:r>
            <a:r>
              <a:t>();</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t2.</a:t>
            </a:r>
            <a:r>
              <a:rPr>
                <a:solidFill>
                  <a:srgbClr val="B281EB"/>
                </a:solidFill>
              </a:rPr>
              <a:t>join</a:t>
            </a:r>
            <a:r>
              <a:t>();</a:t>
            </a: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    </a:t>
            </a:r>
          </a:p>
          <a:p>
            <a:pPr marL="0" indent="0" defTabSz="325170">
              <a:spcBef>
                <a:spcPts val="0"/>
              </a:spcBef>
              <a:buSzTx/>
              <a:buNone/>
              <a:tabLst>
                <a:tab pos="317500" algn="l"/>
              </a:tabLst>
              <a:defRPr b="1" sz="1332">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325170">
              <a:spcBef>
                <a:spcPts val="0"/>
              </a:spcBef>
              <a:buSzTx/>
              <a:buNone/>
              <a:tabLst>
                <a:tab pos="317500" algn="l"/>
              </a:tabLst>
              <a:defRPr sz="1332">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Thread Conditional var Producer consumer3"/>
          <p:cNvSpPr txBox="1"/>
          <p:nvPr>
            <p:ph type="title"/>
          </p:nvPr>
        </p:nvSpPr>
        <p:spPr>
          <a:prstGeom prst="rect">
            <a:avLst/>
          </a:prstGeom>
        </p:spPr>
        <p:txBody>
          <a:bodyPr/>
          <a:lstStyle>
            <a:lvl1pPr defTabSz="586104">
              <a:defRPr sz="7951"/>
            </a:lvl1pPr>
          </a:lstStyle>
          <a:p>
            <a:pPr/>
            <a:r>
              <a:t>Thread Conditional var Producer consumer3 </a:t>
            </a:r>
          </a:p>
        </p:txBody>
      </p:sp>
      <p:sp>
        <p:nvSpPr>
          <p:cNvPr id="680" name="#include &lt;queue&gt;…"/>
          <p:cNvSpPr txBox="1"/>
          <p:nvPr>
            <p:ph type="body" idx="1"/>
          </p:nvPr>
        </p:nvSpPr>
        <p:spPr>
          <a:prstGeom prst="rect">
            <a:avLst/>
          </a:prstGeom>
        </p:spPr>
        <p:txBody>
          <a:bodyPr/>
          <a:lstStyle/>
          <a:p>
            <a:pPr marL="0" indent="0" defTabSz="421843">
              <a:spcBef>
                <a:spcPts val="0"/>
              </a:spcBef>
              <a:buSzTx/>
              <a:buNone/>
              <a:tabLst>
                <a:tab pos="419100" algn="l"/>
              </a:tabLst>
              <a:defRPr sz="1344">
                <a:solidFill>
                  <a:srgbClr val="FFA14F"/>
                </a:solidFill>
                <a:latin typeface="Menlo Regular"/>
                <a:ea typeface="Menlo Regular"/>
                <a:cs typeface="Menlo Regular"/>
                <a:sym typeface="Menlo Regular"/>
              </a:defRPr>
            </a:pPr>
            <a:r>
              <a:t>#include </a:t>
            </a:r>
            <a:r>
              <a:rPr>
                <a:solidFill>
                  <a:srgbClr val="FF8170"/>
                </a:solidFill>
              </a:rPr>
              <a:t>&lt;queue&gt;</a:t>
            </a:r>
            <a:endParaRPr>
              <a:solidFill>
                <a:srgbClr val="FFFFFF">
                  <a:alpha val="85000"/>
                </a:srgbClr>
              </a:solidFill>
            </a:endParaRPr>
          </a:p>
          <a:p>
            <a:pPr marL="0" indent="0" defTabSz="421843">
              <a:spcBef>
                <a:spcPts val="0"/>
              </a:spcBef>
              <a:buSzTx/>
              <a:buNone/>
              <a:tabLst>
                <a:tab pos="419100" algn="l"/>
              </a:tabLst>
              <a:defRPr sz="1344">
                <a:solidFill>
                  <a:srgbClr val="FFA14F"/>
                </a:solidFill>
                <a:latin typeface="Menlo Regular"/>
                <a:ea typeface="Menlo Regular"/>
                <a:cs typeface="Menlo Regular"/>
                <a:sym typeface="Menlo Regular"/>
              </a:defRPr>
            </a:pPr>
            <a:r>
              <a:t>#include </a:t>
            </a:r>
            <a:r>
              <a:rPr>
                <a:solidFill>
                  <a:srgbClr val="FF8170"/>
                </a:solidFill>
              </a:rPr>
              <a:t>&lt;chrono&gt;</a:t>
            </a:r>
            <a:endParaRPr>
              <a:solidFill>
                <a:srgbClr val="FFFFFF">
                  <a:alpha val="85000"/>
                </a:srgbClr>
              </a:solidFill>
            </a:endParaRPr>
          </a:p>
          <a:p>
            <a:pPr marL="0" indent="0" defTabSz="421843">
              <a:spcBef>
                <a:spcPts val="0"/>
              </a:spcBef>
              <a:buSzTx/>
              <a:buNone/>
              <a:tabLst>
                <a:tab pos="419100" algn="l"/>
              </a:tabLst>
              <a:defRPr sz="1344">
                <a:solidFill>
                  <a:srgbClr val="FFA14F"/>
                </a:solidFill>
                <a:latin typeface="Menlo Regular"/>
                <a:ea typeface="Menlo Regular"/>
                <a:cs typeface="Menlo Regular"/>
                <a:sym typeface="Menlo Regular"/>
              </a:defRPr>
            </a:pPr>
            <a:r>
              <a:t>#include </a:t>
            </a:r>
            <a:r>
              <a:rPr>
                <a:solidFill>
                  <a:srgbClr val="FF8170"/>
                </a:solidFill>
              </a:rPr>
              <a:t>&lt;mutex&gt;</a:t>
            </a:r>
            <a:endParaRPr>
              <a:solidFill>
                <a:srgbClr val="FFFFFF">
                  <a:alpha val="85000"/>
                </a:srgbClr>
              </a:solidFill>
            </a:endParaRPr>
          </a:p>
          <a:p>
            <a:pPr marL="0" indent="0" defTabSz="421843">
              <a:spcBef>
                <a:spcPts val="0"/>
              </a:spcBef>
              <a:buSzTx/>
              <a:buNone/>
              <a:tabLst>
                <a:tab pos="419100" algn="l"/>
              </a:tabLst>
              <a:defRPr sz="1344">
                <a:solidFill>
                  <a:srgbClr val="FFA14F"/>
                </a:solidFill>
                <a:latin typeface="Menlo Regular"/>
                <a:ea typeface="Menlo Regular"/>
                <a:cs typeface="Menlo Regular"/>
                <a:sym typeface="Menlo Regular"/>
              </a:defRPr>
            </a:pPr>
            <a:r>
              <a:t>#include </a:t>
            </a:r>
            <a:r>
              <a:rPr>
                <a:solidFill>
                  <a:srgbClr val="FF8170"/>
                </a:solidFill>
              </a:rPr>
              <a:t>&lt;thread&gt;</a:t>
            </a:r>
            <a:endParaRPr>
              <a:solidFill>
                <a:srgbClr val="FFFFFF">
                  <a:alpha val="85000"/>
                </a:srgbClr>
              </a:solidFill>
            </a:endParaRPr>
          </a:p>
          <a:p>
            <a:pPr marL="0" indent="0" defTabSz="421843">
              <a:spcBef>
                <a:spcPts val="0"/>
              </a:spcBef>
              <a:buSzTx/>
              <a:buNone/>
              <a:tabLst>
                <a:tab pos="419100" algn="l"/>
              </a:tabLst>
              <a:defRPr sz="1344">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21843">
              <a:spcBef>
                <a:spcPts val="0"/>
              </a:spcBef>
              <a:buSzTx/>
              <a:buNone/>
              <a:tabLst>
                <a:tab pos="419100" algn="l"/>
              </a:tabLst>
              <a:defRPr sz="1344">
                <a:solidFill>
                  <a:srgbClr val="FF8170"/>
                </a:solidFill>
                <a:latin typeface="Menlo Regular"/>
                <a:ea typeface="Menlo Regular"/>
                <a:cs typeface="Menlo Regular"/>
                <a:sym typeface="Menlo Regular"/>
              </a:defRPr>
            </a:pPr>
            <a:r>
              <a:rPr>
                <a:solidFill>
                  <a:srgbClr val="FFA14F"/>
                </a:solidFill>
              </a:rPr>
              <a:t>#include </a:t>
            </a:r>
            <a:r>
              <a:t>&lt;condition_variable&gt;</a:t>
            </a:r>
            <a:endParaRPr>
              <a:solidFill>
                <a:srgbClr val="FFFFFF">
                  <a:alpha val="85000"/>
                </a:srgbClr>
              </a:solidFill>
            </a:endParaRP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rPr>
                <a:solidFill>
                  <a:srgbClr val="DABAFF"/>
                </a:solidFill>
              </a:rPr>
              <a:t>std</a:t>
            </a:r>
            <a:r>
              <a:t>::</a:t>
            </a:r>
            <a:r>
              <a:rPr>
                <a:solidFill>
                  <a:srgbClr val="DABAFF"/>
                </a:solidFill>
              </a:rPr>
              <a:t>queue</a:t>
            </a:r>
            <a:r>
              <a:t>&lt;</a:t>
            </a:r>
            <a:r>
              <a:rPr b="1">
                <a:solidFill>
                  <a:srgbClr val="FF7AB2"/>
                </a:solidFill>
              </a:rPr>
              <a:t>int</a:t>
            </a:r>
            <a:r>
              <a:t>&gt; produced_nums;</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rPr>
                <a:solidFill>
                  <a:srgbClr val="DABAFF"/>
                </a:solidFill>
              </a:rPr>
              <a:t>std</a:t>
            </a:r>
            <a:r>
              <a:t>::</a:t>
            </a:r>
            <a:r>
              <a:rPr>
                <a:solidFill>
                  <a:srgbClr val="DABAFF"/>
                </a:solidFill>
              </a:rPr>
              <a:t>mutex</a:t>
            </a:r>
            <a:r>
              <a:t> mtx;</a:t>
            </a:r>
          </a:p>
          <a:p>
            <a:pPr marL="0" indent="0" defTabSz="421843">
              <a:spcBef>
                <a:spcPts val="0"/>
              </a:spcBef>
              <a:buSzTx/>
              <a:buNone/>
              <a:tabLst>
                <a:tab pos="419100" algn="l"/>
              </a:tabLst>
              <a:defRPr sz="1344">
                <a:solidFill>
                  <a:srgbClr val="DABAFF"/>
                </a:solidFill>
                <a:latin typeface="Menlo Regular"/>
                <a:ea typeface="Menlo Regular"/>
                <a:cs typeface="Menlo Regular"/>
                <a:sym typeface="Menlo Regular"/>
              </a:defRPr>
            </a:pPr>
            <a:r>
              <a:t>std</a:t>
            </a:r>
            <a:r>
              <a:rPr>
                <a:solidFill>
                  <a:srgbClr val="FFFFFF">
                    <a:alpha val="85000"/>
                  </a:srgbClr>
                </a:solidFill>
              </a:rPr>
              <a:t>::</a:t>
            </a:r>
            <a:r>
              <a:t>condition_variable</a:t>
            </a:r>
            <a:r>
              <a:rPr>
                <a:solidFill>
                  <a:srgbClr val="FFFFFF">
                    <a:alpha val="85000"/>
                  </a:srgbClr>
                </a:solidFill>
              </a:rPr>
              <a:t> cv;</a:t>
            </a:r>
            <a:endParaRPr>
              <a:solidFill>
                <a:srgbClr val="FFFFFF">
                  <a:alpha val="85000"/>
                </a:srgbClr>
              </a:solidFill>
            </a:endParaRPr>
          </a:p>
          <a:p>
            <a:pPr marL="0" indent="0" defTabSz="421843">
              <a:spcBef>
                <a:spcPts val="0"/>
              </a:spcBef>
              <a:buSzTx/>
              <a:buNone/>
              <a:tabLst>
                <a:tab pos="419100" algn="l"/>
              </a:tabLst>
              <a:defRPr sz="1344">
                <a:solidFill>
                  <a:srgbClr val="7F8C98"/>
                </a:solidFill>
                <a:latin typeface="Menlo Regular"/>
                <a:ea typeface="Menlo Regular"/>
                <a:cs typeface="Menlo Regular"/>
                <a:sym typeface="Menlo Regular"/>
              </a:defRPr>
            </a:pPr>
            <a:r>
              <a:rPr b="1">
                <a:solidFill>
                  <a:srgbClr val="FF7AB2"/>
                </a:solidFill>
              </a:rPr>
              <a:t>bool</a:t>
            </a:r>
            <a:r>
              <a:rPr>
                <a:solidFill>
                  <a:srgbClr val="FFFFFF">
                    <a:alpha val="85000"/>
                  </a:srgbClr>
                </a:solidFill>
              </a:rPr>
              <a:t> notified = </a:t>
            </a:r>
            <a:r>
              <a:rPr b="1">
                <a:solidFill>
                  <a:srgbClr val="FF7AB2"/>
                </a:solidFill>
              </a:rPr>
              <a:t>false</a:t>
            </a:r>
            <a:r>
              <a:rPr>
                <a:solidFill>
                  <a:srgbClr val="FFFFFF">
                    <a:alpha val="85000"/>
                  </a:srgbClr>
                </a:solidFill>
              </a:rPr>
              <a:t>; </a:t>
            </a:r>
            <a:r>
              <a:t>// notification sign</a:t>
            </a:r>
            <a:endParaRPr>
              <a:solidFill>
                <a:srgbClr val="FFFFFF">
                  <a:alpha val="85000"/>
                </a:srgbClr>
              </a:solidFill>
            </a:endParaRP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rPr b="1">
                <a:solidFill>
                  <a:srgbClr val="FF7AB2"/>
                </a:solidFill>
              </a:rPr>
              <a:t>auto</a:t>
            </a:r>
            <a:r>
              <a:t> producer = [&amp;]() {</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rPr b="1">
                <a:solidFill>
                  <a:srgbClr val="FF7AB2"/>
                </a:solidFill>
              </a:rPr>
              <a:t>for</a:t>
            </a:r>
            <a:r>
              <a:t> (</a:t>
            </a:r>
            <a:r>
              <a:rPr b="1">
                <a:solidFill>
                  <a:srgbClr val="FF7AB2"/>
                </a:solidFill>
              </a:rPr>
              <a:t>int</a:t>
            </a:r>
            <a:r>
              <a:t> i = </a:t>
            </a:r>
            <a:r>
              <a:rPr>
                <a:solidFill>
                  <a:srgbClr val="D9C97C"/>
                </a:solidFill>
              </a:rPr>
              <a:t>0</a:t>
            </a:r>
            <a:r>
              <a:t>; ; i++) {</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this_thread</a:t>
            </a:r>
            <a:r>
              <a:t>::</a:t>
            </a:r>
            <a:r>
              <a:rPr>
                <a:solidFill>
                  <a:srgbClr val="B281EB"/>
                </a:solidFill>
              </a:rPr>
              <a:t>sleep_for</a:t>
            </a:r>
            <a:r>
              <a:t>(</a:t>
            </a:r>
            <a:r>
              <a:rPr>
                <a:solidFill>
                  <a:srgbClr val="DABAFF"/>
                </a:solidFill>
              </a:rPr>
              <a:t>std</a:t>
            </a:r>
            <a:r>
              <a:t>::</a:t>
            </a:r>
            <a:r>
              <a:rPr>
                <a:solidFill>
                  <a:srgbClr val="DABAFF"/>
                </a:solidFill>
              </a:rPr>
              <a:t>chrono</a:t>
            </a:r>
            <a:r>
              <a:t>::</a:t>
            </a:r>
            <a:r>
              <a:rPr>
                <a:solidFill>
                  <a:srgbClr val="DABAFF"/>
                </a:solidFill>
              </a:rPr>
              <a:t>milliseconds</a:t>
            </a:r>
            <a:r>
              <a:t>(</a:t>
            </a:r>
            <a:r>
              <a:rPr>
                <a:solidFill>
                  <a:srgbClr val="D9C97C"/>
                </a:solidFill>
              </a:rPr>
              <a:t>500</a:t>
            </a:r>
            <a:r>
              <a:t>));</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unique_lock</a:t>
            </a:r>
            <a:r>
              <a:t>&lt;</a:t>
            </a:r>
            <a:r>
              <a:rPr>
                <a:solidFill>
                  <a:srgbClr val="DABAFF"/>
                </a:solidFill>
              </a:rPr>
              <a:t>std</a:t>
            </a:r>
            <a:r>
              <a:t>::</a:t>
            </a:r>
            <a:r>
              <a:rPr>
                <a:solidFill>
                  <a:srgbClr val="DABAFF"/>
                </a:solidFill>
              </a:rPr>
              <a:t>mutex</a:t>
            </a:r>
            <a:r>
              <a:t>&gt; lock(mtx);</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a:t>
            </a:r>
            <a:r>
              <a:rPr>
                <a:solidFill>
                  <a:srgbClr val="FF8170"/>
                </a:solidFill>
              </a:rPr>
              <a:t>"producing "</a:t>
            </a:r>
            <a:r>
              <a:t> &lt;&lt; i &lt;&lt; </a:t>
            </a:r>
            <a:r>
              <a:rPr>
                <a:solidFill>
                  <a:srgbClr val="DABAFF"/>
                </a:solidFill>
              </a:rPr>
              <a:t>std</a:t>
            </a:r>
            <a:r>
              <a:t>::</a:t>
            </a:r>
            <a:r>
              <a:rPr>
                <a:solidFill>
                  <a:srgbClr val="B281EB"/>
                </a:solidFill>
              </a:rPr>
              <a:t>endl</a:t>
            </a:r>
            <a:r>
              <a:t>;</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            produced_nums.</a:t>
            </a:r>
            <a:r>
              <a:rPr>
                <a:solidFill>
                  <a:srgbClr val="B281EB"/>
                </a:solidFill>
              </a:rPr>
              <a:t>push</a:t>
            </a:r>
            <a:r>
              <a:t>(i);</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notified = </a:t>
            </a:r>
            <a:r>
              <a:rPr b="1">
                <a:solidFill>
                  <a:srgbClr val="FF7AB2"/>
                </a:solidFill>
              </a:rPr>
              <a:t>true</a:t>
            </a:r>
            <a:r>
              <a:t>;</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            cv.</a:t>
            </a:r>
            <a:r>
              <a:rPr>
                <a:solidFill>
                  <a:srgbClr val="B281EB"/>
                </a:solidFill>
              </a:rPr>
              <a:t>notify_all</a:t>
            </a:r>
            <a:r>
              <a:t>();</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        }</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rPr b="1">
                <a:solidFill>
                  <a:srgbClr val="FF7AB2"/>
                </a:solidFill>
              </a:rPr>
              <a:t>auto</a:t>
            </a:r>
            <a:r>
              <a:t> consumer = [&amp;]() {</a:t>
            </a:r>
          </a:p>
          <a:p>
            <a:pPr marL="0" indent="0" defTabSz="421843">
              <a:spcBef>
                <a:spcPts val="0"/>
              </a:spcBef>
              <a:buSzTx/>
              <a:buNone/>
              <a:tabLst>
                <a:tab pos="419100" algn="l"/>
              </a:tabLst>
              <a:defRPr b="1" sz="1344">
                <a:solidFill>
                  <a:srgbClr val="FF7AB2"/>
                </a:solidFill>
                <a:latin typeface="Menlo Regular"/>
                <a:ea typeface="Menlo Regular"/>
                <a:cs typeface="Menlo Regular"/>
                <a:sym typeface="Menlo Regular"/>
              </a:defRPr>
            </a:pPr>
            <a:r>
              <a:t>while</a:t>
            </a:r>
            <a:r>
              <a:rPr b="0">
                <a:solidFill>
                  <a:srgbClr val="FFFFFF">
                    <a:alpha val="85000"/>
                  </a:srgbClr>
                </a:solidFill>
              </a:rPr>
              <a:t> (</a:t>
            </a:r>
            <a:r>
              <a:t>true</a:t>
            </a:r>
            <a:r>
              <a:rPr b="0">
                <a:solidFill>
                  <a:srgbClr val="FFFFFF">
                    <a:alpha val="85000"/>
                  </a:srgbClr>
                </a:solidFill>
              </a:rPr>
              <a:t>) {</a:t>
            </a:r>
            <a:endParaRPr b="0">
              <a:solidFill>
                <a:srgbClr val="FFFFFF">
                  <a:alpha val="85000"/>
                </a:srgbClr>
              </a:solidFill>
            </a:endParaRPr>
          </a:p>
          <a:p>
            <a:pPr marL="0" indent="0" defTabSz="421843">
              <a:spcBef>
                <a:spcPts val="0"/>
              </a:spcBef>
              <a:buSzTx/>
              <a:buNone/>
              <a:tabLst>
                <a:tab pos="419100" algn="l"/>
              </a:tabLst>
              <a:defRPr sz="1344">
                <a:solidFill>
                  <a:srgbClr val="7F8C98"/>
                </a:solidFill>
                <a:latin typeface="Menlo Regular"/>
                <a:ea typeface="Menlo Regular"/>
                <a:cs typeface="Menlo Regular"/>
                <a:sym typeface="Menlo Regular"/>
              </a:defRPr>
            </a:pPr>
            <a:r>
              <a:rPr>
                <a:solidFill>
                  <a:srgbClr val="DABAFF"/>
                </a:solidFill>
              </a:rPr>
              <a:t>std</a:t>
            </a:r>
            <a:r>
              <a:rPr>
                <a:solidFill>
                  <a:srgbClr val="FFFFFF">
                    <a:alpha val="85000"/>
                  </a:srgbClr>
                </a:solidFill>
              </a:rPr>
              <a:t>::</a:t>
            </a:r>
            <a:r>
              <a:rPr>
                <a:solidFill>
                  <a:srgbClr val="DABAFF"/>
                </a:solidFill>
              </a:rPr>
              <a:t>unique_lock</a:t>
            </a:r>
            <a:r>
              <a:rPr>
                <a:solidFill>
                  <a:srgbClr val="FFFFFF">
                    <a:alpha val="85000"/>
                  </a:srgbClr>
                </a:solidFill>
              </a:rPr>
              <a:t>&lt;</a:t>
            </a:r>
            <a:r>
              <a:rPr>
                <a:solidFill>
                  <a:srgbClr val="DABAFF"/>
                </a:solidFill>
              </a:rPr>
              <a:t>std</a:t>
            </a:r>
            <a:r>
              <a:rPr>
                <a:solidFill>
                  <a:srgbClr val="FFFFFF">
                    <a:alpha val="85000"/>
                  </a:srgbClr>
                </a:solidFill>
              </a:rPr>
              <a:t>::</a:t>
            </a:r>
            <a:r>
              <a:rPr>
                <a:solidFill>
                  <a:srgbClr val="DABAFF"/>
                </a:solidFill>
              </a:rPr>
              <a:t>mutex</a:t>
            </a:r>
            <a:r>
              <a:rPr>
                <a:solidFill>
                  <a:srgbClr val="FFFFFF">
                    <a:alpha val="85000"/>
                  </a:srgbClr>
                </a:solidFill>
              </a:rPr>
              <a:t>&gt; lock(mtx); </a:t>
            </a:r>
            <a:r>
              <a:rPr b="1">
                <a:solidFill>
                  <a:srgbClr val="FF7AB2"/>
                </a:solidFill>
              </a:rPr>
              <a:t>while</a:t>
            </a:r>
            <a:r>
              <a:rPr>
                <a:solidFill>
                  <a:srgbClr val="FFFFFF">
                    <a:alpha val="85000"/>
                  </a:srgbClr>
                </a:solidFill>
              </a:rPr>
              <a:t> (!notified) { </a:t>
            </a:r>
            <a:r>
              <a:t>// avoid spurious wakeup</a:t>
            </a:r>
            <a:endParaRPr>
              <a:solidFill>
                <a:srgbClr val="FFFFFF">
                  <a:alpha val="85000"/>
                </a:srgbClr>
              </a:solidFill>
            </a:endParaRP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cv.</a:t>
            </a:r>
            <a:r>
              <a:rPr>
                <a:solidFill>
                  <a:srgbClr val="B281EB"/>
                </a:solidFill>
              </a:rPr>
              <a:t>wait</a:t>
            </a:r>
            <a:r>
              <a:t>(lock);</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 }</a:t>
            </a:r>
          </a:p>
          <a:p>
            <a:pPr marL="0" indent="0" defTabSz="421843">
              <a:spcBef>
                <a:spcPts val="0"/>
              </a:spcBef>
              <a:buSzTx/>
              <a:buNone/>
              <a:tabLst>
                <a:tab pos="419100" algn="l"/>
              </a:tabLst>
              <a:defRPr sz="1344">
                <a:solidFill>
                  <a:srgbClr val="7F8C98"/>
                </a:solidFill>
                <a:latin typeface="Menlo Regular"/>
                <a:ea typeface="Menlo Regular"/>
                <a:cs typeface="Menlo Regular"/>
                <a:sym typeface="Menlo Regular"/>
              </a:defRPr>
            </a:pPr>
            <a:r>
              <a:t>// temporal unlock to allow producer produces more rather than</a:t>
            </a:r>
            <a:endParaRPr>
              <a:solidFill>
                <a:srgbClr val="FFFFFF">
                  <a:alpha val="85000"/>
                </a:srgbClr>
              </a:solidFill>
            </a:endParaRPr>
          </a:p>
          <a:p>
            <a:pPr marL="0" indent="0" defTabSz="421843">
              <a:spcBef>
                <a:spcPts val="0"/>
              </a:spcBef>
              <a:buSzTx/>
              <a:buNone/>
              <a:tabLst>
                <a:tab pos="419100" algn="l"/>
              </a:tabLst>
              <a:defRPr sz="1344">
                <a:solidFill>
                  <a:srgbClr val="7F8C98"/>
                </a:solidFill>
                <a:latin typeface="Menlo Regular"/>
                <a:ea typeface="Menlo Regular"/>
                <a:cs typeface="Menlo Regular"/>
                <a:sym typeface="Menlo Regular"/>
              </a:defRPr>
            </a:pPr>
            <a:r>
              <a:t>// let consumer hold the lock until its consumed.</a:t>
            </a:r>
            <a:endParaRPr>
              <a:solidFill>
                <a:srgbClr val="FFFFFF">
                  <a:alpha val="85000"/>
                </a:srgbClr>
              </a:solidFill>
            </a:endParaRPr>
          </a:p>
          <a:p>
            <a:pPr marL="0" indent="0" defTabSz="421843">
              <a:spcBef>
                <a:spcPts val="0"/>
              </a:spcBef>
              <a:buSzTx/>
              <a:buNone/>
              <a:tabLst>
                <a:tab pos="419100" algn="l"/>
              </a:tabLst>
              <a:defRPr sz="1344">
                <a:solidFill>
                  <a:srgbClr val="B281EB"/>
                </a:solidFill>
                <a:latin typeface="Menlo Regular"/>
                <a:ea typeface="Menlo Regular"/>
                <a:cs typeface="Menlo Regular"/>
                <a:sym typeface="Menlo Regular"/>
              </a:defRPr>
            </a:pPr>
            <a:r>
              <a:rPr>
                <a:solidFill>
                  <a:srgbClr val="FFFFFF">
                    <a:alpha val="85000"/>
                  </a:srgbClr>
                </a:solidFill>
              </a:rPr>
              <a:t>lock.</a:t>
            </a:r>
            <a:r>
              <a:t>unlock</a:t>
            </a:r>
            <a:r>
              <a:rPr>
                <a:solidFill>
                  <a:srgbClr val="FFFFFF">
                    <a:alpha val="85000"/>
                  </a:srgbClr>
                </a:solidFill>
              </a:rPr>
              <a:t>();</a:t>
            </a:r>
            <a:endParaRPr>
              <a:solidFill>
                <a:srgbClr val="FFFFFF">
                  <a:alpha val="85000"/>
                </a:srgbClr>
              </a:solidFill>
            </a:endParaRPr>
          </a:p>
          <a:p>
            <a:pPr marL="0" indent="0" defTabSz="421843">
              <a:spcBef>
                <a:spcPts val="0"/>
              </a:spcBef>
              <a:buSzTx/>
              <a:buNone/>
              <a:tabLst>
                <a:tab pos="419100" algn="l"/>
              </a:tabLst>
              <a:defRPr sz="1344">
                <a:solidFill>
                  <a:srgbClr val="7F8C98"/>
                </a:solidFill>
                <a:latin typeface="Menlo Regular"/>
                <a:ea typeface="Menlo Regular"/>
                <a:cs typeface="Menlo Regular"/>
                <a:sym typeface="Menlo Regular"/>
              </a:defRPr>
            </a:pPr>
            <a:r>
              <a:rPr>
                <a:solidFill>
                  <a:srgbClr val="DABAFF"/>
                </a:solidFill>
              </a:rPr>
              <a:t>std</a:t>
            </a:r>
            <a:r>
              <a:rPr>
                <a:solidFill>
                  <a:srgbClr val="FFFFFF">
                    <a:alpha val="85000"/>
                  </a:srgbClr>
                </a:solidFill>
              </a:rPr>
              <a:t>::</a:t>
            </a:r>
            <a:r>
              <a:rPr>
                <a:solidFill>
                  <a:srgbClr val="DABAFF"/>
                </a:solidFill>
              </a:rPr>
              <a:t>this_thread</a:t>
            </a:r>
            <a:r>
              <a:rPr>
                <a:solidFill>
                  <a:srgbClr val="FFFFFF">
                    <a:alpha val="85000"/>
                  </a:srgbClr>
                </a:solidFill>
              </a:rPr>
              <a:t>::</a:t>
            </a:r>
            <a:r>
              <a:rPr>
                <a:solidFill>
                  <a:srgbClr val="B281EB"/>
                </a:solidFill>
              </a:rPr>
              <a:t>sleep_for</a:t>
            </a:r>
            <a:r>
              <a:rPr>
                <a:solidFill>
                  <a:srgbClr val="FFFFFF">
                    <a:alpha val="85000"/>
                  </a:srgbClr>
                </a:solidFill>
              </a:rPr>
              <a:t>(</a:t>
            </a:r>
            <a:r>
              <a:rPr>
                <a:solidFill>
                  <a:srgbClr val="DABAFF"/>
                </a:solidFill>
              </a:rPr>
              <a:t>std</a:t>
            </a:r>
            <a:r>
              <a:rPr>
                <a:solidFill>
                  <a:srgbClr val="FFFFFF">
                    <a:alpha val="85000"/>
                  </a:srgbClr>
                </a:solidFill>
              </a:rPr>
              <a:t>::</a:t>
            </a:r>
            <a:r>
              <a:rPr>
                <a:solidFill>
                  <a:srgbClr val="DABAFF"/>
                </a:solidFill>
              </a:rPr>
              <a:t>chrono</a:t>
            </a:r>
            <a:r>
              <a:rPr>
                <a:solidFill>
                  <a:srgbClr val="FFFFFF">
                    <a:alpha val="85000"/>
                  </a:srgbClr>
                </a:solidFill>
              </a:rPr>
              <a:t>::</a:t>
            </a:r>
            <a:r>
              <a:rPr>
                <a:solidFill>
                  <a:srgbClr val="DABAFF"/>
                </a:solidFill>
              </a:rPr>
              <a:t>milliseconds</a:t>
            </a:r>
            <a:r>
              <a:rPr>
                <a:solidFill>
                  <a:srgbClr val="FFFFFF">
                    <a:alpha val="85000"/>
                  </a:srgbClr>
                </a:solidFill>
              </a:rPr>
              <a:t>(</a:t>
            </a:r>
            <a:r>
              <a:rPr>
                <a:solidFill>
                  <a:srgbClr val="D9C97C"/>
                </a:solidFill>
              </a:rPr>
              <a:t>1000</a:t>
            </a:r>
            <a:r>
              <a:rPr>
                <a:solidFill>
                  <a:srgbClr val="FFFFFF">
                    <a:alpha val="85000"/>
                  </a:srgbClr>
                </a:solidFill>
              </a:rPr>
              <a:t>)); </a:t>
            </a:r>
            <a:r>
              <a:t>// consumer is slower lock.lock();</a:t>
            </a:r>
            <a:endParaRPr>
              <a:solidFill>
                <a:srgbClr val="FFFFFF">
                  <a:alpha val="85000"/>
                </a:srgbClr>
              </a:solidFill>
            </a:endParaRP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rPr b="1">
                <a:solidFill>
                  <a:srgbClr val="FF7AB2"/>
                </a:solidFill>
              </a:rPr>
              <a:t>if</a:t>
            </a:r>
            <a:r>
              <a:t> (!produced_nums.</a:t>
            </a:r>
            <a:r>
              <a:rPr>
                <a:solidFill>
                  <a:srgbClr val="B281EB"/>
                </a:solidFill>
              </a:rPr>
              <a:t>empty</a:t>
            </a:r>
            <a:r>
              <a:t>()) {</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rPr>
                <a:solidFill>
                  <a:srgbClr val="DABAFF"/>
                </a:solidFill>
              </a:rPr>
              <a:t>std</a:t>
            </a:r>
            <a:r>
              <a:t>::</a:t>
            </a:r>
            <a:r>
              <a:rPr>
                <a:solidFill>
                  <a:srgbClr val="B281EB"/>
                </a:solidFill>
              </a:rPr>
              <a:t>cout</a:t>
            </a:r>
            <a:r>
              <a:t> &lt;&lt; </a:t>
            </a:r>
            <a:r>
              <a:rPr>
                <a:solidFill>
                  <a:srgbClr val="FF8170"/>
                </a:solidFill>
              </a:rPr>
              <a:t>"consuming "</a:t>
            </a:r>
            <a:r>
              <a:t> &lt;&lt; produced_nums.</a:t>
            </a:r>
            <a:r>
              <a:rPr>
                <a:solidFill>
                  <a:srgbClr val="B281EB"/>
                </a:solidFill>
              </a:rPr>
              <a:t>front</a:t>
            </a:r>
            <a:r>
              <a:t>() &lt;&lt; </a:t>
            </a:r>
            <a:r>
              <a:rPr>
                <a:solidFill>
                  <a:srgbClr val="DABAFF"/>
                </a:solidFill>
              </a:rPr>
              <a:t>std</a:t>
            </a:r>
            <a:r>
              <a:t>::</a:t>
            </a:r>
            <a:r>
              <a:rPr>
                <a:solidFill>
                  <a:srgbClr val="B281EB"/>
                </a:solidFill>
              </a:rPr>
              <a:t>endl</a:t>
            </a:r>
            <a:r>
              <a:t>; produced_nums.</a:t>
            </a:r>
            <a:r>
              <a:rPr>
                <a:solidFill>
                  <a:srgbClr val="B281EB"/>
                </a:solidFill>
              </a:rPr>
              <a:t>pop</a:t>
            </a:r>
            <a:r>
              <a:t>();</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notified = </a:t>
            </a:r>
            <a:r>
              <a:rPr b="1">
                <a:solidFill>
                  <a:srgbClr val="FF7AB2"/>
                </a:solidFill>
              </a:rPr>
              <a:t>false</a:t>
            </a:r>
            <a:r>
              <a:t>; }</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rPr>
                <a:solidFill>
                  <a:srgbClr val="DABAFF"/>
                </a:solidFill>
              </a:rPr>
              <a:t>std</a:t>
            </a:r>
            <a:r>
              <a:t>::</a:t>
            </a:r>
            <a:r>
              <a:rPr>
                <a:solidFill>
                  <a:srgbClr val="DABAFF"/>
                </a:solidFill>
              </a:rPr>
              <a:t>thread</a:t>
            </a:r>
            <a:r>
              <a:t> p(producer); </a:t>
            </a:r>
            <a:r>
              <a:rPr>
                <a:solidFill>
                  <a:srgbClr val="DABAFF"/>
                </a:solidFill>
              </a:rPr>
              <a:t>std</a:t>
            </a:r>
            <a:r>
              <a:t>::</a:t>
            </a:r>
            <a:r>
              <a:rPr>
                <a:solidFill>
                  <a:srgbClr val="DABAFF"/>
                </a:solidFill>
              </a:rPr>
              <a:t>thread</a:t>
            </a:r>
            <a:r>
              <a:t> cs[</a:t>
            </a:r>
            <a:r>
              <a:rPr>
                <a:solidFill>
                  <a:srgbClr val="D9C97C"/>
                </a:solidFill>
              </a:rPr>
              <a:t>2</a:t>
            </a:r>
            <a:r>
              <a:t>];</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rPr b="1">
                <a:solidFill>
                  <a:srgbClr val="FF7AB2"/>
                </a:solidFill>
              </a:rPr>
              <a:t>for</a:t>
            </a:r>
            <a:r>
              <a:t> (</a:t>
            </a:r>
            <a:r>
              <a:rPr b="1">
                <a:solidFill>
                  <a:srgbClr val="FF7AB2"/>
                </a:solidFill>
              </a:rPr>
              <a:t>int</a:t>
            </a:r>
            <a:r>
              <a:t> i = </a:t>
            </a:r>
            <a:r>
              <a:rPr>
                <a:solidFill>
                  <a:srgbClr val="D9C97C"/>
                </a:solidFill>
              </a:rPr>
              <a:t>0</a:t>
            </a:r>
            <a:r>
              <a:t>; i &lt; </a:t>
            </a:r>
            <a:r>
              <a:rPr>
                <a:solidFill>
                  <a:srgbClr val="D9C97C"/>
                </a:solidFill>
              </a:rPr>
              <a:t>2</a:t>
            </a:r>
            <a:r>
              <a:t>; ++i) {</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        cs[i] = </a:t>
            </a:r>
            <a:r>
              <a:rPr>
                <a:solidFill>
                  <a:srgbClr val="DABAFF"/>
                </a:solidFill>
              </a:rPr>
              <a:t>std</a:t>
            </a:r>
            <a:r>
              <a:t>::</a:t>
            </a:r>
            <a:r>
              <a:rPr>
                <a:solidFill>
                  <a:srgbClr val="DABAFF"/>
                </a:solidFill>
              </a:rPr>
              <a:t>thread</a:t>
            </a:r>
            <a:r>
              <a:t>(consumer);</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    }</a:t>
            </a:r>
          </a:p>
          <a:p>
            <a:pPr marL="0" indent="0" defTabSz="421843">
              <a:spcBef>
                <a:spcPts val="0"/>
              </a:spcBef>
              <a:buSzTx/>
              <a:buNone/>
              <a:tabLst>
                <a:tab pos="419100" algn="l"/>
              </a:tabLst>
              <a:defRPr sz="1344">
                <a:solidFill>
                  <a:srgbClr val="B281EB"/>
                </a:solidFill>
                <a:latin typeface="Menlo Regular"/>
                <a:ea typeface="Menlo Regular"/>
                <a:cs typeface="Menlo Regular"/>
                <a:sym typeface="Menlo Regular"/>
              </a:defRPr>
            </a:pPr>
            <a:r>
              <a:rPr>
                <a:solidFill>
                  <a:srgbClr val="FFFFFF">
                    <a:alpha val="85000"/>
                  </a:srgbClr>
                </a:solidFill>
              </a:rPr>
              <a:t>p.</a:t>
            </a:r>
            <a:r>
              <a:t>join</a:t>
            </a:r>
            <a:r>
              <a:rPr>
                <a:solidFill>
                  <a:srgbClr val="FFFFFF">
                    <a:alpha val="85000"/>
                  </a:srgbClr>
                </a:solidFill>
              </a:rPr>
              <a:t>();</a:t>
            </a:r>
            <a:endParaRPr>
              <a:solidFill>
                <a:srgbClr val="FFFFFF">
                  <a:alpha val="85000"/>
                </a:srgbClr>
              </a:solidFill>
            </a:endParaRP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rPr b="1">
                <a:solidFill>
                  <a:srgbClr val="FF7AB2"/>
                </a:solidFill>
              </a:rPr>
              <a:t>for</a:t>
            </a:r>
            <a:r>
              <a:t> (</a:t>
            </a:r>
            <a:r>
              <a:rPr b="1">
                <a:solidFill>
                  <a:srgbClr val="FF7AB2"/>
                </a:solidFill>
              </a:rPr>
              <a:t>int</a:t>
            </a:r>
            <a:r>
              <a:t> i = </a:t>
            </a:r>
            <a:r>
              <a:rPr>
                <a:solidFill>
                  <a:srgbClr val="D9C97C"/>
                </a:solidFill>
              </a:rPr>
              <a:t>0</a:t>
            </a:r>
            <a:r>
              <a:t>; i &lt; </a:t>
            </a:r>
            <a:r>
              <a:rPr>
                <a:solidFill>
                  <a:srgbClr val="D9C97C"/>
                </a:solidFill>
              </a:rPr>
              <a:t>2</a:t>
            </a:r>
            <a:r>
              <a:t>; ++i) {</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        cs[i].</a:t>
            </a:r>
            <a:r>
              <a:rPr>
                <a:solidFill>
                  <a:srgbClr val="B281EB"/>
                </a:solidFill>
              </a:rPr>
              <a:t>join</a:t>
            </a:r>
            <a:r>
              <a:t>();</a:t>
            </a:r>
          </a:p>
          <a:p>
            <a:pPr marL="0" indent="0" defTabSz="421843">
              <a:spcBef>
                <a:spcPts val="0"/>
              </a:spcBef>
              <a:buSzTx/>
              <a:buNone/>
              <a:tabLst>
                <a:tab pos="419100" algn="l"/>
              </a:tabLst>
              <a:defRPr sz="1344">
                <a:solidFill>
                  <a:srgbClr val="FFFFFF">
                    <a:alpha val="85000"/>
                  </a:srgbClr>
                </a:solidFill>
                <a:latin typeface="Menlo Regular"/>
                <a:ea typeface="Menlo Regular"/>
                <a:cs typeface="Menlo Regular"/>
                <a:sym typeface="Menlo Regular"/>
              </a:defRPr>
            </a:pPr>
            <a:r>
              <a:t>    }</a:t>
            </a:r>
          </a:p>
          <a:p>
            <a:pPr marL="0" indent="0" defTabSz="421843">
              <a:spcBef>
                <a:spcPts val="0"/>
              </a:spcBef>
              <a:buSzTx/>
              <a:buNone/>
              <a:tabLst>
                <a:tab pos="419100" algn="l"/>
              </a:tabLst>
              <a:defRPr b="1" sz="1344">
                <a:solidFill>
                  <a:srgbClr val="FF7AB2"/>
                </a:solidFill>
                <a:latin typeface="Menlo Regular"/>
                <a:ea typeface="Menlo Regular"/>
                <a:cs typeface="Menlo Regular"/>
                <a:sym typeface="Menlo Regular"/>
              </a:defRPr>
            </a:pPr>
            <a:r>
              <a:t>return</a:t>
            </a:r>
            <a:r>
              <a:rPr b="0">
                <a:solidFill>
                  <a:srgbClr val="FFFFFF">
                    <a:alpha val="85000"/>
                  </a:srgbClr>
                </a:solidFill>
              </a:rPr>
              <a:t> </a:t>
            </a:r>
            <a:r>
              <a:rPr b="0">
                <a:solidFill>
                  <a:srgbClr val="D9C97C"/>
                </a:solidFill>
              </a:rPr>
              <a:t>0</a:t>
            </a:r>
            <a:r>
              <a:rPr b="0">
                <a:solidFill>
                  <a:srgbClr val="FFFFFF">
                    <a:alpha val="85000"/>
                  </a:srgbClr>
                </a:solidFill>
              </a:rPr>
              <a:t>; }</a:t>
            </a:r>
            <a:endParaRPr b="0">
              <a:solidFill>
                <a:srgbClr val="FFFFFF">
                  <a:alpha val="85000"/>
                </a:srgbClr>
              </a:solidFill>
            </a:endParaRPr>
          </a:p>
        </p:txBody>
      </p:sp>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User defined littorals"/>
          <p:cNvSpPr txBox="1"/>
          <p:nvPr>
            <p:ph type="title"/>
          </p:nvPr>
        </p:nvSpPr>
        <p:spPr>
          <a:prstGeom prst="rect">
            <a:avLst/>
          </a:prstGeom>
        </p:spPr>
        <p:txBody>
          <a:bodyPr/>
          <a:lstStyle/>
          <a:p>
            <a:pPr/>
            <a:r>
              <a:t>User defined littorals </a:t>
            </a:r>
          </a:p>
        </p:txBody>
      </p:sp>
      <p:sp>
        <p:nvSpPr>
          <p:cNvPr id="683" name="Double-click to edit"/>
          <p:cNvSpPr txBox="1"/>
          <p:nvPr>
            <p:ph type="body" idx="1"/>
          </p:nvPr>
        </p:nvSpPr>
        <p:spPr>
          <a:prstGeom prst="rect">
            <a:avLst/>
          </a:prstGeom>
        </p:spPr>
        <p:txBody>
          <a:bodyPr/>
          <a:lstStyle/>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Compile-time integer sequences"/>
          <p:cNvSpPr txBox="1"/>
          <p:nvPr>
            <p:ph type="title"/>
          </p:nvPr>
        </p:nvSpPr>
        <p:spPr>
          <a:prstGeom prst="rect">
            <a:avLst/>
          </a:prstGeom>
        </p:spPr>
        <p:txBody>
          <a:bodyPr/>
          <a:lstStyle>
            <a:lvl1pPr algn="l" defTabSz="379475">
              <a:lnSpc>
                <a:spcPts val="9300"/>
              </a:lnSpc>
              <a:spcBef>
                <a:spcPts val="1200"/>
              </a:spcBef>
              <a:defRPr b="1" sz="3884">
                <a:solidFill>
                  <a:srgbClr val="272F38"/>
                </a:solidFill>
                <a:latin typeface="Helvetica Neue"/>
                <a:ea typeface="Helvetica Neue"/>
                <a:cs typeface="Helvetica Neue"/>
                <a:sym typeface="Helvetica Neue"/>
              </a:defRPr>
            </a:lvl1pPr>
          </a:lstStyle>
          <a:p>
            <a:pPr/>
            <a:r>
              <a:t>Compile-time integer sequences</a:t>
            </a:r>
          </a:p>
        </p:txBody>
      </p:sp>
      <p:sp>
        <p:nvSpPr>
          <p:cNvPr id="686" name="during compilation, generate a sequence [0, N] given an integer N. So for example, the following mappings can be generated…"/>
          <p:cNvSpPr txBox="1"/>
          <p:nvPr>
            <p:ph type="body" idx="1"/>
          </p:nvPr>
        </p:nvSpPr>
        <p:spPr>
          <a:prstGeom prst="rect">
            <a:avLst/>
          </a:prstGeom>
        </p:spPr>
        <p:txBody>
          <a:bodyPr/>
          <a:lstStyle/>
          <a:p>
            <a:pPr marL="0" indent="0" defTabSz="457200">
              <a:spcBef>
                <a:spcPts val="0"/>
              </a:spcBef>
              <a:buSzTx/>
              <a:buNone/>
              <a:defRPr sz="1800">
                <a:solidFill>
                  <a:srgbClr val="555555"/>
                </a:solidFill>
              </a:defRPr>
            </a:pPr>
            <a:r>
              <a:t>during compilation, generate a sequence [0, N] given an integer N. So for example, the following mappings can be generated </a:t>
            </a:r>
          </a:p>
          <a:p>
            <a:pPr marL="0" indent="0" defTabSz="457200">
              <a:spcBef>
                <a:spcPts val="0"/>
              </a:spcBef>
              <a:buSzTx/>
              <a:buNone/>
              <a:defRPr sz="1800">
                <a:solidFill>
                  <a:srgbClr val="555555"/>
                </a:solidFill>
              </a:defRPr>
            </a:pPr>
          </a:p>
          <a:p>
            <a:pPr marL="0" indent="0" defTabSz="457200">
              <a:lnSpc>
                <a:spcPts val="4100"/>
              </a:lnSpc>
              <a:spcBef>
                <a:spcPts val="0"/>
              </a:spcBef>
              <a:buSzTx/>
              <a:buNone/>
              <a:defRPr sz="1800">
                <a:latin typeface="Monaco"/>
                <a:ea typeface="Monaco"/>
                <a:cs typeface="Monaco"/>
                <a:sym typeface="Monaco"/>
              </a:defRPr>
            </a:pPr>
            <a:r>
              <a:t>int_seq&lt;</a:t>
            </a:r>
            <a:r>
              <a:rPr>
                <a:solidFill>
                  <a:srgbClr val="009900"/>
                </a:solidFill>
              </a:rPr>
              <a:t>3</a:t>
            </a:r>
            <a:r>
              <a:t>&gt; </a:t>
            </a:r>
            <a:r>
              <a:rPr>
                <a:solidFill>
                  <a:srgbClr val="006699"/>
                </a:solidFill>
              </a:rPr>
              <a:t>-</a:t>
            </a:r>
            <a:r>
              <a:t>&gt; { </a:t>
            </a:r>
            <a:r>
              <a:rPr>
                <a:solidFill>
                  <a:srgbClr val="009900"/>
                </a:solidFill>
              </a:rPr>
              <a:t>0</a:t>
            </a:r>
            <a:r>
              <a:t>, </a:t>
            </a:r>
            <a:r>
              <a:rPr>
                <a:solidFill>
                  <a:srgbClr val="009900"/>
                </a:solidFill>
              </a:rPr>
              <a:t>1</a:t>
            </a:r>
            <a:r>
              <a:t>, </a:t>
            </a:r>
            <a:r>
              <a:rPr>
                <a:solidFill>
                  <a:srgbClr val="009900"/>
                </a:solidFill>
              </a:rPr>
              <a:t>2</a:t>
            </a:r>
            <a:r>
              <a:t>, </a:t>
            </a:r>
            <a:r>
              <a:rPr>
                <a:solidFill>
                  <a:srgbClr val="009900"/>
                </a:solidFill>
              </a:rPr>
              <a:t>3</a:t>
            </a:r>
            <a:r>
              <a:rPr>
                <a:solidFill>
                  <a:srgbClr val="555555"/>
                </a:solidFill>
              </a:rPr>
              <a:t> </a:t>
            </a:r>
            <a:r>
              <a:t>}</a:t>
            </a:r>
            <a:endParaRPr>
              <a:solidFill>
                <a:srgbClr val="555555"/>
              </a:solidFill>
            </a:endParaRPr>
          </a:p>
          <a:p>
            <a:pPr marL="0" indent="0" defTabSz="457200">
              <a:lnSpc>
                <a:spcPts val="4100"/>
              </a:lnSpc>
              <a:spcBef>
                <a:spcPts val="0"/>
              </a:spcBef>
              <a:buSzTx/>
              <a:buNone/>
              <a:defRPr sz="1800">
                <a:latin typeface="Monaco"/>
                <a:ea typeface="Monaco"/>
                <a:cs typeface="Monaco"/>
                <a:sym typeface="Monaco"/>
              </a:defRPr>
            </a:pPr>
            <a:r>
              <a:t>int_seq&lt;</a:t>
            </a:r>
            <a:r>
              <a:rPr>
                <a:solidFill>
                  <a:srgbClr val="009900"/>
                </a:solidFill>
              </a:rPr>
              <a:t>2</a:t>
            </a:r>
            <a:r>
              <a:t>&gt; </a:t>
            </a:r>
            <a:r>
              <a:rPr>
                <a:solidFill>
                  <a:srgbClr val="006699"/>
                </a:solidFill>
              </a:rPr>
              <a:t>-</a:t>
            </a:r>
            <a:r>
              <a:t>&gt; { </a:t>
            </a:r>
            <a:r>
              <a:rPr>
                <a:solidFill>
                  <a:srgbClr val="009900"/>
                </a:solidFill>
              </a:rPr>
              <a:t>0</a:t>
            </a:r>
            <a:r>
              <a:t>, </a:t>
            </a:r>
            <a:r>
              <a:rPr>
                <a:solidFill>
                  <a:srgbClr val="009900"/>
                </a:solidFill>
              </a:rPr>
              <a:t>1</a:t>
            </a:r>
            <a:r>
              <a:t>, </a:t>
            </a:r>
            <a:r>
              <a:rPr>
                <a:solidFill>
                  <a:srgbClr val="009900"/>
                </a:solidFill>
              </a:rPr>
              <a:t>2</a:t>
            </a:r>
            <a:r>
              <a:rPr>
                <a:solidFill>
                  <a:srgbClr val="555555"/>
                </a:solidFill>
              </a:rPr>
              <a:t>    </a:t>
            </a:r>
            <a:r>
              <a:t>}</a:t>
            </a:r>
            <a:endParaRPr>
              <a:solidFill>
                <a:srgbClr val="555555"/>
              </a:solidFill>
            </a:endParaRPr>
          </a:p>
          <a:p>
            <a:pPr marL="0" indent="0" defTabSz="457200">
              <a:lnSpc>
                <a:spcPts val="4100"/>
              </a:lnSpc>
              <a:spcBef>
                <a:spcPts val="0"/>
              </a:spcBef>
              <a:buSzTx/>
              <a:buNone/>
              <a:defRPr sz="1800">
                <a:latin typeface="Monaco"/>
                <a:ea typeface="Monaco"/>
                <a:cs typeface="Monaco"/>
                <a:sym typeface="Monaco"/>
              </a:defRPr>
            </a:pPr>
            <a:r>
              <a:t>int_seq&lt;</a:t>
            </a:r>
            <a:r>
              <a:rPr>
                <a:solidFill>
                  <a:srgbClr val="009900"/>
                </a:solidFill>
              </a:rPr>
              <a:t>1</a:t>
            </a:r>
            <a:r>
              <a:t>&gt; </a:t>
            </a:r>
            <a:r>
              <a:rPr>
                <a:solidFill>
                  <a:srgbClr val="006699"/>
                </a:solidFill>
              </a:rPr>
              <a:t>-</a:t>
            </a:r>
            <a:r>
              <a:t>&gt; { </a:t>
            </a:r>
            <a:r>
              <a:rPr>
                <a:solidFill>
                  <a:srgbClr val="009900"/>
                </a:solidFill>
              </a:rPr>
              <a:t>0</a:t>
            </a:r>
            <a:r>
              <a:t>, </a:t>
            </a:r>
            <a:r>
              <a:rPr>
                <a:solidFill>
                  <a:srgbClr val="009900"/>
                </a:solidFill>
              </a:rPr>
              <a:t>1</a:t>
            </a:r>
            <a:r>
              <a:rPr>
                <a:solidFill>
                  <a:srgbClr val="555555"/>
                </a:solidFill>
              </a:rPr>
              <a:t>       </a:t>
            </a:r>
            <a:r>
              <a:t>}</a:t>
            </a:r>
            <a:endParaRPr>
              <a:solidFill>
                <a:srgbClr val="555555"/>
              </a:solidFill>
            </a:endParaRPr>
          </a:p>
          <a:p>
            <a:pPr marL="0" indent="0" defTabSz="457200">
              <a:lnSpc>
                <a:spcPts val="4100"/>
              </a:lnSpc>
              <a:spcBef>
                <a:spcPts val="0"/>
              </a:spcBef>
              <a:buSzTx/>
              <a:buNone/>
              <a:defRPr sz="1800">
                <a:solidFill>
                  <a:srgbClr val="555555"/>
                </a:solidFill>
                <a:latin typeface="Monaco"/>
                <a:ea typeface="Monaco"/>
                <a:cs typeface="Monaco"/>
                <a:sym typeface="Monaco"/>
              </a:defRPr>
            </a:pPr>
            <a:r>
              <a:rPr>
                <a:solidFill>
                  <a:srgbClr val="000000"/>
                </a:solidFill>
              </a:rPr>
              <a:t>int_seq&lt;</a:t>
            </a:r>
            <a:r>
              <a:rPr>
                <a:solidFill>
                  <a:srgbClr val="009900"/>
                </a:solidFill>
              </a:rPr>
              <a:t>0</a:t>
            </a:r>
            <a:r>
              <a:rPr>
                <a:solidFill>
                  <a:srgbClr val="000000"/>
                </a:solidFill>
              </a:rPr>
              <a:t>&gt; </a:t>
            </a:r>
            <a:r>
              <a:rPr>
                <a:solidFill>
                  <a:srgbClr val="006699"/>
                </a:solidFill>
              </a:rPr>
              <a:t>-</a:t>
            </a:r>
            <a:r>
              <a:rPr>
                <a:solidFill>
                  <a:srgbClr val="000000"/>
                </a:solidFill>
              </a:rPr>
              <a:t>&gt; { </a:t>
            </a:r>
            <a:r>
              <a:rPr>
                <a:solidFill>
                  <a:srgbClr val="009900"/>
                </a:solidFill>
              </a:rPr>
              <a:t>0</a:t>
            </a:r>
            <a:r>
              <a:t>          </a:t>
            </a:r>
            <a:r>
              <a:rPr>
                <a:solidFill>
                  <a:srgbClr val="000000"/>
                </a:solidFill>
              </a:rPr>
              <a:t>}</a:t>
            </a:r>
          </a:p>
        </p:txBody>
      </p:sp>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Higher-Order-Before"/>
          <p:cNvSpPr txBox="1"/>
          <p:nvPr>
            <p:ph type="title"/>
          </p:nvPr>
        </p:nvSpPr>
        <p:spPr>
          <a:prstGeom prst="rect">
            <a:avLst/>
          </a:prstGeom>
        </p:spPr>
        <p:txBody>
          <a:bodyPr/>
          <a:lstStyle/>
          <a:p>
            <a:pPr/>
            <a:r>
              <a:t>Higher-Order-Before</a:t>
            </a:r>
          </a:p>
        </p:txBody>
      </p:sp>
      <p:sp>
        <p:nvSpPr>
          <p:cNvPr id="689" name="#include &lt;algorithm&gt;…"/>
          <p:cNvSpPr txBox="1"/>
          <p:nvPr>
            <p:ph type="body" idx="1"/>
          </p:nvPr>
        </p:nvSpPr>
        <p:spPr>
          <a:xfrm>
            <a:off x="1689100" y="3318933"/>
            <a:ext cx="21005800" cy="9296401"/>
          </a:xfrm>
          <a:prstGeom prst="rect">
            <a:avLst/>
          </a:prstGeom>
        </p:spPr>
        <p:txBody>
          <a:bodyPr/>
          <a:lstStyle/>
          <a:p>
            <a:pPr marL="0" indent="0" defTabSz="329184">
              <a:lnSpc>
                <a:spcPts val="4300"/>
              </a:lnSpc>
              <a:spcBef>
                <a:spcPts val="0"/>
              </a:spcBef>
              <a:buSzTx/>
              <a:buNone/>
              <a:defRPr sz="2592">
                <a:latin typeface="Times Roman"/>
                <a:ea typeface="Times Roman"/>
                <a:cs typeface="Times Roman"/>
                <a:sym typeface="Times Roman"/>
              </a:defRPr>
            </a:pPr>
            <a:r>
              <a:t>#include &lt;algorithm&gt;</a:t>
            </a:r>
          </a:p>
          <a:p>
            <a:pPr marL="0" indent="0" defTabSz="329184">
              <a:lnSpc>
                <a:spcPts val="4300"/>
              </a:lnSpc>
              <a:spcBef>
                <a:spcPts val="0"/>
              </a:spcBef>
              <a:buSzTx/>
              <a:buNone/>
              <a:defRPr sz="2592">
                <a:latin typeface="Times Roman"/>
                <a:ea typeface="Times Roman"/>
                <a:cs typeface="Times Roman"/>
                <a:sym typeface="Times Roman"/>
              </a:defRPr>
            </a:pPr>
            <a:r>
              <a:t>#include &lt;iostream&gt;</a:t>
            </a:r>
          </a:p>
          <a:p>
            <a:pPr marL="0" indent="0" defTabSz="329184">
              <a:lnSpc>
                <a:spcPts val="4300"/>
              </a:lnSpc>
              <a:spcBef>
                <a:spcPts val="0"/>
              </a:spcBef>
              <a:buSzTx/>
              <a:buNone/>
              <a:defRPr sz="2592">
                <a:latin typeface="Times Roman"/>
                <a:ea typeface="Times Roman"/>
                <a:cs typeface="Times Roman"/>
                <a:sym typeface="Times Roman"/>
              </a:defRPr>
            </a:pPr>
            <a:r>
              <a:t>#include &lt;vector&gt;</a:t>
            </a:r>
          </a:p>
          <a:p>
            <a:pPr marL="0" indent="0" defTabSz="329184">
              <a:lnSpc>
                <a:spcPts val="4300"/>
              </a:lnSpc>
              <a:spcBef>
                <a:spcPts val="0"/>
              </a:spcBef>
              <a:buSzTx/>
              <a:buNone/>
              <a:defRPr sz="2592">
                <a:latin typeface="Times Roman"/>
                <a:ea typeface="Times Roman"/>
                <a:cs typeface="Times Roman"/>
                <a:sym typeface="Times Roman"/>
              </a:defRPr>
            </a:pPr>
          </a:p>
          <a:p>
            <a:pPr marL="0" indent="0" defTabSz="329184">
              <a:lnSpc>
                <a:spcPts val="4300"/>
              </a:lnSpc>
              <a:spcBef>
                <a:spcPts val="0"/>
              </a:spcBef>
              <a:buSzTx/>
              <a:buNone/>
              <a:defRPr sz="2592">
                <a:latin typeface="Times Roman"/>
                <a:ea typeface="Times Roman"/>
                <a:cs typeface="Times Roman"/>
                <a:sym typeface="Times Roman"/>
              </a:defRPr>
            </a:pPr>
            <a:r>
              <a:t>//  Find the even numbers among 10</a:t>
            </a:r>
          </a:p>
          <a:p>
            <a:pPr marL="0" indent="0" defTabSz="329184">
              <a:lnSpc>
                <a:spcPts val="4300"/>
              </a:lnSpc>
              <a:spcBef>
                <a:spcPts val="0"/>
              </a:spcBef>
              <a:buSzTx/>
              <a:buNone/>
              <a:defRPr sz="2592">
                <a:latin typeface="Times Roman"/>
                <a:ea typeface="Times Roman"/>
                <a:cs typeface="Times Roman"/>
                <a:sym typeface="Times Roman"/>
              </a:defRPr>
            </a:pPr>
          </a:p>
          <a:p>
            <a:pPr marL="0" indent="0" defTabSz="329184">
              <a:lnSpc>
                <a:spcPts val="4300"/>
              </a:lnSpc>
              <a:spcBef>
                <a:spcPts val="0"/>
              </a:spcBef>
              <a:buSzTx/>
              <a:buNone/>
              <a:defRPr sz="2592">
                <a:latin typeface="Times Roman"/>
                <a:ea typeface="Times Roman"/>
                <a:cs typeface="Times Roman"/>
                <a:sym typeface="Times Roman"/>
              </a:defRPr>
            </a:pPr>
            <a:r>
              <a:t>bool is_even(int i) {</a:t>
            </a:r>
          </a:p>
          <a:p>
            <a:pPr marL="0" indent="0" defTabSz="329184">
              <a:lnSpc>
                <a:spcPts val="4300"/>
              </a:lnSpc>
              <a:spcBef>
                <a:spcPts val="0"/>
              </a:spcBef>
              <a:buSzTx/>
              <a:buNone/>
              <a:defRPr sz="2592">
                <a:latin typeface="Times Roman"/>
                <a:ea typeface="Times Roman"/>
                <a:cs typeface="Times Roman"/>
                <a:sym typeface="Times Roman"/>
              </a:defRPr>
            </a:pPr>
            <a:r>
              <a:t>  return i % 2 == 0;</a:t>
            </a:r>
          </a:p>
          <a:p>
            <a:pPr marL="0" indent="0" defTabSz="329184">
              <a:lnSpc>
                <a:spcPts val="4300"/>
              </a:lnSpc>
              <a:spcBef>
                <a:spcPts val="0"/>
              </a:spcBef>
              <a:buSzTx/>
              <a:buNone/>
              <a:defRPr sz="2592">
                <a:latin typeface="Times Roman"/>
                <a:ea typeface="Times Roman"/>
                <a:cs typeface="Times Roman"/>
                <a:sym typeface="Times Roman"/>
              </a:defRPr>
            </a:pPr>
            <a:r>
              <a:t>}</a:t>
            </a:r>
          </a:p>
          <a:p>
            <a:pPr marL="0" indent="0" defTabSz="329184">
              <a:lnSpc>
                <a:spcPts val="4300"/>
              </a:lnSpc>
              <a:spcBef>
                <a:spcPts val="0"/>
              </a:spcBef>
              <a:buSzTx/>
              <a:buNone/>
              <a:defRPr sz="2592">
                <a:latin typeface="Times Roman"/>
                <a:ea typeface="Times Roman"/>
                <a:cs typeface="Times Roman"/>
                <a:sym typeface="Times Roman"/>
              </a:defRPr>
            </a:pPr>
          </a:p>
          <a:p>
            <a:pPr marL="0" indent="0" defTabSz="329184">
              <a:lnSpc>
                <a:spcPts val="4300"/>
              </a:lnSpc>
              <a:spcBef>
                <a:spcPts val="0"/>
              </a:spcBef>
              <a:buSzTx/>
              <a:buNone/>
              <a:defRPr sz="2592">
                <a:latin typeface="Times Roman"/>
                <a:ea typeface="Times Roman"/>
                <a:cs typeface="Times Roman"/>
                <a:sym typeface="Times Roman"/>
              </a:defRPr>
            </a:pPr>
            <a:r>
              <a:t>int main(int argc, char *argv[]) {</a:t>
            </a:r>
          </a:p>
          <a:p>
            <a:pPr marL="0" indent="0" defTabSz="329184">
              <a:lnSpc>
                <a:spcPts val="4300"/>
              </a:lnSpc>
              <a:spcBef>
                <a:spcPts val="0"/>
              </a:spcBef>
              <a:buSzTx/>
              <a:buNone/>
              <a:defRPr sz="2592">
                <a:latin typeface="Times Roman"/>
                <a:ea typeface="Times Roman"/>
                <a:cs typeface="Times Roman"/>
                <a:sym typeface="Times Roman"/>
              </a:defRPr>
            </a:pPr>
            <a:r>
              <a:t>  std::vector&lt;int&gt; v;</a:t>
            </a:r>
          </a:p>
          <a:p>
            <a:pPr marL="0" indent="0" defTabSz="329184">
              <a:lnSpc>
                <a:spcPts val="4300"/>
              </a:lnSpc>
              <a:spcBef>
                <a:spcPts val="0"/>
              </a:spcBef>
              <a:buSzTx/>
              <a:buNone/>
              <a:defRPr sz="2592">
                <a:latin typeface="Times Roman"/>
                <a:ea typeface="Times Roman"/>
                <a:cs typeface="Times Roman"/>
                <a:sym typeface="Times Roman"/>
              </a:defRPr>
            </a:pPr>
            <a:r>
              <a:t>  for (int i = 0; i &lt; 10; ++i) {</a:t>
            </a:r>
          </a:p>
          <a:p>
            <a:pPr marL="0" indent="0" defTabSz="329184">
              <a:lnSpc>
                <a:spcPts val="4300"/>
              </a:lnSpc>
              <a:spcBef>
                <a:spcPts val="0"/>
              </a:spcBef>
              <a:buSzTx/>
              <a:buNone/>
              <a:defRPr sz="2592">
                <a:latin typeface="Times Roman"/>
                <a:ea typeface="Times Roman"/>
                <a:cs typeface="Times Roman"/>
                <a:sym typeface="Times Roman"/>
              </a:defRPr>
            </a:pPr>
            <a:r>
              <a:t>    v.push_back(i);</a:t>
            </a:r>
          </a:p>
          <a:p>
            <a:pPr marL="0" indent="0" defTabSz="329184">
              <a:lnSpc>
                <a:spcPts val="4300"/>
              </a:lnSpc>
              <a:spcBef>
                <a:spcPts val="0"/>
              </a:spcBef>
              <a:buSzTx/>
              <a:buNone/>
              <a:defRPr sz="2592">
                <a:latin typeface="Times Roman"/>
                <a:ea typeface="Times Roman"/>
                <a:cs typeface="Times Roman"/>
                <a:sym typeface="Times Roman"/>
              </a:defRPr>
            </a:pPr>
            <a:r>
              <a:t>  }</a:t>
            </a:r>
          </a:p>
          <a:p>
            <a:pPr marL="0" indent="0" defTabSz="329184">
              <a:lnSpc>
                <a:spcPts val="4300"/>
              </a:lnSpc>
              <a:spcBef>
                <a:spcPts val="0"/>
              </a:spcBef>
              <a:buSzTx/>
              <a:buNone/>
              <a:defRPr sz="2592">
                <a:latin typeface="Times Roman"/>
                <a:ea typeface="Times Roman"/>
                <a:cs typeface="Times Roman"/>
                <a:sym typeface="Times Roman"/>
              </a:defRPr>
            </a:pPr>
            <a:r>
              <a:t>  std::cout</a:t>
            </a:r>
          </a:p>
          <a:p>
            <a:pPr marL="0" indent="0" defTabSz="329184">
              <a:lnSpc>
                <a:spcPts val="4300"/>
              </a:lnSpc>
              <a:spcBef>
                <a:spcPts val="0"/>
              </a:spcBef>
              <a:buSzTx/>
              <a:buNone/>
              <a:defRPr sz="2592">
                <a:latin typeface="Times Roman"/>
                <a:ea typeface="Times Roman"/>
                <a:cs typeface="Times Roman"/>
                <a:sym typeface="Times Roman"/>
              </a:defRPr>
            </a:pPr>
            <a:r>
              <a:t>    &lt;&lt; "count = "</a:t>
            </a:r>
          </a:p>
          <a:p>
            <a:pPr marL="0" indent="0" defTabSz="329184">
              <a:lnSpc>
                <a:spcPts val="4300"/>
              </a:lnSpc>
              <a:spcBef>
                <a:spcPts val="0"/>
              </a:spcBef>
              <a:buSzTx/>
              <a:buNone/>
              <a:defRPr sz="2592">
                <a:latin typeface="Times Roman"/>
                <a:ea typeface="Times Roman"/>
                <a:cs typeface="Times Roman"/>
                <a:sym typeface="Times Roman"/>
              </a:defRPr>
            </a:pPr>
            <a:r>
              <a:t>    &lt;&lt; std::count_if(v.begin(), v.end(), &amp;is_even)</a:t>
            </a:r>
          </a:p>
          <a:p>
            <a:pPr marL="0" indent="0" defTabSz="329184">
              <a:lnSpc>
                <a:spcPts val="4300"/>
              </a:lnSpc>
              <a:spcBef>
                <a:spcPts val="0"/>
              </a:spcBef>
              <a:buSzTx/>
              <a:buNone/>
              <a:defRPr sz="2592">
                <a:latin typeface="Times Roman"/>
                <a:ea typeface="Times Roman"/>
                <a:cs typeface="Times Roman"/>
                <a:sym typeface="Times Roman"/>
              </a:defRPr>
            </a:pPr>
            <a:r>
              <a:t>    &lt;&lt; std::endl;</a:t>
            </a:r>
          </a:p>
          <a:p>
            <a:pPr marL="0" indent="0" defTabSz="329184">
              <a:lnSpc>
                <a:spcPts val="4300"/>
              </a:lnSpc>
              <a:spcBef>
                <a:spcPts val="0"/>
              </a:spcBef>
              <a:buSzTx/>
              <a:buNone/>
              <a:defRPr sz="2592">
                <a:latin typeface="Times Roman"/>
                <a:ea typeface="Times Roman"/>
                <a:cs typeface="Times Roman"/>
                <a:sym typeface="Times Roman"/>
              </a:defRPr>
            </a:pPr>
          </a:p>
          <a:p>
            <a:pPr marL="0" indent="0" defTabSz="329184">
              <a:lnSpc>
                <a:spcPts val="4300"/>
              </a:lnSpc>
              <a:spcBef>
                <a:spcPts val="0"/>
              </a:spcBef>
              <a:buSzTx/>
              <a:buNone/>
              <a:defRPr sz="2592">
                <a:latin typeface="Times Roman"/>
                <a:ea typeface="Times Roman"/>
                <a:cs typeface="Times Roman"/>
                <a:sym typeface="Times Roman"/>
              </a:defRPr>
            </a:pPr>
            <a:r>
              <a:t>  return 0;</a:t>
            </a:r>
          </a:p>
          <a:p>
            <a:pPr marL="0" indent="0" defTabSz="329184">
              <a:lnSpc>
                <a:spcPts val="4300"/>
              </a:lnSpc>
              <a:spcBef>
                <a:spcPts val="0"/>
              </a:spcBef>
              <a:buSzTx/>
              <a:buNone/>
              <a:defRPr sz="2592">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Higher-Order-After"/>
          <p:cNvSpPr txBox="1"/>
          <p:nvPr>
            <p:ph type="title"/>
          </p:nvPr>
        </p:nvSpPr>
        <p:spPr>
          <a:prstGeom prst="rect">
            <a:avLst/>
          </a:prstGeom>
        </p:spPr>
        <p:txBody>
          <a:bodyPr/>
          <a:lstStyle/>
          <a:p>
            <a:pPr/>
            <a:r>
              <a:t>Higher-Order-After</a:t>
            </a:r>
          </a:p>
        </p:txBody>
      </p:sp>
      <p:sp>
        <p:nvSpPr>
          <p:cNvPr id="692" name="#include &lt;algorithm&gt;…"/>
          <p:cNvSpPr txBox="1"/>
          <p:nvPr>
            <p:ph type="body" idx="1"/>
          </p:nvPr>
        </p:nvSpPr>
        <p:spPr>
          <a:prstGeom prst="rect">
            <a:avLst/>
          </a:prstGeom>
        </p:spPr>
        <p:txBody>
          <a:bodyPr/>
          <a:lstStyle/>
          <a:p>
            <a:pPr marL="0" indent="0" defTabSz="402336">
              <a:lnSpc>
                <a:spcPts val="5000"/>
              </a:lnSpc>
              <a:spcBef>
                <a:spcPts val="0"/>
              </a:spcBef>
              <a:buSzTx/>
              <a:buNone/>
              <a:defRPr sz="2992">
                <a:latin typeface="Times Roman"/>
                <a:ea typeface="Times Roman"/>
                <a:cs typeface="Times Roman"/>
                <a:sym typeface="Times Roman"/>
              </a:defRPr>
            </a:pPr>
            <a:r>
              <a:t>#include &lt;algorithm&gt;</a:t>
            </a:r>
          </a:p>
          <a:p>
            <a:pPr marL="0" indent="0" defTabSz="402336">
              <a:lnSpc>
                <a:spcPts val="5000"/>
              </a:lnSpc>
              <a:spcBef>
                <a:spcPts val="0"/>
              </a:spcBef>
              <a:buSzTx/>
              <a:buNone/>
              <a:defRPr sz="2992">
                <a:latin typeface="Times Roman"/>
                <a:ea typeface="Times Roman"/>
                <a:cs typeface="Times Roman"/>
                <a:sym typeface="Times Roman"/>
              </a:defRPr>
            </a:pPr>
            <a:r>
              <a:t>#include &lt;iostream&gt;</a:t>
            </a:r>
          </a:p>
          <a:p>
            <a:pPr marL="0" indent="0" defTabSz="402336">
              <a:lnSpc>
                <a:spcPts val="5000"/>
              </a:lnSpc>
              <a:spcBef>
                <a:spcPts val="0"/>
              </a:spcBef>
              <a:buSzTx/>
              <a:buNone/>
              <a:defRPr sz="2992">
                <a:latin typeface="Times Roman"/>
                <a:ea typeface="Times Roman"/>
                <a:cs typeface="Times Roman"/>
                <a:sym typeface="Times Roman"/>
              </a:defRPr>
            </a:pPr>
            <a:r>
              <a:t>#include &lt;vector&gt;</a:t>
            </a:r>
          </a:p>
          <a:p>
            <a:pPr marL="0" indent="0" defTabSz="402336">
              <a:lnSpc>
                <a:spcPts val="5000"/>
              </a:lnSpc>
              <a:spcBef>
                <a:spcPts val="0"/>
              </a:spcBef>
              <a:buSzTx/>
              <a:buNone/>
              <a:defRPr sz="2992">
                <a:latin typeface="Times Roman"/>
                <a:ea typeface="Times Roman"/>
                <a:cs typeface="Times Roman"/>
                <a:sym typeface="Times Roman"/>
              </a:defRPr>
            </a:pPr>
          </a:p>
          <a:p>
            <a:pPr marL="0" indent="0" defTabSz="402336">
              <a:lnSpc>
                <a:spcPts val="5200"/>
              </a:lnSpc>
              <a:spcBef>
                <a:spcPts val="0"/>
              </a:spcBef>
              <a:buSzTx/>
              <a:buNone/>
              <a:defRPr sz="3168">
                <a:latin typeface="Times Roman"/>
                <a:ea typeface="Times Roman"/>
                <a:cs typeface="Times Roman"/>
                <a:sym typeface="Times Roman"/>
              </a:defRPr>
            </a:pPr>
            <a:r>
              <a:t>//  Find the even numbers among V</a:t>
            </a:r>
          </a:p>
          <a:p>
            <a:pPr marL="0" indent="0" defTabSz="402336">
              <a:lnSpc>
                <a:spcPts val="5200"/>
              </a:lnSpc>
              <a:spcBef>
                <a:spcPts val="0"/>
              </a:spcBef>
              <a:buSzTx/>
              <a:buNone/>
              <a:defRPr sz="3168">
                <a:latin typeface="Times Roman"/>
                <a:ea typeface="Times Roman"/>
                <a:cs typeface="Times Roman"/>
                <a:sym typeface="Times Roman"/>
              </a:defRPr>
            </a:pPr>
          </a:p>
          <a:p>
            <a:pPr marL="0" indent="0" defTabSz="402336">
              <a:lnSpc>
                <a:spcPts val="5000"/>
              </a:lnSpc>
              <a:spcBef>
                <a:spcPts val="0"/>
              </a:spcBef>
              <a:buSzTx/>
              <a:buNone/>
              <a:defRPr sz="2992">
                <a:latin typeface="Times Roman"/>
                <a:ea typeface="Times Roman"/>
                <a:cs typeface="Times Roman"/>
                <a:sym typeface="Times Roman"/>
              </a:defRPr>
            </a:pPr>
            <a:r>
              <a:t>int main(int argc, char *argv[]) {</a:t>
            </a:r>
          </a:p>
          <a:p>
            <a:pPr marL="0" indent="0" defTabSz="402336">
              <a:lnSpc>
                <a:spcPts val="5000"/>
              </a:lnSpc>
              <a:spcBef>
                <a:spcPts val="0"/>
              </a:spcBef>
              <a:buSzTx/>
              <a:buNone/>
              <a:defRPr sz="2992">
                <a:latin typeface="Times Roman"/>
                <a:ea typeface="Times Roman"/>
                <a:cs typeface="Times Roman"/>
                <a:sym typeface="Times Roman"/>
              </a:defRPr>
            </a:pPr>
            <a:r>
              <a:t>  std::vector&lt;int&gt; v = { 0, 1, 2, 3, 4, 5 };</a:t>
            </a:r>
          </a:p>
          <a:p>
            <a:pPr marL="0" indent="0" defTabSz="402336">
              <a:lnSpc>
                <a:spcPts val="5000"/>
              </a:lnSpc>
              <a:spcBef>
                <a:spcPts val="0"/>
              </a:spcBef>
              <a:buSzTx/>
              <a:buNone/>
              <a:defRPr sz="2992">
                <a:latin typeface="Times Roman"/>
                <a:ea typeface="Times Roman"/>
                <a:cs typeface="Times Roman"/>
                <a:sym typeface="Times Roman"/>
              </a:defRPr>
            </a:pPr>
          </a:p>
          <a:p>
            <a:pPr marL="0" indent="0" defTabSz="402336">
              <a:lnSpc>
                <a:spcPts val="5000"/>
              </a:lnSpc>
              <a:spcBef>
                <a:spcPts val="0"/>
              </a:spcBef>
              <a:buSzTx/>
              <a:buNone/>
              <a:defRPr sz="2992">
                <a:latin typeface="Times Roman"/>
                <a:ea typeface="Times Roman"/>
                <a:cs typeface="Times Roman"/>
                <a:sym typeface="Times Roman"/>
              </a:defRPr>
            </a:pPr>
            <a:r>
              <a:t>  std::cout</a:t>
            </a:r>
          </a:p>
          <a:p>
            <a:pPr marL="0" indent="0" defTabSz="402336">
              <a:lnSpc>
                <a:spcPts val="5000"/>
              </a:lnSpc>
              <a:spcBef>
                <a:spcPts val="0"/>
              </a:spcBef>
              <a:buSzTx/>
              <a:buNone/>
              <a:defRPr sz="2992">
                <a:latin typeface="Times Roman"/>
                <a:ea typeface="Times Roman"/>
                <a:cs typeface="Times Roman"/>
                <a:sym typeface="Times Roman"/>
              </a:defRPr>
            </a:pPr>
            <a:r>
              <a:t>    &lt;&lt; "count = "</a:t>
            </a:r>
          </a:p>
          <a:p>
            <a:pPr marL="0" indent="0" defTabSz="402336">
              <a:lnSpc>
                <a:spcPts val="5000"/>
              </a:lnSpc>
              <a:spcBef>
                <a:spcPts val="0"/>
              </a:spcBef>
              <a:buSzTx/>
              <a:buNone/>
              <a:defRPr sz="2992">
                <a:latin typeface="Times Roman"/>
                <a:ea typeface="Times Roman"/>
                <a:cs typeface="Times Roman"/>
                <a:sym typeface="Times Roman"/>
              </a:defRPr>
            </a:pPr>
            <a:r>
              <a:t>    &lt;&lt; std::count_if(v.begin(),</a:t>
            </a:r>
          </a:p>
          <a:p>
            <a:pPr marL="0" indent="0" defTabSz="402336">
              <a:lnSpc>
                <a:spcPts val="5000"/>
              </a:lnSpc>
              <a:spcBef>
                <a:spcPts val="0"/>
              </a:spcBef>
              <a:buSzTx/>
              <a:buNone/>
              <a:defRPr sz="2992">
                <a:latin typeface="Times Roman"/>
                <a:ea typeface="Times Roman"/>
                <a:cs typeface="Times Roman"/>
                <a:sym typeface="Times Roman"/>
              </a:defRPr>
            </a:pPr>
            <a:r>
              <a:t>                     v.end(),</a:t>
            </a:r>
          </a:p>
          <a:p>
            <a:pPr marL="0" indent="0" defTabSz="402336">
              <a:lnSpc>
                <a:spcPts val="8300"/>
              </a:lnSpc>
              <a:spcBef>
                <a:spcPts val="0"/>
              </a:spcBef>
              <a:buSzTx/>
              <a:buNone/>
              <a:defRPr sz="2992">
                <a:latin typeface="Times Roman"/>
                <a:ea typeface="Times Roman"/>
                <a:cs typeface="Times Roman"/>
                <a:sym typeface="Times Roman"/>
              </a:defRPr>
            </a:pPr>
            <a:r>
              <a:t>                     [](int i) -&gt; bool { return i % 2 == 0; }) // replaced</a:t>
            </a:r>
            <a:r>
              <a:rPr sz="5720"/>
              <a:t> </a:t>
            </a:r>
            <a:r>
              <a:rPr sz="3872"/>
              <a:t>is_even</a:t>
            </a:r>
            <a:r>
              <a:rPr sz="5720"/>
              <a:t> </a:t>
            </a:r>
            <a:r>
              <a:t>with a </a:t>
            </a:r>
            <a:r>
              <a:rPr u="sng">
                <a:hlinkClick r:id="rId2" invalidUrl="" action="" tgtFrame="" tooltip="" history="1" highlightClick="0" endSnd="0"/>
              </a:rPr>
              <a:t>lambda expression</a:t>
            </a:r>
            <a:r>
              <a:t>.</a:t>
            </a:r>
          </a:p>
          <a:p>
            <a:pPr marL="0" indent="0" defTabSz="402336">
              <a:lnSpc>
                <a:spcPts val="5000"/>
              </a:lnSpc>
              <a:spcBef>
                <a:spcPts val="0"/>
              </a:spcBef>
              <a:buSzTx/>
              <a:buNone/>
              <a:defRPr sz="2992">
                <a:latin typeface="Times Roman"/>
                <a:ea typeface="Times Roman"/>
                <a:cs typeface="Times Roman"/>
                <a:sym typeface="Times Roman"/>
              </a:defRPr>
            </a:pPr>
            <a:r>
              <a:t>    &lt;&lt; std::endl;</a:t>
            </a:r>
          </a:p>
          <a:p>
            <a:pPr marL="0" indent="0" defTabSz="402336">
              <a:lnSpc>
                <a:spcPts val="5000"/>
              </a:lnSpc>
              <a:spcBef>
                <a:spcPts val="0"/>
              </a:spcBef>
              <a:buSzTx/>
              <a:buNone/>
              <a:defRPr sz="2992">
                <a:latin typeface="Times Roman"/>
                <a:ea typeface="Times Roman"/>
                <a:cs typeface="Times Roman"/>
                <a:sym typeface="Times Roman"/>
              </a:defRPr>
            </a:pPr>
          </a:p>
          <a:p>
            <a:pPr marL="0" indent="0" defTabSz="402336">
              <a:lnSpc>
                <a:spcPts val="5000"/>
              </a:lnSpc>
              <a:spcBef>
                <a:spcPts val="0"/>
              </a:spcBef>
              <a:buSzTx/>
              <a:buNone/>
              <a:defRPr sz="2992">
                <a:latin typeface="Times Roman"/>
                <a:ea typeface="Times Roman"/>
                <a:cs typeface="Times Roman"/>
                <a:sym typeface="Times Roman"/>
              </a:defRPr>
            </a:pPr>
            <a:r>
              <a:t>  return 0;</a:t>
            </a:r>
          </a:p>
          <a:p>
            <a:pPr marL="0" indent="0" defTabSz="402336">
              <a:lnSpc>
                <a:spcPts val="5000"/>
              </a:lnSpc>
              <a:spcBef>
                <a:spcPts val="0"/>
              </a:spcBef>
              <a:buSzTx/>
              <a:buNone/>
              <a:defRPr sz="2992">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Fixed int width"/>
          <p:cNvSpPr txBox="1"/>
          <p:nvPr>
            <p:ph type="title"/>
          </p:nvPr>
        </p:nvSpPr>
        <p:spPr>
          <a:prstGeom prst="rect">
            <a:avLst/>
          </a:prstGeom>
        </p:spPr>
        <p:txBody>
          <a:bodyPr/>
          <a:lstStyle/>
          <a:p>
            <a:pPr/>
            <a:r>
              <a:t>Fixed int width </a:t>
            </a:r>
          </a:p>
        </p:txBody>
      </p:sp>
      <p:sp>
        <p:nvSpPr>
          <p:cNvPr id="193" name="Why isn’t the size of the integer variables fixed?…"/>
          <p:cNvSpPr txBox="1"/>
          <p:nvPr>
            <p:ph type="body" idx="1"/>
          </p:nvPr>
        </p:nvSpPr>
        <p:spPr>
          <a:prstGeom prst="rect">
            <a:avLst/>
          </a:prstGeom>
        </p:spPr>
        <p:txBody>
          <a:bodyPr/>
          <a:lstStyle/>
          <a:p>
            <a:pPr marL="0" indent="0" defTabSz="457200">
              <a:spcBef>
                <a:spcPts val="1800"/>
              </a:spcBef>
              <a:buSzTx/>
              <a:buNone/>
              <a:defRPr b="1" sz="3600">
                <a:solidFill>
                  <a:srgbClr val="2D3140"/>
                </a:solidFill>
                <a:latin typeface="Helvetica"/>
                <a:ea typeface="Helvetica"/>
                <a:cs typeface="Helvetica"/>
                <a:sym typeface="Helvetica"/>
              </a:defRPr>
            </a:pPr>
            <a:r>
              <a:t>Why isn’t the size of the integer variables fixed?</a:t>
            </a:r>
          </a:p>
          <a:p>
            <a:pPr marL="0" indent="0" defTabSz="457200">
              <a:spcBef>
                <a:spcPts val="1300"/>
              </a:spcBef>
              <a:buSzTx/>
              <a:buNone/>
              <a:defRPr sz="3130">
                <a:solidFill>
                  <a:srgbClr val="2D3140"/>
                </a:solidFill>
                <a:latin typeface="Times Roman"/>
                <a:ea typeface="Times Roman"/>
                <a:cs typeface="Times Roman"/>
                <a:sym typeface="Times Roman"/>
              </a:defRPr>
            </a:pPr>
            <a:r>
              <a:t>The short answer is that this goes back to C, when computers were slow and performance was of the utmost concern. C opted to intentionally leave the size of an integer open so that the compiler implementers could</a:t>
            </a:r>
          </a:p>
          <a:p>
            <a:pPr marL="0" indent="0" defTabSz="457200">
              <a:spcBef>
                <a:spcPts val="1300"/>
              </a:spcBef>
              <a:buSzTx/>
              <a:buNone/>
              <a:defRPr sz="3130">
                <a:solidFill>
                  <a:srgbClr val="2D3140"/>
                </a:solidFill>
                <a:latin typeface="Times Roman"/>
                <a:ea typeface="Times Roman"/>
                <a:cs typeface="Times Roman"/>
                <a:sym typeface="Times Roman"/>
              </a:defRPr>
            </a:pPr>
            <a:r>
              <a:t> pick a size for int that performs best on the target computer architecture.</a:t>
            </a:r>
          </a:p>
          <a:p>
            <a:pPr marL="0" indent="0" defTabSz="457200">
              <a:spcBef>
                <a:spcPts val="1300"/>
              </a:spcBef>
              <a:buSzTx/>
              <a:buNone/>
              <a:defRPr sz="3130">
                <a:solidFill>
                  <a:srgbClr val="2D3140"/>
                </a:solidFill>
                <a:latin typeface="Times Roman"/>
                <a:ea typeface="Times Roman"/>
                <a:cs typeface="Times Roman"/>
                <a:sym typeface="Times Roman"/>
              </a:defRPr>
            </a:pPr>
          </a:p>
          <a:p>
            <a:pPr marL="0" indent="0" defTabSz="457200">
              <a:spcBef>
                <a:spcPts val="1200"/>
              </a:spcBef>
              <a:buSzTx/>
              <a:buNone/>
              <a:defRPr sz="3000">
                <a:latin typeface="Times Roman"/>
                <a:ea typeface="Times Roman"/>
                <a:cs typeface="Times Roman"/>
                <a:sym typeface="Times Roman"/>
              </a:defRPr>
            </a:pPr>
            <a:r>
              <a:t>Consider the int type. The minimum size for int is 2 bytes, but it’s often 4 bytes on modern architectures. If you assume an int is 4 bytes because that’s most likely, then your program will probably misbehave on architectures where int is actually 2 bytes</a:t>
            </a:r>
          </a:p>
          <a:p>
            <a:pPr marL="0" indent="0" defTabSz="457200">
              <a:spcBef>
                <a:spcPts val="1200"/>
              </a:spcBef>
              <a:buSzTx/>
              <a:buNone/>
              <a:defRPr sz="3000">
                <a:latin typeface="Times Roman"/>
                <a:ea typeface="Times Roman"/>
                <a:cs typeface="Times Roman"/>
                <a:sym typeface="Times Roman"/>
              </a:defRPr>
            </a:pPr>
            <a:r>
              <a:t> (since you will probably be storing values that require 4 bytes in a 2 byte variable, which will cause overflow or undefined behavior). If you assume an int is only 2 bytes to ensure maximum compatibility, then on systems where int is 4 bytes, </a:t>
            </a:r>
          </a:p>
          <a:p>
            <a:pPr marL="0" indent="0" defTabSz="457200">
              <a:spcBef>
                <a:spcPts val="1200"/>
              </a:spcBef>
              <a:buSzTx/>
              <a:buNone/>
              <a:defRPr sz="3000">
                <a:latin typeface="Times Roman"/>
                <a:ea typeface="Times Roman"/>
                <a:cs typeface="Times Roman"/>
                <a:sym typeface="Times Roman"/>
              </a:defRPr>
            </a:pPr>
            <a:r>
              <a:t>you’re wasting 2 bytes per integer and doubling your memory usage!</a:t>
            </a:r>
          </a:p>
          <a:p>
            <a:pPr marL="0" indent="0" algn="ctr" defTabSz="457200">
              <a:spcBef>
                <a:spcPts val="0"/>
              </a:spcBef>
              <a:buSzTx/>
              <a:buNone/>
              <a:defRPr sz="3130">
                <a:solidFill>
                  <a:srgbClr val="2D3140"/>
                </a:solidFill>
                <a:latin typeface="Times Roman"/>
                <a:ea typeface="Times Roman"/>
                <a:cs typeface="Times Roman"/>
                <a:sym typeface="Times Roman"/>
              </a:defRPr>
            </a:pPr>
          </a:p>
          <a:p>
            <a:pPr marL="0" indent="0" algn="ctr" defTabSz="457200">
              <a:spcBef>
                <a:spcPts val="0"/>
              </a:spcBef>
              <a:buSzTx/>
              <a:buNone/>
              <a:defRPr sz="1330">
                <a:solidFill>
                  <a:srgbClr val="2D3140"/>
                </a:solidFill>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final classes prevents inheritance"/>
          <p:cNvSpPr txBox="1"/>
          <p:nvPr>
            <p:ph type="title"/>
          </p:nvPr>
        </p:nvSpPr>
        <p:spPr>
          <a:prstGeom prst="rect">
            <a:avLst/>
          </a:prstGeom>
        </p:spPr>
        <p:txBody>
          <a:bodyPr/>
          <a:lstStyle/>
          <a:p>
            <a:pPr algn="l" defTabSz="457200">
              <a:lnSpc>
                <a:spcPts val="4500"/>
              </a:lnSpc>
              <a:spcBef>
                <a:spcPts val="900"/>
              </a:spcBef>
              <a:defRPr sz="2400">
                <a:solidFill>
                  <a:srgbClr val="FF6600"/>
                </a:solidFill>
                <a:latin typeface="Helvetica"/>
                <a:ea typeface="Helvetica"/>
                <a:cs typeface="Helvetica"/>
                <a:sym typeface="Helvetica"/>
              </a:defRPr>
            </a:pPr>
            <a:r>
              <a:rPr>
                <a:latin typeface="Courier"/>
                <a:ea typeface="Courier"/>
                <a:cs typeface="Courier"/>
                <a:sym typeface="Courier"/>
              </a:rPr>
              <a:t>final</a:t>
            </a:r>
            <a:r>
              <a:t> classes prevents inheritance</a:t>
            </a:r>
            <a:endParaRPr sz="1694">
              <a:solidFill>
                <a:srgbClr val="2C2C2C"/>
              </a:solidFill>
            </a:endParaRPr>
          </a:p>
        </p:txBody>
      </p:sp>
      <p:sp>
        <p:nvSpPr>
          <p:cNvPr id="695" name="class X final…"/>
          <p:cNvSpPr txBox="1"/>
          <p:nvPr>
            <p:ph type="body" idx="1"/>
          </p:nvPr>
        </p:nvSpPr>
        <p:spPr>
          <a:prstGeom prst="rect">
            <a:avLst/>
          </a:prstGeom>
        </p:spPr>
        <p:txBody>
          <a:bodyPr/>
          <a:lstStyle/>
          <a:p>
            <a:pPr marL="0" indent="0" defTabSz="292607">
              <a:lnSpc>
                <a:spcPts val="4900"/>
              </a:lnSpc>
              <a:spcBef>
                <a:spcPts val="0"/>
              </a:spcBef>
              <a:buSzTx/>
              <a:buNone/>
              <a:defRPr sz="2816">
                <a:solidFill>
                  <a:srgbClr val="FFFEF0"/>
                </a:solidFill>
                <a:latin typeface="Courier New"/>
                <a:ea typeface="Courier New"/>
                <a:cs typeface="Courier New"/>
                <a:sym typeface="Courier New"/>
              </a:defRPr>
            </a:pPr>
            <a:r>
              <a:t>class X final</a:t>
            </a:r>
          </a:p>
          <a:p>
            <a:pPr marL="0" indent="0" defTabSz="292607">
              <a:lnSpc>
                <a:spcPts val="4900"/>
              </a:lnSpc>
              <a:spcBef>
                <a:spcPts val="0"/>
              </a:spcBef>
              <a:buSzTx/>
              <a:buNone/>
              <a:defRPr sz="2816">
                <a:solidFill>
                  <a:srgbClr val="FFFEF0"/>
                </a:solidFill>
                <a:latin typeface="Courier New"/>
                <a:ea typeface="Courier New"/>
                <a:cs typeface="Courier New"/>
                <a:sym typeface="Courier New"/>
              </a:defRPr>
            </a:pPr>
            <a:r>
              <a:t>{</a:t>
            </a:r>
          </a:p>
          <a:p>
            <a:pPr marL="0" indent="0" defTabSz="292607">
              <a:lnSpc>
                <a:spcPts val="4900"/>
              </a:lnSpc>
              <a:spcBef>
                <a:spcPts val="0"/>
              </a:spcBef>
              <a:buSzTx/>
              <a:buNone/>
              <a:defRPr sz="2816">
                <a:solidFill>
                  <a:srgbClr val="FFFEF0"/>
                </a:solidFill>
                <a:latin typeface="Courier New"/>
                <a:ea typeface="Courier New"/>
                <a:cs typeface="Courier New"/>
                <a:sym typeface="Courier New"/>
              </a:defRPr>
            </a:pPr>
            <a:r>
              <a:t>    // ...</a:t>
            </a:r>
          </a:p>
          <a:p>
            <a:pPr marL="0" indent="0" defTabSz="292607">
              <a:lnSpc>
                <a:spcPts val="4900"/>
              </a:lnSpc>
              <a:spcBef>
                <a:spcPts val="0"/>
              </a:spcBef>
              <a:buSzTx/>
              <a:buNone/>
              <a:defRPr sz="2816">
                <a:solidFill>
                  <a:srgbClr val="FFFEF0"/>
                </a:solidFill>
                <a:latin typeface="Courier New"/>
                <a:ea typeface="Courier New"/>
                <a:cs typeface="Courier New"/>
                <a:sym typeface="Courier New"/>
              </a:defRPr>
            </a:pPr>
            <a:r>
              <a:t>};</a:t>
            </a:r>
          </a:p>
          <a:p>
            <a:pPr marL="0" indent="0" defTabSz="292607">
              <a:lnSpc>
                <a:spcPts val="4900"/>
              </a:lnSpc>
              <a:spcBef>
                <a:spcPts val="0"/>
              </a:spcBef>
              <a:buSzTx/>
              <a:buNone/>
              <a:defRPr sz="2816">
                <a:solidFill>
                  <a:srgbClr val="FFFEF0"/>
                </a:solidFill>
                <a:latin typeface="Courier New"/>
                <a:ea typeface="Courier New"/>
                <a:cs typeface="Courier New"/>
                <a:sym typeface="Courier New"/>
              </a:defRPr>
            </a:pPr>
          </a:p>
          <a:p>
            <a:pPr marL="0" indent="0" defTabSz="292607">
              <a:lnSpc>
                <a:spcPts val="4900"/>
              </a:lnSpc>
              <a:spcBef>
                <a:spcPts val="0"/>
              </a:spcBef>
              <a:buSzTx/>
              <a:buNone/>
              <a:defRPr sz="2816">
                <a:solidFill>
                  <a:srgbClr val="FFFEF0"/>
                </a:solidFill>
                <a:latin typeface="Courier New"/>
                <a:ea typeface="Courier New"/>
                <a:cs typeface="Courier New"/>
                <a:sym typeface="Courier New"/>
              </a:defRPr>
            </a:pP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class Base</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public:</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    virtual void f()</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    {</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        std::cout &lt;&lt; "Base class default behaviour\n";</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    }</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class Derived : public Base</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public:</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    void f() final</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    {</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        std::cout &lt;&lt; "Derived class overridden behaviour\n";</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    }</a:t>
            </a:r>
          </a:p>
          <a:p>
            <a:pPr marL="0" indent="0" defTabSz="292607">
              <a:lnSpc>
                <a:spcPts val="4300"/>
              </a:lnSpc>
              <a:spcBef>
                <a:spcPts val="0"/>
              </a:spcBef>
              <a:buSzTx/>
              <a:buNone/>
              <a:defRPr sz="2368">
                <a:solidFill>
                  <a:srgbClr val="FFFEF0"/>
                </a:solidFill>
                <a:latin typeface="Courier New"/>
                <a:ea typeface="Courier New"/>
                <a:cs typeface="Courier New"/>
                <a:sym typeface="Courier New"/>
              </a:defRPr>
            </a:pPr>
            <a:r>
              <a:t>};</a:t>
            </a:r>
          </a:p>
          <a:p>
            <a:pPr marL="0" indent="0" defTabSz="292607">
              <a:lnSpc>
                <a:spcPts val="4800"/>
              </a:lnSpc>
              <a:spcBef>
                <a:spcPts val="1900"/>
              </a:spcBef>
              <a:buSzTx/>
              <a:buNone/>
              <a:defRPr sz="2368">
                <a:solidFill>
                  <a:srgbClr val="2C2C2C"/>
                </a:solidFill>
                <a:latin typeface="Helvetica"/>
                <a:ea typeface="Helvetica"/>
                <a:cs typeface="Helvetica"/>
                <a:sym typeface="Helvetica"/>
              </a:defRPr>
            </a:pPr>
            <a:r>
              <a:t>This prevents any derived class of </a:t>
            </a:r>
            <a:r>
              <a:rPr>
                <a:latin typeface="Courier"/>
                <a:ea typeface="Courier"/>
                <a:cs typeface="Courier"/>
                <a:sym typeface="Courier"/>
              </a:rPr>
              <a:t>Derived</a:t>
            </a:r>
            <a:r>
              <a:t> to override the member function </a:t>
            </a:r>
            <a:r>
              <a:rPr>
                <a:latin typeface="Courier"/>
                <a:ea typeface="Courier"/>
                <a:cs typeface="Courier"/>
                <a:sym typeface="Courier"/>
              </a:rPr>
              <a:t>f</a:t>
            </a:r>
            <a:r>
              <a:t>.</a:t>
            </a:r>
          </a:p>
        </p:txBody>
      </p:sp>
    </p:spTree>
  </p:cSld>
  <p:clrMapOvr>
    <a:masterClrMapping/>
  </p:clrMapOvr>
  <p:transition xmlns:p14="http://schemas.microsoft.com/office/powerpoint/2010/main" spd="med" advClick="1"/>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Concurrency in C++11…"/>
          <p:cNvSpPr txBox="1"/>
          <p:nvPr>
            <p:ph type="title"/>
          </p:nvPr>
        </p:nvSpPr>
        <p:spPr>
          <a:prstGeom prst="rect">
            <a:avLst/>
          </a:prstGeom>
        </p:spPr>
        <p:txBody>
          <a:bodyPr/>
          <a:lstStyle/>
          <a:p>
            <a:pPr algn="l" defTabSz="420623">
              <a:spcBef>
                <a:spcPts val="1700"/>
              </a:spcBef>
              <a:defRPr b="1" sz="2576">
                <a:latin typeface="Helvetica"/>
                <a:ea typeface="Helvetica"/>
                <a:cs typeface="Helvetica"/>
                <a:sym typeface="Helvetica"/>
              </a:defRPr>
            </a:pPr>
            <a:r>
              <a:t>Concurrency in C++11</a:t>
            </a:r>
          </a:p>
          <a:p>
            <a:pPr defTabSz="759459">
              <a:defRPr sz="10304"/>
            </a:pPr>
            <a:r>
              <a:t>Threads</a:t>
            </a:r>
          </a:p>
        </p:txBody>
      </p:sp>
      <p:sp>
        <p:nvSpPr>
          <p:cNvPr id="698" name="Shared memory parallelization…"/>
          <p:cNvSpPr txBox="1"/>
          <p:nvPr>
            <p:ph type="body" idx="1"/>
          </p:nvPr>
        </p:nvSpPr>
        <p:spPr>
          <a:prstGeom prst="rect">
            <a:avLst/>
          </a:prstGeom>
        </p:spPr>
        <p:txBody>
          <a:bodyPr/>
          <a:lstStyle/>
          <a:p>
            <a:pPr marL="457200" indent="-317500" defTabSz="457200">
              <a:spcBef>
                <a:spcPts val="0"/>
              </a:spcBef>
              <a:buClr>
                <a:srgbClr val="000000"/>
              </a:buClr>
              <a:buFont typeface="Helvetica"/>
              <a:defRPr sz="4100">
                <a:latin typeface="Helvetica"/>
                <a:ea typeface="Helvetica"/>
                <a:cs typeface="Helvetica"/>
                <a:sym typeface="Helvetica"/>
              </a:defRPr>
            </a:pPr>
            <a:r>
              <a:t>Shared memory parallelization</a:t>
            </a:r>
          </a:p>
          <a:p>
            <a:pPr marL="457200" indent="-317500" defTabSz="457200">
              <a:spcBef>
                <a:spcPts val="0"/>
              </a:spcBef>
              <a:buClr>
                <a:srgbClr val="000000"/>
              </a:buClr>
              <a:buFont typeface="Helvetica"/>
              <a:defRPr sz="4100">
                <a:latin typeface="Helvetica"/>
                <a:ea typeface="Helvetica"/>
                <a:cs typeface="Helvetica"/>
                <a:sym typeface="Helvetica"/>
              </a:defRPr>
            </a:pPr>
            <a:r>
              <a:t>Threads</a:t>
            </a:r>
          </a:p>
          <a:p>
            <a:pPr marL="457200" indent="-317500" defTabSz="457200">
              <a:spcBef>
                <a:spcPts val="0"/>
              </a:spcBef>
              <a:buClr>
                <a:srgbClr val="000000"/>
              </a:buClr>
              <a:buFont typeface="Helvetica"/>
              <a:defRPr sz="4100">
                <a:latin typeface="Helvetica"/>
                <a:ea typeface="Helvetica"/>
                <a:cs typeface="Helvetica"/>
                <a:sym typeface="Helvetica"/>
              </a:defRPr>
            </a:pPr>
            <a:r>
              <a:t>Race conditions</a:t>
            </a:r>
          </a:p>
          <a:p>
            <a:pPr marL="457200" indent="-317500" defTabSz="457200">
              <a:spcBef>
                <a:spcPts val="0"/>
              </a:spcBef>
              <a:buClr>
                <a:srgbClr val="000000"/>
              </a:buClr>
              <a:buFont typeface="Helvetica"/>
              <a:defRPr sz="4100">
                <a:latin typeface="Helvetica"/>
                <a:ea typeface="Helvetica"/>
                <a:cs typeface="Helvetica"/>
                <a:sym typeface="Helvetica"/>
              </a:defRPr>
            </a:pPr>
            <a:r>
              <a:t>Mutexes</a:t>
            </a:r>
          </a:p>
          <a:p>
            <a:pPr marL="457200" indent="-317500" defTabSz="457200">
              <a:spcBef>
                <a:spcPts val="0"/>
              </a:spcBef>
              <a:buClr>
                <a:srgbClr val="000000"/>
              </a:buClr>
              <a:buFont typeface="Helvetica"/>
              <a:defRPr sz="4100">
                <a:latin typeface="Helvetica"/>
                <a:ea typeface="Helvetica"/>
                <a:cs typeface="Helvetica"/>
                <a:sym typeface="Helvetica"/>
              </a:defRPr>
            </a:pPr>
            <a:r>
              <a:t>Atomicity</a:t>
            </a:r>
          </a:p>
          <a:p>
            <a:pPr marL="457200" indent="-317500" defTabSz="457200">
              <a:spcBef>
                <a:spcPts val="0"/>
              </a:spcBef>
              <a:buClr>
                <a:srgbClr val="000000"/>
              </a:buClr>
              <a:buFont typeface="Helvetica"/>
              <a:defRPr sz="4100">
                <a:latin typeface="Helvetica"/>
                <a:ea typeface="Helvetica"/>
                <a:cs typeface="Helvetica"/>
                <a:sym typeface="Helvetica"/>
              </a:defRPr>
            </a:pPr>
            <a:r>
              <a:t>Asynchronous tasks</a:t>
            </a:r>
          </a:p>
          <a:p>
            <a:pPr marL="457200" indent="-317500" defTabSz="457200">
              <a:spcBef>
                <a:spcPts val="0"/>
              </a:spcBef>
              <a:buClr>
                <a:srgbClr val="000000"/>
              </a:buClr>
              <a:buFont typeface="Helvetica"/>
              <a:defRPr sz="4100">
                <a:latin typeface="Helvetica"/>
                <a:ea typeface="Helvetica"/>
                <a:cs typeface="Helvetica"/>
                <a:sym typeface="Helvetica"/>
              </a:defRPr>
            </a:pPr>
            <a:r>
              <a:t>Condition variables</a:t>
            </a:r>
          </a:p>
          <a:p>
            <a:pPr marL="457200" indent="-317500" defTabSz="457200">
              <a:spcBef>
                <a:spcPts val="0"/>
              </a:spcBef>
              <a:buClr>
                <a:srgbClr val="000000"/>
              </a:buClr>
              <a:buFont typeface="Helvetica"/>
              <a:defRPr sz="4100">
                <a:latin typeface="Helvetica"/>
                <a:ea typeface="Helvetica"/>
                <a:cs typeface="Helvetica"/>
                <a:sym typeface="Helvetica"/>
              </a:defRPr>
            </a:pPr>
            <a:r>
              <a:t>Producer-consumer problem</a:t>
            </a:r>
          </a:p>
          <a:p>
            <a:pPr marL="0" indent="0" defTabSz="457200">
              <a:spcBef>
                <a:spcPts val="0"/>
              </a:spcBef>
              <a:buSzTx/>
              <a:buNone/>
              <a:defRPr sz="41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Threads"/>
          <p:cNvSpPr txBox="1"/>
          <p:nvPr>
            <p:ph type="title"/>
          </p:nvPr>
        </p:nvSpPr>
        <p:spPr>
          <a:prstGeom prst="rect">
            <a:avLst/>
          </a:prstGeom>
        </p:spPr>
        <p:txBody>
          <a:bodyPr/>
          <a:lstStyle/>
          <a:p>
            <a:pPr/>
            <a:r>
              <a:t>Threads</a:t>
            </a:r>
          </a:p>
        </p:txBody>
      </p:sp>
      <p:sp>
        <p:nvSpPr>
          <p:cNvPr id="701" name="#include &lt;iostream&gt;…"/>
          <p:cNvSpPr txBox="1"/>
          <p:nvPr>
            <p:ph type="body" idx="1"/>
          </p:nvPr>
        </p:nvSpPr>
        <p:spPr>
          <a:prstGeom prst="rect">
            <a:avLst/>
          </a:prstGeom>
        </p:spPr>
        <p:txBody>
          <a:bodyPr/>
          <a:lstStyle/>
          <a:p>
            <a:pPr marL="0" indent="0" defTabSz="457200">
              <a:spcBef>
                <a:spcPts val="0"/>
              </a:spcBef>
              <a:buSzTx/>
              <a:buNone/>
              <a:defRPr sz="3400">
                <a:solidFill>
                  <a:srgbClr val="333333"/>
                </a:solidFill>
                <a:latin typeface="Courier"/>
                <a:ea typeface="Courier"/>
                <a:cs typeface="Courier"/>
                <a:sym typeface="Courier"/>
              </a:defRPr>
            </a:pPr>
            <a:r>
              <a:t>#include &lt;iostream&gt;</a:t>
            </a:r>
          </a:p>
          <a:p>
            <a:pPr marL="0" indent="0" defTabSz="457200">
              <a:spcBef>
                <a:spcPts val="0"/>
              </a:spcBef>
              <a:buSzTx/>
              <a:buNone/>
              <a:defRPr sz="3400">
                <a:solidFill>
                  <a:srgbClr val="333333"/>
                </a:solidFill>
                <a:latin typeface="Courier"/>
                <a:ea typeface="Courier"/>
                <a:cs typeface="Courier"/>
                <a:sym typeface="Courier"/>
              </a:defRPr>
            </a:pPr>
            <a:r>
              <a:t>#include &lt;thread&gt;</a:t>
            </a:r>
          </a:p>
          <a:p>
            <a:pPr marL="0" indent="0" defTabSz="457200">
              <a:spcBef>
                <a:spcPts val="0"/>
              </a:spcBef>
              <a:buSzTx/>
              <a:buNone/>
              <a:defRPr sz="3400">
                <a:solidFill>
                  <a:srgbClr val="333333"/>
                </a:solidFill>
                <a:latin typeface="Courier"/>
                <a:ea typeface="Courier"/>
                <a:cs typeface="Courier"/>
                <a:sym typeface="Courier"/>
              </a:defRPr>
            </a:pPr>
            <a:r>
              <a:t>using namespace std;</a:t>
            </a:r>
          </a:p>
          <a:p>
            <a:pPr marL="0" indent="0" defTabSz="457200">
              <a:spcBef>
                <a:spcPts val="0"/>
              </a:spcBef>
              <a:buSzTx/>
              <a:buNone/>
              <a:defRPr sz="3400">
                <a:solidFill>
                  <a:srgbClr val="333333"/>
                </a:solidFill>
                <a:latin typeface="Courier"/>
                <a:ea typeface="Courier"/>
                <a:cs typeface="Courier"/>
                <a:sym typeface="Courier"/>
              </a:defRPr>
            </a:pPr>
          </a:p>
          <a:p>
            <a:pPr marL="0" indent="0" defTabSz="457200">
              <a:spcBef>
                <a:spcPts val="0"/>
              </a:spcBef>
              <a:buSzTx/>
              <a:buNone/>
              <a:defRPr sz="3400">
                <a:solidFill>
                  <a:srgbClr val="333333"/>
                </a:solidFill>
                <a:latin typeface="Courier"/>
                <a:ea typeface="Courier"/>
                <a:cs typeface="Courier"/>
                <a:sym typeface="Courier"/>
              </a:defRPr>
            </a:pPr>
            <a:r>
              <a:t>void func(int x) {</a:t>
            </a:r>
          </a:p>
          <a:p>
            <a:pPr marL="0" indent="0" defTabSz="457200">
              <a:spcBef>
                <a:spcPts val="0"/>
              </a:spcBef>
              <a:buSzTx/>
              <a:buNone/>
              <a:defRPr sz="3400">
                <a:solidFill>
                  <a:srgbClr val="333333"/>
                </a:solidFill>
                <a:latin typeface="Courier"/>
                <a:ea typeface="Courier"/>
                <a:cs typeface="Courier"/>
                <a:sym typeface="Courier"/>
              </a:defRPr>
            </a:pPr>
            <a:r>
              <a:t>    cout &lt;&lt; "Inside thread " &lt;&lt; x &lt;&lt; endl;</a:t>
            </a:r>
          </a:p>
          <a:p>
            <a:pPr marL="0" indent="0" defTabSz="457200">
              <a:spcBef>
                <a:spcPts val="0"/>
              </a:spcBef>
              <a:buSzTx/>
              <a:buNone/>
              <a:defRPr sz="3400">
                <a:solidFill>
                  <a:srgbClr val="333333"/>
                </a:solidFill>
                <a:latin typeface="Courier"/>
                <a:ea typeface="Courier"/>
                <a:cs typeface="Courier"/>
                <a:sym typeface="Courier"/>
              </a:defRPr>
            </a:pPr>
            <a:r>
              <a:t>}</a:t>
            </a:r>
          </a:p>
          <a:p>
            <a:pPr marL="0" indent="0" defTabSz="457200">
              <a:spcBef>
                <a:spcPts val="0"/>
              </a:spcBef>
              <a:buSzTx/>
              <a:buNone/>
              <a:defRPr sz="3400">
                <a:solidFill>
                  <a:srgbClr val="333333"/>
                </a:solidFill>
                <a:latin typeface="Courier"/>
                <a:ea typeface="Courier"/>
                <a:cs typeface="Courier"/>
                <a:sym typeface="Courier"/>
              </a:defRPr>
            </a:pPr>
          </a:p>
          <a:p>
            <a:pPr marL="0" indent="0" defTabSz="457200">
              <a:spcBef>
                <a:spcPts val="0"/>
              </a:spcBef>
              <a:buSzTx/>
              <a:buNone/>
              <a:defRPr sz="3400">
                <a:solidFill>
                  <a:srgbClr val="333333"/>
                </a:solidFill>
                <a:latin typeface="Courier"/>
                <a:ea typeface="Courier"/>
                <a:cs typeface="Courier"/>
                <a:sym typeface="Courier"/>
              </a:defRPr>
            </a:pPr>
            <a:r>
              <a:t>int main() {</a:t>
            </a:r>
          </a:p>
          <a:p>
            <a:pPr marL="0" indent="0" defTabSz="457200">
              <a:spcBef>
                <a:spcPts val="0"/>
              </a:spcBef>
              <a:buSzTx/>
              <a:buNone/>
              <a:defRPr sz="3400">
                <a:solidFill>
                  <a:srgbClr val="333333"/>
                </a:solidFill>
                <a:latin typeface="Courier"/>
                <a:ea typeface="Courier"/>
                <a:cs typeface="Courier"/>
                <a:sym typeface="Courier"/>
              </a:defRPr>
            </a:pPr>
            <a:r>
              <a:t>    thread th(&amp;func, 100);</a:t>
            </a:r>
          </a:p>
          <a:p>
            <a:pPr marL="0" indent="0" defTabSz="457200">
              <a:spcBef>
                <a:spcPts val="0"/>
              </a:spcBef>
              <a:buSzTx/>
              <a:buNone/>
              <a:defRPr sz="3400">
                <a:solidFill>
                  <a:srgbClr val="333333"/>
                </a:solidFill>
                <a:latin typeface="Courier"/>
                <a:ea typeface="Courier"/>
                <a:cs typeface="Courier"/>
                <a:sym typeface="Courier"/>
              </a:defRPr>
            </a:pPr>
            <a:r>
              <a:t>    th.join();</a:t>
            </a:r>
          </a:p>
          <a:p>
            <a:pPr marL="0" indent="0" defTabSz="457200">
              <a:spcBef>
                <a:spcPts val="0"/>
              </a:spcBef>
              <a:buSzTx/>
              <a:buNone/>
              <a:defRPr sz="3400">
                <a:solidFill>
                  <a:srgbClr val="333333"/>
                </a:solidFill>
                <a:latin typeface="Courier"/>
                <a:ea typeface="Courier"/>
                <a:cs typeface="Courier"/>
                <a:sym typeface="Courier"/>
              </a:defRPr>
            </a:pPr>
            <a:r>
              <a:t>    cout &lt;&lt; "Outside thread" &lt;&lt; endl;</a:t>
            </a:r>
          </a:p>
          <a:p>
            <a:pPr marL="0" indent="0" defTabSz="457200">
              <a:spcBef>
                <a:spcPts val="0"/>
              </a:spcBef>
              <a:buSzTx/>
              <a:buNone/>
              <a:defRPr sz="3400">
                <a:solidFill>
                  <a:srgbClr val="333333"/>
                </a:solidFill>
                <a:latin typeface="Courier"/>
                <a:ea typeface="Courier"/>
                <a:cs typeface="Courier"/>
                <a:sym typeface="Courier"/>
              </a:defRPr>
            </a:pPr>
            <a:r>
              <a:t>    return 0;</a:t>
            </a:r>
          </a:p>
          <a:p>
            <a:pPr marL="0" indent="0" defTabSz="457200">
              <a:spcBef>
                <a:spcPts val="0"/>
              </a:spcBef>
              <a:buSzTx/>
              <a:buNone/>
              <a:defRPr sz="3400">
                <a:solidFill>
                  <a:srgbClr val="333333"/>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Threads Race Condition"/>
          <p:cNvSpPr txBox="1"/>
          <p:nvPr>
            <p:ph type="title"/>
          </p:nvPr>
        </p:nvSpPr>
        <p:spPr>
          <a:prstGeom prst="rect">
            <a:avLst/>
          </a:prstGeom>
        </p:spPr>
        <p:txBody>
          <a:bodyPr/>
          <a:lstStyle/>
          <a:p>
            <a:pPr/>
            <a:r>
              <a:t>Threads Race Condition</a:t>
            </a:r>
          </a:p>
        </p:txBody>
      </p:sp>
      <p:sp>
        <p:nvSpPr>
          <p:cNvPr id="704" name="Race conditions…"/>
          <p:cNvSpPr txBox="1"/>
          <p:nvPr>
            <p:ph type="body" idx="1"/>
          </p:nvPr>
        </p:nvSpPr>
        <p:spPr>
          <a:prstGeom prst="rect">
            <a:avLst/>
          </a:prstGeom>
        </p:spPr>
        <p:txBody>
          <a:bodyPr/>
          <a:lstStyle/>
          <a:p>
            <a:pPr marL="0" indent="0" defTabSz="182880">
              <a:spcBef>
                <a:spcPts val="500"/>
              </a:spcBef>
              <a:buSzTx/>
              <a:buNone/>
              <a:defRPr b="1" sz="2360">
                <a:latin typeface="Helvetica"/>
                <a:ea typeface="Helvetica"/>
                <a:cs typeface="Helvetica"/>
                <a:sym typeface="Helvetica"/>
              </a:defRPr>
            </a:pPr>
            <a:r>
              <a:t>Race conditions</a:t>
            </a:r>
          </a:p>
          <a:p>
            <a:pPr marL="0" indent="0" defTabSz="182880">
              <a:spcBef>
                <a:spcPts val="500"/>
              </a:spcBef>
              <a:buSzTx/>
              <a:buNone/>
              <a:defRPr sz="2200">
                <a:latin typeface="Helvetica"/>
                <a:ea typeface="Helvetica"/>
                <a:cs typeface="Helvetica"/>
                <a:sym typeface="Helvetica"/>
              </a:defRPr>
            </a:pPr>
            <a:r>
              <a:t>Let us imagine that </a:t>
            </a:r>
            <a:r>
              <a:rPr>
                <a:solidFill>
                  <a:srgbClr val="333333"/>
                </a:solidFill>
                <a:latin typeface="Courier"/>
                <a:ea typeface="Courier"/>
                <a:cs typeface="Courier"/>
                <a:sym typeface="Courier"/>
              </a:rPr>
              <a:t>x * x</a:t>
            </a:r>
            <a:r>
              <a:t> is a very costly operation (it's not, but use your imagination) and we want to calculate the sum of squares up to a certain number. It would make sense to parallelize the calulation of each square across threads. We can do something like this:</a:t>
            </a:r>
          </a:p>
          <a:p>
            <a:pPr marL="0" indent="0" defTabSz="182880">
              <a:spcBef>
                <a:spcPts val="500"/>
              </a:spcBef>
              <a:buSzTx/>
              <a:buNone/>
              <a:defRPr sz="2200">
                <a:latin typeface="Helvetica"/>
                <a:ea typeface="Helvetica"/>
                <a:cs typeface="Helvetica"/>
                <a:sym typeface="Helvetica"/>
              </a:defRPr>
            </a:pPr>
          </a:p>
          <a:p>
            <a:pPr marL="0" indent="0" defTabSz="182880">
              <a:spcBef>
                <a:spcPts val="0"/>
              </a:spcBef>
              <a:buSzTx/>
              <a:buNone/>
              <a:defRPr sz="2200">
                <a:solidFill>
                  <a:srgbClr val="333333"/>
                </a:solidFill>
                <a:latin typeface="Courier"/>
                <a:ea typeface="Courier"/>
                <a:cs typeface="Courier"/>
                <a:sym typeface="Courier"/>
              </a:defRPr>
            </a:pPr>
            <a:r>
              <a:t>#include &lt;iostream&gt;</a:t>
            </a:r>
          </a:p>
          <a:p>
            <a:pPr marL="0" indent="0" defTabSz="182880">
              <a:spcBef>
                <a:spcPts val="0"/>
              </a:spcBef>
              <a:buSzTx/>
              <a:buNone/>
              <a:defRPr sz="2200">
                <a:solidFill>
                  <a:srgbClr val="333333"/>
                </a:solidFill>
                <a:latin typeface="Courier"/>
                <a:ea typeface="Courier"/>
                <a:cs typeface="Courier"/>
                <a:sym typeface="Courier"/>
              </a:defRPr>
            </a:pPr>
            <a:r>
              <a:t>#include &lt;vector&gt;</a:t>
            </a:r>
          </a:p>
          <a:p>
            <a:pPr marL="0" indent="0" defTabSz="182880">
              <a:spcBef>
                <a:spcPts val="0"/>
              </a:spcBef>
              <a:buSzTx/>
              <a:buNone/>
              <a:defRPr sz="2200">
                <a:solidFill>
                  <a:srgbClr val="333333"/>
                </a:solidFill>
                <a:latin typeface="Courier"/>
                <a:ea typeface="Courier"/>
                <a:cs typeface="Courier"/>
                <a:sym typeface="Courier"/>
              </a:defRPr>
            </a:pPr>
            <a:r>
              <a:t>#include &lt;thread&gt;</a:t>
            </a:r>
          </a:p>
          <a:p>
            <a:pPr marL="0" indent="0" defTabSz="182880">
              <a:spcBef>
                <a:spcPts val="0"/>
              </a:spcBef>
              <a:buSzTx/>
              <a:buNone/>
              <a:defRPr sz="2200">
                <a:solidFill>
                  <a:srgbClr val="333333"/>
                </a:solidFill>
                <a:latin typeface="Courier"/>
                <a:ea typeface="Courier"/>
                <a:cs typeface="Courier"/>
                <a:sym typeface="Courier"/>
              </a:defRPr>
            </a:pPr>
            <a:r>
              <a:t>using namespace std;</a:t>
            </a:r>
          </a:p>
          <a:p>
            <a:pPr marL="0" indent="0" defTabSz="182880">
              <a:spcBef>
                <a:spcPts val="0"/>
              </a:spcBef>
              <a:buSzTx/>
              <a:buNone/>
              <a:defRPr sz="2200">
                <a:solidFill>
                  <a:srgbClr val="333333"/>
                </a:solidFill>
                <a:latin typeface="Courier"/>
                <a:ea typeface="Courier"/>
                <a:cs typeface="Courier"/>
                <a:sym typeface="Courier"/>
              </a:defRPr>
            </a:pPr>
          </a:p>
          <a:p>
            <a:pPr marL="0" indent="0" defTabSz="182880">
              <a:spcBef>
                <a:spcPts val="0"/>
              </a:spcBef>
              <a:buSzTx/>
              <a:buNone/>
              <a:defRPr sz="2200">
                <a:solidFill>
                  <a:srgbClr val="333333"/>
                </a:solidFill>
                <a:latin typeface="Courier"/>
                <a:ea typeface="Courier"/>
                <a:cs typeface="Courier"/>
                <a:sym typeface="Courier"/>
              </a:defRPr>
            </a:pPr>
            <a:r>
              <a:t>int accum = 0;</a:t>
            </a:r>
          </a:p>
          <a:p>
            <a:pPr marL="0" indent="0" defTabSz="182880">
              <a:spcBef>
                <a:spcPts val="0"/>
              </a:spcBef>
              <a:buSzTx/>
              <a:buNone/>
              <a:defRPr sz="2200">
                <a:solidFill>
                  <a:srgbClr val="333333"/>
                </a:solidFill>
                <a:latin typeface="Courier"/>
                <a:ea typeface="Courier"/>
                <a:cs typeface="Courier"/>
                <a:sym typeface="Courier"/>
              </a:defRPr>
            </a:pPr>
          </a:p>
          <a:p>
            <a:pPr marL="0" indent="0" defTabSz="182880">
              <a:spcBef>
                <a:spcPts val="0"/>
              </a:spcBef>
              <a:buSzTx/>
              <a:buNone/>
              <a:defRPr sz="2200">
                <a:solidFill>
                  <a:srgbClr val="333333"/>
                </a:solidFill>
                <a:latin typeface="Courier"/>
                <a:ea typeface="Courier"/>
                <a:cs typeface="Courier"/>
                <a:sym typeface="Courier"/>
              </a:defRPr>
            </a:pPr>
            <a:r>
              <a:t>void square(int x) {</a:t>
            </a:r>
          </a:p>
          <a:p>
            <a:pPr marL="0" indent="0" defTabSz="182880">
              <a:spcBef>
                <a:spcPts val="0"/>
              </a:spcBef>
              <a:buSzTx/>
              <a:buNone/>
              <a:defRPr sz="2200">
                <a:solidFill>
                  <a:srgbClr val="333333"/>
                </a:solidFill>
                <a:latin typeface="Courier"/>
                <a:ea typeface="Courier"/>
                <a:cs typeface="Courier"/>
                <a:sym typeface="Courier"/>
              </a:defRPr>
            </a:pPr>
            <a:r>
              <a:t>    accum += x * x;</a:t>
            </a:r>
          </a:p>
          <a:p>
            <a:pPr marL="0" indent="0" defTabSz="182880">
              <a:spcBef>
                <a:spcPts val="0"/>
              </a:spcBef>
              <a:buSzTx/>
              <a:buNone/>
              <a:defRPr sz="2200">
                <a:solidFill>
                  <a:srgbClr val="333333"/>
                </a:solidFill>
                <a:latin typeface="Courier"/>
                <a:ea typeface="Courier"/>
                <a:cs typeface="Courier"/>
                <a:sym typeface="Courier"/>
              </a:defRPr>
            </a:pPr>
            <a:r>
              <a:t>}</a:t>
            </a:r>
          </a:p>
          <a:p>
            <a:pPr marL="0" indent="0" defTabSz="182880">
              <a:spcBef>
                <a:spcPts val="0"/>
              </a:spcBef>
              <a:buSzTx/>
              <a:buNone/>
              <a:defRPr sz="2200">
                <a:solidFill>
                  <a:srgbClr val="333333"/>
                </a:solidFill>
                <a:latin typeface="Courier"/>
                <a:ea typeface="Courier"/>
                <a:cs typeface="Courier"/>
                <a:sym typeface="Courier"/>
              </a:defRPr>
            </a:pPr>
          </a:p>
          <a:p>
            <a:pPr marL="0" indent="0" defTabSz="182880">
              <a:spcBef>
                <a:spcPts val="0"/>
              </a:spcBef>
              <a:buSzTx/>
              <a:buNone/>
              <a:defRPr sz="2200">
                <a:solidFill>
                  <a:srgbClr val="333333"/>
                </a:solidFill>
                <a:latin typeface="Courier"/>
                <a:ea typeface="Courier"/>
                <a:cs typeface="Courier"/>
                <a:sym typeface="Courier"/>
              </a:defRPr>
            </a:pPr>
            <a:r>
              <a:t>int main() {</a:t>
            </a:r>
          </a:p>
          <a:p>
            <a:pPr marL="0" indent="0" defTabSz="182880">
              <a:spcBef>
                <a:spcPts val="0"/>
              </a:spcBef>
              <a:buSzTx/>
              <a:buNone/>
              <a:defRPr sz="2200">
                <a:solidFill>
                  <a:srgbClr val="333333"/>
                </a:solidFill>
                <a:latin typeface="Courier"/>
                <a:ea typeface="Courier"/>
                <a:cs typeface="Courier"/>
                <a:sym typeface="Courier"/>
              </a:defRPr>
            </a:pPr>
            <a:r>
              <a:t>    vector&lt;thread&gt; ths;</a:t>
            </a:r>
          </a:p>
          <a:p>
            <a:pPr marL="0" indent="0" defTabSz="182880">
              <a:spcBef>
                <a:spcPts val="0"/>
              </a:spcBef>
              <a:buSzTx/>
              <a:buNone/>
              <a:defRPr sz="2200">
                <a:solidFill>
                  <a:srgbClr val="333333"/>
                </a:solidFill>
                <a:latin typeface="Courier"/>
                <a:ea typeface="Courier"/>
                <a:cs typeface="Courier"/>
                <a:sym typeface="Courier"/>
              </a:defRPr>
            </a:pPr>
            <a:r>
              <a:t>    for (int i = 1; i &lt;= 20; i++) {</a:t>
            </a:r>
          </a:p>
          <a:p>
            <a:pPr marL="0" indent="0" defTabSz="182880">
              <a:spcBef>
                <a:spcPts val="0"/>
              </a:spcBef>
              <a:buSzTx/>
              <a:buNone/>
              <a:defRPr sz="2200">
                <a:solidFill>
                  <a:srgbClr val="333333"/>
                </a:solidFill>
                <a:latin typeface="Courier"/>
                <a:ea typeface="Courier"/>
                <a:cs typeface="Courier"/>
                <a:sym typeface="Courier"/>
              </a:defRPr>
            </a:pPr>
            <a:r>
              <a:t>        ths.push_back(thread(&amp;square, i));</a:t>
            </a:r>
          </a:p>
          <a:p>
            <a:pPr marL="0" indent="0" defTabSz="182880">
              <a:spcBef>
                <a:spcPts val="0"/>
              </a:spcBef>
              <a:buSzTx/>
              <a:buNone/>
              <a:defRPr sz="2200">
                <a:solidFill>
                  <a:srgbClr val="333333"/>
                </a:solidFill>
                <a:latin typeface="Courier"/>
                <a:ea typeface="Courier"/>
                <a:cs typeface="Courier"/>
                <a:sym typeface="Courier"/>
              </a:defRPr>
            </a:pPr>
            <a:r>
              <a:t>    }</a:t>
            </a:r>
          </a:p>
          <a:p>
            <a:pPr marL="0" indent="0" defTabSz="182880">
              <a:spcBef>
                <a:spcPts val="0"/>
              </a:spcBef>
              <a:buSzTx/>
              <a:buNone/>
              <a:defRPr sz="2200">
                <a:solidFill>
                  <a:srgbClr val="333333"/>
                </a:solidFill>
                <a:latin typeface="Courier"/>
                <a:ea typeface="Courier"/>
                <a:cs typeface="Courier"/>
                <a:sym typeface="Courier"/>
              </a:defRPr>
            </a:pPr>
          </a:p>
          <a:p>
            <a:pPr marL="0" indent="0" defTabSz="182880">
              <a:spcBef>
                <a:spcPts val="0"/>
              </a:spcBef>
              <a:buSzTx/>
              <a:buNone/>
              <a:defRPr sz="2200">
                <a:solidFill>
                  <a:srgbClr val="333333"/>
                </a:solidFill>
                <a:latin typeface="Courier"/>
                <a:ea typeface="Courier"/>
                <a:cs typeface="Courier"/>
                <a:sym typeface="Courier"/>
              </a:defRPr>
            </a:pPr>
            <a:r>
              <a:t>    for (auto&amp; th : ths) {</a:t>
            </a:r>
          </a:p>
          <a:p>
            <a:pPr marL="0" indent="0" defTabSz="182880">
              <a:spcBef>
                <a:spcPts val="0"/>
              </a:spcBef>
              <a:buSzTx/>
              <a:buNone/>
              <a:defRPr sz="2200">
                <a:solidFill>
                  <a:srgbClr val="333333"/>
                </a:solidFill>
                <a:latin typeface="Courier"/>
                <a:ea typeface="Courier"/>
                <a:cs typeface="Courier"/>
                <a:sym typeface="Courier"/>
              </a:defRPr>
            </a:pPr>
            <a:r>
              <a:t>        th.join();</a:t>
            </a:r>
          </a:p>
          <a:p>
            <a:pPr marL="0" indent="0" defTabSz="182880">
              <a:spcBef>
                <a:spcPts val="0"/>
              </a:spcBef>
              <a:buSzTx/>
              <a:buNone/>
              <a:defRPr sz="2200">
                <a:solidFill>
                  <a:srgbClr val="333333"/>
                </a:solidFill>
                <a:latin typeface="Courier"/>
                <a:ea typeface="Courier"/>
                <a:cs typeface="Courier"/>
                <a:sym typeface="Courier"/>
              </a:defRPr>
            </a:pPr>
            <a:r>
              <a:t>    }</a:t>
            </a:r>
          </a:p>
          <a:p>
            <a:pPr marL="0" indent="0" defTabSz="182880">
              <a:spcBef>
                <a:spcPts val="0"/>
              </a:spcBef>
              <a:buSzTx/>
              <a:buNone/>
              <a:defRPr sz="2200">
                <a:solidFill>
                  <a:srgbClr val="333333"/>
                </a:solidFill>
                <a:latin typeface="Courier"/>
                <a:ea typeface="Courier"/>
                <a:cs typeface="Courier"/>
                <a:sym typeface="Courier"/>
              </a:defRPr>
            </a:pPr>
            <a:r>
              <a:t>    cout &lt;&lt; "accum = " &lt;&lt; accum &lt;&lt; endl;</a:t>
            </a:r>
          </a:p>
          <a:p>
            <a:pPr marL="0" indent="0" defTabSz="182880">
              <a:spcBef>
                <a:spcPts val="0"/>
              </a:spcBef>
              <a:buSzTx/>
              <a:buNone/>
              <a:defRPr sz="2200">
                <a:solidFill>
                  <a:srgbClr val="333333"/>
                </a:solidFill>
                <a:latin typeface="Courier"/>
                <a:ea typeface="Courier"/>
                <a:cs typeface="Courier"/>
                <a:sym typeface="Courier"/>
              </a:defRPr>
            </a:pPr>
            <a:r>
              <a:t>    return 0;</a:t>
            </a:r>
          </a:p>
          <a:p>
            <a:pPr marL="0" indent="0" defTabSz="182880">
              <a:spcBef>
                <a:spcPts val="0"/>
              </a:spcBef>
              <a:buSzTx/>
              <a:buNone/>
              <a:defRPr sz="2200">
                <a:solidFill>
                  <a:srgbClr val="333333"/>
                </a:solidFill>
                <a:latin typeface="Courier"/>
                <a:ea typeface="Courier"/>
                <a:cs typeface="Courier"/>
                <a:sym typeface="Courier"/>
              </a:defRPr>
            </a:pPr>
            <a:r>
              <a:t>}</a:t>
            </a:r>
          </a:p>
          <a:p>
            <a:pPr marL="0" indent="0" defTabSz="182880">
              <a:spcBef>
                <a:spcPts val="0"/>
              </a:spcBef>
              <a:buSzTx/>
              <a:buNone/>
              <a:defRPr sz="2200">
                <a:solidFill>
                  <a:srgbClr val="333333"/>
                </a:solidFill>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Threads Mutex"/>
          <p:cNvSpPr txBox="1"/>
          <p:nvPr>
            <p:ph type="title"/>
          </p:nvPr>
        </p:nvSpPr>
        <p:spPr>
          <a:prstGeom prst="rect">
            <a:avLst/>
          </a:prstGeom>
        </p:spPr>
        <p:txBody>
          <a:bodyPr/>
          <a:lstStyle/>
          <a:p>
            <a:pPr/>
            <a:r>
              <a:t>Threads Mutex</a:t>
            </a:r>
          </a:p>
        </p:txBody>
      </p:sp>
      <p:sp>
        <p:nvSpPr>
          <p:cNvPr id="707" name="A mutex (mutual exlusion) allows us to encapsulate blocks of code that should only be executed in one thread at a time. Keeping the main function the same:…"/>
          <p:cNvSpPr txBox="1"/>
          <p:nvPr>
            <p:ph type="body" idx="1"/>
          </p:nvPr>
        </p:nvSpPr>
        <p:spPr>
          <a:prstGeom prst="rect">
            <a:avLst/>
          </a:prstGeom>
        </p:spPr>
        <p:txBody>
          <a:bodyPr/>
          <a:lstStyle/>
          <a:p>
            <a:pPr marL="0" indent="0" defTabSz="457200">
              <a:spcBef>
                <a:spcPts val="1400"/>
              </a:spcBef>
              <a:buSzTx/>
              <a:buNone/>
              <a:defRPr sz="2900">
                <a:latin typeface="Helvetica"/>
                <a:ea typeface="Helvetica"/>
                <a:cs typeface="Helvetica"/>
                <a:sym typeface="Helvetica"/>
              </a:defRPr>
            </a:pPr>
            <a:r>
              <a:t>A </a:t>
            </a:r>
            <a:r>
              <a:rPr i="1"/>
              <a:t>mutex</a:t>
            </a:r>
            <a:r>
              <a:t> (</a:t>
            </a:r>
            <a:r>
              <a:rPr b="1"/>
              <a:t>mut</a:t>
            </a:r>
            <a:r>
              <a:t>ual </a:t>
            </a:r>
            <a:r>
              <a:rPr b="1"/>
              <a:t>ex</a:t>
            </a:r>
            <a:r>
              <a:t>lusion) allows us to encapsulate blocks of code that should only be executed in one thread at a time. Keeping the </a:t>
            </a:r>
            <a:r>
              <a:rPr>
                <a:solidFill>
                  <a:srgbClr val="333333"/>
                </a:solidFill>
                <a:latin typeface="Courier"/>
                <a:ea typeface="Courier"/>
                <a:cs typeface="Courier"/>
                <a:sym typeface="Courier"/>
              </a:rPr>
              <a:t>main</a:t>
            </a:r>
            <a:r>
              <a:t> function the same:</a:t>
            </a:r>
          </a:p>
          <a:p>
            <a:pPr marL="0" indent="0" defTabSz="457200">
              <a:spcBef>
                <a:spcPts val="0"/>
              </a:spcBef>
              <a:buSzTx/>
              <a:buNone/>
              <a:defRPr sz="2900">
                <a:solidFill>
                  <a:srgbClr val="333333"/>
                </a:solidFill>
                <a:latin typeface="Courier"/>
                <a:ea typeface="Courier"/>
                <a:cs typeface="Courier"/>
                <a:sym typeface="Courier"/>
              </a:defRPr>
            </a:pPr>
            <a:r>
              <a:t>int accum = 0;</a:t>
            </a:r>
          </a:p>
          <a:p>
            <a:pPr marL="0" indent="0" defTabSz="457200">
              <a:spcBef>
                <a:spcPts val="0"/>
              </a:spcBef>
              <a:buSzTx/>
              <a:buNone/>
              <a:defRPr sz="2900">
                <a:solidFill>
                  <a:srgbClr val="333333"/>
                </a:solidFill>
                <a:latin typeface="Courier"/>
                <a:ea typeface="Courier"/>
                <a:cs typeface="Courier"/>
                <a:sym typeface="Courier"/>
              </a:defRPr>
            </a:pPr>
            <a:r>
              <a:t>mutex accum_mutex;</a:t>
            </a:r>
          </a:p>
          <a:p>
            <a:pPr marL="0" indent="0" defTabSz="457200">
              <a:spcBef>
                <a:spcPts val="0"/>
              </a:spcBef>
              <a:buSzTx/>
              <a:buNone/>
              <a:defRPr sz="2900">
                <a:solidFill>
                  <a:srgbClr val="333333"/>
                </a:solidFill>
                <a:latin typeface="Courier"/>
                <a:ea typeface="Courier"/>
                <a:cs typeface="Courier"/>
                <a:sym typeface="Courier"/>
              </a:defRPr>
            </a:pPr>
          </a:p>
          <a:p>
            <a:pPr marL="0" indent="0" defTabSz="457200">
              <a:spcBef>
                <a:spcPts val="0"/>
              </a:spcBef>
              <a:buSzTx/>
              <a:buNone/>
              <a:defRPr sz="2900">
                <a:solidFill>
                  <a:srgbClr val="333333"/>
                </a:solidFill>
                <a:latin typeface="Courier"/>
                <a:ea typeface="Courier"/>
                <a:cs typeface="Courier"/>
                <a:sym typeface="Courier"/>
              </a:defRPr>
            </a:pPr>
            <a:r>
              <a:t>void square(int x) {</a:t>
            </a:r>
          </a:p>
          <a:p>
            <a:pPr marL="0" indent="0" defTabSz="457200">
              <a:spcBef>
                <a:spcPts val="0"/>
              </a:spcBef>
              <a:buSzTx/>
              <a:buNone/>
              <a:defRPr sz="2900">
                <a:solidFill>
                  <a:srgbClr val="333333"/>
                </a:solidFill>
                <a:latin typeface="Courier"/>
                <a:ea typeface="Courier"/>
                <a:cs typeface="Courier"/>
                <a:sym typeface="Courier"/>
              </a:defRPr>
            </a:pPr>
            <a:r>
              <a:t>    int temp = x * x;</a:t>
            </a:r>
          </a:p>
          <a:p>
            <a:pPr marL="0" indent="0" defTabSz="457200">
              <a:spcBef>
                <a:spcPts val="0"/>
              </a:spcBef>
              <a:buSzTx/>
              <a:buNone/>
              <a:defRPr sz="2900">
                <a:solidFill>
                  <a:srgbClr val="333333"/>
                </a:solidFill>
                <a:latin typeface="Courier"/>
                <a:ea typeface="Courier"/>
                <a:cs typeface="Courier"/>
                <a:sym typeface="Courier"/>
              </a:defRPr>
            </a:pPr>
            <a:r>
              <a:t>    accum_mutex.lock();</a:t>
            </a:r>
          </a:p>
          <a:p>
            <a:pPr marL="0" indent="0" defTabSz="457200">
              <a:spcBef>
                <a:spcPts val="0"/>
              </a:spcBef>
              <a:buSzTx/>
              <a:buNone/>
              <a:defRPr sz="2900">
                <a:solidFill>
                  <a:srgbClr val="333333"/>
                </a:solidFill>
                <a:latin typeface="Courier"/>
                <a:ea typeface="Courier"/>
                <a:cs typeface="Courier"/>
                <a:sym typeface="Courier"/>
              </a:defRPr>
            </a:pPr>
            <a:r>
              <a:t>    accum += temp;</a:t>
            </a:r>
          </a:p>
          <a:p>
            <a:pPr marL="0" indent="0" defTabSz="457200">
              <a:spcBef>
                <a:spcPts val="0"/>
              </a:spcBef>
              <a:buSzTx/>
              <a:buNone/>
              <a:defRPr sz="2900">
                <a:solidFill>
                  <a:srgbClr val="333333"/>
                </a:solidFill>
                <a:latin typeface="Courier"/>
                <a:ea typeface="Courier"/>
                <a:cs typeface="Courier"/>
                <a:sym typeface="Courier"/>
              </a:defRPr>
            </a:pPr>
            <a:r>
              <a:t>    accum_mutex.unlock();</a:t>
            </a:r>
          </a:p>
          <a:p>
            <a:pPr marL="0" indent="0" defTabSz="457200">
              <a:spcBef>
                <a:spcPts val="0"/>
              </a:spcBef>
              <a:buSzTx/>
              <a:buNone/>
              <a:defRPr sz="2900">
                <a:solidFill>
                  <a:srgbClr val="333333"/>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Threads Atomic"/>
          <p:cNvSpPr txBox="1"/>
          <p:nvPr>
            <p:ph type="title"/>
          </p:nvPr>
        </p:nvSpPr>
        <p:spPr>
          <a:prstGeom prst="rect">
            <a:avLst/>
          </a:prstGeom>
        </p:spPr>
        <p:txBody>
          <a:bodyPr/>
          <a:lstStyle/>
          <a:p>
            <a:pPr/>
            <a:r>
              <a:t>Threads Atomic</a:t>
            </a:r>
          </a:p>
        </p:txBody>
      </p:sp>
      <p:sp>
        <p:nvSpPr>
          <p:cNvPr id="710" name="C++11 offers even nicer abstractions to solve this problem. For instance, the atomic container:…"/>
          <p:cNvSpPr txBox="1"/>
          <p:nvPr>
            <p:ph type="body" idx="1"/>
          </p:nvPr>
        </p:nvSpPr>
        <p:spPr>
          <a:prstGeom prst="rect">
            <a:avLst/>
          </a:prstGeom>
        </p:spPr>
        <p:txBody>
          <a:bodyPr/>
          <a:lstStyle/>
          <a:p>
            <a:pPr marL="0" indent="0" defTabSz="457200">
              <a:spcBef>
                <a:spcPts val="1400"/>
              </a:spcBef>
              <a:buSzTx/>
              <a:buNone/>
              <a:defRPr sz="4000">
                <a:latin typeface="Helvetica"/>
                <a:ea typeface="Helvetica"/>
                <a:cs typeface="Helvetica"/>
                <a:sym typeface="Helvetica"/>
              </a:defRPr>
            </a:pPr>
            <a:r>
              <a:t>C++11 offers even nicer abstractions to solve this problem. For instance, the </a:t>
            </a:r>
            <a:r>
              <a:rPr>
                <a:solidFill>
                  <a:srgbClr val="333333"/>
                </a:solidFill>
                <a:latin typeface="Courier"/>
                <a:ea typeface="Courier"/>
                <a:cs typeface="Courier"/>
                <a:sym typeface="Courier"/>
              </a:rPr>
              <a:t>atomic</a:t>
            </a:r>
            <a:r>
              <a:t> container:</a:t>
            </a:r>
          </a:p>
          <a:p>
            <a:pPr marL="0" indent="0" defTabSz="457200">
              <a:spcBef>
                <a:spcPts val="0"/>
              </a:spcBef>
              <a:buSzTx/>
              <a:buNone/>
              <a:defRPr sz="4000">
                <a:solidFill>
                  <a:srgbClr val="333333"/>
                </a:solidFill>
                <a:latin typeface="Courier"/>
                <a:ea typeface="Courier"/>
                <a:cs typeface="Courier"/>
                <a:sym typeface="Courier"/>
              </a:defRPr>
            </a:pPr>
            <a:r>
              <a:t>#include &lt;atomic&gt;</a:t>
            </a:r>
          </a:p>
          <a:p>
            <a:pPr marL="0" indent="0" defTabSz="457200">
              <a:spcBef>
                <a:spcPts val="0"/>
              </a:spcBef>
              <a:buSzTx/>
              <a:buNone/>
              <a:defRPr sz="4000">
                <a:solidFill>
                  <a:srgbClr val="333333"/>
                </a:solidFill>
                <a:latin typeface="Courier"/>
                <a:ea typeface="Courier"/>
                <a:cs typeface="Courier"/>
                <a:sym typeface="Courier"/>
              </a:defRPr>
            </a:pPr>
          </a:p>
          <a:p>
            <a:pPr marL="0" indent="0" defTabSz="457200">
              <a:spcBef>
                <a:spcPts val="0"/>
              </a:spcBef>
              <a:buSzTx/>
              <a:buNone/>
              <a:defRPr sz="4000">
                <a:solidFill>
                  <a:srgbClr val="333333"/>
                </a:solidFill>
                <a:latin typeface="Courier"/>
                <a:ea typeface="Courier"/>
                <a:cs typeface="Courier"/>
                <a:sym typeface="Courier"/>
              </a:defRPr>
            </a:pPr>
            <a:r>
              <a:t>atomic&lt;int&gt; accum(0);</a:t>
            </a:r>
          </a:p>
          <a:p>
            <a:pPr marL="0" indent="0" defTabSz="457200">
              <a:spcBef>
                <a:spcPts val="0"/>
              </a:spcBef>
              <a:buSzTx/>
              <a:buNone/>
              <a:defRPr sz="4000">
                <a:solidFill>
                  <a:srgbClr val="333333"/>
                </a:solidFill>
                <a:latin typeface="Courier"/>
                <a:ea typeface="Courier"/>
                <a:cs typeface="Courier"/>
                <a:sym typeface="Courier"/>
              </a:defRPr>
            </a:pPr>
          </a:p>
          <a:p>
            <a:pPr marL="0" indent="0" defTabSz="457200">
              <a:spcBef>
                <a:spcPts val="0"/>
              </a:spcBef>
              <a:buSzTx/>
              <a:buNone/>
              <a:defRPr sz="4000">
                <a:solidFill>
                  <a:srgbClr val="333333"/>
                </a:solidFill>
                <a:latin typeface="Courier"/>
                <a:ea typeface="Courier"/>
                <a:cs typeface="Courier"/>
                <a:sym typeface="Courier"/>
              </a:defRPr>
            </a:pPr>
            <a:r>
              <a:t>void square(int x) {</a:t>
            </a:r>
          </a:p>
          <a:p>
            <a:pPr marL="0" indent="0" defTabSz="457200">
              <a:spcBef>
                <a:spcPts val="0"/>
              </a:spcBef>
              <a:buSzTx/>
              <a:buNone/>
              <a:defRPr sz="4000">
                <a:solidFill>
                  <a:srgbClr val="333333"/>
                </a:solidFill>
                <a:latin typeface="Courier"/>
                <a:ea typeface="Courier"/>
                <a:cs typeface="Courier"/>
                <a:sym typeface="Courier"/>
              </a:defRPr>
            </a:pPr>
            <a:r>
              <a:t>    accum += x * x;</a:t>
            </a:r>
          </a:p>
          <a:p>
            <a:pPr marL="0" indent="0" defTabSz="457200">
              <a:spcBef>
                <a:spcPts val="0"/>
              </a:spcBef>
              <a:buSzTx/>
              <a:buNone/>
              <a:defRPr sz="4000">
                <a:solidFill>
                  <a:srgbClr val="333333"/>
                </a:solidFill>
                <a:latin typeface="Courier"/>
                <a:ea typeface="Courier"/>
                <a:cs typeface="Courier"/>
                <a:sym typeface="Courier"/>
              </a:defRPr>
            </a:pPr>
            <a:r>
              <a:t>}</a:t>
            </a:r>
          </a:p>
          <a:p>
            <a:pPr marL="0" indent="0" defTabSz="457200">
              <a:spcBef>
                <a:spcPts val="1400"/>
              </a:spcBef>
              <a:buSzTx/>
              <a:buNone/>
              <a:defRPr sz="3900">
                <a:latin typeface="Helvetica"/>
                <a:ea typeface="Helvetica"/>
                <a:cs typeface="Helvetica"/>
                <a:sym typeface="Helvetica"/>
              </a:defRPr>
            </a:pPr>
            <a:r>
              <a:t>We don't need to introduce </a:t>
            </a:r>
            <a:r>
              <a:rPr>
                <a:solidFill>
                  <a:srgbClr val="333333"/>
                </a:solidFill>
                <a:latin typeface="Courier"/>
                <a:ea typeface="Courier"/>
                <a:cs typeface="Courier"/>
                <a:sym typeface="Courier"/>
              </a:rPr>
              <a:t>temp</a:t>
            </a:r>
            <a:r>
              <a:t> here, since </a:t>
            </a:r>
            <a:r>
              <a:rPr>
                <a:solidFill>
                  <a:srgbClr val="333333"/>
                </a:solidFill>
                <a:latin typeface="Courier"/>
                <a:ea typeface="Courier"/>
                <a:cs typeface="Courier"/>
                <a:sym typeface="Courier"/>
              </a:rPr>
              <a:t>x * x</a:t>
            </a:r>
            <a:r>
              <a:t> will be evaluated before handed off to </a:t>
            </a:r>
            <a:r>
              <a:rPr>
                <a:solidFill>
                  <a:srgbClr val="333333"/>
                </a:solidFill>
                <a:latin typeface="Courier"/>
                <a:ea typeface="Courier"/>
                <a:cs typeface="Courier"/>
                <a:sym typeface="Courier"/>
              </a:rPr>
              <a:t>accum</a:t>
            </a:r>
            <a:r>
              <a:t>, so it will be outside the atomic event.</a:t>
            </a:r>
          </a:p>
          <a:p>
            <a:pPr marL="0" indent="0" defTabSz="457200">
              <a:spcBef>
                <a:spcPts val="0"/>
              </a:spcBef>
              <a:buSzTx/>
              <a:buNone/>
              <a:defRPr sz="1400">
                <a:latin typeface="Helvetica"/>
                <a:ea typeface="Helvetica"/>
                <a:cs typeface="Helvetica"/>
                <a:sym typeface="Helvetica"/>
              </a:defRPr>
            </a:pPr>
          </a:p>
          <a:p>
            <a:pPr marL="0" indent="0" defTabSz="457200">
              <a:spcBef>
                <a:spcPts val="0"/>
              </a:spcBef>
              <a:buSzTx/>
              <a:buNone/>
              <a:defRPr sz="14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Threads Tasks"/>
          <p:cNvSpPr txBox="1"/>
          <p:nvPr>
            <p:ph type="title"/>
          </p:nvPr>
        </p:nvSpPr>
        <p:spPr>
          <a:prstGeom prst="rect">
            <a:avLst/>
          </a:prstGeom>
        </p:spPr>
        <p:txBody>
          <a:bodyPr/>
          <a:lstStyle/>
          <a:p>
            <a:pPr/>
            <a:r>
              <a:t>Threads Tasks</a:t>
            </a:r>
          </a:p>
        </p:txBody>
      </p:sp>
      <p:sp>
        <p:nvSpPr>
          <p:cNvPr id="713" name="Tasks…"/>
          <p:cNvSpPr txBox="1"/>
          <p:nvPr>
            <p:ph type="body" idx="1"/>
          </p:nvPr>
        </p:nvSpPr>
        <p:spPr>
          <a:prstGeom prst="rect">
            <a:avLst/>
          </a:prstGeom>
        </p:spPr>
        <p:txBody>
          <a:bodyPr/>
          <a:lstStyle/>
          <a:p>
            <a:pPr marL="0" indent="0" defTabSz="438911">
              <a:spcBef>
                <a:spcPts val="1400"/>
              </a:spcBef>
              <a:buSzTx/>
              <a:buNone/>
              <a:defRPr b="1" sz="2976">
                <a:latin typeface="Helvetica"/>
                <a:ea typeface="Helvetica"/>
                <a:cs typeface="Helvetica"/>
                <a:sym typeface="Helvetica"/>
              </a:defRPr>
            </a:pPr>
            <a:r>
              <a:t>Tasks</a:t>
            </a:r>
          </a:p>
          <a:p>
            <a:pPr marL="0" indent="0" defTabSz="438911">
              <a:spcBef>
                <a:spcPts val="1300"/>
              </a:spcBef>
              <a:buSzTx/>
              <a:buNone/>
              <a:defRPr sz="2592">
                <a:latin typeface="Helvetica"/>
                <a:ea typeface="Helvetica"/>
                <a:cs typeface="Helvetica"/>
                <a:sym typeface="Helvetica"/>
              </a:defRPr>
            </a:pPr>
            <a:r>
              <a:t>An even higher level of abstraction avoids the concept of threads altogether and talks in terms of </a:t>
            </a:r>
            <a:r>
              <a:rPr i="1"/>
              <a:t>tasks</a:t>
            </a:r>
            <a:r>
              <a:t> instead. Consider the following example:</a:t>
            </a:r>
          </a:p>
          <a:p>
            <a:pPr marL="0" indent="0" defTabSz="438911">
              <a:spcBef>
                <a:spcPts val="0"/>
              </a:spcBef>
              <a:buSzTx/>
              <a:buNone/>
              <a:defRPr sz="2592">
                <a:solidFill>
                  <a:srgbClr val="333333"/>
                </a:solidFill>
                <a:latin typeface="Courier"/>
                <a:ea typeface="Courier"/>
                <a:cs typeface="Courier"/>
                <a:sym typeface="Courier"/>
              </a:defRPr>
            </a:pPr>
            <a:r>
              <a:t>#include &lt;iostream&gt;</a:t>
            </a:r>
          </a:p>
          <a:p>
            <a:pPr marL="0" indent="0" defTabSz="438911">
              <a:spcBef>
                <a:spcPts val="0"/>
              </a:spcBef>
              <a:buSzTx/>
              <a:buNone/>
              <a:defRPr sz="2592">
                <a:solidFill>
                  <a:srgbClr val="333333"/>
                </a:solidFill>
                <a:latin typeface="Courier"/>
                <a:ea typeface="Courier"/>
                <a:cs typeface="Courier"/>
                <a:sym typeface="Courier"/>
              </a:defRPr>
            </a:pPr>
            <a:r>
              <a:t>#include &lt;future&gt;</a:t>
            </a:r>
          </a:p>
          <a:p>
            <a:pPr marL="0" indent="0" defTabSz="438911">
              <a:spcBef>
                <a:spcPts val="0"/>
              </a:spcBef>
              <a:buSzTx/>
              <a:buNone/>
              <a:defRPr sz="2592">
                <a:solidFill>
                  <a:srgbClr val="333333"/>
                </a:solidFill>
                <a:latin typeface="Courier"/>
                <a:ea typeface="Courier"/>
                <a:cs typeface="Courier"/>
                <a:sym typeface="Courier"/>
              </a:defRPr>
            </a:pPr>
            <a:r>
              <a:t>#include &lt;chrono&gt;</a:t>
            </a:r>
          </a:p>
          <a:p>
            <a:pPr marL="0" indent="0" defTabSz="438911">
              <a:spcBef>
                <a:spcPts val="0"/>
              </a:spcBef>
              <a:buSzTx/>
              <a:buNone/>
              <a:defRPr sz="2592">
                <a:solidFill>
                  <a:srgbClr val="333333"/>
                </a:solidFill>
                <a:latin typeface="Courier"/>
                <a:ea typeface="Courier"/>
                <a:cs typeface="Courier"/>
                <a:sym typeface="Courier"/>
              </a:defRPr>
            </a:pPr>
            <a:r>
              <a:t>using namespace std;</a:t>
            </a:r>
          </a:p>
          <a:p>
            <a:pPr marL="0" indent="0" defTabSz="438911">
              <a:spcBef>
                <a:spcPts val="0"/>
              </a:spcBef>
              <a:buSzTx/>
              <a:buNone/>
              <a:defRPr sz="2592">
                <a:solidFill>
                  <a:srgbClr val="333333"/>
                </a:solidFill>
                <a:latin typeface="Courier"/>
                <a:ea typeface="Courier"/>
                <a:cs typeface="Courier"/>
                <a:sym typeface="Courier"/>
              </a:defRPr>
            </a:pPr>
          </a:p>
          <a:p>
            <a:pPr marL="0" indent="0" defTabSz="438911">
              <a:spcBef>
                <a:spcPts val="0"/>
              </a:spcBef>
              <a:buSzTx/>
              <a:buNone/>
              <a:defRPr sz="2592">
                <a:solidFill>
                  <a:srgbClr val="333333"/>
                </a:solidFill>
                <a:latin typeface="Courier"/>
                <a:ea typeface="Courier"/>
                <a:cs typeface="Courier"/>
                <a:sym typeface="Courier"/>
              </a:defRPr>
            </a:pPr>
            <a:r>
              <a:t>int square(int x) {</a:t>
            </a:r>
          </a:p>
          <a:p>
            <a:pPr marL="0" indent="0" defTabSz="438911">
              <a:spcBef>
                <a:spcPts val="0"/>
              </a:spcBef>
              <a:buSzTx/>
              <a:buNone/>
              <a:defRPr sz="2592">
                <a:solidFill>
                  <a:srgbClr val="333333"/>
                </a:solidFill>
                <a:latin typeface="Courier"/>
                <a:ea typeface="Courier"/>
                <a:cs typeface="Courier"/>
                <a:sym typeface="Courier"/>
              </a:defRPr>
            </a:pPr>
            <a:r>
              <a:t>    return x * x;</a:t>
            </a:r>
          </a:p>
          <a:p>
            <a:pPr marL="0" indent="0" defTabSz="438911">
              <a:spcBef>
                <a:spcPts val="0"/>
              </a:spcBef>
              <a:buSzTx/>
              <a:buNone/>
              <a:defRPr sz="2592">
                <a:solidFill>
                  <a:srgbClr val="333333"/>
                </a:solidFill>
                <a:latin typeface="Courier"/>
                <a:ea typeface="Courier"/>
                <a:cs typeface="Courier"/>
                <a:sym typeface="Courier"/>
              </a:defRPr>
            </a:pPr>
            <a:r>
              <a:t>}</a:t>
            </a:r>
          </a:p>
          <a:p>
            <a:pPr marL="0" indent="0" defTabSz="438911">
              <a:spcBef>
                <a:spcPts val="0"/>
              </a:spcBef>
              <a:buSzTx/>
              <a:buNone/>
              <a:defRPr sz="2592">
                <a:solidFill>
                  <a:srgbClr val="333333"/>
                </a:solidFill>
                <a:latin typeface="Courier"/>
                <a:ea typeface="Courier"/>
                <a:cs typeface="Courier"/>
                <a:sym typeface="Courier"/>
              </a:defRPr>
            </a:pPr>
          </a:p>
          <a:p>
            <a:pPr marL="0" indent="0" defTabSz="438911">
              <a:spcBef>
                <a:spcPts val="0"/>
              </a:spcBef>
              <a:buSzTx/>
              <a:buNone/>
              <a:defRPr sz="2592">
                <a:solidFill>
                  <a:srgbClr val="333333"/>
                </a:solidFill>
                <a:latin typeface="Courier"/>
                <a:ea typeface="Courier"/>
                <a:cs typeface="Courier"/>
                <a:sym typeface="Courier"/>
              </a:defRPr>
            </a:pPr>
            <a:r>
              <a:t>int main() {</a:t>
            </a:r>
          </a:p>
          <a:p>
            <a:pPr marL="0" indent="0" defTabSz="438911">
              <a:spcBef>
                <a:spcPts val="0"/>
              </a:spcBef>
              <a:buSzTx/>
              <a:buNone/>
              <a:defRPr sz="2592">
                <a:solidFill>
                  <a:srgbClr val="333333"/>
                </a:solidFill>
                <a:latin typeface="Courier"/>
                <a:ea typeface="Courier"/>
                <a:cs typeface="Courier"/>
                <a:sym typeface="Courier"/>
              </a:defRPr>
            </a:pPr>
            <a:r>
              <a:t>    auto a = async(&amp;square, 10);</a:t>
            </a:r>
          </a:p>
          <a:p>
            <a:pPr marL="0" indent="0" defTabSz="438911">
              <a:spcBef>
                <a:spcPts val="0"/>
              </a:spcBef>
              <a:buSzTx/>
              <a:buNone/>
              <a:defRPr sz="2592">
                <a:solidFill>
                  <a:srgbClr val="333333"/>
                </a:solidFill>
                <a:latin typeface="Courier"/>
                <a:ea typeface="Courier"/>
                <a:cs typeface="Courier"/>
                <a:sym typeface="Courier"/>
              </a:defRPr>
            </a:pPr>
            <a:r>
              <a:t>    int v = a.get();</a:t>
            </a:r>
          </a:p>
          <a:p>
            <a:pPr marL="0" indent="0" defTabSz="438911">
              <a:spcBef>
                <a:spcPts val="0"/>
              </a:spcBef>
              <a:buSzTx/>
              <a:buNone/>
              <a:defRPr sz="2592">
                <a:solidFill>
                  <a:srgbClr val="333333"/>
                </a:solidFill>
                <a:latin typeface="Courier"/>
                <a:ea typeface="Courier"/>
                <a:cs typeface="Courier"/>
                <a:sym typeface="Courier"/>
              </a:defRPr>
            </a:pPr>
          </a:p>
          <a:p>
            <a:pPr marL="0" indent="0" defTabSz="438911">
              <a:spcBef>
                <a:spcPts val="0"/>
              </a:spcBef>
              <a:buSzTx/>
              <a:buNone/>
              <a:defRPr sz="2592">
                <a:solidFill>
                  <a:srgbClr val="333333"/>
                </a:solidFill>
                <a:latin typeface="Courier"/>
                <a:ea typeface="Courier"/>
                <a:cs typeface="Courier"/>
                <a:sym typeface="Courier"/>
              </a:defRPr>
            </a:pPr>
            <a:r>
              <a:t>    cout &lt;&lt; "The thread returned " &lt;&lt; v &lt;&lt; endl;</a:t>
            </a:r>
          </a:p>
          <a:p>
            <a:pPr marL="0" indent="0" defTabSz="438911">
              <a:spcBef>
                <a:spcPts val="0"/>
              </a:spcBef>
              <a:buSzTx/>
              <a:buNone/>
              <a:defRPr sz="2592">
                <a:solidFill>
                  <a:srgbClr val="333333"/>
                </a:solidFill>
                <a:latin typeface="Courier"/>
                <a:ea typeface="Courier"/>
                <a:cs typeface="Courier"/>
                <a:sym typeface="Courier"/>
              </a:defRPr>
            </a:pPr>
            <a:r>
              <a:t>    return 0;</a:t>
            </a:r>
          </a:p>
          <a:p>
            <a:pPr marL="0" indent="0" defTabSz="438911">
              <a:spcBef>
                <a:spcPts val="0"/>
              </a:spcBef>
              <a:buSzTx/>
              <a:buNone/>
              <a:defRPr sz="2592">
                <a:solidFill>
                  <a:srgbClr val="333333"/>
                </a:solidFill>
                <a:latin typeface="Courier"/>
                <a:ea typeface="Courier"/>
                <a:cs typeface="Courier"/>
                <a:sym typeface="Courier"/>
              </a:defRPr>
            </a:pPr>
            <a:r>
              <a:t>}</a:t>
            </a:r>
          </a:p>
          <a:p>
            <a:pPr marL="0" indent="0" defTabSz="438911">
              <a:spcBef>
                <a:spcPts val="0"/>
              </a:spcBef>
              <a:buSzTx/>
              <a:buNone/>
              <a:defRPr sz="2592">
                <a:latin typeface="Helvetica"/>
                <a:ea typeface="Helvetica"/>
                <a:cs typeface="Helvetica"/>
                <a:sym typeface="Helvetica"/>
              </a:defRPr>
            </a:pPr>
            <a:r>
              <a:t>The </a:t>
            </a:r>
            <a:r>
              <a:rPr>
                <a:solidFill>
                  <a:srgbClr val="333333"/>
                </a:solidFill>
                <a:latin typeface="Courier"/>
                <a:ea typeface="Courier"/>
                <a:cs typeface="Courier"/>
                <a:sym typeface="Courier"/>
              </a:rPr>
              <a:t>async</a:t>
            </a:r>
            <a:r>
              <a:t> construct uses an object pair called a </a:t>
            </a:r>
            <a:r>
              <a:rPr i="1"/>
              <a:t>promise</a:t>
            </a:r>
            <a:r>
              <a:t> and a </a:t>
            </a:r>
            <a:r>
              <a:rPr i="1"/>
              <a:t>future</a:t>
            </a:r>
            <a:r>
              <a:t>. The former has made a promise to eventually provide a value. The future is linked to the promise and can at any time try to retrieve the value by </a:t>
            </a:r>
            <a:r>
              <a:rPr>
                <a:solidFill>
                  <a:srgbClr val="333333"/>
                </a:solidFill>
                <a:latin typeface="Courier"/>
                <a:ea typeface="Courier"/>
                <a:cs typeface="Courier"/>
                <a:sym typeface="Courier"/>
              </a:rPr>
              <a:t>get()</a:t>
            </a:r>
            <a:r>
              <a:t>. If the promise hasn't been fulfilled yet, it will simply wait until the value is ready. The </a:t>
            </a:r>
            <a:r>
              <a:rPr>
                <a:solidFill>
                  <a:srgbClr val="333333"/>
                </a:solidFill>
                <a:latin typeface="Courier"/>
                <a:ea typeface="Courier"/>
                <a:cs typeface="Courier"/>
                <a:sym typeface="Courier"/>
              </a:rPr>
              <a:t>async</a:t>
            </a:r>
            <a:r>
              <a:t> hides most of this for us, except that it returns in this case a </a:t>
            </a:r>
            <a:r>
              <a:rPr>
                <a:solidFill>
                  <a:srgbClr val="333333"/>
                </a:solidFill>
                <a:latin typeface="Courier"/>
                <a:ea typeface="Courier"/>
                <a:cs typeface="Courier"/>
                <a:sym typeface="Courier"/>
              </a:rPr>
              <a:t>future&lt;int&gt;</a:t>
            </a:r>
            <a:r>
              <a:t> object. Again, since the compiler knows what this call to </a:t>
            </a:r>
            <a:r>
              <a:rPr>
                <a:solidFill>
                  <a:srgbClr val="333333"/>
                </a:solidFill>
                <a:latin typeface="Courier"/>
                <a:ea typeface="Courier"/>
                <a:cs typeface="Courier"/>
                <a:sym typeface="Courier"/>
              </a:rPr>
              <a:t>async</a:t>
            </a:r>
            <a:r>
              <a:t> returns, we can use </a:t>
            </a:r>
            <a:r>
              <a:rPr>
                <a:solidFill>
                  <a:srgbClr val="333333"/>
                </a:solidFill>
                <a:latin typeface="Courier"/>
                <a:ea typeface="Courier"/>
                <a:cs typeface="Courier"/>
                <a:sym typeface="Courier"/>
              </a:rPr>
              <a:t>auto</a:t>
            </a:r>
            <a:r>
              <a:t> to declare the future.</a:t>
            </a:r>
          </a:p>
        </p:txBody>
      </p:sp>
    </p:spTree>
  </p:cSld>
  <p:clrMapOvr>
    <a:masterClrMapping/>
  </p:clrMapOvr>
  <p:transition xmlns:p14="http://schemas.microsoft.com/office/powerpoint/2010/main" spd="med" advClick="1"/>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Threads Condition"/>
          <p:cNvSpPr txBox="1"/>
          <p:nvPr>
            <p:ph type="title"/>
          </p:nvPr>
        </p:nvSpPr>
        <p:spPr>
          <a:prstGeom prst="rect">
            <a:avLst/>
          </a:prstGeom>
        </p:spPr>
        <p:txBody>
          <a:bodyPr/>
          <a:lstStyle/>
          <a:p>
            <a:pPr/>
            <a:r>
              <a:t>Threads Condition</a:t>
            </a:r>
          </a:p>
        </p:txBody>
      </p:sp>
      <p:sp>
        <p:nvSpPr>
          <p:cNvPr id="716" name="#include &lt;iostream&gt;…"/>
          <p:cNvSpPr txBox="1"/>
          <p:nvPr>
            <p:ph type="body" idx="1"/>
          </p:nvPr>
        </p:nvSpPr>
        <p:spPr>
          <a:prstGeom prst="rect">
            <a:avLst/>
          </a:prstGeom>
        </p:spPr>
        <p:txBody>
          <a:bodyPr/>
          <a:lstStyle/>
          <a:p>
            <a:pPr marL="0" indent="0" defTabSz="251460">
              <a:spcBef>
                <a:spcPts val="0"/>
              </a:spcBef>
              <a:buSzTx/>
              <a:buNone/>
              <a:defRPr sz="1650">
                <a:solidFill>
                  <a:srgbClr val="333333"/>
                </a:solidFill>
                <a:latin typeface="Courier"/>
                <a:ea typeface="Courier"/>
                <a:cs typeface="Courier"/>
                <a:sym typeface="Courier"/>
              </a:defRPr>
            </a:pPr>
            <a:r>
              <a:t>#include &lt;iostream&gt;</a:t>
            </a:r>
          </a:p>
          <a:p>
            <a:pPr marL="0" indent="0" defTabSz="251460">
              <a:spcBef>
                <a:spcPts val="0"/>
              </a:spcBef>
              <a:buSzTx/>
              <a:buNone/>
              <a:defRPr sz="1650">
                <a:solidFill>
                  <a:srgbClr val="333333"/>
                </a:solidFill>
                <a:latin typeface="Courier"/>
                <a:ea typeface="Courier"/>
                <a:cs typeface="Courier"/>
                <a:sym typeface="Courier"/>
              </a:defRPr>
            </a:pPr>
            <a:r>
              <a:t>#include &lt;thread&gt;</a:t>
            </a:r>
          </a:p>
          <a:p>
            <a:pPr marL="0" indent="0" defTabSz="251460">
              <a:spcBef>
                <a:spcPts val="0"/>
              </a:spcBef>
              <a:buSzTx/>
              <a:buNone/>
              <a:defRPr sz="1650">
                <a:solidFill>
                  <a:srgbClr val="333333"/>
                </a:solidFill>
                <a:latin typeface="Courier"/>
                <a:ea typeface="Courier"/>
                <a:cs typeface="Courier"/>
                <a:sym typeface="Courier"/>
              </a:defRPr>
            </a:pPr>
            <a:r>
              <a:t>#include &lt;condition_variable&gt;</a:t>
            </a:r>
          </a:p>
          <a:p>
            <a:pPr marL="0" indent="0" defTabSz="251460">
              <a:spcBef>
                <a:spcPts val="0"/>
              </a:spcBef>
              <a:buSzTx/>
              <a:buNone/>
              <a:defRPr sz="1650">
                <a:solidFill>
                  <a:srgbClr val="333333"/>
                </a:solidFill>
                <a:latin typeface="Courier"/>
                <a:ea typeface="Courier"/>
                <a:cs typeface="Courier"/>
                <a:sym typeface="Courier"/>
              </a:defRPr>
            </a:pPr>
            <a:r>
              <a:t>#include &lt;mutex&gt;</a:t>
            </a:r>
          </a:p>
          <a:p>
            <a:pPr marL="0" indent="0" defTabSz="251460">
              <a:spcBef>
                <a:spcPts val="0"/>
              </a:spcBef>
              <a:buSzTx/>
              <a:buNone/>
              <a:defRPr sz="1650">
                <a:solidFill>
                  <a:srgbClr val="333333"/>
                </a:solidFill>
                <a:latin typeface="Courier"/>
                <a:ea typeface="Courier"/>
                <a:cs typeface="Courier"/>
                <a:sym typeface="Courier"/>
              </a:defRPr>
            </a:pPr>
            <a:r>
              <a:t>#include &lt;chrono&gt;</a:t>
            </a:r>
          </a:p>
          <a:p>
            <a:pPr marL="0" indent="0" defTabSz="251460">
              <a:spcBef>
                <a:spcPts val="0"/>
              </a:spcBef>
              <a:buSzTx/>
              <a:buNone/>
              <a:defRPr sz="1650">
                <a:solidFill>
                  <a:srgbClr val="333333"/>
                </a:solidFill>
                <a:latin typeface="Courier"/>
                <a:ea typeface="Courier"/>
                <a:cs typeface="Courier"/>
                <a:sym typeface="Courier"/>
              </a:defRPr>
            </a:pPr>
            <a:r>
              <a:t>#include &lt;queue&gt;</a:t>
            </a:r>
          </a:p>
          <a:p>
            <a:pPr marL="0" indent="0" defTabSz="251460">
              <a:spcBef>
                <a:spcPts val="0"/>
              </a:spcBef>
              <a:buSzTx/>
              <a:buNone/>
              <a:defRPr sz="1650">
                <a:solidFill>
                  <a:srgbClr val="333333"/>
                </a:solidFill>
                <a:latin typeface="Courier"/>
                <a:ea typeface="Courier"/>
                <a:cs typeface="Courier"/>
                <a:sym typeface="Courier"/>
              </a:defRPr>
            </a:pPr>
            <a:r>
              <a:t>using namespace std;</a:t>
            </a:r>
          </a:p>
          <a:p>
            <a:pPr marL="0" indent="0" defTabSz="251460">
              <a:spcBef>
                <a:spcPts val="0"/>
              </a:spcBef>
              <a:buSzTx/>
              <a:buNone/>
              <a:defRPr sz="1650">
                <a:solidFill>
                  <a:srgbClr val="333333"/>
                </a:solidFill>
                <a:latin typeface="Courier"/>
                <a:ea typeface="Courier"/>
                <a:cs typeface="Courier"/>
                <a:sym typeface="Courier"/>
              </a:defRPr>
            </a:pPr>
          </a:p>
          <a:p>
            <a:pPr marL="0" indent="0" defTabSz="251460">
              <a:spcBef>
                <a:spcPts val="0"/>
              </a:spcBef>
              <a:buSzTx/>
              <a:buNone/>
              <a:defRPr sz="1650">
                <a:solidFill>
                  <a:srgbClr val="333333"/>
                </a:solidFill>
                <a:latin typeface="Courier"/>
                <a:ea typeface="Courier"/>
                <a:cs typeface="Courier"/>
                <a:sym typeface="Courier"/>
              </a:defRPr>
            </a:pPr>
            <a:r>
              <a:t>condition_variable cond_var;</a:t>
            </a:r>
          </a:p>
          <a:p>
            <a:pPr marL="0" indent="0" defTabSz="251460">
              <a:spcBef>
                <a:spcPts val="0"/>
              </a:spcBef>
              <a:buSzTx/>
              <a:buNone/>
              <a:defRPr sz="1650">
                <a:solidFill>
                  <a:srgbClr val="333333"/>
                </a:solidFill>
                <a:latin typeface="Courier"/>
                <a:ea typeface="Courier"/>
                <a:cs typeface="Courier"/>
                <a:sym typeface="Courier"/>
              </a:defRPr>
            </a:pPr>
            <a:r>
              <a:t>mutex m;</a:t>
            </a:r>
          </a:p>
          <a:p>
            <a:pPr marL="0" indent="0" defTabSz="251460">
              <a:spcBef>
                <a:spcPts val="0"/>
              </a:spcBef>
              <a:buSzTx/>
              <a:buNone/>
              <a:defRPr sz="1650">
                <a:solidFill>
                  <a:srgbClr val="333333"/>
                </a:solidFill>
                <a:latin typeface="Courier"/>
                <a:ea typeface="Courier"/>
                <a:cs typeface="Courier"/>
                <a:sym typeface="Courier"/>
              </a:defRPr>
            </a:pPr>
          </a:p>
          <a:p>
            <a:pPr marL="0" indent="0" defTabSz="251460">
              <a:spcBef>
                <a:spcPts val="0"/>
              </a:spcBef>
              <a:buSzTx/>
              <a:buNone/>
              <a:defRPr sz="1650">
                <a:solidFill>
                  <a:srgbClr val="333333"/>
                </a:solidFill>
                <a:latin typeface="Courier"/>
                <a:ea typeface="Courier"/>
                <a:cs typeface="Courier"/>
                <a:sym typeface="Courier"/>
              </a:defRPr>
            </a:pPr>
            <a:r>
              <a:t>int main() {</a:t>
            </a:r>
          </a:p>
          <a:p>
            <a:pPr marL="0" indent="0" defTabSz="251460">
              <a:spcBef>
                <a:spcPts val="0"/>
              </a:spcBef>
              <a:buSzTx/>
              <a:buNone/>
              <a:defRPr sz="1650">
                <a:solidFill>
                  <a:srgbClr val="333333"/>
                </a:solidFill>
                <a:latin typeface="Courier"/>
                <a:ea typeface="Courier"/>
                <a:cs typeface="Courier"/>
                <a:sym typeface="Courier"/>
              </a:defRPr>
            </a:pPr>
            <a:r>
              <a:t>    int value = 100;</a:t>
            </a:r>
          </a:p>
          <a:p>
            <a:pPr marL="0" indent="0" defTabSz="251460">
              <a:spcBef>
                <a:spcPts val="0"/>
              </a:spcBef>
              <a:buSzTx/>
              <a:buNone/>
              <a:defRPr sz="1650">
                <a:solidFill>
                  <a:srgbClr val="333333"/>
                </a:solidFill>
                <a:latin typeface="Courier"/>
                <a:ea typeface="Courier"/>
                <a:cs typeface="Courier"/>
                <a:sym typeface="Courier"/>
              </a:defRPr>
            </a:pPr>
            <a:r>
              <a:t>    bool notified = false;</a:t>
            </a:r>
          </a:p>
          <a:p>
            <a:pPr marL="0" indent="0" defTabSz="251460">
              <a:spcBef>
                <a:spcPts val="0"/>
              </a:spcBef>
              <a:buSzTx/>
              <a:buNone/>
              <a:defRPr sz="1650">
                <a:solidFill>
                  <a:srgbClr val="333333"/>
                </a:solidFill>
                <a:latin typeface="Courier"/>
                <a:ea typeface="Courier"/>
                <a:cs typeface="Courier"/>
                <a:sym typeface="Courier"/>
              </a:defRPr>
            </a:pPr>
            <a:r>
              <a:t>    thread reporter([&amp;]() {</a:t>
            </a:r>
          </a:p>
          <a:p>
            <a:pPr marL="0" indent="0" defTabSz="251460">
              <a:spcBef>
                <a:spcPts val="0"/>
              </a:spcBef>
              <a:buSzTx/>
              <a:buNone/>
              <a:defRPr sz="1650">
                <a:solidFill>
                  <a:srgbClr val="333333"/>
                </a:solidFill>
                <a:latin typeface="Courier"/>
                <a:ea typeface="Courier"/>
                <a:cs typeface="Courier"/>
                <a:sym typeface="Courier"/>
              </a:defRPr>
            </a:pPr>
            <a:r>
              <a:t>        /*</a:t>
            </a:r>
          </a:p>
          <a:p>
            <a:pPr marL="0" indent="0" defTabSz="251460">
              <a:spcBef>
                <a:spcPts val="0"/>
              </a:spcBef>
              <a:buSzTx/>
              <a:buNone/>
              <a:defRPr sz="1650">
                <a:solidFill>
                  <a:srgbClr val="333333"/>
                </a:solidFill>
                <a:latin typeface="Courier"/>
                <a:ea typeface="Courier"/>
                <a:cs typeface="Courier"/>
                <a:sym typeface="Courier"/>
              </a:defRPr>
            </a:pPr>
            <a:r>
              <a:t>        unique_lock&lt;mutex&gt; lock(m);</a:t>
            </a:r>
          </a:p>
          <a:p>
            <a:pPr marL="0" indent="0" defTabSz="251460">
              <a:spcBef>
                <a:spcPts val="0"/>
              </a:spcBef>
              <a:buSzTx/>
              <a:buNone/>
              <a:defRPr sz="1650">
                <a:solidFill>
                  <a:srgbClr val="333333"/>
                </a:solidFill>
                <a:latin typeface="Courier"/>
                <a:ea typeface="Courier"/>
                <a:cs typeface="Courier"/>
                <a:sym typeface="Courier"/>
              </a:defRPr>
            </a:pPr>
            <a:r>
              <a:t>        while (!notified) {</a:t>
            </a:r>
          </a:p>
          <a:p>
            <a:pPr marL="0" indent="0" defTabSz="251460">
              <a:spcBef>
                <a:spcPts val="0"/>
              </a:spcBef>
              <a:buSzTx/>
              <a:buNone/>
              <a:defRPr sz="1650">
                <a:solidFill>
                  <a:srgbClr val="333333"/>
                </a:solidFill>
                <a:latin typeface="Courier"/>
                <a:ea typeface="Courier"/>
                <a:cs typeface="Courier"/>
                <a:sym typeface="Courier"/>
              </a:defRPr>
            </a:pPr>
            <a:r>
              <a:t>            cond_var.wait(lock);</a:t>
            </a:r>
          </a:p>
          <a:p>
            <a:pPr marL="0" indent="0" defTabSz="251460">
              <a:spcBef>
                <a:spcPts val="0"/>
              </a:spcBef>
              <a:buSzTx/>
              <a:buNone/>
              <a:defRPr sz="1650">
                <a:solidFill>
                  <a:srgbClr val="333333"/>
                </a:solidFill>
                <a:latin typeface="Courier"/>
                <a:ea typeface="Courier"/>
                <a:cs typeface="Courier"/>
                <a:sym typeface="Courier"/>
              </a:defRPr>
            </a:pPr>
            <a:r>
              <a:t>        }</a:t>
            </a:r>
          </a:p>
          <a:p>
            <a:pPr marL="0" indent="0" defTabSz="251460">
              <a:spcBef>
                <a:spcPts val="0"/>
              </a:spcBef>
              <a:buSzTx/>
              <a:buNone/>
              <a:defRPr sz="1650">
                <a:solidFill>
                  <a:srgbClr val="333333"/>
                </a:solidFill>
                <a:latin typeface="Courier"/>
                <a:ea typeface="Courier"/>
                <a:cs typeface="Courier"/>
                <a:sym typeface="Courier"/>
              </a:defRPr>
            </a:pPr>
            <a:r>
              <a:t>        */</a:t>
            </a:r>
          </a:p>
          <a:p>
            <a:pPr marL="0" indent="0" defTabSz="251460">
              <a:spcBef>
                <a:spcPts val="0"/>
              </a:spcBef>
              <a:buSzTx/>
              <a:buNone/>
              <a:defRPr sz="1650">
                <a:solidFill>
                  <a:srgbClr val="333333"/>
                </a:solidFill>
                <a:latin typeface="Courier"/>
                <a:ea typeface="Courier"/>
                <a:cs typeface="Courier"/>
                <a:sym typeface="Courier"/>
              </a:defRPr>
            </a:pPr>
            <a:r>
              <a:t>        cout &lt;&lt; "The value is " &lt;&lt; value &lt;&lt; endl;</a:t>
            </a:r>
          </a:p>
          <a:p>
            <a:pPr marL="0" indent="0" defTabSz="251460">
              <a:spcBef>
                <a:spcPts val="0"/>
              </a:spcBef>
              <a:buSzTx/>
              <a:buNone/>
              <a:defRPr sz="1650">
                <a:solidFill>
                  <a:srgbClr val="333333"/>
                </a:solidFill>
                <a:latin typeface="Courier"/>
                <a:ea typeface="Courier"/>
                <a:cs typeface="Courier"/>
                <a:sym typeface="Courier"/>
              </a:defRPr>
            </a:pPr>
            <a:r>
              <a:t>    });</a:t>
            </a:r>
          </a:p>
          <a:p>
            <a:pPr marL="0" indent="0" defTabSz="251460">
              <a:spcBef>
                <a:spcPts val="0"/>
              </a:spcBef>
              <a:buSzTx/>
              <a:buNone/>
              <a:defRPr sz="1650">
                <a:solidFill>
                  <a:srgbClr val="333333"/>
                </a:solidFill>
                <a:latin typeface="Courier"/>
                <a:ea typeface="Courier"/>
                <a:cs typeface="Courier"/>
                <a:sym typeface="Courier"/>
              </a:defRPr>
            </a:pPr>
          </a:p>
          <a:p>
            <a:pPr marL="0" indent="0" defTabSz="251460">
              <a:spcBef>
                <a:spcPts val="0"/>
              </a:spcBef>
              <a:buSzTx/>
              <a:buNone/>
              <a:defRPr sz="1650">
                <a:solidFill>
                  <a:srgbClr val="333333"/>
                </a:solidFill>
                <a:latin typeface="Courier"/>
                <a:ea typeface="Courier"/>
                <a:cs typeface="Courier"/>
                <a:sym typeface="Courier"/>
              </a:defRPr>
            </a:pPr>
            <a:r>
              <a:t>    thread assigner([&amp;]() {</a:t>
            </a:r>
          </a:p>
          <a:p>
            <a:pPr marL="0" indent="0" defTabSz="251460">
              <a:spcBef>
                <a:spcPts val="0"/>
              </a:spcBef>
              <a:buSzTx/>
              <a:buNone/>
              <a:defRPr sz="1650">
                <a:solidFill>
                  <a:srgbClr val="333333"/>
                </a:solidFill>
                <a:latin typeface="Courier"/>
                <a:ea typeface="Courier"/>
                <a:cs typeface="Courier"/>
                <a:sym typeface="Courier"/>
              </a:defRPr>
            </a:pPr>
            <a:r>
              <a:t>        value = 20;</a:t>
            </a:r>
          </a:p>
          <a:p>
            <a:pPr marL="0" indent="0" defTabSz="251460">
              <a:spcBef>
                <a:spcPts val="0"/>
              </a:spcBef>
              <a:buSzTx/>
              <a:buNone/>
              <a:defRPr sz="1650">
                <a:solidFill>
                  <a:srgbClr val="333333"/>
                </a:solidFill>
                <a:latin typeface="Courier"/>
                <a:ea typeface="Courier"/>
                <a:cs typeface="Courier"/>
                <a:sym typeface="Courier"/>
              </a:defRPr>
            </a:pPr>
            <a:r>
              <a:t>        /*</a:t>
            </a:r>
          </a:p>
          <a:p>
            <a:pPr marL="0" indent="0" defTabSz="251460">
              <a:spcBef>
                <a:spcPts val="0"/>
              </a:spcBef>
              <a:buSzTx/>
              <a:buNone/>
              <a:defRPr sz="1650">
                <a:solidFill>
                  <a:srgbClr val="333333"/>
                </a:solidFill>
                <a:latin typeface="Courier"/>
                <a:ea typeface="Courier"/>
                <a:cs typeface="Courier"/>
                <a:sym typeface="Courier"/>
              </a:defRPr>
            </a:pPr>
            <a:r>
              <a:t>        notified = true;</a:t>
            </a:r>
          </a:p>
          <a:p>
            <a:pPr marL="0" indent="0" defTabSz="251460">
              <a:spcBef>
                <a:spcPts val="0"/>
              </a:spcBef>
              <a:buSzTx/>
              <a:buNone/>
              <a:defRPr sz="1650">
                <a:solidFill>
                  <a:srgbClr val="333333"/>
                </a:solidFill>
                <a:latin typeface="Courier"/>
                <a:ea typeface="Courier"/>
                <a:cs typeface="Courier"/>
                <a:sym typeface="Courier"/>
              </a:defRPr>
            </a:pPr>
            <a:r>
              <a:t>        cond_var.notify_one();</a:t>
            </a:r>
          </a:p>
          <a:p>
            <a:pPr marL="0" indent="0" defTabSz="251460">
              <a:spcBef>
                <a:spcPts val="0"/>
              </a:spcBef>
              <a:buSzTx/>
              <a:buNone/>
              <a:defRPr sz="1650">
                <a:solidFill>
                  <a:srgbClr val="333333"/>
                </a:solidFill>
                <a:latin typeface="Courier"/>
                <a:ea typeface="Courier"/>
                <a:cs typeface="Courier"/>
                <a:sym typeface="Courier"/>
              </a:defRPr>
            </a:pPr>
            <a:r>
              <a:t>        */</a:t>
            </a:r>
          </a:p>
          <a:p>
            <a:pPr marL="0" indent="0" defTabSz="251460">
              <a:spcBef>
                <a:spcPts val="0"/>
              </a:spcBef>
              <a:buSzTx/>
              <a:buNone/>
              <a:defRPr sz="1650">
                <a:solidFill>
                  <a:srgbClr val="333333"/>
                </a:solidFill>
                <a:latin typeface="Courier"/>
                <a:ea typeface="Courier"/>
                <a:cs typeface="Courier"/>
                <a:sym typeface="Courier"/>
              </a:defRPr>
            </a:pPr>
            <a:r>
              <a:t>    });</a:t>
            </a:r>
          </a:p>
          <a:p>
            <a:pPr marL="0" indent="0" defTabSz="251460">
              <a:spcBef>
                <a:spcPts val="0"/>
              </a:spcBef>
              <a:buSzTx/>
              <a:buNone/>
              <a:defRPr sz="1650">
                <a:solidFill>
                  <a:srgbClr val="333333"/>
                </a:solidFill>
                <a:latin typeface="Courier"/>
                <a:ea typeface="Courier"/>
                <a:cs typeface="Courier"/>
                <a:sym typeface="Courier"/>
              </a:defRPr>
            </a:pPr>
          </a:p>
          <a:p>
            <a:pPr marL="0" indent="0" defTabSz="251460">
              <a:spcBef>
                <a:spcPts val="0"/>
              </a:spcBef>
              <a:buSzTx/>
              <a:buNone/>
              <a:defRPr sz="1650">
                <a:solidFill>
                  <a:srgbClr val="333333"/>
                </a:solidFill>
                <a:latin typeface="Courier"/>
                <a:ea typeface="Courier"/>
                <a:cs typeface="Courier"/>
                <a:sym typeface="Courier"/>
              </a:defRPr>
            </a:pPr>
            <a:r>
              <a:t>    reporter.join();</a:t>
            </a:r>
          </a:p>
          <a:p>
            <a:pPr marL="0" indent="0" defTabSz="251460">
              <a:spcBef>
                <a:spcPts val="0"/>
              </a:spcBef>
              <a:buSzTx/>
              <a:buNone/>
              <a:defRPr sz="1650">
                <a:solidFill>
                  <a:srgbClr val="333333"/>
                </a:solidFill>
                <a:latin typeface="Courier"/>
                <a:ea typeface="Courier"/>
                <a:cs typeface="Courier"/>
                <a:sym typeface="Courier"/>
              </a:defRPr>
            </a:pPr>
            <a:r>
              <a:t>    assigner.join();</a:t>
            </a:r>
          </a:p>
          <a:p>
            <a:pPr marL="0" indent="0" defTabSz="251460">
              <a:spcBef>
                <a:spcPts val="0"/>
              </a:spcBef>
              <a:buSzTx/>
              <a:buNone/>
              <a:defRPr sz="1650">
                <a:solidFill>
                  <a:srgbClr val="333333"/>
                </a:solidFill>
                <a:latin typeface="Courier"/>
                <a:ea typeface="Courier"/>
                <a:cs typeface="Courier"/>
                <a:sym typeface="Courier"/>
              </a:defRPr>
            </a:pPr>
            <a:r>
              <a:t>    return 0;</a:t>
            </a:r>
          </a:p>
          <a:p>
            <a:pPr marL="0" indent="0" defTabSz="251460">
              <a:spcBef>
                <a:spcPts val="0"/>
              </a:spcBef>
              <a:buSzTx/>
              <a:buNone/>
              <a:defRPr sz="1650">
                <a:solidFill>
                  <a:srgbClr val="333333"/>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Containers with Big Oh complexity"/>
          <p:cNvSpPr txBox="1"/>
          <p:nvPr>
            <p:ph type="title"/>
          </p:nvPr>
        </p:nvSpPr>
        <p:spPr>
          <a:prstGeom prst="rect">
            <a:avLst/>
          </a:prstGeom>
        </p:spPr>
        <p:txBody>
          <a:bodyPr/>
          <a:lstStyle>
            <a:lvl1pPr defTabSz="751205">
              <a:defRPr sz="10192"/>
            </a:lvl1pPr>
          </a:lstStyle>
          <a:p>
            <a:pPr/>
            <a:r>
              <a:t>Containers with Big Oh complexity </a:t>
            </a:r>
          </a:p>
        </p:txBody>
      </p:sp>
      <p:sp>
        <p:nvSpPr>
          <p:cNvPr id="719" name="Rules of Thumb…"/>
          <p:cNvSpPr txBox="1"/>
          <p:nvPr>
            <p:ph type="body" idx="1"/>
          </p:nvPr>
        </p:nvSpPr>
        <p:spPr>
          <a:prstGeom prst="rect">
            <a:avLst/>
          </a:prstGeom>
        </p:spPr>
        <p:txBody>
          <a:bodyPr/>
          <a:lstStyle/>
          <a:p>
            <a:pPr marL="0" indent="0" defTabSz="457200">
              <a:lnSpc>
                <a:spcPts val="8000"/>
              </a:lnSpc>
              <a:spcBef>
                <a:spcPts val="0"/>
              </a:spcBef>
              <a:buSzTx/>
              <a:buNone/>
              <a:defRPr sz="4400">
                <a:solidFill>
                  <a:srgbClr val="292929"/>
                </a:solidFill>
                <a:latin typeface="+mn-lt"/>
                <a:ea typeface="+mn-ea"/>
                <a:cs typeface="+mn-cs"/>
                <a:sym typeface="Helvetica Neue Medium"/>
              </a:defRPr>
            </a:pPr>
            <a:r>
              <a:t>Rules of Thumb</a:t>
            </a:r>
          </a:p>
          <a:p>
            <a:pPr marL="457199" indent="-317499" defTabSz="457200">
              <a:lnSpc>
                <a:spcPts val="8300"/>
              </a:lnSpc>
              <a:spcBef>
                <a:spcPts val="0"/>
              </a:spcBef>
              <a:buClr>
                <a:srgbClr val="292929"/>
              </a:buClr>
              <a:buFont typeface="Charter Roman"/>
              <a:defRPr sz="4300">
                <a:solidFill>
                  <a:srgbClr val="292929"/>
                </a:solidFill>
                <a:latin typeface="Charter Roman"/>
                <a:ea typeface="Charter Roman"/>
                <a:cs typeface="Charter Roman"/>
                <a:sym typeface="Charter Roman"/>
              </a:defRPr>
            </a:pPr>
            <a:r>
              <a:t>	use sequential containers to access elements by positions and associative when access by key</a:t>
            </a:r>
          </a:p>
          <a:p>
            <a:pPr marL="457199" indent="-317499" defTabSz="457200">
              <a:lnSpc>
                <a:spcPts val="8300"/>
              </a:lnSpc>
              <a:spcBef>
                <a:spcPts val="0"/>
              </a:spcBef>
              <a:buClr>
                <a:srgbClr val="292929"/>
              </a:buClr>
              <a:buFont typeface="Charter Roman"/>
              <a:defRPr sz="4300">
                <a:solidFill>
                  <a:srgbClr val="292929"/>
                </a:solidFill>
                <a:latin typeface="Charter Roman"/>
                <a:ea typeface="Charter Roman"/>
                <a:cs typeface="Charter Roman"/>
                <a:sym typeface="Charter Roman"/>
              </a:defRPr>
            </a:pPr>
            <a:r>
              <a:t>	use vector as default sequential containers</a:t>
            </a:r>
          </a:p>
          <a:p>
            <a:pPr marL="457199" indent="-317499" defTabSz="457200">
              <a:lnSpc>
                <a:spcPts val="8300"/>
              </a:lnSpc>
              <a:spcBef>
                <a:spcPts val="0"/>
              </a:spcBef>
              <a:buClr>
                <a:srgbClr val="292929"/>
              </a:buClr>
              <a:buFont typeface="Charter Roman"/>
              <a:defRPr sz="4300">
                <a:solidFill>
                  <a:srgbClr val="292929"/>
                </a:solidFill>
                <a:latin typeface="Charter Roman"/>
                <a:ea typeface="Charter Roman"/>
                <a:cs typeface="Charter Roman"/>
                <a:sym typeface="Charter Roman"/>
              </a:defRPr>
            </a:pPr>
            <a:r>
              <a:t>	if the size is immutable choose std::array</a:t>
            </a:r>
          </a:p>
          <a:p>
            <a:pPr marL="457199" indent="-317499" defTabSz="457200">
              <a:lnSpc>
                <a:spcPts val="8300"/>
              </a:lnSpc>
              <a:spcBef>
                <a:spcPts val="0"/>
              </a:spcBef>
              <a:buClr>
                <a:srgbClr val="292929"/>
              </a:buClr>
              <a:buFont typeface="Charter Roman"/>
              <a:defRPr sz="4300">
                <a:solidFill>
                  <a:srgbClr val="292929"/>
                </a:solidFill>
                <a:latin typeface="Charter Roman"/>
                <a:ea typeface="Charter Roman"/>
                <a:cs typeface="Charter Roman"/>
                <a:sym typeface="Charter Roman"/>
              </a:defRPr>
            </a:pPr>
            <a:r>
              <a:t>	use std::list for remove and add elements at middle o sequence</a:t>
            </a:r>
          </a:p>
          <a:p>
            <a:pPr marL="457199" indent="-317499" defTabSz="457200">
              <a:lnSpc>
                <a:spcPts val="8300"/>
              </a:lnSpc>
              <a:spcBef>
                <a:spcPts val="0"/>
              </a:spcBef>
              <a:buClr>
                <a:srgbClr val="292929"/>
              </a:buClr>
              <a:buFont typeface="Charter Roman"/>
              <a:defRPr sz="4300">
                <a:solidFill>
                  <a:srgbClr val="292929"/>
                </a:solidFill>
                <a:latin typeface="Charter Roman"/>
                <a:ea typeface="Charter Roman"/>
                <a:cs typeface="Charter Roman"/>
                <a:sym typeface="Charter Roman"/>
              </a:defRPr>
            </a:pPr>
            <a:r>
              <a:t>	use std::unordered_map or std::unordered_set unless order matters and use std::map or std::set</a:t>
            </a:r>
          </a:p>
          <a:p>
            <a:pPr marL="457199" indent="-317499" defTabSz="457200">
              <a:lnSpc>
                <a:spcPts val="8300"/>
              </a:lnSpc>
              <a:spcBef>
                <a:spcPts val="0"/>
              </a:spcBef>
              <a:buClr>
                <a:srgbClr val="292929"/>
              </a:buClr>
              <a:buFont typeface="Charter Roman"/>
              <a:defRPr sz="4300">
                <a:solidFill>
                  <a:srgbClr val="292929"/>
                </a:solidFill>
                <a:latin typeface="Charter Roman"/>
                <a:ea typeface="Charter Roman"/>
                <a:cs typeface="Charter Roman"/>
                <a:sym typeface="Charter Roman"/>
              </a:defRPr>
            </a:pPr>
            <a:r>
              <a:t>	associative containers have logarithmic access time</a:t>
            </a:r>
          </a:p>
        </p:txBody>
      </p:sp>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Containers with Big Oh complexity"/>
          <p:cNvSpPr txBox="1"/>
          <p:nvPr>
            <p:ph type="title"/>
          </p:nvPr>
        </p:nvSpPr>
        <p:spPr>
          <a:prstGeom prst="rect">
            <a:avLst/>
          </a:prstGeom>
        </p:spPr>
        <p:txBody>
          <a:bodyPr/>
          <a:lstStyle>
            <a:lvl1pPr defTabSz="751205">
              <a:defRPr sz="10192"/>
            </a:lvl1pPr>
          </a:lstStyle>
          <a:p>
            <a:pPr/>
            <a:r>
              <a:t>Containers with Big Oh complexity </a:t>
            </a:r>
          </a:p>
        </p:txBody>
      </p:sp>
      <p:sp>
        <p:nvSpPr>
          <p:cNvPr id="722" name="Double-click to edit"/>
          <p:cNvSpPr txBox="1"/>
          <p:nvPr>
            <p:ph type="body" idx="1"/>
          </p:nvPr>
        </p:nvSpPr>
        <p:spPr>
          <a:prstGeom prst="rect">
            <a:avLst/>
          </a:prstGeom>
        </p:spPr>
        <p:txBody>
          <a:bodyPr/>
          <a:lstStyle/>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p>
        </p:txBody>
      </p:sp>
      <p:pic>
        <p:nvPicPr>
          <p:cNvPr id="723" name="Image" descr="Image"/>
          <p:cNvPicPr>
            <a:picLocks noChangeAspect="1"/>
          </p:cNvPicPr>
          <p:nvPr/>
        </p:nvPicPr>
        <p:blipFill>
          <a:blip r:embed="rId2">
            <a:extLst/>
          </a:blip>
          <a:stretch>
            <a:fillRect/>
          </a:stretch>
        </p:blipFill>
        <p:spPr>
          <a:xfrm>
            <a:off x="1689100" y="3149600"/>
            <a:ext cx="20418736" cy="675039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Fixed int width"/>
          <p:cNvSpPr txBox="1"/>
          <p:nvPr>
            <p:ph type="title"/>
          </p:nvPr>
        </p:nvSpPr>
        <p:spPr>
          <a:prstGeom prst="rect">
            <a:avLst/>
          </a:prstGeom>
        </p:spPr>
        <p:txBody>
          <a:bodyPr/>
          <a:lstStyle/>
          <a:p>
            <a:pPr/>
            <a:r>
              <a:t>Fixed int width</a:t>
            </a:r>
          </a:p>
        </p:txBody>
      </p:sp>
      <p:sp>
        <p:nvSpPr>
          <p:cNvPr id="196" name="std::int8_t   1 byte signed      128 to 127…"/>
          <p:cNvSpPr txBox="1"/>
          <p:nvPr>
            <p:ph type="body" idx="1"/>
          </p:nvPr>
        </p:nvSpPr>
        <p:spPr>
          <a:prstGeom prst="rect">
            <a:avLst/>
          </a:prstGeom>
        </p:spPr>
        <p:txBody>
          <a:bodyPr/>
          <a:lstStyle/>
          <a:p>
            <a:pPr marL="0" indent="0" defTabSz="406908">
              <a:spcBef>
                <a:spcPts val="0"/>
              </a:spcBef>
              <a:buSzTx/>
              <a:buNone/>
              <a:defRPr sz="3382">
                <a:solidFill>
                  <a:srgbClr val="2D3140"/>
                </a:solidFill>
                <a:latin typeface="Times Roman"/>
                <a:ea typeface="Times Roman"/>
                <a:cs typeface="Times Roman"/>
                <a:sym typeface="Times Roman"/>
              </a:defRPr>
            </a:pPr>
            <a:r>
              <a:t>std::int8_t   1 byte signed      128 to 127</a:t>
            </a:r>
          </a:p>
          <a:p>
            <a:pPr marL="0" indent="0" defTabSz="406908">
              <a:spcBef>
                <a:spcPts val="0"/>
              </a:spcBef>
              <a:buSzTx/>
              <a:buNone/>
              <a:defRPr sz="3382">
                <a:solidFill>
                  <a:srgbClr val="2D3140"/>
                </a:solidFill>
                <a:latin typeface="Times Roman"/>
                <a:ea typeface="Times Roman"/>
                <a:cs typeface="Times Roman"/>
                <a:sym typeface="Times Roman"/>
              </a:defRPr>
            </a:pPr>
            <a:r>
              <a:t>Treated like a signed char on many systems. See note below.</a:t>
            </a:r>
          </a:p>
          <a:p>
            <a:pPr marL="0" indent="0" defTabSz="406908">
              <a:spcBef>
                <a:spcPts val="0"/>
              </a:spcBef>
              <a:buSzTx/>
              <a:buNone/>
              <a:defRPr sz="3382">
                <a:solidFill>
                  <a:srgbClr val="2D3140"/>
                </a:solidFill>
                <a:latin typeface="Times Roman"/>
                <a:ea typeface="Times Roman"/>
                <a:cs typeface="Times Roman"/>
                <a:sym typeface="Times Roman"/>
              </a:defRPr>
            </a:pPr>
          </a:p>
          <a:p>
            <a:pPr marL="0" indent="0" defTabSz="406908">
              <a:spcBef>
                <a:spcPts val="0"/>
              </a:spcBef>
              <a:buSzTx/>
              <a:buNone/>
              <a:defRPr sz="3382">
                <a:solidFill>
                  <a:srgbClr val="2D3140"/>
                </a:solidFill>
                <a:latin typeface="Times Roman"/>
                <a:ea typeface="Times Roman"/>
                <a:cs typeface="Times Roman"/>
                <a:sym typeface="Times Roman"/>
              </a:defRPr>
            </a:pPr>
            <a:r>
              <a:t>std::uint8_t   1 byte unsigned    0 to 255</a:t>
            </a:r>
          </a:p>
          <a:p>
            <a:pPr marL="0" indent="0" defTabSz="406908">
              <a:spcBef>
                <a:spcPts val="0"/>
              </a:spcBef>
              <a:buSzTx/>
              <a:buNone/>
              <a:defRPr sz="3382">
                <a:solidFill>
                  <a:srgbClr val="2D3140"/>
                </a:solidFill>
                <a:latin typeface="Times Roman"/>
                <a:ea typeface="Times Roman"/>
                <a:cs typeface="Times Roman"/>
                <a:sym typeface="Times Roman"/>
              </a:defRPr>
            </a:pPr>
            <a:r>
              <a:t>Treated like an unsigned char on many systems. See note below.</a:t>
            </a:r>
          </a:p>
          <a:p>
            <a:pPr marL="0" indent="0" defTabSz="406908">
              <a:spcBef>
                <a:spcPts val="0"/>
              </a:spcBef>
              <a:buSzTx/>
              <a:buNone/>
              <a:defRPr sz="3382">
                <a:solidFill>
                  <a:srgbClr val="2D3140"/>
                </a:solidFill>
                <a:latin typeface="Times Roman"/>
                <a:ea typeface="Times Roman"/>
                <a:cs typeface="Times Roman"/>
                <a:sym typeface="Times Roman"/>
              </a:defRPr>
            </a:pPr>
          </a:p>
          <a:p>
            <a:pPr marL="0" indent="0" defTabSz="406908">
              <a:spcBef>
                <a:spcPts val="0"/>
              </a:spcBef>
              <a:buSzTx/>
              <a:buNone/>
              <a:defRPr sz="3382">
                <a:solidFill>
                  <a:srgbClr val="2D3140"/>
                </a:solidFill>
                <a:latin typeface="Times Roman"/>
                <a:ea typeface="Times Roman"/>
                <a:cs typeface="Times Roman"/>
                <a:sym typeface="Times Roman"/>
              </a:defRPr>
            </a:pPr>
            <a:r>
              <a:t>std::int16_t    2 byte signed    -32,768 to 32,767</a:t>
            </a:r>
          </a:p>
          <a:p>
            <a:pPr marL="0" indent="0" defTabSz="406908">
              <a:spcBef>
                <a:spcPts val="0"/>
              </a:spcBef>
              <a:buSzTx/>
              <a:buNone/>
              <a:defRPr sz="3382">
                <a:solidFill>
                  <a:srgbClr val="2D3140"/>
                </a:solidFill>
                <a:latin typeface="Times Roman"/>
                <a:ea typeface="Times Roman"/>
                <a:cs typeface="Times Roman"/>
                <a:sym typeface="Times Roman"/>
              </a:defRPr>
            </a:pPr>
          </a:p>
          <a:p>
            <a:pPr marL="0" indent="0" defTabSz="406908">
              <a:spcBef>
                <a:spcPts val="0"/>
              </a:spcBef>
              <a:buSzTx/>
              <a:buNone/>
              <a:defRPr sz="3382">
                <a:solidFill>
                  <a:srgbClr val="2D3140"/>
                </a:solidFill>
                <a:latin typeface="Times Roman"/>
                <a:ea typeface="Times Roman"/>
                <a:cs typeface="Times Roman"/>
                <a:sym typeface="Times Roman"/>
              </a:defRPr>
            </a:pPr>
            <a:r>
              <a:t>std::uint16_t    2 byte unsigned    0 to 65,535</a:t>
            </a:r>
          </a:p>
          <a:p>
            <a:pPr marL="0" indent="0" defTabSz="406908">
              <a:spcBef>
                <a:spcPts val="0"/>
              </a:spcBef>
              <a:buSzTx/>
              <a:buNone/>
              <a:defRPr sz="3382">
                <a:solidFill>
                  <a:srgbClr val="2D3140"/>
                </a:solidFill>
                <a:latin typeface="Times Roman"/>
                <a:ea typeface="Times Roman"/>
                <a:cs typeface="Times Roman"/>
                <a:sym typeface="Times Roman"/>
              </a:defRPr>
            </a:pPr>
          </a:p>
          <a:p>
            <a:pPr marL="0" indent="0" defTabSz="406908">
              <a:spcBef>
                <a:spcPts val="0"/>
              </a:spcBef>
              <a:buSzTx/>
              <a:buNone/>
              <a:defRPr sz="3382">
                <a:solidFill>
                  <a:srgbClr val="2D3140"/>
                </a:solidFill>
                <a:latin typeface="Times Roman"/>
                <a:ea typeface="Times Roman"/>
                <a:cs typeface="Times Roman"/>
                <a:sym typeface="Times Roman"/>
              </a:defRPr>
            </a:pPr>
            <a:r>
              <a:t>std::int32_t    4 byte signed     -2,147,483,648 to 2,147,483,647</a:t>
            </a:r>
          </a:p>
          <a:p>
            <a:pPr marL="0" indent="0" defTabSz="406908">
              <a:spcBef>
                <a:spcPts val="0"/>
              </a:spcBef>
              <a:buSzTx/>
              <a:buNone/>
              <a:defRPr sz="3382">
                <a:solidFill>
                  <a:srgbClr val="2D3140"/>
                </a:solidFill>
                <a:latin typeface="Times Roman"/>
                <a:ea typeface="Times Roman"/>
                <a:cs typeface="Times Roman"/>
                <a:sym typeface="Times Roman"/>
              </a:defRPr>
            </a:pPr>
          </a:p>
          <a:p>
            <a:pPr marL="0" indent="0" defTabSz="406908">
              <a:spcBef>
                <a:spcPts val="0"/>
              </a:spcBef>
              <a:buSzTx/>
              <a:buNone/>
              <a:defRPr sz="3382">
                <a:solidFill>
                  <a:srgbClr val="2D3140"/>
                </a:solidFill>
                <a:latin typeface="Times Roman"/>
                <a:ea typeface="Times Roman"/>
                <a:cs typeface="Times Roman"/>
                <a:sym typeface="Times Roman"/>
              </a:defRPr>
            </a:pPr>
            <a:r>
              <a:t>std::uint32_t    4 byte unsigned     0 to 4,294,967,295</a:t>
            </a:r>
          </a:p>
          <a:p>
            <a:pPr marL="0" indent="0" defTabSz="406908">
              <a:spcBef>
                <a:spcPts val="0"/>
              </a:spcBef>
              <a:buSzTx/>
              <a:buNone/>
              <a:defRPr sz="3382">
                <a:solidFill>
                  <a:srgbClr val="2D3140"/>
                </a:solidFill>
                <a:latin typeface="Times Roman"/>
                <a:ea typeface="Times Roman"/>
                <a:cs typeface="Times Roman"/>
                <a:sym typeface="Times Roman"/>
              </a:defRPr>
            </a:pPr>
          </a:p>
          <a:p>
            <a:pPr marL="0" indent="0" defTabSz="406908">
              <a:spcBef>
                <a:spcPts val="0"/>
              </a:spcBef>
              <a:buSzTx/>
              <a:buNone/>
              <a:defRPr sz="3382">
                <a:solidFill>
                  <a:srgbClr val="2D3140"/>
                </a:solidFill>
                <a:latin typeface="Times Roman"/>
                <a:ea typeface="Times Roman"/>
                <a:cs typeface="Times Roman"/>
                <a:sym typeface="Times Roman"/>
              </a:defRPr>
            </a:pPr>
            <a:r>
              <a:t>std::int64_t      8 byte signed         -9,223,372,036,854,775,808 to 9,223,372,036,854,775,807</a:t>
            </a:r>
          </a:p>
          <a:p>
            <a:pPr marL="0" indent="0" defTabSz="406908">
              <a:spcBef>
                <a:spcPts val="0"/>
              </a:spcBef>
              <a:buSzTx/>
              <a:buNone/>
              <a:defRPr sz="3382">
                <a:solidFill>
                  <a:srgbClr val="2D3140"/>
                </a:solidFill>
                <a:latin typeface="Times Roman"/>
                <a:ea typeface="Times Roman"/>
                <a:cs typeface="Times Roman"/>
                <a:sym typeface="Times Roman"/>
              </a:defRPr>
            </a:pPr>
          </a:p>
          <a:p>
            <a:pPr marL="0" indent="0" defTabSz="406908">
              <a:spcBef>
                <a:spcPts val="0"/>
              </a:spcBef>
              <a:buSzTx/>
              <a:buNone/>
              <a:defRPr sz="3382">
                <a:solidFill>
                  <a:srgbClr val="2D3140"/>
                </a:solidFill>
                <a:latin typeface="Times Roman"/>
                <a:ea typeface="Times Roman"/>
                <a:cs typeface="Times Roman"/>
                <a:sym typeface="Times Roman"/>
              </a:defRPr>
            </a:pPr>
            <a:r>
              <a:t>std::uint64_t     8 byte unsigned       0 to 18,446,744,073,709,551,615</a:t>
            </a:r>
          </a:p>
        </p:txBody>
      </p:sp>
    </p:spTree>
  </p:cSld>
  <p:clrMapOvr>
    <a:masterClrMapping/>
  </p:clrMapOvr>
  <p:transition xmlns:p14="http://schemas.microsoft.com/office/powerpoint/2010/main" spd="med" advClick="1"/>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Bubble Sort"/>
          <p:cNvSpPr txBox="1"/>
          <p:nvPr>
            <p:ph type="title"/>
          </p:nvPr>
        </p:nvSpPr>
        <p:spPr>
          <a:prstGeom prst="rect">
            <a:avLst/>
          </a:prstGeom>
        </p:spPr>
        <p:txBody>
          <a:bodyPr/>
          <a:lstStyle/>
          <a:p>
            <a:pPr/>
            <a:r>
              <a:t>Bubble Sort</a:t>
            </a:r>
          </a:p>
        </p:txBody>
      </p:sp>
      <p:sp>
        <p:nvSpPr>
          <p:cNvPr id="72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727" name="Image" descr="Image"/>
          <p:cNvPicPr>
            <a:picLocks noChangeAspect="1"/>
          </p:cNvPicPr>
          <p:nvPr/>
        </p:nvPicPr>
        <p:blipFill>
          <a:blip r:embed="rId2">
            <a:extLst/>
          </a:blip>
          <a:stretch>
            <a:fillRect/>
          </a:stretch>
        </p:blipFill>
        <p:spPr>
          <a:xfrm>
            <a:off x="7346950" y="3511550"/>
            <a:ext cx="9944100" cy="8826500"/>
          </a:xfrm>
          <a:prstGeom prst="rect">
            <a:avLst/>
          </a:prstGeom>
          <a:ln w="12700">
            <a:miter lim="400000"/>
          </a:ln>
        </p:spPr>
      </p:pic>
    </p:spTree>
  </p:cSld>
  <p:clrMapOvr>
    <a:masterClrMapping/>
  </p:clrMapOvr>
  <p:transition xmlns:p14="http://schemas.microsoft.com/office/powerpoint/2010/main" spd="med" advClick="1"/>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Double-click to edit"/>
          <p:cNvSpPr txBox="1"/>
          <p:nvPr>
            <p:ph type="title"/>
          </p:nvPr>
        </p:nvSpPr>
        <p:spPr>
          <a:xfrm>
            <a:off x="2988502" y="2604096"/>
            <a:ext cx="17948209" cy="11117715"/>
          </a:xfrm>
          <a:prstGeom prst="rect">
            <a:avLst/>
          </a:prstGeom>
        </p:spPr>
        <p:txBody>
          <a:bodyPr/>
          <a:lstStyle/>
          <a:p>
            <a:pPr algn="l" defTabSz="747013">
              <a:tabLst>
                <a:tab pos="736600" algn="l"/>
              </a:tabLst>
              <a:defRPr sz="3060">
                <a:solidFill>
                  <a:srgbClr val="FF8170"/>
                </a:solidFill>
                <a:latin typeface="Menlo Regular"/>
                <a:ea typeface="Menlo Regular"/>
                <a:cs typeface="Menlo Regular"/>
                <a:sym typeface="Menlo Regular"/>
              </a:defRPr>
            </a:pPr>
            <a:r>
              <a:rPr>
                <a:solidFill>
                  <a:srgbClr val="FFA14F"/>
                </a:solidFill>
              </a:rPr>
              <a:t>#include</a:t>
            </a:r>
            <a:r>
              <a:t>&lt;stdio.h&gt;</a:t>
            </a:r>
            <a:endParaRPr>
              <a:solidFill>
                <a:srgbClr val="FFFFFF">
                  <a:alpha val="85000"/>
                </a:srgbClr>
              </a:solidFill>
            </a:endParaRPr>
          </a:p>
          <a:p>
            <a:pPr algn="l" defTabSz="747013">
              <a:tabLst>
                <a:tab pos="736600" algn="l"/>
              </a:tabLst>
              <a:defRPr sz="3060">
                <a:solidFill>
                  <a:srgbClr val="FF7AB2"/>
                </a:solidFill>
                <a:latin typeface="Menlo Regular"/>
                <a:ea typeface="Menlo Regular"/>
                <a:cs typeface="Menlo Regular"/>
                <a:sym typeface="Menlo Regular"/>
              </a:defRPr>
            </a:pPr>
            <a:r>
              <a:rPr b="1"/>
              <a:t>void</a:t>
            </a:r>
            <a:r>
              <a:rPr>
                <a:solidFill>
                  <a:srgbClr val="FFFFFF">
                    <a:alpha val="85000"/>
                  </a:srgbClr>
                </a:solidFill>
              </a:rPr>
              <a:t> </a:t>
            </a:r>
            <a:r>
              <a:rPr>
                <a:solidFill>
                  <a:srgbClr val="4EB0CC"/>
                </a:solidFill>
              </a:rPr>
              <a:t>main</a:t>
            </a:r>
            <a:r>
              <a:rPr>
                <a:solidFill>
                  <a:srgbClr val="FFFFFF">
                    <a:alpha val="85000"/>
                  </a:srgbClr>
                </a:solidFill>
              </a:rPr>
              <a:t> ()</a:t>
            </a:r>
            <a:endParaRPr>
              <a:solidFill>
                <a:srgbClr val="FFFFFF">
                  <a:alpha val="85000"/>
                </a:srgbClr>
              </a:solidFill>
            </a:endParaRPr>
          </a:p>
          <a:p>
            <a:pPr algn="l" defTabSz="747013">
              <a:tabLst>
                <a:tab pos="736600" algn="l"/>
              </a:tabLst>
              <a:defRPr sz="3060">
                <a:solidFill>
                  <a:srgbClr val="FFFFFF">
                    <a:alpha val="85000"/>
                  </a:srgbClr>
                </a:solidFill>
                <a:latin typeface="Menlo Regular"/>
                <a:ea typeface="Menlo Regular"/>
                <a:cs typeface="Menlo Regular"/>
                <a:sym typeface="Menlo Regular"/>
              </a:defRPr>
            </a:pPr>
            <a:r>
              <a:t>{</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r>
              <a:rPr b="1">
                <a:solidFill>
                  <a:srgbClr val="FF7AB2"/>
                </a:solidFill>
              </a:rPr>
              <a:t>int</a:t>
            </a:r>
            <a:r>
              <a:t> i, j,temp;</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r>
              <a:rPr b="1">
                <a:solidFill>
                  <a:srgbClr val="FF7AB2"/>
                </a:solidFill>
              </a:rPr>
              <a:t>int</a:t>
            </a:r>
            <a:r>
              <a:t> a[</a:t>
            </a:r>
            <a:r>
              <a:rPr>
                <a:solidFill>
                  <a:srgbClr val="D9C97C"/>
                </a:solidFill>
              </a:rPr>
              <a:t>10</a:t>
            </a:r>
            <a:r>
              <a:t>] = { </a:t>
            </a:r>
            <a:r>
              <a:rPr>
                <a:solidFill>
                  <a:srgbClr val="D9C97C"/>
                </a:solidFill>
              </a:rPr>
              <a:t>10</a:t>
            </a:r>
            <a:r>
              <a:t>, </a:t>
            </a:r>
            <a:r>
              <a:rPr>
                <a:solidFill>
                  <a:srgbClr val="D9C97C"/>
                </a:solidFill>
              </a:rPr>
              <a:t>9</a:t>
            </a:r>
            <a:r>
              <a:t>, </a:t>
            </a:r>
            <a:r>
              <a:rPr>
                <a:solidFill>
                  <a:srgbClr val="D9C97C"/>
                </a:solidFill>
              </a:rPr>
              <a:t>7</a:t>
            </a:r>
            <a:r>
              <a:t>, </a:t>
            </a:r>
            <a:r>
              <a:rPr>
                <a:solidFill>
                  <a:srgbClr val="D9C97C"/>
                </a:solidFill>
              </a:rPr>
              <a:t>101</a:t>
            </a:r>
            <a:r>
              <a:t>, </a:t>
            </a:r>
            <a:r>
              <a:rPr>
                <a:solidFill>
                  <a:srgbClr val="D9C97C"/>
                </a:solidFill>
              </a:rPr>
              <a:t>23</a:t>
            </a:r>
            <a:r>
              <a:t>, </a:t>
            </a:r>
            <a:r>
              <a:rPr>
                <a:solidFill>
                  <a:srgbClr val="D9C97C"/>
                </a:solidFill>
              </a:rPr>
              <a:t>44</a:t>
            </a:r>
            <a:r>
              <a:t>, </a:t>
            </a:r>
            <a:r>
              <a:rPr>
                <a:solidFill>
                  <a:srgbClr val="D9C97C"/>
                </a:solidFill>
              </a:rPr>
              <a:t>12</a:t>
            </a:r>
            <a:r>
              <a:t>, </a:t>
            </a:r>
            <a:r>
              <a:rPr>
                <a:solidFill>
                  <a:srgbClr val="D9C97C"/>
                </a:solidFill>
              </a:rPr>
              <a:t>78</a:t>
            </a:r>
            <a:r>
              <a:t>, </a:t>
            </a:r>
            <a:r>
              <a:rPr>
                <a:solidFill>
                  <a:srgbClr val="D9C97C"/>
                </a:solidFill>
              </a:rPr>
              <a:t>34</a:t>
            </a:r>
            <a:r>
              <a:t>, </a:t>
            </a:r>
            <a:r>
              <a:rPr>
                <a:solidFill>
                  <a:srgbClr val="D9C97C"/>
                </a:solidFill>
              </a:rPr>
              <a:t>23</a:t>
            </a:r>
            <a:r>
              <a:t>};</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r>
              <a:rPr b="1">
                <a:solidFill>
                  <a:srgbClr val="FF7AB2"/>
                </a:solidFill>
              </a:rPr>
              <a:t>for</a:t>
            </a:r>
            <a:r>
              <a:t>(i = </a:t>
            </a:r>
            <a:r>
              <a:rPr>
                <a:solidFill>
                  <a:srgbClr val="D9C97C"/>
                </a:solidFill>
              </a:rPr>
              <a:t>0</a:t>
            </a:r>
            <a:r>
              <a:t>; i&lt;</a:t>
            </a:r>
            <a:r>
              <a:rPr>
                <a:solidFill>
                  <a:srgbClr val="D9C97C"/>
                </a:solidFill>
              </a:rPr>
              <a:t>10</a:t>
            </a:r>
            <a:r>
              <a:t>; i++)</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r>
              <a:rPr b="1">
                <a:solidFill>
                  <a:srgbClr val="FF7AB2"/>
                </a:solidFill>
              </a:rPr>
              <a:t>for</a:t>
            </a:r>
            <a:r>
              <a:t>(j = i+</a:t>
            </a:r>
            <a:r>
              <a:rPr>
                <a:solidFill>
                  <a:srgbClr val="D9C97C"/>
                </a:solidFill>
              </a:rPr>
              <a:t>1</a:t>
            </a:r>
            <a:r>
              <a:t>; j&lt;</a:t>
            </a:r>
            <a:r>
              <a:rPr>
                <a:solidFill>
                  <a:srgbClr val="D9C97C"/>
                </a:solidFill>
              </a:rPr>
              <a:t>10</a:t>
            </a:r>
            <a:r>
              <a:t>; j++)</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r>
              <a:rPr b="1">
                <a:solidFill>
                  <a:srgbClr val="FF7AB2"/>
                </a:solidFill>
              </a:rPr>
              <a:t>if</a:t>
            </a:r>
            <a:r>
              <a:t>(a[j] &gt; a[i])</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temp = a[i];</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a[i] = a[j];</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a[j] = temp;</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p>
          <a:p>
            <a:pPr algn="l" defTabSz="747013">
              <a:tabLst>
                <a:tab pos="736600" algn="l"/>
              </a:tabLst>
              <a:defRPr sz="3060">
                <a:solidFill>
                  <a:srgbClr val="FF8170"/>
                </a:solidFill>
                <a:latin typeface="Menlo Regular"/>
                <a:ea typeface="Menlo Regular"/>
                <a:cs typeface="Menlo Regular"/>
                <a:sym typeface="Menlo Regular"/>
              </a:defRPr>
            </a:pPr>
            <a:r>
              <a:rPr>
                <a:solidFill>
                  <a:srgbClr val="FFFFFF">
                    <a:alpha val="85000"/>
                  </a:srgbClr>
                </a:solidFill>
              </a:rPr>
              <a:t>    printf(</a:t>
            </a:r>
            <a:r>
              <a:t>"Printing Sorted Element List ...\n"</a:t>
            </a:r>
            <a:r>
              <a:rPr>
                <a:solidFill>
                  <a:srgbClr val="FFFFFF">
                    <a:alpha val="85000"/>
                  </a:srgbClr>
                </a:solidFill>
              </a:rPr>
              <a:t>);</a:t>
            </a:r>
            <a:endParaRPr>
              <a:solidFill>
                <a:srgbClr val="FFFFFF">
                  <a:alpha val="85000"/>
                </a:srgbClr>
              </a:solidFill>
            </a:endParaRP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r>
              <a:rPr b="1">
                <a:solidFill>
                  <a:srgbClr val="FF7AB2"/>
                </a:solidFill>
              </a:rPr>
              <a:t>for</a:t>
            </a:r>
            <a:r>
              <a:t>(i = </a:t>
            </a:r>
            <a:r>
              <a:rPr>
                <a:solidFill>
                  <a:srgbClr val="D9C97C"/>
                </a:solidFill>
              </a:rPr>
              <a:t>0</a:t>
            </a:r>
            <a:r>
              <a:t>; i&lt;</a:t>
            </a:r>
            <a:r>
              <a:rPr>
                <a:solidFill>
                  <a:srgbClr val="D9C97C"/>
                </a:solidFill>
              </a:rPr>
              <a:t>10</a:t>
            </a:r>
            <a:r>
              <a:t>; i++)</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printf(</a:t>
            </a:r>
            <a:r>
              <a:rPr>
                <a:solidFill>
                  <a:srgbClr val="FF8170"/>
                </a:solidFill>
              </a:rPr>
              <a:t>"%d\n"</a:t>
            </a:r>
            <a:r>
              <a:t>,a[i]);</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p>
          <a:p>
            <a:pPr algn="l" defTabSz="747013">
              <a:tabLst>
                <a:tab pos="736600" algn="l"/>
              </a:tabLst>
              <a:defRPr sz="3060">
                <a:solidFill>
                  <a:srgbClr val="FFFFFF">
                    <a:alpha val="85000"/>
                  </a:srgbClr>
                </a:solidFill>
                <a:latin typeface="Menlo Regular"/>
                <a:ea typeface="Menlo Regular"/>
                <a:cs typeface="Menlo Regular"/>
                <a:sym typeface="Menlo Regular"/>
              </a:defRPr>
            </a:pPr>
            <a:r>
              <a:t>}  </a:t>
            </a:r>
          </a:p>
        </p:txBody>
      </p:sp>
      <p:sp>
        <p:nvSpPr>
          <p:cNvPr id="730" name="Bubble sort o(n2) complicity"/>
          <p:cNvSpPr txBox="1"/>
          <p:nvPr/>
        </p:nvSpPr>
        <p:spPr>
          <a:xfrm>
            <a:off x="8484298" y="702096"/>
            <a:ext cx="9275160" cy="9326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400"/>
            </a:lvl1pPr>
          </a:lstStyle>
          <a:p>
            <a:pPr/>
            <a:r>
              <a:t>Bubble sort o(n2) complicity</a:t>
            </a:r>
          </a:p>
        </p:txBody>
      </p:sp>
    </p:spTree>
  </p:cSld>
  <p:clrMapOvr>
    <a:masterClrMapping/>
  </p:clrMapOvr>
  <p:transition xmlns:p14="http://schemas.microsoft.com/office/powerpoint/2010/main" spd="med" advClick="1"/>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Stl containers"/>
          <p:cNvSpPr txBox="1"/>
          <p:nvPr>
            <p:ph type="title"/>
          </p:nvPr>
        </p:nvSpPr>
        <p:spPr>
          <a:prstGeom prst="rect">
            <a:avLst/>
          </a:prstGeom>
        </p:spPr>
        <p:txBody>
          <a:bodyPr/>
          <a:lstStyle/>
          <a:p>
            <a:pPr/>
            <a:r>
              <a:t>Stl containers </a:t>
            </a:r>
          </a:p>
        </p:txBody>
      </p:sp>
      <p:sp>
        <p:nvSpPr>
          <p:cNvPr id="733" name="The Standard Template Library (STL) is a collection of C++ container classes and template algorithms that work together to produce a variety of useful functionalities. The STL was designed to combine different data structures with different algorithms wh"/>
          <p:cNvSpPr txBox="1"/>
          <p:nvPr>
            <p:ph type="body" idx="1"/>
          </p:nvPr>
        </p:nvSpPr>
        <p:spPr>
          <a:prstGeom prst="rect">
            <a:avLst/>
          </a:prstGeom>
        </p:spPr>
        <p:txBody>
          <a:bodyPr/>
          <a:lstStyle>
            <a:lvl1pPr marL="0" indent="0" defTabSz="457200">
              <a:spcBef>
                <a:spcPts val="0"/>
              </a:spcBef>
              <a:buSzTx/>
              <a:buNone/>
              <a:defRPr sz="4400">
                <a:solidFill>
                  <a:srgbClr val="090909"/>
                </a:solidFill>
                <a:latin typeface="Helvetica"/>
                <a:ea typeface="Helvetica"/>
                <a:cs typeface="Helvetica"/>
                <a:sym typeface="Helvetica"/>
              </a:defRPr>
            </a:lvl1pPr>
          </a:lstStyle>
          <a:p>
            <a:pPr/>
            <a:r>
              <a:t>The Standard Template Library (STL) is a collection of C++ container classes and template algorithms that work together to produce a variety of useful functionalities. The STL was designed to combine different data structures with different algorithms while achieving the best performance; this guarantees the interoperability between all built-in and user-built components. To benefit from the powerful framework and great performance of the STL, you must know the concepts and apply them carefully.</a:t>
            </a:r>
          </a:p>
        </p:txBody>
      </p:sp>
    </p:spTree>
  </p:cSld>
  <p:clrMapOvr>
    <a:masterClrMapping/>
  </p:clrMapOvr>
  <p:transition xmlns:p14="http://schemas.microsoft.com/office/powerpoint/2010/main" spd="med" advClick="1"/>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Stl - Time Complexity and Big-O Notation"/>
          <p:cNvSpPr txBox="1"/>
          <p:nvPr>
            <p:ph type="title"/>
          </p:nvPr>
        </p:nvSpPr>
        <p:spPr>
          <a:prstGeom prst="rect">
            <a:avLst/>
          </a:prstGeom>
        </p:spPr>
        <p:txBody>
          <a:bodyPr/>
          <a:lstStyle/>
          <a:p>
            <a:pPr defTabSz="520065">
              <a:defRPr sz="7056"/>
            </a:pPr>
            <a:r>
              <a:t>Stl - Time Complexity and Big-O Notation</a:t>
            </a:r>
          </a:p>
          <a:p>
            <a:pPr defTabSz="520065">
              <a:defRPr sz="7056"/>
            </a:pPr>
            <a:r>
              <a:t> </a:t>
            </a:r>
          </a:p>
        </p:txBody>
      </p:sp>
      <p:sp>
        <p:nvSpPr>
          <p:cNvPr id="736" name="Time Complexity and Big-O Notation…"/>
          <p:cNvSpPr txBox="1"/>
          <p:nvPr>
            <p:ph type="body" idx="1"/>
          </p:nvPr>
        </p:nvSpPr>
        <p:spPr>
          <a:prstGeom prst="rect">
            <a:avLst/>
          </a:prstGeom>
        </p:spPr>
        <p:txBody>
          <a:bodyPr/>
          <a:lstStyle/>
          <a:p>
            <a:pPr marL="0" indent="0" defTabSz="457200">
              <a:spcBef>
                <a:spcPts val="0"/>
              </a:spcBef>
              <a:buSzTx/>
              <a:buNone/>
              <a:defRPr b="1" sz="4100" u="sng">
                <a:solidFill>
                  <a:srgbClr val="090909"/>
                </a:solidFill>
                <a:latin typeface="Helvetica"/>
                <a:ea typeface="Helvetica"/>
                <a:cs typeface="Helvetica"/>
                <a:sym typeface="Helvetica"/>
              </a:defRPr>
            </a:pPr>
            <a:r>
              <a:t>Time Complexity and Big-O Notation</a:t>
            </a:r>
          </a:p>
          <a:p>
            <a:pPr marL="0" indent="0" defTabSz="457200">
              <a:spcBef>
                <a:spcPts val="0"/>
              </a:spcBef>
              <a:buSzTx/>
              <a:buNone/>
              <a:defRPr sz="4600">
                <a:solidFill>
                  <a:srgbClr val="090909"/>
                </a:solidFill>
                <a:latin typeface="Helvetica"/>
                <a:ea typeface="Helvetica"/>
                <a:cs typeface="Helvetica"/>
                <a:sym typeface="Helvetica"/>
              </a:defRPr>
            </a:pPr>
            <a:r>
              <a:t>There are various solutions to a problem, but not all of them are the best. Generally, we tend to use the most efficient solution. In programming, we can't leave the mechanism of finding the best solution; we need a clear standard to evaluate their efficiency. This is where the notion of time complexity enter the equation.</a:t>
            </a:r>
          </a:p>
          <a:p>
            <a:pPr marL="0" indent="0" defTabSz="457200">
              <a:spcBef>
                <a:spcPts val="0"/>
              </a:spcBef>
              <a:buSzTx/>
              <a:buNone/>
              <a:defRPr sz="4600">
                <a:solidFill>
                  <a:srgbClr val="090909"/>
                </a:solidFill>
                <a:latin typeface="Helvetica"/>
                <a:ea typeface="Helvetica"/>
                <a:cs typeface="Helvetica"/>
                <a:sym typeface="Helvetica"/>
              </a:defRPr>
            </a:pPr>
            <a:r>
              <a:t>The Big-O notation describes the runtime of an algorithm and defines the upper bound of any algorithm (i.e, algorithm should not take more than this time). Big-O notation is the most used notation for the time complexity of an algorithm for a given input of size </a:t>
            </a:r>
            <a:r>
              <a:rPr sz="4200"/>
              <a:t>n</a:t>
            </a:r>
            <a:r>
              <a:t>. For example, if the runtime grows linearly with the number of elements </a:t>
            </a:r>
            <a:r>
              <a:rPr sz="4200"/>
              <a:t>n</a:t>
            </a:r>
            <a:r>
              <a:t>, then the complexity is </a:t>
            </a:r>
            <a:r>
              <a:rPr sz="4200"/>
              <a:t>O(n)</a:t>
            </a:r>
            <a:r>
              <a:t> and if the runtime is independent of the input, the complexity is </a:t>
            </a:r>
            <a:r>
              <a:rPr sz="4200"/>
              <a:t>O(1)</a:t>
            </a:r>
            <a:r>
              <a:t>.</a:t>
            </a:r>
          </a:p>
          <a:p>
            <a:pPr marL="0" indent="0" defTabSz="457200">
              <a:spcBef>
                <a:spcPts val="0"/>
              </a:spcBef>
              <a:buSzTx/>
              <a:buNone/>
              <a:defRPr b="1" sz="2500">
                <a:solidFill>
                  <a:srgbClr val="090909"/>
                </a:solidFill>
                <a:latin typeface="Helvetica"/>
                <a:ea typeface="Helvetica"/>
                <a:cs typeface="Helvetica"/>
                <a:sym typeface="Helvetica"/>
              </a:defRPr>
            </a:pPr>
            <a:r>
              <a:t>There are different types of time complexities used; the below table lists the typical values of complexity and their Big-O notation.</a:t>
            </a:r>
          </a:p>
        </p:txBody>
      </p:sp>
    </p:spTree>
  </p:cSld>
  <p:clrMapOvr>
    <a:masterClrMapping/>
  </p:clrMapOvr>
  <p:transition xmlns:p14="http://schemas.microsoft.com/office/powerpoint/2010/main" spd="med" advClick="1"/>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Stl - Time Complexity and Big-O Notation"/>
          <p:cNvSpPr txBox="1"/>
          <p:nvPr>
            <p:ph type="title"/>
          </p:nvPr>
        </p:nvSpPr>
        <p:spPr>
          <a:prstGeom prst="rect">
            <a:avLst/>
          </a:prstGeom>
        </p:spPr>
        <p:txBody>
          <a:bodyPr/>
          <a:lstStyle/>
          <a:p>
            <a:pPr defTabSz="520065">
              <a:defRPr sz="7056"/>
            </a:pPr>
            <a:r>
              <a:t>Stl - Time Complexity and Big-O Notation</a:t>
            </a:r>
          </a:p>
          <a:p>
            <a:pPr defTabSz="520065">
              <a:defRPr sz="7056"/>
            </a:pPr>
            <a:r>
              <a:t> </a:t>
            </a:r>
          </a:p>
        </p:txBody>
      </p:sp>
      <p:sp>
        <p:nvSpPr>
          <p:cNvPr id="739" name="Type                                      Notation                                                                                           Description…"/>
          <p:cNvSpPr txBox="1"/>
          <p:nvPr>
            <p:ph type="body" idx="1"/>
          </p:nvPr>
        </p:nvSpPr>
        <p:spPr>
          <a:prstGeom prst="rect">
            <a:avLst/>
          </a:prstGeom>
        </p:spPr>
        <p:txBody>
          <a:bodyPr/>
          <a:lstStyle/>
          <a:p>
            <a:pPr lvl="3" marL="0" indent="1371600" defTabSz="457200">
              <a:spcBef>
                <a:spcPts val="0"/>
              </a:spcBef>
              <a:buSzTx/>
              <a:buNone/>
              <a:defRPr b="1" sz="2300">
                <a:solidFill>
                  <a:srgbClr val="090909"/>
                </a:solidFill>
                <a:latin typeface="Helvetica"/>
                <a:ea typeface="Helvetica"/>
                <a:cs typeface="Helvetica"/>
                <a:sym typeface="Helvetica"/>
              </a:defRPr>
            </a:pPr>
            <a:r>
              <a:t>Type                                      Notation                                                                                           Description</a:t>
            </a:r>
          </a:p>
          <a:p>
            <a:pPr lvl="3" marL="0" indent="1371600" defTabSz="457200">
              <a:spcBef>
                <a:spcPts val="0"/>
              </a:spcBef>
              <a:buSzTx/>
              <a:buNone/>
              <a:defRPr b="1" sz="2300">
                <a:solidFill>
                  <a:srgbClr val="090909"/>
                </a:solidFill>
                <a:latin typeface="Helvetica"/>
                <a:ea typeface="Helvetica"/>
                <a:cs typeface="Helvetica"/>
                <a:sym typeface="Helvetica"/>
              </a:defRPr>
            </a:pPr>
          </a:p>
          <a:p>
            <a:pPr marL="0" indent="0" defTabSz="457200">
              <a:spcBef>
                <a:spcPts val="0"/>
              </a:spcBef>
              <a:buSzTx/>
              <a:buNone/>
              <a:defRPr sz="2300">
                <a:solidFill>
                  <a:srgbClr val="090909"/>
                </a:solidFill>
                <a:latin typeface="Helvetica"/>
                <a:ea typeface="Helvetica"/>
                <a:cs typeface="Helvetica"/>
                <a:sym typeface="Helvetica"/>
              </a:defRPr>
            </a:pPr>
            <a:r>
              <a:t>           Constant                                      </a:t>
            </a:r>
            <a:r>
              <a:t>O(1)</a:t>
            </a:r>
            <a:r>
              <a:t>                                                             The runtime is independent of the number of elements</a:t>
            </a:r>
          </a:p>
          <a:p>
            <a:pPr lvl="2" marL="0" indent="914400" defTabSz="457200">
              <a:spcBef>
                <a:spcPts val="0"/>
              </a:spcBef>
              <a:buSzTx/>
              <a:buNone/>
              <a:defRPr sz="2300">
                <a:solidFill>
                  <a:srgbClr val="090909"/>
                </a:solidFill>
                <a:latin typeface="Helvetica"/>
                <a:ea typeface="Helvetica"/>
                <a:cs typeface="Helvetica"/>
                <a:sym typeface="Helvetica"/>
              </a:defRPr>
            </a:pPr>
            <a:r>
              <a:t>Linear                                          O(n)                                                              The runtime grows linearly as the number of elements grows</a:t>
            </a:r>
          </a:p>
          <a:p>
            <a:pPr lvl="2" marL="0" indent="914400" defTabSz="457200">
              <a:spcBef>
                <a:spcPts val="0"/>
              </a:spcBef>
              <a:buSzTx/>
              <a:buNone/>
              <a:defRPr sz="2300">
                <a:solidFill>
                  <a:srgbClr val="090909"/>
                </a:solidFill>
                <a:latin typeface="Helvetica"/>
                <a:ea typeface="Helvetica"/>
                <a:cs typeface="Helvetica"/>
                <a:sym typeface="Helvetica"/>
              </a:defRPr>
            </a:pPr>
            <a:r>
              <a:t>Logarithmic                                 </a:t>
            </a:r>
            <a:r>
              <a:t>O(log(n))                                                       </a:t>
            </a:r>
            <a:r>
              <a:t>The runtime grows logarithmically with respect to the number of elements</a:t>
            </a:r>
          </a:p>
          <a:p>
            <a:pPr lvl="2" marL="0" indent="914400" defTabSz="457200">
              <a:spcBef>
                <a:spcPts val="0"/>
              </a:spcBef>
              <a:buSzTx/>
              <a:buNone/>
              <a:defRPr sz="2300">
                <a:solidFill>
                  <a:srgbClr val="090909"/>
                </a:solidFill>
                <a:latin typeface="Helvetica"/>
                <a:ea typeface="Helvetica"/>
                <a:cs typeface="Helvetica"/>
                <a:sym typeface="Helvetica"/>
              </a:defRPr>
            </a:pPr>
            <a:r>
              <a:t>n-log-n                                        </a:t>
            </a:r>
            <a:r>
              <a:t>O(n ∗ log(n))</a:t>
            </a:r>
            <a:r>
              <a:t>                                                 The runtime grows as a product of linear and logarithmic complexity</a:t>
            </a:r>
          </a:p>
          <a:p>
            <a:pPr lvl="2" marL="0" indent="914400" defTabSz="457200">
              <a:spcBef>
                <a:spcPts val="0"/>
              </a:spcBef>
              <a:buSzTx/>
              <a:buNone/>
              <a:defRPr sz="2300">
                <a:solidFill>
                  <a:srgbClr val="090909"/>
                </a:solidFill>
                <a:latin typeface="Helvetica"/>
                <a:ea typeface="Helvetica"/>
                <a:cs typeface="Helvetica"/>
                <a:sym typeface="Helvetica"/>
              </a:defRPr>
            </a:pPr>
            <a:r>
              <a:t>Quadratic                                    </a:t>
            </a:r>
            <a:r>
              <a:t>O(n²)</a:t>
            </a:r>
            <a:r>
              <a:t>                                                             The runtime grows quadratically with respect to the number of elements</a:t>
            </a:r>
          </a:p>
        </p:txBody>
      </p:sp>
    </p:spTree>
  </p:cSld>
  <p:clrMapOvr>
    <a:masterClrMapping/>
  </p:clrMapOvr>
  <p:transition xmlns:p14="http://schemas.microsoft.com/office/powerpoint/2010/main" spd="med" advClick="1"/>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Stl containers"/>
          <p:cNvSpPr txBox="1"/>
          <p:nvPr>
            <p:ph type="title"/>
          </p:nvPr>
        </p:nvSpPr>
        <p:spPr>
          <a:prstGeom prst="rect">
            <a:avLst/>
          </a:prstGeom>
        </p:spPr>
        <p:txBody>
          <a:bodyPr/>
          <a:lstStyle/>
          <a:p>
            <a:pPr/>
            <a:r>
              <a:t>Stl containers </a:t>
            </a:r>
          </a:p>
        </p:txBody>
      </p:sp>
      <p:sp>
        <p:nvSpPr>
          <p:cNvPr id="742" name="In the graph, the x axis represents the size of n (or algorithm input) and y represents the amount of time it would take to execute that algorithm."/>
          <p:cNvSpPr txBox="1"/>
          <p:nvPr>
            <p:ph type="body" idx="1"/>
          </p:nvPr>
        </p:nvSpPr>
        <p:spPr>
          <a:prstGeom prst="rect">
            <a:avLst/>
          </a:prstGeom>
        </p:spPr>
        <p:txBody>
          <a:bodyPr/>
          <a:lstStyle/>
          <a:p>
            <a:pPr marL="0" indent="0" defTabSz="457200">
              <a:spcBef>
                <a:spcPts val="0"/>
              </a:spcBef>
              <a:buSzTx/>
              <a:buNone/>
              <a:defRPr sz="4100">
                <a:solidFill>
                  <a:srgbClr val="090909"/>
                </a:solidFill>
                <a:latin typeface="Helvetica"/>
                <a:ea typeface="Helvetica"/>
                <a:cs typeface="Helvetica"/>
                <a:sym typeface="Helvetica"/>
              </a:defRPr>
            </a:pPr>
            <a:r>
              <a:t>In the graph, the x axis represents the size of </a:t>
            </a:r>
            <a:r>
              <a:rPr sz="3700"/>
              <a:t>n</a:t>
            </a:r>
            <a:r>
              <a:t> (or algorithm input) and y represents the amount of time it would take to execute that algorithm.</a:t>
            </a:r>
          </a:p>
          <a:p>
            <a:pPr marL="0" indent="0" defTabSz="457200">
              <a:spcBef>
                <a:spcPts val="0"/>
              </a:spcBef>
              <a:buSzTx/>
              <a:buNone/>
              <a:defRPr sz="2000">
                <a:solidFill>
                  <a:srgbClr val="090909"/>
                </a:solidFill>
                <a:latin typeface="Helvetica"/>
                <a:ea typeface="Helvetica"/>
                <a:cs typeface="Helvetica"/>
                <a:sym typeface="Helvetica"/>
              </a:defRPr>
            </a:pPr>
          </a:p>
          <a:p>
            <a:pPr marL="0" indent="0" defTabSz="457200">
              <a:spcBef>
                <a:spcPts val="0"/>
              </a:spcBef>
              <a:buSzTx/>
              <a:buNone/>
              <a:defRPr sz="2000">
                <a:solidFill>
                  <a:srgbClr val="090909"/>
                </a:solidFill>
                <a:latin typeface="Helvetica"/>
                <a:ea typeface="Helvetica"/>
                <a:cs typeface="Helvetica"/>
                <a:sym typeface="Helvetica"/>
              </a:defRPr>
            </a:pPr>
          </a:p>
        </p:txBody>
      </p:sp>
      <p:pic>
        <p:nvPicPr>
          <p:cNvPr id="743" name="Image" descr="Image"/>
          <p:cNvPicPr>
            <a:picLocks noChangeAspect="1"/>
          </p:cNvPicPr>
          <p:nvPr/>
        </p:nvPicPr>
        <p:blipFill>
          <a:blip r:embed="rId2">
            <a:extLst/>
          </a:blip>
          <a:stretch>
            <a:fillRect/>
          </a:stretch>
        </p:blipFill>
        <p:spPr>
          <a:xfrm>
            <a:off x="1689100" y="3149600"/>
            <a:ext cx="8255000" cy="5080000"/>
          </a:xfrm>
          <a:prstGeom prst="rect">
            <a:avLst/>
          </a:prstGeom>
          <a:ln w="12700">
            <a:miter lim="400000"/>
          </a:ln>
        </p:spPr>
      </p:pic>
    </p:spTree>
  </p:cSld>
  <p:clrMapOvr>
    <a:masterClrMapping/>
  </p:clrMapOvr>
  <p:transition xmlns:p14="http://schemas.microsoft.com/office/powerpoint/2010/main" spd="med" advClick="1"/>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Stl containers"/>
          <p:cNvSpPr txBox="1"/>
          <p:nvPr>
            <p:ph type="title"/>
          </p:nvPr>
        </p:nvSpPr>
        <p:spPr>
          <a:prstGeom prst="rect">
            <a:avLst/>
          </a:prstGeom>
        </p:spPr>
        <p:txBody>
          <a:bodyPr/>
          <a:lstStyle/>
          <a:p>
            <a:pPr/>
            <a:r>
              <a:t>Stl containers </a:t>
            </a:r>
          </a:p>
        </p:txBody>
      </p:sp>
      <p:sp>
        <p:nvSpPr>
          <p:cNvPr id="746" name="O(1) solution…"/>
          <p:cNvSpPr txBox="1"/>
          <p:nvPr>
            <p:ph type="body" idx="1"/>
          </p:nvPr>
        </p:nvSpPr>
        <p:spPr>
          <a:xfrm>
            <a:off x="1499525" y="3098800"/>
            <a:ext cx="21005801" cy="9296400"/>
          </a:xfrm>
          <a:prstGeom prst="rect">
            <a:avLst/>
          </a:prstGeom>
        </p:spPr>
        <p:txBody>
          <a:bodyPr/>
          <a:lstStyle/>
          <a:p>
            <a:pPr marL="0" indent="0" defTabSz="457200">
              <a:spcBef>
                <a:spcPts val="0"/>
              </a:spcBef>
              <a:buSzTx/>
              <a:buNone/>
              <a:defRPr sz="2200">
                <a:solidFill>
                  <a:srgbClr val="090909"/>
                </a:solidFill>
                <a:latin typeface="Helvetica"/>
                <a:ea typeface="Helvetica"/>
                <a:cs typeface="Helvetica"/>
                <a:sym typeface="Helvetica"/>
              </a:defRPr>
            </a:pPr>
            <a:r>
              <a:rPr sz="1800"/>
              <a:t>O(1)</a:t>
            </a:r>
            <a:r>
              <a:t> solution</a:t>
            </a:r>
          </a:p>
          <a:p>
            <a:pPr marL="0" indent="0" defTabSz="457200">
              <a:spcBef>
                <a:spcPts val="0"/>
              </a:spcBef>
              <a:buSzTx/>
              <a:buNone/>
              <a:defRPr sz="1800">
                <a:latin typeface="Helvetica"/>
                <a:ea typeface="Helvetica"/>
                <a:cs typeface="Helvetica"/>
                <a:sym typeface="Helvetica"/>
              </a:defRPr>
            </a:pPr>
            <a:r>
              <a:t>int findSum(int n) // input "n"</a:t>
            </a:r>
          </a:p>
          <a:p>
            <a:pPr marL="0" indent="0" defTabSz="457200">
              <a:spcBef>
                <a:spcPts val="0"/>
              </a:spcBef>
              <a:buSzTx/>
              <a:buNone/>
              <a:defRPr sz="1800">
                <a:latin typeface="Helvetica"/>
                <a:ea typeface="Helvetica"/>
                <a:cs typeface="Helvetica"/>
                <a:sym typeface="Helvetica"/>
              </a:defRPr>
            </a:pPr>
            <a:r>
              <a:t>{</a:t>
            </a:r>
          </a:p>
          <a:p>
            <a:pPr marL="0" indent="0" defTabSz="457200">
              <a:spcBef>
                <a:spcPts val="0"/>
              </a:spcBef>
              <a:buSzTx/>
              <a:buNone/>
              <a:defRPr sz="1800">
                <a:latin typeface="Helvetica"/>
                <a:ea typeface="Helvetica"/>
                <a:cs typeface="Helvetica"/>
                <a:sym typeface="Helvetica"/>
              </a:defRPr>
            </a:pPr>
            <a:r>
              <a:t>    return n * (n+1) / 2; // this will take some constant time c1</a:t>
            </a:r>
          </a:p>
          <a:p>
            <a:pPr marL="0" indent="0" defTabSz="457200">
              <a:spcBef>
                <a:spcPts val="0"/>
              </a:spcBef>
              <a:buSzTx/>
              <a:buNone/>
              <a:defRPr sz="1800">
                <a:latin typeface="Helvetica"/>
                <a:ea typeface="Helvetica"/>
                <a:cs typeface="Helvetica"/>
                <a:sym typeface="Helvetica"/>
              </a:defRPr>
            </a:pPr>
            <a:r>
              <a:t>}</a:t>
            </a:r>
          </a:p>
          <a:p>
            <a:pPr marL="0" indent="0" defTabSz="457200">
              <a:spcBef>
                <a:spcPts val="0"/>
              </a:spcBef>
              <a:buSzTx/>
              <a:buNone/>
              <a:defRPr sz="1800">
                <a:latin typeface="Helvetica"/>
                <a:ea typeface="Helvetica"/>
                <a:cs typeface="Helvetica"/>
                <a:sym typeface="Helvetica"/>
              </a:defRPr>
            </a:pPr>
          </a:p>
          <a:p>
            <a:pPr marL="0" indent="0" defTabSz="457200">
              <a:spcBef>
                <a:spcPts val="0"/>
              </a:spcBef>
              <a:buSzTx/>
              <a:buNone/>
              <a:defRPr sz="1800">
                <a:latin typeface="Helvetica"/>
                <a:ea typeface="Helvetica"/>
                <a:cs typeface="Helvetica"/>
                <a:sym typeface="Helvetica"/>
              </a:defRPr>
            </a:pPr>
          </a:p>
          <a:p>
            <a:pPr marL="0" indent="0" defTabSz="457200">
              <a:spcBef>
                <a:spcPts val="0"/>
              </a:spcBef>
              <a:buSzTx/>
              <a:buNone/>
              <a:defRPr sz="2200">
                <a:solidFill>
                  <a:srgbClr val="090909"/>
                </a:solidFill>
                <a:latin typeface="Helvetica"/>
                <a:ea typeface="Helvetica"/>
                <a:cs typeface="Helvetica"/>
                <a:sym typeface="Helvetica"/>
              </a:defRPr>
            </a:pPr>
            <a:r>
              <a:rPr sz="1800"/>
              <a:t>O(n)</a:t>
            </a:r>
            <a:r>
              <a:t> solution</a:t>
            </a:r>
          </a:p>
          <a:p>
            <a:pPr marL="0" indent="0" defTabSz="457200">
              <a:spcBef>
                <a:spcPts val="0"/>
              </a:spcBef>
              <a:buSzTx/>
              <a:buNone/>
              <a:defRPr sz="2200">
                <a:solidFill>
                  <a:srgbClr val="090909"/>
                </a:solidFill>
                <a:latin typeface="Helvetica"/>
                <a:ea typeface="Helvetica"/>
                <a:cs typeface="Helvetica"/>
                <a:sym typeface="Helvetica"/>
              </a:defRPr>
            </a:pPr>
            <a:r>
              <a:t>In this solution, we will run a loop from </a:t>
            </a:r>
            <a:r>
              <a:rPr sz="1800"/>
              <a:t>1</a:t>
            </a:r>
            <a:r>
              <a:t> to </a:t>
            </a:r>
            <a:r>
              <a:rPr sz="1800"/>
              <a:t>n</a:t>
            </a:r>
            <a:r>
              <a:t> and we will add these values to a variable named </a:t>
            </a:r>
            <a:r>
              <a:rPr sz="1800"/>
              <a:t>sum</a:t>
            </a:r>
            <a:r>
              <a:t>.</a:t>
            </a:r>
            <a:br/>
          </a:p>
          <a:p>
            <a:pPr marL="0" indent="0" defTabSz="457200">
              <a:spcBef>
                <a:spcPts val="0"/>
              </a:spcBef>
              <a:buSzTx/>
              <a:buNone/>
              <a:defRPr sz="1800">
                <a:latin typeface="Helvetica"/>
                <a:ea typeface="Helvetica"/>
                <a:cs typeface="Helvetica"/>
                <a:sym typeface="Helvetica"/>
              </a:defRPr>
            </a:pPr>
            <a:r>
              <a:t>int findSum(int n) // input "n"</a:t>
            </a:r>
          </a:p>
          <a:p>
            <a:pPr marL="0" indent="0" defTabSz="457200">
              <a:spcBef>
                <a:spcPts val="0"/>
              </a:spcBef>
              <a:buSzTx/>
              <a:buNone/>
              <a:defRPr sz="1800">
                <a:latin typeface="Helvetica"/>
                <a:ea typeface="Helvetica"/>
                <a:cs typeface="Helvetica"/>
                <a:sym typeface="Helvetica"/>
              </a:defRPr>
            </a:pPr>
            <a:r>
              <a:t>{</a:t>
            </a:r>
          </a:p>
          <a:p>
            <a:pPr marL="0" indent="0" defTabSz="457200">
              <a:spcBef>
                <a:spcPts val="0"/>
              </a:spcBef>
              <a:buSzTx/>
              <a:buNone/>
              <a:defRPr sz="1800">
                <a:latin typeface="Helvetica"/>
                <a:ea typeface="Helvetica"/>
                <a:cs typeface="Helvetica"/>
                <a:sym typeface="Helvetica"/>
              </a:defRPr>
            </a:pPr>
            <a:r>
              <a:t>    int sum = 0; // -----------------&gt; it takes some constant time "c1"</a:t>
            </a:r>
          </a:p>
          <a:p>
            <a:pPr marL="0" indent="0" defTabSz="457200">
              <a:spcBef>
                <a:spcPts val="0"/>
              </a:spcBef>
              <a:buSzTx/>
              <a:buNone/>
              <a:defRPr sz="1800">
                <a:latin typeface="Helvetica"/>
                <a:ea typeface="Helvetica"/>
                <a:cs typeface="Helvetica"/>
                <a:sym typeface="Helvetica"/>
              </a:defRPr>
            </a:pPr>
            <a:r>
              <a:t>    for(int i = 1; i &lt;= n; ++i) // --&gt; here the comparison and increment will take place n times(c2*n) </a:t>
            </a:r>
          </a:p>
          <a:p>
            <a:pPr marL="0" indent="0" defTabSz="457200">
              <a:spcBef>
                <a:spcPts val="0"/>
              </a:spcBef>
              <a:buSzTx/>
              <a:buNone/>
              <a:defRPr sz="1800">
                <a:latin typeface="Helvetica"/>
                <a:ea typeface="Helvetica"/>
                <a:cs typeface="Helvetica"/>
                <a:sym typeface="Helvetica"/>
              </a:defRPr>
            </a:pPr>
            <a:r>
              <a:t>        sum = sum + i; // -----------&gt; this statement will be executed n times i.e. c3*n</a:t>
            </a:r>
          </a:p>
          <a:p>
            <a:pPr marL="0" indent="0" defTabSz="457200">
              <a:spcBef>
                <a:spcPts val="0"/>
              </a:spcBef>
              <a:buSzTx/>
              <a:buNone/>
              <a:defRPr sz="1800">
                <a:latin typeface="Helvetica"/>
                <a:ea typeface="Helvetica"/>
                <a:cs typeface="Helvetica"/>
                <a:sym typeface="Helvetica"/>
              </a:defRPr>
            </a:pPr>
            <a:r>
              <a:t>    return sum; // ------------------&gt; it takes some constant time "c4"</a:t>
            </a:r>
          </a:p>
          <a:p>
            <a:pPr marL="0" indent="0" defTabSz="457200">
              <a:spcBef>
                <a:spcPts val="0"/>
              </a:spcBef>
              <a:buSzTx/>
              <a:buNone/>
              <a:defRPr sz="1800">
                <a:latin typeface="Helvetica"/>
                <a:ea typeface="Helvetica"/>
                <a:cs typeface="Helvetica"/>
                <a:sym typeface="Helvetica"/>
              </a:defRPr>
            </a:pPr>
            <a:r>
              <a:t>}</a:t>
            </a:r>
          </a:p>
          <a:p>
            <a:pPr marL="0" indent="0" defTabSz="457200">
              <a:spcBef>
                <a:spcPts val="0"/>
              </a:spcBef>
              <a:buSzTx/>
              <a:buNone/>
              <a:defRPr sz="1800">
                <a:latin typeface="Helvetica"/>
                <a:ea typeface="Helvetica"/>
                <a:cs typeface="Helvetica"/>
                <a:sym typeface="Helvetica"/>
              </a:defRPr>
            </a:pPr>
            <a:r>
              <a:t>/*</a:t>
            </a:r>
          </a:p>
          <a:p>
            <a:pPr marL="0" indent="0" defTabSz="457200">
              <a:spcBef>
                <a:spcPts val="0"/>
              </a:spcBef>
              <a:buSzTx/>
              <a:buNone/>
              <a:defRPr sz="1800">
                <a:latin typeface="Helvetica"/>
                <a:ea typeface="Helvetica"/>
                <a:cs typeface="Helvetica"/>
                <a:sym typeface="Helvetica"/>
              </a:defRPr>
            </a:pPr>
            <a:r>
              <a:t>* Total time taken = time taken by all the statements to execute</a:t>
            </a:r>
          </a:p>
          <a:p>
            <a:pPr marL="0" indent="0" defTabSz="457200">
              <a:spcBef>
                <a:spcPts val="0"/>
              </a:spcBef>
              <a:buSzTx/>
              <a:buNone/>
              <a:defRPr sz="1800">
                <a:latin typeface="Helvetica"/>
                <a:ea typeface="Helvetica"/>
                <a:cs typeface="Helvetica"/>
                <a:sym typeface="Helvetica"/>
              </a:defRPr>
            </a:pPr>
            <a:r>
              <a:t>*  i.e, total time taken = c2*n + c3*n + c1 + c4, if the expression c2*n + c3*n constitute to c0*n and another expression c1 + c4 constitute to c then</a:t>
            </a:r>
          </a:p>
          <a:p>
            <a:pPr marL="0" indent="0" defTabSz="457200">
              <a:spcBef>
                <a:spcPts val="0"/>
              </a:spcBef>
              <a:buSzTx/>
              <a:buNone/>
              <a:defRPr sz="1800">
                <a:latin typeface="Helvetica"/>
                <a:ea typeface="Helvetica"/>
                <a:cs typeface="Helvetica"/>
                <a:sym typeface="Helvetica"/>
              </a:defRPr>
            </a:pPr>
            <a:r>
              <a:t>*  total time taken = c0*n + c, which constitute to O(n) complexity</a:t>
            </a:r>
          </a:p>
          <a:p>
            <a:pPr marL="0" indent="0" defTabSz="457200">
              <a:spcBef>
                <a:spcPts val="0"/>
              </a:spcBef>
              <a:buSzTx/>
              <a:buNone/>
              <a:defRPr sz="1800">
                <a:latin typeface="Helvetica"/>
                <a:ea typeface="Helvetica"/>
                <a:cs typeface="Helvetica"/>
                <a:sym typeface="Helvetica"/>
              </a:defRPr>
            </a:pPr>
            <a:r>
              <a:t>*/</a:t>
            </a:r>
          </a:p>
          <a:p>
            <a:pPr marL="0" indent="0" defTabSz="457200">
              <a:spcBef>
                <a:spcPts val="0"/>
              </a:spcBef>
              <a:buSzTx/>
              <a:buNone/>
              <a:defRPr sz="2700">
                <a:solidFill>
                  <a:srgbClr val="090909"/>
                </a:solidFill>
                <a:latin typeface="Helvetica"/>
                <a:ea typeface="Helvetica"/>
                <a:cs typeface="Helvetica"/>
                <a:sym typeface="Helvetica"/>
              </a:defRPr>
            </a:pPr>
            <a:r>
              <a:t>The big O notation of the above code is </a:t>
            </a:r>
            <a:r>
              <a:rPr sz="2300">
                <a:latin typeface="Times Roman"/>
                <a:ea typeface="Times Roman"/>
                <a:cs typeface="Times Roman"/>
                <a:sym typeface="Times Roman"/>
              </a:rPr>
              <a:t>O(c0*n) + O(c)</a:t>
            </a:r>
            <a:r>
              <a:t>, where </a:t>
            </a:r>
            <a:r>
              <a:rPr sz="2300">
                <a:latin typeface="Times Roman"/>
                <a:ea typeface="Times Roman"/>
                <a:cs typeface="Times Roman"/>
                <a:sym typeface="Times Roman"/>
              </a:rPr>
              <a:t>c</a:t>
            </a:r>
            <a:r>
              <a:t> and </a:t>
            </a:r>
            <a:r>
              <a:rPr sz="2300">
                <a:latin typeface="Times Roman"/>
                <a:ea typeface="Times Roman"/>
                <a:cs typeface="Times Roman"/>
                <a:sym typeface="Times Roman"/>
              </a:rPr>
              <a:t>c0</a:t>
            </a:r>
            <a:r>
              <a:t> are constants. So, the overall time complexity can be written as </a:t>
            </a:r>
            <a:r>
              <a:rPr sz="2300">
                <a:latin typeface="Times Roman"/>
                <a:ea typeface="Times Roman"/>
                <a:cs typeface="Times Roman"/>
                <a:sym typeface="Times Roman"/>
              </a:rPr>
              <a:t>O(n)</a:t>
            </a:r>
          </a:p>
        </p:txBody>
      </p:sp>
    </p:spTree>
  </p:cSld>
  <p:clrMapOvr>
    <a:masterClrMapping/>
  </p:clrMapOvr>
  <p:transition xmlns:p14="http://schemas.microsoft.com/office/powerpoint/2010/main" spd="med" advClick="1"/>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Stl containers"/>
          <p:cNvSpPr txBox="1"/>
          <p:nvPr>
            <p:ph type="title"/>
          </p:nvPr>
        </p:nvSpPr>
        <p:spPr>
          <a:prstGeom prst="rect">
            <a:avLst/>
          </a:prstGeom>
        </p:spPr>
        <p:txBody>
          <a:bodyPr/>
          <a:lstStyle/>
          <a:p>
            <a:pPr/>
            <a:r>
              <a:t>Stl containers </a:t>
            </a:r>
          </a:p>
        </p:txBody>
      </p:sp>
      <p:sp>
        <p:nvSpPr>
          <p:cNvPr id="749" name="O(n²) solution…"/>
          <p:cNvSpPr txBox="1"/>
          <p:nvPr>
            <p:ph type="body" idx="1"/>
          </p:nvPr>
        </p:nvSpPr>
        <p:spPr>
          <a:prstGeom prst="rect">
            <a:avLst/>
          </a:prstGeom>
        </p:spPr>
        <p:txBody>
          <a:bodyPr/>
          <a:lstStyle/>
          <a:p>
            <a:pPr marL="0" indent="0" defTabSz="457200">
              <a:spcBef>
                <a:spcPts val="0"/>
              </a:spcBef>
              <a:buSzTx/>
              <a:buNone/>
              <a:defRPr sz="2800">
                <a:solidFill>
                  <a:srgbClr val="090909"/>
                </a:solidFill>
                <a:latin typeface="Helvetica"/>
                <a:ea typeface="Helvetica"/>
                <a:cs typeface="Helvetica"/>
                <a:sym typeface="Helvetica"/>
              </a:defRPr>
            </a:pPr>
            <a:r>
              <a:rPr sz="2400"/>
              <a:t>O(n²)</a:t>
            </a:r>
            <a:r>
              <a:t> solution</a:t>
            </a:r>
          </a:p>
          <a:p>
            <a:pPr marL="0" indent="0" defTabSz="457200">
              <a:spcBef>
                <a:spcPts val="0"/>
              </a:spcBef>
              <a:buSzTx/>
              <a:buNone/>
              <a:defRPr sz="2800">
                <a:solidFill>
                  <a:srgbClr val="090909"/>
                </a:solidFill>
                <a:latin typeface="Helvetica"/>
                <a:ea typeface="Helvetica"/>
                <a:cs typeface="Helvetica"/>
                <a:sym typeface="Helvetica"/>
              </a:defRPr>
            </a:pPr>
            <a:r>
              <a:t>In this solution, we will increment the value of </a:t>
            </a:r>
            <a:r>
              <a:rPr sz="2400"/>
              <a:t>sum</a:t>
            </a:r>
            <a:r>
              <a:t> variable </a:t>
            </a:r>
            <a:r>
              <a:rPr sz="2400"/>
              <a:t>i</a:t>
            </a:r>
            <a:r>
              <a:t> times i.e. for </a:t>
            </a:r>
            <a:r>
              <a:rPr sz="2400"/>
              <a:t>i = 1</a:t>
            </a:r>
            <a:r>
              <a:t>, the sum variable will be incremented once i.e. </a:t>
            </a:r>
            <a:r>
              <a:rPr sz="2400"/>
              <a:t>sum = 1</a:t>
            </a:r>
            <a:r>
              <a:t>. For </a:t>
            </a:r>
            <a:r>
              <a:rPr sz="2400"/>
              <a:t>i = 2</a:t>
            </a:r>
            <a:r>
              <a:t>, the sum variable will be incremented twice. So, let's see the solution.</a:t>
            </a:r>
            <a:br/>
          </a:p>
          <a:p>
            <a:pPr marL="0" indent="0" defTabSz="457200">
              <a:spcBef>
                <a:spcPts val="0"/>
              </a:spcBef>
              <a:buSzTx/>
              <a:buNone/>
              <a:defRPr sz="2400">
                <a:latin typeface="Helvetica"/>
                <a:ea typeface="Helvetica"/>
                <a:cs typeface="Helvetica"/>
                <a:sym typeface="Helvetica"/>
              </a:defRPr>
            </a:pPr>
            <a:r>
              <a:t>int findSum(int n)  // input "n"</a:t>
            </a:r>
          </a:p>
          <a:p>
            <a:pPr marL="0" indent="0" defTabSz="457200">
              <a:spcBef>
                <a:spcPts val="0"/>
              </a:spcBef>
              <a:buSzTx/>
              <a:buNone/>
              <a:defRPr sz="2400">
                <a:latin typeface="Helvetica"/>
                <a:ea typeface="Helvetica"/>
                <a:cs typeface="Helvetica"/>
                <a:sym typeface="Helvetica"/>
              </a:defRPr>
            </a:pPr>
            <a:r>
              <a:t>{</a:t>
            </a:r>
          </a:p>
          <a:p>
            <a:pPr marL="0" indent="0" defTabSz="457200">
              <a:spcBef>
                <a:spcPts val="0"/>
              </a:spcBef>
              <a:buSzTx/>
              <a:buNone/>
              <a:defRPr sz="2400">
                <a:latin typeface="Helvetica"/>
                <a:ea typeface="Helvetica"/>
                <a:cs typeface="Helvetica"/>
                <a:sym typeface="Helvetica"/>
              </a:defRPr>
            </a:pPr>
            <a:r>
              <a:t>    int sum = 0; // ---------------------&gt; constant time c1</a:t>
            </a:r>
          </a:p>
          <a:p>
            <a:pPr marL="0" indent="0" defTabSz="457200">
              <a:spcBef>
                <a:spcPts val="0"/>
              </a:spcBef>
              <a:buSzTx/>
              <a:buNone/>
              <a:defRPr sz="2400">
                <a:latin typeface="Helvetica"/>
                <a:ea typeface="Helvetica"/>
                <a:cs typeface="Helvetica"/>
                <a:sym typeface="Helvetica"/>
              </a:defRPr>
            </a:pPr>
            <a:r>
              <a:t>    for(int i = 1; i &lt;= n; ++i) </a:t>
            </a:r>
          </a:p>
          <a:p>
            <a:pPr marL="0" indent="0" defTabSz="457200">
              <a:spcBef>
                <a:spcPts val="0"/>
              </a:spcBef>
              <a:buSzTx/>
              <a:buNone/>
              <a:defRPr sz="2400">
                <a:latin typeface="Helvetica"/>
                <a:ea typeface="Helvetica"/>
                <a:cs typeface="Helvetica"/>
                <a:sym typeface="Helvetica"/>
              </a:defRPr>
            </a:pPr>
            <a:r>
              <a:t>        for(int j = 1; j &lt;= i; ++j)</a:t>
            </a:r>
          </a:p>
          <a:p>
            <a:pPr marL="0" indent="0" defTabSz="457200">
              <a:spcBef>
                <a:spcPts val="0"/>
              </a:spcBef>
              <a:buSzTx/>
              <a:buNone/>
              <a:defRPr sz="2400">
                <a:latin typeface="Helvetica"/>
                <a:ea typeface="Helvetica"/>
                <a:cs typeface="Helvetica"/>
                <a:sym typeface="Helvetica"/>
              </a:defRPr>
            </a:pPr>
            <a:r>
              <a:t>            sum++; // -------------------&gt; this will run [(n * (n + 1) / 2)] times</a:t>
            </a:r>
          </a:p>
          <a:p>
            <a:pPr marL="0" indent="0" defTabSz="457200">
              <a:spcBef>
                <a:spcPts val="0"/>
              </a:spcBef>
              <a:buSzTx/>
              <a:buNone/>
              <a:defRPr sz="2400">
                <a:latin typeface="Helvetica"/>
                <a:ea typeface="Helvetica"/>
                <a:cs typeface="Helvetica"/>
                <a:sym typeface="Helvetica"/>
              </a:defRPr>
            </a:pPr>
            <a:r>
              <a:t>    return sum; // ----------------------&gt; constant time c3</a:t>
            </a:r>
          </a:p>
          <a:p>
            <a:pPr marL="0" indent="0" defTabSz="457200">
              <a:spcBef>
                <a:spcPts val="0"/>
              </a:spcBef>
              <a:buSzTx/>
              <a:buNone/>
              <a:defRPr sz="2400">
                <a:latin typeface="Helvetica"/>
                <a:ea typeface="Helvetica"/>
                <a:cs typeface="Helvetica"/>
                <a:sym typeface="Helvetica"/>
              </a:defRPr>
            </a:pPr>
            <a:r>
              <a:t>}</a:t>
            </a:r>
          </a:p>
          <a:p>
            <a:pPr marL="0" indent="0" defTabSz="457200">
              <a:spcBef>
                <a:spcPts val="0"/>
              </a:spcBef>
              <a:buSzTx/>
              <a:buNone/>
              <a:defRPr sz="2400">
                <a:latin typeface="Helvetica"/>
                <a:ea typeface="Helvetica"/>
                <a:cs typeface="Helvetica"/>
                <a:sym typeface="Helvetica"/>
              </a:defRPr>
            </a:pPr>
            <a:r>
              <a:t>/*</a:t>
            </a:r>
          </a:p>
          <a:p>
            <a:pPr marL="0" indent="0" defTabSz="457200">
              <a:spcBef>
                <a:spcPts val="0"/>
              </a:spcBef>
              <a:buSzTx/>
              <a:buNone/>
              <a:defRPr sz="2400">
                <a:latin typeface="Helvetica"/>
                <a:ea typeface="Helvetica"/>
                <a:cs typeface="Helvetica"/>
                <a:sym typeface="Helvetica"/>
              </a:defRPr>
            </a:pPr>
            <a:r>
              <a:t>* Total time taken = time taken by all the statements to execute</a:t>
            </a:r>
          </a:p>
          <a:p>
            <a:pPr marL="0" indent="0" defTabSz="457200">
              <a:spcBef>
                <a:spcPts val="0"/>
              </a:spcBef>
              <a:buSzTx/>
              <a:buNone/>
              <a:defRPr sz="2400">
                <a:latin typeface="Helvetica"/>
                <a:ea typeface="Helvetica"/>
                <a:cs typeface="Helvetica"/>
                <a:sym typeface="Helvetica"/>
              </a:defRPr>
            </a:pPr>
            <a:r>
              <a:t>* total time taken = c1 + c2*n² + c2*n + c3</a:t>
            </a:r>
          </a:p>
          <a:p>
            <a:pPr marL="0" indent="0" defTabSz="457200">
              <a:spcBef>
                <a:spcPts val="0"/>
              </a:spcBef>
              <a:buSzTx/>
              <a:buNone/>
              <a:defRPr sz="2400">
                <a:latin typeface="Helvetica"/>
                <a:ea typeface="Helvetica"/>
                <a:cs typeface="Helvetica"/>
                <a:sym typeface="Helvetica"/>
              </a:defRPr>
            </a:pPr>
            <a:r>
              <a:t>* which constitutes to c2*n² + c2*n + c3</a:t>
            </a:r>
          </a:p>
          <a:p>
            <a:pPr marL="0" indent="0" defTabSz="457200">
              <a:spcBef>
                <a:spcPts val="0"/>
              </a:spcBef>
              <a:buSzTx/>
              <a:buNone/>
              <a:defRPr sz="2400">
                <a:latin typeface="Helvetica"/>
                <a:ea typeface="Helvetica"/>
                <a:cs typeface="Helvetica"/>
                <a:sym typeface="Helvetica"/>
              </a:defRPr>
            </a:pPr>
            <a:r>
              <a:t>*/</a:t>
            </a:r>
          </a:p>
          <a:p>
            <a:pPr marL="0" indent="0" defTabSz="457200">
              <a:spcBef>
                <a:spcPts val="0"/>
              </a:spcBef>
              <a:buSzTx/>
              <a:buNone/>
              <a:defRPr sz="2400">
                <a:latin typeface="Helvetica"/>
                <a:ea typeface="Helvetica"/>
                <a:cs typeface="Helvetica"/>
                <a:sym typeface="Helvetica"/>
              </a:defRPr>
            </a:pPr>
          </a:p>
          <a:p>
            <a:pPr marL="0" indent="0" defTabSz="457200">
              <a:spcBef>
                <a:spcPts val="0"/>
              </a:spcBef>
              <a:buSzTx/>
              <a:buNone/>
              <a:defRPr sz="2800">
                <a:solidFill>
                  <a:srgbClr val="090909"/>
                </a:solidFill>
                <a:latin typeface="Helvetica"/>
                <a:ea typeface="Helvetica"/>
                <a:cs typeface="Helvetica"/>
                <a:sym typeface="Helvetica"/>
              </a:defRPr>
            </a:pPr>
            <a:r>
              <a:t>The big O notation of the above algorithm is </a:t>
            </a:r>
            <a:r>
              <a:rPr sz="2400"/>
              <a:t>O(c1*n²) + O(c2*n) + O(c3)</a:t>
            </a:r>
            <a:r>
              <a:t>. Since we take the higher order of growth in big O. So, our expression will be reduced to </a:t>
            </a:r>
            <a:r>
              <a:rPr sz="2400"/>
              <a:t>O(n²)</a:t>
            </a:r>
            <a:r>
              <a:t>.</a:t>
            </a:r>
          </a:p>
        </p:txBody>
      </p:sp>
    </p:spTree>
  </p:cSld>
  <p:clrMapOvr>
    <a:masterClrMapping/>
  </p:clrMapOvr>
  <p:transition xmlns:p14="http://schemas.microsoft.com/office/powerpoint/2010/main" spd="med" advClick="1"/>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Stl containers"/>
          <p:cNvSpPr txBox="1"/>
          <p:nvPr>
            <p:ph type="title"/>
          </p:nvPr>
        </p:nvSpPr>
        <p:spPr>
          <a:prstGeom prst="rect">
            <a:avLst/>
          </a:prstGeom>
        </p:spPr>
        <p:txBody>
          <a:bodyPr/>
          <a:lstStyle/>
          <a:p>
            <a:pPr/>
            <a:r>
              <a:t>Stl containers </a:t>
            </a:r>
          </a:p>
        </p:txBody>
      </p:sp>
      <p:sp>
        <p:nvSpPr>
          <p:cNvPr id="752" name="The C++ containers library categorized as…"/>
          <p:cNvSpPr txBox="1"/>
          <p:nvPr>
            <p:ph type="body" idx="1"/>
          </p:nvPr>
        </p:nvSpPr>
        <p:spPr>
          <a:prstGeom prst="rect">
            <a:avLst/>
          </a:prstGeom>
        </p:spPr>
        <p:txBody>
          <a:bodyPr/>
          <a:lstStyle/>
          <a:p>
            <a:pPr marL="0" indent="0" defTabSz="457200">
              <a:spcBef>
                <a:spcPts val="0"/>
              </a:spcBef>
              <a:buSzTx/>
              <a:buNone/>
              <a:defRPr sz="3700">
                <a:solidFill>
                  <a:srgbClr val="090909"/>
                </a:solidFill>
                <a:latin typeface="Helvetica"/>
                <a:ea typeface="Helvetica"/>
                <a:cs typeface="Helvetica"/>
                <a:sym typeface="Helvetica"/>
              </a:defRPr>
            </a:pPr>
            <a:r>
              <a:t>T</a:t>
            </a:r>
            <a:r>
              <a:rPr b="1"/>
              <a:t>he C++ containers library categorized as</a:t>
            </a:r>
            <a:endParaRPr b="1"/>
          </a:p>
          <a:p>
            <a:pPr marL="457200" indent="-317500" defTabSz="457200">
              <a:spcBef>
                <a:spcPts val="0"/>
              </a:spcBef>
              <a:buClr>
                <a:srgbClr val="090909"/>
              </a:buClr>
              <a:buFont typeface="TimesNewRomanPSMT"/>
              <a:defRPr sz="3700">
                <a:solidFill>
                  <a:srgbClr val="090909"/>
                </a:solidFill>
                <a:latin typeface="Helvetica"/>
                <a:ea typeface="Helvetica"/>
                <a:cs typeface="Helvetica"/>
                <a:sym typeface="Helvetica"/>
              </a:defRPr>
            </a:pPr>
            <a:r>
              <a:rPr i="1"/>
              <a:t>Sequence containers</a:t>
            </a:r>
            <a:r>
              <a:t> - ordered collections in which every element has a certain position.</a:t>
            </a:r>
          </a:p>
          <a:p>
            <a:pPr marL="457200" indent="-317500" defTabSz="457200">
              <a:spcBef>
                <a:spcPts val="0"/>
              </a:spcBef>
              <a:buClr>
                <a:srgbClr val="090909"/>
              </a:buClr>
              <a:buFont typeface="TimesNewRomanPSMT"/>
              <a:defRPr sz="3700">
                <a:solidFill>
                  <a:srgbClr val="090909"/>
                </a:solidFill>
                <a:latin typeface="Helvetica"/>
                <a:ea typeface="Helvetica"/>
                <a:cs typeface="Helvetica"/>
                <a:sym typeface="Helvetica"/>
              </a:defRPr>
            </a:pPr>
            <a:r>
              <a:rPr i="1"/>
              <a:t>Associative containers</a:t>
            </a:r>
            <a:r>
              <a:t> - sorted collections in which the position of an element depends on its key due to a certain sorting criterion</a:t>
            </a:r>
          </a:p>
          <a:p>
            <a:pPr marL="457200" indent="-317500" defTabSz="457200">
              <a:spcBef>
                <a:spcPts val="0"/>
              </a:spcBef>
              <a:buClr>
                <a:srgbClr val="090909"/>
              </a:buClr>
              <a:buFont typeface="TimesNewRomanPSMT"/>
              <a:defRPr sz="3700">
                <a:solidFill>
                  <a:srgbClr val="090909"/>
                </a:solidFill>
                <a:latin typeface="Helvetica"/>
                <a:ea typeface="Helvetica"/>
                <a:cs typeface="Helvetica"/>
                <a:sym typeface="Helvetica"/>
              </a:defRPr>
            </a:pPr>
            <a:r>
              <a:rPr i="1"/>
              <a:t>Unordered associative containers</a:t>
            </a:r>
            <a:r>
              <a:t> - unordered collections in which the position of an element doesn’t matter.</a:t>
            </a:r>
          </a:p>
          <a:p>
            <a:pPr marL="457200" indent="-317500" defTabSz="457200">
              <a:spcBef>
                <a:spcPts val="0"/>
              </a:spcBef>
              <a:buClr>
                <a:srgbClr val="090909"/>
              </a:buClr>
              <a:buFont typeface="TimesNewRomanPSMT"/>
              <a:defRPr sz="3700">
                <a:solidFill>
                  <a:srgbClr val="090909"/>
                </a:solidFill>
                <a:latin typeface="Helvetica"/>
                <a:ea typeface="Helvetica"/>
                <a:cs typeface="Helvetica"/>
                <a:sym typeface="Helvetica"/>
              </a:defRPr>
            </a:pPr>
            <a:r>
              <a:rPr i="1"/>
              <a:t>Container Adapter</a:t>
            </a:r>
            <a:r>
              <a:t> - provide a different interface for sequential containers</a:t>
            </a:r>
          </a:p>
          <a:p>
            <a:pPr marL="0" indent="0" defTabSz="457200">
              <a:spcBef>
                <a:spcPts val="0"/>
              </a:spcBef>
              <a:buSzTx/>
              <a:buNone/>
              <a:defRPr b="1" sz="3200">
                <a:solidFill>
                  <a:srgbClr val="090909"/>
                </a:solidFill>
                <a:latin typeface="Helvetica"/>
                <a:ea typeface="Helvetica"/>
                <a:cs typeface="Helvetica"/>
                <a:sym typeface="Helvetica"/>
              </a:defRPr>
            </a:pPr>
            <a:r>
              <a:t>Sequence Containers</a:t>
            </a:r>
          </a:p>
          <a:p>
            <a:pPr marL="0" indent="0" defTabSz="457200">
              <a:spcBef>
                <a:spcPts val="0"/>
              </a:spcBef>
              <a:buSzTx/>
              <a:buNone/>
              <a:defRPr sz="3700">
                <a:solidFill>
                  <a:srgbClr val="090909"/>
                </a:solidFill>
                <a:latin typeface="Helvetica"/>
                <a:ea typeface="Helvetica"/>
                <a:cs typeface="Helvetica"/>
                <a:sym typeface="Helvetica"/>
              </a:defRPr>
            </a:pPr>
            <a:r>
              <a:t>In sequence containers, the position of an element depends on the time and place of the insertion, but it is independent of the value of the element. For example, if you put 5 elements into the a container by appending each element at the end of the actual collection, these elements are in the exact order in which you put them (Hence the name Sequence Containers). The STL contains three predefined sequence container classes: </a:t>
            </a:r>
            <a:r>
              <a:rPr sz="3300"/>
              <a:t>vector</a:t>
            </a:r>
            <a:r>
              <a:t>, </a:t>
            </a:r>
            <a:r>
              <a:rPr sz="3300"/>
              <a:t>deque</a:t>
            </a:r>
            <a:r>
              <a:t>, and </a:t>
            </a:r>
            <a:r>
              <a:rPr sz="3300"/>
              <a:t>list</a:t>
            </a:r>
            <a:r>
              <a:t>.</a:t>
            </a:r>
          </a:p>
        </p:txBody>
      </p:sp>
    </p:spTree>
  </p:cSld>
  <p:clrMapOvr>
    <a:masterClrMapping/>
  </p:clrMapOvr>
  <p:transition xmlns:p14="http://schemas.microsoft.com/office/powerpoint/2010/main" spd="med" advClick="1"/>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Stl containers"/>
          <p:cNvSpPr txBox="1"/>
          <p:nvPr>
            <p:ph type="title"/>
          </p:nvPr>
        </p:nvSpPr>
        <p:spPr>
          <a:prstGeom prst="rect">
            <a:avLst/>
          </a:prstGeom>
        </p:spPr>
        <p:txBody>
          <a:bodyPr/>
          <a:lstStyle/>
          <a:p>
            <a:pPr/>
            <a:r>
              <a:t>Stl containers </a:t>
            </a:r>
          </a:p>
        </p:txBody>
      </p:sp>
      <p:sp>
        <p:nvSpPr>
          <p:cNvPr id="755" name="std::vector…"/>
          <p:cNvSpPr txBox="1"/>
          <p:nvPr>
            <p:ph type="body" idx="1"/>
          </p:nvPr>
        </p:nvSpPr>
        <p:spPr>
          <a:prstGeom prst="rect">
            <a:avLst/>
          </a:prstGeom>
        </p:spPr>
        <p:txBody>
          <a:bodyPr/>
          <a:lstStyle/>
          <a:p>
            <a:pPr marL="0" indent="0" defTabSz="457200">
              <a:spcBef>
                <a:spcPts val="0"/>
              </a:spcBef>
              <a:buSzTx/>
              <a:buNone/>
              <a:defRPr b="1" sz="3000">
                <a:solidFill>
                  <a:srgbClr val="090909"/>
                </a:solidFill>
                <a:latin typeface="Helvetica"/>
                <a:ea typeface="Helvetica"/>
                <a:cs typeface="Helvetica"/>
                <a:sym typeface="Helvetica"/>
              </a:defRPr>
            </a:pPr>
            <a:r>
              <a:t>std::vector</a:t>
            </a:r>
            <a:endParaRPr sz="3400"/>
          </a:p>
          <a:p>
            <a:pPr marL="0" indent="0" defTabSz="457200">
              <a:spcBef>
                <a:spcPts val="0"/>
              </a:spcBef>
              <a:buSzTx/>
              <a:buNone/>
              <a:defRPr sz="3400">
                <a:solidFill>
                  <a:srgbClr val="090909"/>
                </a:solidFill>
                <a:latin typeface="Helvetica"/>
                <a:ea typeface="Helvetica"/>
                <a:cs typeface="Helvetica"/>
                <a:sym typeface="Helvetica"/>
              </a:defRPr>
            </a:pPr>
            <a:r>
              <a:t>The </a:t>
            </a:r>
            <a:r>
              <a:rPr sz="3000"/>
              <a:t>std::vector</a:t>
            </a:r>
            <a:r>
              <a:t> comes into play when array-like storage is needed, but with varying sizes. It uses memory from the heap to store objects and hence is a dynamic array. It enables random access, which means you can access each element directly with the corresponding index. Sequence containers are usually implemented as arrays or linked lists</a:t>
            </a:r>
          </a:p>
          <a:p>
            <a:pPr marL="0" indent="0" defTabSz="457200">
              <a:spcBef>
                <a:spcPts val="0"/>
              </a:spcBef>
              <a:buSzTx/>
              <a:buNone/>
              <a:defRPr b="1" sz="3400">
                <a:solidFill>
                  <a:srgbClr val="090909"/>
                </a:solidFill>
                <a:latin typeface="Helvetica"/>
                <a:ea typeface="Helvetica"/>
                <a:cs typeface="Helvetica"/>
                <a:sym typeface="Helvetica"/>
              </a:defRPr>
            </a:pPr>
            <a:r>
              <a:t>Some Important pointers on </a:t>
            </a:r>
            <a:r>
              <a:rPr sz="3000"/>
              <a:t>std::vector</a:t>
            </a:r>
          </a:p>
          <a:p>
            <a:pPr marL="457200" indent="-317500" defTabSz="457200">
              <a:spcBef>
                <a:spcPts val="0"/>
              </a:spcBef>
              <a:buClr>
                <a:srgbClr val="090909"/>
              </a:buClr>
              <a:buFont typeface="TimesNewRomanPSMT"/>
              <a:defRPr sz="3400">
                <a:solidFill>
                  <a:srgbClr val="090909"/>
                </a:solidFill>
                <a:latin typeface="Helvetica"/>
                <a:ea typeface="Helvetica"/>
                <a:cs typeface="Helvetica"/>
                <a:sym typeface="Helvetica"/>
              </a:defRPr>
            </a:pPr>
            <a:r>
              <a:t>Appending and removing elements at the end of the array is very fast using </a:t>
            </a:r>
            <a:r>
              <a:rPr sz="3000"/>
              <a:t>push_back()</a:t>
            </a:r>
            <a:r>
              <a:t> and </a:t>
            </a:r>
            <a:r>
              <a:rPr sz="3000"/>
              <a:t>pop_back()</a:t>
            </a:r>
            <a:r>
              <a:t> respectively (</a:t>
            </a:r>
            <a:r>
              <a:rPr sz="3000"/>
              <a:t>O(1)</a:t>
            </a:r>
            <a:r>
              <a:t> in complexity notation).</a:t>
            </a:r>
          </a:p>
          <a:p>
            <a:pPr marL="457200" indent="-317500" defTabSz="457200">
              <a:spcBef>
                <a:spcPts val="0"/>
              </a:spcBef>
              <a:buClr>
                <a:srgbClr val="090909"/>
              </a:buClr>
              <a:buFont typeface="TimesNewRomanPSMT"/>
              <a:defRPr sz="3400">
                <a:solidFill>
                  <a:srgbClr val="090909"/>
                </a:solidFill>
                <a:latin typeface="Helvetica"/>
                <a:ea typeface="Helvetica"/>
                <a:cs typeface="Helvetica"/>
                <a:sym typeface="Helvetica"/>
              </a:defRPr>
            </a:pPr>
            <a:r>
              <a:t>However, inserting an element in the middle or at the beginning of the array takes time because all the following elements have to be moved to make room for it while maintaining the order (</a:t>
            </a:r>
            <a:r>
              <a:rPr sz="3000"/>
              <a:t>O(n)</a:t>
            </a:r>
            <a:r>
              <a:t> in complexity notation for </a:t>
            </a:r>
            <a:r>
              <a:rPr sz="3000"/>
              <a:t>n</a:t>
            </a:r>
            <a:r>
              <a:t> vector elements).</a:t>
            </a:r>
          </a:p>
          <a:p>
            <a:pPr marL="457200" indent="-317500" defTabSz="457200">
              <a:spcBef>
                <a:spcPts val="0"/>
              </a:spcBef>
              <a:buClr>
                <a:srgbClr val="090909"/>
              </a:buClr>
              <a:buFont typeface="TimesNewRomanPSMT"/>
              <a:defRPr sz="3400">
                <a:solidFill>
                  <a:srgbClr val="090909"/>
                </a:solidFill>
                <a:latin typeface="Helvetica"/>
                <a:ea typeface="Helvetica"/>
                <a:cs typeface="Helvetica"/>
                <a:sym typeface="Helvetica"/>
              </a:defRPr>
            </a:pPr>
            <a:r>
              <a:t>Vector reallocation occurs when vector size increases beyond its current storage capacity, it will automatically move all items to a larger chunk of newly allocated memory and delete the old chunk.</a:t>
            </a:r>
          </a:p>
          <a:p>
            <a:pPr marL="457200" indent="-317500" defTabSz="457200">
              <a:spcBef>
                <a:spcPts val="0"/>
              </a:spcBef>
              <a:buClr>
                <a:srgbClr val="090909"/>
              </a:buClr>
              <a:buFont typeface="TimesNewRomanPSMT"/>
              <a:defRPr sz="3400">
                <a:solidFill>
                  <a:srgbClr val="090909"/>
                </a:solidFill>
                <a:latin typeface="Helvetica"/>
                <a:ea typeface="Helvetica"/>
                <a:cs typeface="Helvetica"/>
                <a:sym typeface="Helvetica"/>
              </a:defRPr>
            </a:pPr>
            <a:r>
              <a:t>In such cases. iterators or references that point at altered portions of the sequence become invalid.</a:t>
            </a:r>
          </a:p>
          <a:p>
            <a:pPr marL="457199" indent="-317499" defTabSz="457200">
              <a:spcBef>
                <a:spcPts val="0"/>
              </a:spcBef>
              <a:buClr>
                <a:srgbClr val="090909"/>
              </a:buClr>
              <a:buFont typeface="TimesNewRomanPSMT"/>
              <a:tabLst>
                <a:tab pos="139700" algn="l"/>
                <a:tab pos="457200" algn="l"/>
              </a:tabLst>
              <a:defRPr b="1" sz="4700">
                <a:solidFill>
                  <a:srgbClr val="090909"/>
                </a:solidFill>
                <a:latin typeface="Helvetica"/>
                <a:ea typeface="Helvetica"/>
                <a:cs typeface="Helvetica"/>
                <a:sym typeface="Helvetica"/>
              </a:defRPr>
            </a:pPr>
          </a:p>
          <a:p>
            <a:pPr marL="0" indent="0" defTabSz="457200">
              <a:spcBef>
                <a:spcPts val="0"/>
              </a:spcBef>
              <a:buSzTx/>
              <a:buNone/>
              <a:defRPr b="1" sz="3300">
                <a:solidFill>
                  <a:srgbClr val="090909"/>
                </a:solidFill>
                <a:latin typeface="Helvetica"/>
                <a:ea typeface="Helvetica"/>
                <a:cs typeface="Helvetica"/>
                <a:sym typeface="Helvetica"/>
              </a:defRPr>
            </a:pPr>
            <a:r>
              <a:t>The following example defines a vector for integer values, inserts six elements, and prints the elements of the vector: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About C++"/>
          <p:cNvSpPr txBox="1"/>
          <p:nvPr>
            <p:ph type="title"/>
          </p:nvPr>
        </p:nvSpPr>
        <p:spPr>
          <a:prstGeom prst="rect">
            <a:avLst/>
          </a:prstGeom>
        </p:spPr>
        <p:txBody>
          <a:bodyPr/>
          <a:lstStyle/>
          <a:p>
            <a:pPr/>
            <a:r>
              <a:t>About C++</a:t>
            </a:r>
          </a:p>
        </p:txBody>
      </p:sp>
      <p:sp>
        <p:nvSpPr>
          <p:cNvPr id="140" name="If you're an experienced C++ programmer and are anything like me, you initially approached C++11 thinking, &quot;Yes, yes, I get it. It's C++, only more so.&quot; But as you learned more, you were surprised by the scope of the changes. auto declarations, range-bas"/>
          <p:cNvSpPr txBox="1"/>
          <p:nvPr>
            <p:ph type="body" idx="1"/>
          </p:nvPr>
        </p:nvSpPr>
        <p:spPr>
          <a:prstGeom prst="rect">
            <a:avLst/>
          </a:prstGeom>
        </p:spPr>
        <p:txBody>
          <a:bodyPr/>
          <a:lstStyle/>
          <a:p>
            <a:pPr marL="0" indent="0" defTabSz="457200">
              <a:lnSpc>
                <a:spcPts val="6900"/>
              </a:lnSpc>
              <a:spcBef>
                <a:spcPts val="3000"/>
              </a:spcBef>
              <a:buSzTx/>
              <a:buNone/>
              <a:defRPr i="1" sz="1800">
                <a:latin typeface="Helvetica"/>
                <a:ea typeface="Helvetica"/>
                <a:cs typeface="Helvetica"/>
                <a:sym typeface="Helvetica"/>
              </a:defRPr>
            </a:pPr>
            <a:r>
              <a:t>I</a:t>
            </a:r>
            <a:r>
              <a:rPr sz="3400"/>
              <a:t>f you're an experienced C++ programmer and are anything like me, you initially approached C++11 thinking, "Yes, yes, I get it. It's C++, only more so." But as you learned more, you were surprised by the scope of the changes. </a:t>
            </a:r>
            <a:r>
              <a:rPr b="1" sz="3400"/>
              <a:t>auto</a:t>
            </a:r>
            <a:r>
              <a:rPr sz="3400"/>
              <a:t> declarations, range-based </a:t>
            </a:r>
            <a:r>
              <a:rPr b="1" sz="3400"/>
              <a:t>for</a:t>
            </a:r>
            <a:r>
              <a:rPr sz="3400"/>
              <a:t> loops, </a:t>
            </a:r>
            <a:r>
              <a:rPr b="1" sz="3400"/>
              <a:t>lambda expressions</a:t>
            </a:r>
            <a:r>
              <a:rPr sz="3400"/>
              <a:t>, and </a:t>
            </a:r>
            <a:r>
              <a:rPr b="1" sz="3400"/>
              <a:t>rvalue references</a:t>
            </a:r>
            <a:r>
              <a:rPr sz="3400"/>
              <a:t> change the face of C++, to say nothing of the new </a:t>
            </a:r>
            <a:r>
              <a:rPr b="1" sz="3400"/>
              <a:t>concurrency</a:t>
            </a:r>
            <a:r>
              <a:rPr sz="3400"/>
              <a:t> features. And then there are the idiomatic changes. </a:t>
            </a:r>
            <a:r>
              <a:rPr b="1" sz="3400"/>
              <a:t>0</a:t>
            </a:r>
            <a:r>
              <a:rPr sz="3400"/>
              <a:t> and </a:t>
            </a:r>
            <a:r>
              <a:rPr b="1" sz="3400"/>
              <a:t>typedefs</a:t>
            </a:r>
            <a:r>
              <a:rPr sz="3400"/>
              <a:t> are out, </a:t>
            </a:r>
            <a:r>
              <a:rPr b="1" sz="3400"/>
              <a:t>nullptr</a:t>
            </a:r>
            <a:r>
              <a:rPr sz="3400"/>
              <a:t> and alias declarations are in. </a:t>
            </a:r>
            <a:r>
              <a:rPr b="1" sz="3400"/>
              <a:t>Enums</a:t>
            </a:r>
            <a:r>
              <a:rPr sz="3400"/>
              <a:t> should now be scoped. </a:t>
            </a:r>
            <a:r>
              <a:rPr b="1" sz="3400"/>
              <a:t>Smart pointers</a:t>
            </a:r>
            <a:r>
              <a:rPr sz="3400"/>
              <a:t> are now preferable to built-in ones. </a:t>
            </a:r>
            <a:r>
              <a:rPr b="1" sz="3400"/>
              <a:t>Moving objects</a:t>
            </a:r>
            <a:r>
              <a:rPr sz="3400"/>
              <a:t> is normally better than copying them.</a:t>
            </a:r>
            <a:br>
              <a:rPr sz="3400"/>
            </a:br>
            <a:r>
              <a:rPr sz="3400"/>
              <a:t>- Effective Modern C++ by Scott Meyers</a:t>
            </a:r>
            <a:endParaRPr i="0" sz="3400"/>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Fixed int width"/>
          <p:cNvSpPr txBox="1"/>
          <p:nvPr>
            <p:ph type="title"/>
          </p:nvPr>
        </p:nvSpPr>
        <p:spPr>
          <a:prstGeom prst="rect">
            <a:avLst/>
          </a:prstGeom>
        </p:spPr>
        <p:txBody>
          <a:bodyPr/>
          <a:lstStyle/>
          <a:p>
            <a:pPr/>
            <a:r>
              <a:t>Fixed int width</a:t>
            </a:r>
          </a:p>
        </p:txBody>
      </p:sp>
      <p:sp>
        <p:nvSpPr>
          <p:cNvPr id="199" name="C++ officially adopted these fixed-width integers as part of C++11. They can be accessed by including the &lt;cstdint&gt; header,…"/>
          <p:cNvSpPr txBox="1"/>
          <p:nvPr>
            <p:ph type="body" idx="1"/>
          </p:nvPr>
        </p:nvSpPr>
        <p:spPr>
          <a:prstGeom prst="rect">
            <a:avLst/>
          </a:prstGeom>
        </p:spPr>
        <p:txBody>
          <a:bodyPr/>
          <a:lstStyle/>
          <a:p>
            <a:pPr marL="0" indent="0" defTabSz="397763">
              <a:lnSpc>
                <a:spcPts val="2600"/>
              </a:lnSpc>
              <a:spcBef>
                <a:spcPts val="0"/>
              </a:spcBef>
              <a:buSzTx/>
              <a:buNone/>
              <a:defRPr sz="1044">
                <a:solidFill>
                  <a:srgbClr val="008016"/>
                </a:solidFill>
                <a:latin typeface="Monaco"/>
                <a:ea typeface="Monaco"/>
                <a:cs typeface="Monaco"/>
                <a:sym typeface="Monaco"/>
              </a:defRPr>
            </a:pPr>
          </a:p>
          <a:p>
            <a:pPr marL="0" indent="0" defTabSz="397763">
              <a:lnSpc>
                <a:spcPts val="2600"/>
              </a:lnSpc>
              <a:spcBef>
                <a:spcPts val="0"/>
              </a:spcBef>
              <a:buSzTx/>
              <a:buNone/>
              <a:defRPr sz="1044">
                <a:solidFill>
                  <a:srgbClr val="008016"/>
                </a:solidFill>
                <a:latin typeface="Monaco"/>
                <a:ea typeface="Monaco"/>
                <a:cs typeface="Monaco"/>
                <a:sym typeface="Monaco"/>
              </a:defRPr>
            </a:pPr>
          </a:p>
          <a:p>
            <a:pPr marL="0" indent="0" defTabSz="397763">
              <a:lnSpc>
                <a:spcPts val="2600"/>
              </a:lnSpc>
              <a:spcBef>
                <a:spcPts val="0"/>
              </a:spcBef>
              <a:buSzTx/>
              <a:buNone/>
              <a:defRPr sz="1044">
                <a:solidFill>
                  <a:srgbClr val="008016"/>
                </a:solidFill>
                <a:latin typeface="Monaco"/>
                <a:ea typeface="Monaco"/>
                <a:cs typeface="Monaco"/>
                <a:sym typeface="Monaco"/>
              </a:defRPr>
            </a:pPr>
          </a:p>
          <a:p>
            <a:pPr marL="0" indent="0" defTabSz="397763">
              <a:spcBef>
                <a:spcPts val="1100"/>
              </a:spcBef>
              <a:buSzTx/>
              <a:buNone/>
              <a:defRPr sz="2288">
                <a:solidFill>
                  <a:srgbClr val="2D3140"/>
                </a:solidFill>
                <a:latin typeface="Times Roman"/>
                <a:ea typeface="Times Roman"/>
                <a:cs typeface="Times Roman"/>
                <a:sym typeface="Times Roman"/>
              </a:defRPr>
            </a:pPr>
            <a:r>
              <a:t>C++ officially adopted these fixed-width integers as part of C++11. They can be accessed by including the </a:t>
            </a:r>
            <a:r>
              <a:rPr>
                <a:latin typeface="Monaco"/>
                <a:ea typeface="Monaco"/>
                <a:cs typeface="Monaco"/>
                <a:sym typeface="Monaco"/>
              </a:rPr>
              <a:t>&lt;cstdint&gt;</a:t>
            </a:r>
            <a:r>
              <a:t> header, </a:t>
            </a:r>
          </a:p>
          <a:p>
            <a:pPr marL="0" indent="0" defTabSz="397763">
              <a:spcBef>
                <a:spcPts val="1100"/>
              </a:spcBef>
              <a:buSzTx/>
              <a:buNone/>
              <a:defRPr sz="2288">
                <a:solidFill>
                  <a:srgbClr val="2D3140"/>
                </a:solidFill>
                <a:latin typeface="Times Roman"/>
                <a:ea typeface="Times Roman"/>
                <a:cs typeface="Times Roman"/>
                <a:sym typeface="Times Roman"/>
              </a:defRPr>
            </a:pPr>
            <a:r>
              <a:t>where they are defined inside the </a:t>
            </a:r>
            <a:r>
              <a:rPr i="1"/>
              <a:t>std</a:t>
            </a:r>
            <a:r>
              <a:t> namespace. Here’s an example:</a:t>
            </a:r>
          </a:p>
          <a:p>
            <a:pPr marL="0" indent="0" defTabSz="397763">
              <a:spcBef>
                <a:spcPts val="0"/>
              </a:spcBef>
              <a:buSzTx/>
              <a:buNone/>
              <a:defRPr sz="2288">
                <a:solidFill>
                  <a:srgbClr val="2D3140"/>
                </a:solidFill>
                <a:latin typeface="Times Roman"/>
                <a:ea typeface="Times Roman"/>
                <a:cs typeface="Times Roman"/>
                <a:sym typeface="Times Roman"/>
              </a:defRPr>
            </a:pPr>
          </a:p>
          <a:p>
            <a:pPr marL="0" indent="0" defTabSz="397763">
              <a:spcBef>
                <a:spcPts val="0"/>
              </a:spcBef>
              <a:buSzTx/>
              <a:buNone/>
              <a:defRPr sz="2288">
                <a:solidFill>
                  <a:srgbClr val="2D3140"/>
                </a:solidFill>
                <a:latin typeface="Times Roman"/>
                <a:ea typeface="Times Roman"/>
                <a:cs typeface="Times Roman"/>
                <a:sym typeface="Times Roman"/>
              </a:defRPr>
            </a:pPr>
          </a:p>
          <a:p>
            <a:pPr marL="0" indent="0" defTabSz="397763">
              <a:lnSpc>
                <a:spcPts val="4000"/>
              </a:lnSpc>
              <a:spcBef>
                <a:spcPts val="0"/>
              </a:spcBef>
              <a:buSzTx/>
              <a:buNone/>
              <a:defRPr sz="2175">
                <a:solidFill>
                  <a:srgbClr val="008016"/>
                </a:solidFill>
                <a:latin typeface="Monaco"/>
                <a:ea typeface="Monaco"/>
                <a:cs typeface="Monaco"/>
                <a:sym typeface="Monaco"/>
              </a:defRPr>
            </a:pPr>
            <a:r>
              <a:rPr>
                <a:solidFill>
                  <a:srgbClr val="80807F"/>
                </a:solidFill>
              </a:rPr>
              <a:t>#include </a:t>
            </a:r>
            <a:r>
              <a:rPr>
                <a:solidFill>
                  <a:srgbClr val="E21F1F"/>
                </a:solidFill>
              </a:rPr>
              <a:t>&lt;cstdint&gt;</a:t>
            </a:r>
            <a:r>
              <a:rPr>
                <a:solidFill>
                  <a:srgbClr val="80807F"/>
                </a:solidFill>
              </a:rPr>
              <a:t> </a:t>
            </a:r>
            <a:r>
              <a:t>// for fixed-width integers</a:t>
            </a:r>
            <a:endParaRPr>
              <a:solidFill>
                <a:srgbClr val="000000"/>
              </a:solidFill>
            </a:endParaRPr>
          </a:p>
          <a:p>
            <a:pPr marL="0" indent="0" defTabSz="397763">
              <a:lnSpc>
                <a:spcPts val="4000"/>
              </a:lnSpc>
              <a:spcBef>
                <a:spcPts val="0"/>
              </a:spcBef>
              <a:buSzTx/>
              <a:buNone/>
              <a:defRPr sz="2175">
                <a:solidFill>
                  <a:srgbClr val="E21F1F"/>
                </a:solidFill>
                <a:latin typeface="Monaco"/>
                <a:ea typeface="Monaco"/>
                <a:cs typeface="Monaco"/>
                <a:sym typeface="Monaco"/>
              </a:defRPr>
            </a:pPr>
            <a:r>
              <a:rPr>
                <a:solidFill>
                  <a:srgbClr val="80807F"/>
                </a:solidFill>
              </a:rPr>
              <a:t>#include </a:t>
            </a:r>
            <a:r>
              <a:t>&lt;iostream&gt;</a:t>
            </a:r>
            <a:endParaRPr>
              <a:solidFill>
                <a:srgbClr val="000000"/>
              </a:solidFill>
            </a:endParaRPr>
          </a:p>
          <a:p>
            <a:pPr marL="0" indent="0" defTabSz="397763">
              <a:lnSpc>
                <a:spcPts val="4000"/>
              </a:lnSpc>
              <a:spcBef>
                <a:spcPts val="0"/>
              </a:spcBef>
              <a:buSzTx/>
              <a:buNone/>
              <a:defRPr sz="2175">
                <a:latin typeface="Monaco"/>
                <a:ea typeface="Monaco"/>
                <a:cs typeface="Monaco"/>
                <a:sym typeface="Monaco"/>
              </a:defRPr>
            </a:pPr>
          </a:p>
          <a:p>
            <a:pPr marL="0" indent="0" defTabSz="397763">
              <a:lnSpc>
                <a:spcPts val="4000"/>
              </a:lnSpc>
              <a:spcBef>
                <a:spcPts val="0"/>
              </a:spcBef>
              <a:buSzTx/>
              <a:buNone/>
              <a:defRPr sz="2175">
                <a:solidFill>
                  <a:srgbClr val="74531F"/>
                </a:solidFill>
                <a:latin typeface="Monaco"/>
                <a:ea typeface="Monaco"/>
                <a:cs typeface="Monaco"/>
                <a:sym typeface="Monaco"/>
              </a:defRPr>
            </a:pPr>
            <a:r>
              <a:rPr>
                <a:solidFill>
                  <a:srgbClr val="004ED0"/>
                </a:solidFill>
              </a:rPr>
              <a:t>int</a:t>
            </a:r>
            <a:r>
              <a:rPr>
                <a:solidFill>
                  <a:srgbClr val="000000"/>
                </a:solidFill>
              </a:rPr>
              <a:t> </a:t>
            </a:r>
            <a:r>
              <a:t>main</a:t>
            </a:r>
            <a:r>
              <a:rPr>
                <a:solidFill>
                  <a:srgbClr val="000000"/>
                </a:solidFill>
              </a:rPr>
              <a:t>()</a:t>
            </a:r>
            <a:endParaRPr>
              <a:solidFill>
                <a:srgbClr val="000000"/>
              </a:solidFill>
            </a:endParaRPr>
          </a:p>
          <a:p>
            <a:pPr marL="0" indent="0" defTabSz="397763">
              <a:lnSpc>
                <a:spcPts val="4000"/>
              </a:lnSpc>
              <a:spcBef>
                <a:spcPts val="0"/>
              </a:spcBef>
              <a:buSzTx/>
              <a:buNone/>
              <a:defRPr sz="2175">
                <a:latin typeface="Monaco"/>
                <a:ea typeface="Monaco"/>
                <a:cs typeface="Monaco"/>
                <a:sym typeface="Monaco"/>
              </a:defRPr>
            </a:pPr>
            <a:r>
              <a:t>{</a:t>
            </a:r>
          </a:p>
          <a:p>
            <a:pPr marL="0" indent="0" defTabSz="397763">
              <a:lnSpc>
                <a:spcPts val="4000"/>
              </a:lnSpc>
              <a:spcBef>
                <a:spcPts val="0"/>
              </a:spcBef>
              <a:buSzTx/>
              <a:buNone/>
              <a:defRPr sz="2175">
                <a:latin typeface="Monaco"/>
                <a:ea typeface="Monaco"/>
                <a:cs typeface="Monaco"/>
                <a:sym typeface="Monaco"/>
              </a:defRPr>
            </a:pPr>
            <a:r>
              <a:t>    std::</a:t>
            </a:r>
            <a:r>
              <a:rPr>
                <a:solidFill>
                  <a:srgbClr val="004ED0"/>
                </a:solidFill>
              </a:rPr>
              <a:t>int16_t</a:t>
            </a:r>
            <a:r>
              <a:t> i{5};</a:t>
            </a:r>
          </a:p>
          <a:p>
            <a:pPr marL="0" indent="0" defTabSz="397763">
              <a:lnSpc>
                <a:spcPts val="4000"/>
              </a:lnSpc>
              <a:spcBef>
                <a:spcPts val="0"/>
              </a:spcBef>
              <a:buSzTx/>
              <a:buNone/>
              <a:defRPr sz="2175">
                <a:latin typeface="Monaco"/>
                <a:ea typeface="Monaco"/>
                <a:cs typeface="Monaco"/>
                <a:sym typeface="Monaco"/>
              </a:defRPr>
            </a:pPr>
            <a:r>
              <a:t>    std::cout &lt;&lt; i;</a:t>
            </a:r>
          </a:p>
          <a:p>
            <a:pPr marL="0" indent="0" defTabSz="397763">
              <a:lnSpc>
                <a:spcPts val="4000"/>
              </a:lnSpc>
              <a:spcBef>
                <a:spcPts val="0"/>
              </a:spcBef>
              <a:buSzTx/>
              <a:buNone/>
              <a:defRPr sz="2175">
                <a:solidFill>
                  <a:srgbClr val="8F08C4"/>
                </a:solidFill>
                <a:latin typeface="Monaco"/>
                <a:ea typeface="Monaco"/>
                <a:cs typeface="Monaco"/>
                <a:sym typeface="Monaco"/>
              </a:defRPr>
            </a:pPr>
            <a:r>
              <a:rPr>
                <a:solidFill>
                  <a:srgbClr val="000000"/>
                </a:solidFill>
              </a:rPr>
              <a:t>    </a:t>
            </a:r>
            <a:r>
              <a:t>return</a:t>
            </a:r>
            <a:r>
              <a:rPr>
                <a:solidFill>
                  <a:srgbClr val="000000"/>
                </a:solidFill>
              </a:rPr>
              <a:t> 0;</a:t>
            </a:r>
            <a:endParaRPr>
              <a:solidFill>
                <a:srgbClr val="000000"/>
              </a:solidFill>
            </a:endParaRPr>
          </a:p>
          <a:p>
            <a:pPr marL="0" indent="0" defTabSz="397763">
              <a:lnSpc>
                <a:spcPts val="4000"/>
              </a:lnSpc>
              <a:spcBef>
                <a:spcPts val="0"/>
              </a:spcBef>
              <a:buSzTx/>
              <a:buNone/>
              <a:defRPr sz="2175">
                <a:latin typeface="Monaco"/>
                <a:ea typeface="Monaco"/>
                <a:cs typeface="Monaco"/>
                <a:sym typeface="Monaco"/>
              </a:defRPr>
            </a:pPr>
            <a:r>
              <a:t>}</a:t>
            </a:r>
          </a:p>
          <a:p>
            <a:pPr marL="0" indent="0" defTabSz="397763">
              <a:lnSpc>
                <a:spcPts val="4000"/>
              </a:lnSpc>
              <a:spcBef>
                <a:spcPts val="0"/>
              </a:spcBef>
              <a:buSzTx/>
              <a:buNone/>
              <a:defRPr sz="2175">
                <a:latin typeface="Monaco"/>
                <a:ea typeface="Monaco"/>
                <a:cs typeface="Monaco"/>
                <a:sym typeface="Monaco"/>
              </a:defRPr>
            </a:pPr>
          </a:p>
          <a:p>
            <a:pPr marL="0" indent="0" defTabSz="397763">
              <a:spcBef>
                <a:spcPts val="1000"/>
              </a:spcBef>
              <a:buSzTx/>
              <a:buNone/>
              <a:defRPr sz="2175">
                <a:latin typeface="Times Roman"/>
                <a:ea typeface="Times Roman"/>
                <a:cs typeface="Times Roman"/>
                <a:sym typeface="Times Roman"/>
              </a:defRPr>
            </a:pPr>
            <a:r>
              <a:t>The fixed-width integers have two downsides that are typically raised.</a:t>
            </a:r>
          </a:p>
          <a:p>
            <a:pPr marL="0" indent="0" defTabSz="397763">
              <a:spcBef>
                <a:spcPts val="1000"/>
              </a:spcBef>
              <a:buSzTx/>
              <a:buNone/>
              <a:defRPr sz="2175">
                <a:latin typeface="Times Roman"/>
                <a:ea typeface="Times Roman"/>
                <a:cs typeface="Times Roman"/>
                <a:sym typeface="Times Roman"/>
              </a:defRPr>
            </a:pPr>
            <a:r>
              <a:t>First, the fixed-width integers are not guaranteed to be defined on all architectures. They only exist on systems where there are fundamental types matching their widths and following a certain binary representation. </a:t>
            </a:r>
          </a:p>
          <a:p>
            <a:pPr marL="0" indent="0" defTabSz="397763">
              <a:spcBef>
                <a:spcPts val="1000"/>
              </a:spcBef>
              <a:buSzTx/>
              <a:buNone/>
              <a:defRPr sz="2175">
                <a:latin typeface="Times Roman"/>
                <a:ea typeface="Times Roman"/>
                <a:cs typeface="Times Roman"/>
                <a:sym typeface="Times Roman"/>
              </a:defRPr>
            </a:pPr>
            <a:r>
              <a:t>Your program will fail to compile on any such architecture that does not support a fixed-width integer that your program is using. However, given that most modern architectures have standardized around 8/16/32/64-bit variables, </a:t>
            </a:r>
          </a:p>
          <a:p>
            <a:pPr marL="0" indent="0" defTabSz="397763">
              <a:spcBef>
                <a:spcPts val="1000"/>
              </a:spcBef>
              <a:buSzTx/>
              <a:buNone/>
              <a:defRPr sz="2175">
                <a:latin typeface="Times Roman"/>
                <a:ea typeface="Times Roman"/>
                <a:cs typeface="Times Roman"/>
                <a:sym typeface="Times Roman"/>
              </a:defRPr>
            </a:pPr>
            <a:r>
              <a:t>this is unlikely to be a problem unless your program needs to be portable to some exotic mainframe or embedded architectures.</a:t>
            </a:r>
          </a:p>
          <a:p>
            <a:pPr marL="0" indent="0" algn="ctr" defTabSz="397763">
              <a:spcBef>
                <a:spcPts val="0"/>
              </a:spcBef>
              <a:buSzTx/>
              <a:buNone/>
              <a:defRPr sz="2288">
                <a:solidFill>
                  <a:srgbClr val="2D3140"/>
                </a:solidFill>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Stl Vector"/>
          <p:cNvSpPr txBox="1"/>
          <p:nvPr>
            <p:ph type="title"/>
          </p:nvPr>
        </p:nvSpPr>
        <p:spPr>
          <a:prstGeom prst="rect">
            <a:avLst/>
          </a:prstGeom>
        </p:spPr>
        <p:txBody>
          <a:bodyPr/>
          <a:lstStyle/>
          <a:p>
            <a:pPr/>
            <a:r>
              <a:t>Stl Vector</a:t>
            </a:r>
          </a:p>
        </p:txBody>
      </p:sp>
      <p:sp>
        <p:nvSpPr>
          <p:cNvPr id="758" name="#include &lt;iostream&gt;…"/>
          <p:cNvSpPr txBox="1"/>
          <p:nvPr>
            <p:ph type="body" idx="1"/>
          </p:nvPr>
        </p:nvSpPr>
        <p:spPr>
          <a:prstGeom prst="rect">
            <a:avLst/>
          </a:prstGeom>
        </p:spPr>
        <p:txBody>
          <a:bodyPr/>
          <a:lstStyle/>
          <a:p>
            <a:pPr marL="0" indent="0" defTabSz="384047">
              <a:spcBef>
                <a:spcPts val="0"/>
              </a:spcBef>
              <a:buSzTx/>
              <a:buNone/>
              <a:defRPr b="1" sz="2856">
                <a:latin typeface="Times Roman"/>
                <a:ea typeface="Times Roman"/>
                <a:cs typeface="Times Roman"/>
                <a:sym typeface="Times Roman"/>
              </a:defRPr>
            </a:pPr>
            <a:r>
              <a:t>#include &lt;iostream&gt;</a:t>
            </a:r>
          </a:p>
          <a:p>
            <a:pPr marL="0" indent="0" defTabSz="384047">
              <a:spcBef>
                <a:spcPts val="0"/>
              </a:spcBef>
              <a:buSzTx/>
              <a:buNone/>
              <a:defRPr b="1" sz="2856">
                <a:latin typeface="Times Roman"/>
                <a:ea typeface="Times Roman"/>
                <a:cs typeface="Times Roman"/>
                <a:sym typeface="Times Roman"/>
              </a:defRPr>
            </a:pPr>
            <a:r>
              <a:t>#include &lt;vector&gt;  // header for vector</a:t>
            </a:r>
          </a:p>
          <a:p>
            <a:pPr marL="0" indent="0" defTabSz="384047">
              <a:spcBef>
                <a:spcPts val="0"/>
              </a:spcBef>
              <a:buSzTx/>
              <a:buNone/>
              <a:defRPr b="1" sz="2856">
                <a:latin typeface="Times Roman"/>
                <a:ea typeface="Times Roman"/>
                <a:cs typeface="Times Roman"/>
                <a:sym typeface="Times Roman"/>
              </a:defRPr>
            </a:pPr>
          </a:p>
          <a:p>
            <a:pPr marL="0" indent="0" defTabSz="384047">
              <a:spcBef>
                <a:spcPts val="0"/>
              </a:spcBef>
              <a:buSzTx/>
              <a:buNone/>
              <a:defRPr b="1" sz="2856">
                <a:latin typeface="Times Roman"/>
                <a:ea typeface="Times Roman"/>
                <a:cs typeface="Times Roman"/>
                <a:sym typeface="Times Roman"/>
              </a:defRPr>
            </a:pPr>
            <a:r>
              <a:t>int main()</a:t>
            </a:r>
          </a:p>
          <a:p>
            <a:pPr marL="0" indent="0" defTabSz="384047">
              <a:spcBef>
                <a:spcPts val="0"/>
              </a:spcBef>
              <a:buSzTx/>
              <a:buNone/>
              <a:defRPr b="1" sz="2856">
                <a:latin typeface="Times Roman"/>
                <a:ea typeface="Times Roman"/>
                <a:cs typeface="Times Roman"/>
                <a:sym typeface="Times Roman"/>
              </a:defRPr>
            </a:pPr>
            <a:r>
              <a:t>{</a:t>
            </a:r>
          </a:p>
          <a:p>
            <a:pPr marL="0" indent="0" defTabSz="384047">
              <a:spcBef>
                <a:spcPts val="0"/>
              </a:spcBef>
              <a:buSzTx/>
              <a:buNone/>
              <a:defRPr b="1" sz="2856">
                <a:latin typeface="Times Roman"/>
                <a:ea typeface="Times Roman"/>
                <a:cs typeface="Times Roman"/>
                <a:sym typeface="Times Roman"/>
              </a:defRPr>
            </a:pPr>
            <a:r>
              <a:t>    std::vector&lt;int&gt; vec; //vector container for integer elements</a:t>
            </a:r>
          </a:p>
          <a:p>
            <a:pPr marL="0" indent="0" defTabSz="384047">
              <a:spcBef>
                <a:spcPts val="0"/>
              </a:spcBef>
              <a:buSzTx/>
              <a:buNone/>
              <a:defRPr b="1" sz="2856">
                <a:latin typeface="Times Roman"/>
                <a:ea typeface="Times Roman"/>
                <a:cs typeface="Times Roman"/>
                <a:sym typeface="Times Roman"/>
              </a:defRPr>
            </a:pPr>
          </a:p>
          <a:p>
            <a:pPr marL="0" indent="0" defTabSz="384047">
              <a:spcBef>
                <a:spcPts val="0"/>
              </a:spcBef>
              <a:buSzTx/>
              <a:buNone/>
              <a:defRPr b="1" sz="2856">
                <a:latin typeface="Times Roman"/>
                <a:ea typeface="Times Roman"/>
                <a:cs typeface="Times Roman"/>
                <a:sym typeface="Times Roman"/>
              </a:defRPr>
            </a:pPr>
            <a:r>
              <a:t>    // append elements with values 1 to 6</a:t>
            </a:r>
          </a:p>
          <a:p>
            <a:pPr marL="0" indent="0" defTabSz="384047">
              <a:spcBef>
                <a:spcPts val="0"/>
              </a:spcBef>
              <a:buSzTx/>
              <a:buNone/>
              <a:defRPr b="1" sz="2856">
                <a:latin typeface="Times Roman"/>
                <a:ea typeface="Times Roman"/>
                <a:cs typeface="Times Roman"/>
                <a:sym typeface="Times Roman"/>
              </a:defRPr>
            </a:pPr>
            <a:r>
              <a:t>    for (int i = 1; i &lt;= 6; ++i)</a:t>
            </a:r>
          </a:p>
          <a:p>
            <a:pPr marL="0" indent="0" defTabSz="384047">
              <a:spcBef>
                <a:spcPts val="0"/>
              </a:spcBef>
              <a:buSzTx/>
              <a:buNone/>
              <a:defRPr b="1" sz="2856">
                <a:latin typeface="Times Roman"/>
                <a:ea typeface="Times Roman"/>
                <a:cs typeface="Times Roman"/>
                <a:sym typeface="Times Roman"/>
              </a:defRPr>
            </a:pPr>
            <a:r>
              <a:t>    {</a:t>
            </a:r>
          </a:p>
          <a:p>
            <a:pPr marL="0" indent="0" defTabSz="384047">
              <a:spcBef>
                <a:spcPts val="0"/>
              </a:spcBef>
              <a:buSzTx/>
              <a:buNone/>
              <a:defRPr b="1" sz="2856">
                <a:latin typeface="Times Roman"/>
                <a:ea typeface="Times Roman"/>
                <a:cs typeface="Times Roman"/>
                <a:sym typeface="Times Roman"/>
              </a:defRPr>
            </a:pPr>
            <a:r>
              <a:t>        vec.push_back(i);</a:t>
            </a:r>
          </a:p>
          <a:p>
            <a:pPr marL="0" indent="0" defTabSz="384047">
              <a:spcBef>
                <a:spcPts val="0"/>
              </a:spcBef>
              <a:buSzTx/>
              <a:buNone/>
              <a:defRPr b="1" sz="2856">
                <a:latin typeface="Times Roman"/>
                <a:ea typeface="Times Roman"/>
                <a:cs typeface="Times Roman"/>
                <a:sym typeface="Times Roman"/>
              </a:defRPr>
            </a:pPr>
            <a:r>
              <a:t>    }</a:t>
            </a:r>
          </a:p>
          <a:p>
            <a:pPr marL="0" indent="0" defTabSz="384047">
              <a:spcBef>
                <a:spcPts val="0"/>
              </a:spcBef>
              <a:buSzTx/>
              <a:buNone/>
              <a:defRPr b="1" sz="2856">
                <a:latin typeface="Times Roman"/>
                <a:ea typeface="Times Roman"/>
                <a:cs typeface="Times Roman"/>
                <a:sym typeface="Times Roman"/>
              </a:defRPr>
            </a:pPr>
          </a:p>
          <a:p>
            <a:pPr marL="0" indent="0" defTabSz="384047">
              <a:spcBef>
                <a:spcPts val="0"/>
              </a:spcBef>
              <a:buSzTx/>
              <a:buNone/>
              <a:defRPr b="1" sz="2856">
                <a:latin typeface="Times Roman"/>
                <a:ea typeface="Times Roman"/>
                <a:cs typeface="Times Roman"/>
                <a:sym typeface="Times Roman"/>
              </a:defRPr>
            </a:pPr>
            <a:r>
              <a:t>    //print all elements followed by a space</a:t>
            </a:r>
          </a:p>
          <a:p>
            <a:pPr marL="0" indent="0" defTabSz="384047">
              <a:spcBef>
                <a:spcPts val="0"/>
              </a:spcBef>
              <a:buSzTx/>
              <a:buNone/>
              <a:defRPr b="1" sz="2856">
                <a:latin typeface="Times Roman"/>
                <a:ea typeface="Times Roman"/>
                <a:cs typeface="Times Roman"/>
                <a:sym typeface="Times Roman"/>
              </a:defRPr>
            </a:pPr>
            <a:r>
              <a:t>    for (const auto &amp;ele : vec)</a:t>
            </a:r>
          </a:p>
          <a:p>
            <a:pPr marL="0" indent="0" defTabSz="384047">
              <a:spcBef>
                <a:spcPts val="0"/>
              </a:spcBef>
              <a:buSzTx/>
              <a:buNone/>
              <a:defRPr b="1" sz="2856">
                <a:latin typeface="Times Roman"/>
                <a:ea typeface="Times Roman"/>
                <a:cs typeface="Times Roman"/>
                <a:sym typeface="Times Roman"/>
              </a:defRPr>
            </a:pPr>
            <a:r>
              <a:t>    {</a:t>
            </a:r>
          </a:p>
          <a:p>
            <a:pPr marL="0" indent="0" defTabSz="384047">
              <a:spcBef>
                <a:spcPts val="0"/>
              </a:spcBef>
              <a:buSzTx/>
              <a:buNone/>
              <a:defRPr b="1" sz="2856">
                <a:latin typeface="Times Roman"/>
                <a:ea typeface="Times Roman"/>
                <a:cs typeface="Times Roman"/>
                <a:sym typeface="Times Roman"/>
              </a:defRPr>
            </a:pPr>
            <a:r>
              <a:t>        std::cout &lt;&lt; ele &lt;&lt; ' ';</a:t>
            </a:r>
          </a:p>
          <a:p>
            <a:pPr marL="0" indent="0" defTabSz="384047">
              <a:spcBef>
                <a:spcPts val="0"/>
              </a:spcBef>
              <a:buSzTx/>
              <a:buNone/>
              <a:defRPr b="1" sz="2856">
                <a:latin typeface="Times Roman"/>
                <a:ea typeface="Times Roman"/>
                <a:cs typeface="Times Roman"/>
                <a:sym typeface="Times Roman"/>
              </a:defRPr>
            </a:pPr>
            <a:r>
              <a:t>    }</a:t>
            </a:r>
          </a:p>
          <a:p>
            <a:pPr marL="0" indent="0" defTabSz="384047">
              <a:spcBef>
                <a:spcPts val="0"/>
              </a:spcBef>
              <a:buSzTx/>
              <a:buNone/>
              <a:defRPr b="1" sz="2856">
                <a:latin typeface="Times Roman"/>
                <a:ea typeface="Times Roman"/>
                <a:cs typeface="Times Roman"/>
                <a:sym typeface="Times Roman"/>
              </a:defRPr>
            </a:pPr>
            <a:r>
              <a:t>    std::cout &lt;&lt; std::endl;</a:t>
            </a:r>
          </a:p>
          <a:p>
            <a:pPr marL="0" indent="0" defTabSz="384047">
              <a:spcBef>
                <a:spcPts val="0"/>
              </a:spcBef>
              <a:buSzTx/>
              <a:buNone/>
              <a:defRPr b="1" sz="2856">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2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Stl duque"/>
          <p:cNvSpPr txBox="1"/>
          <p:nvPr>
            <p:ph type="title"/>
          </p:nvPr>
        </p:nvSpPr>
        <p:spPr>
          <a:prstGeom prst="rect">
            <a:avLst/>
          </a:prstGeom>
        </p:spPr>
        <p:txBody>
          <a:bodyPr/>
          <a:lstStyle/>
          <a:p>
            <a:pPr/>
            <a:r>
              <a:t>Stl duque </a:t>
            </a:r>
          </a:p>
        </p:txBody>
      </p:sp>
      <p:sp>
        <p:nvSpPr>
          <p:cNvPr id="761" name="std::deque…"/>
          <p:cNvSpPr txBox="1"/>
          <p:nvPr>
            <p:ph type="body" idx="1"/>
          </p:nvPr>
        </p:nvSpPr>
        <p:spPr>
          <a:prstGeom prst="rect">
            <a:avLst/>
          </a:prstGeom>
        </p:spPr>
        <p:txBody>
          <a:bodyPr/>
          <a:lstStyle/>
          <a:p>
            <a:pPr marL="0" indent="0" defTabSz="448055">
              <a:spcBef>
                <a:spcPts val="0"/>
              </a:spcBef>
              <a:buSzTx/>
              <a:buNone/>
              <a:defRPr b="1" sz="2450">
                <a:solidFill>
                  <a:srgbClr val="090909"/>
                </a:solidFill>
                <a:latin typeface="Helvetica"/>
                <a:ea typeface="Helvetica"/>
                <a:cs typeface="Helvetica"/>
                <a:sym typeface="Helvetica"/>
              </a:defRPr>
            </a:pPr>
            <a:r>
              <a:t>std::deque</a:t>
            </a:r>
            <a:endParaRPr sz="2842"/>
          </a:p>
          <a:p>
            <a:pPr marL="0" indent="0" defTabSz="448055">
              <a:spcBef>
                <a:spcPts val="0"/>
              </a:spcBef>
              <a:buSzTx/>
              <a:buNone/>
              <a:defRPr sz="2842">
                <a:solidFill>
                  <a:srgbClr val="090909"/>
                </a:solidFill>
                <a:latin typeface="Helvetica"/>
                <a:ea typeface="Helvetica"/>
                <a:cs typeface="Helvetica"/>
                <a:sym typeface="Helvetica"/>
              </a:defRPr>
            </a:pPr>
            <a:r>
              <a:t>Deque is an abbreviation for </a:t>
            </a:r>
            <a:r>
              <a:rPr b="1"/>
              <a:t>double ended queue.</a:t>
            </a:r>
            <a:r>
              <a:t> it is a dynamic array that is implemented so that it can grow in both directions.</a:t>
            </a:r>
          </a:p>
          <a:p>
            <a:pPr marL="0" indent="0" defTabSz="448055">
              <a:spcBef>
                <a:spcPts val="0"/>
              </a:spcBef>
              <a:buSzTx/>
              <a:buNone/>
              <a:defRPr sz="2842">
                <a:solidFill>
                  <a:srgbClr val="090909"/>
                </a:solidFill>
                <a:latin typeface="Helvetica"/>
                <a:ea typeface="Helvetica"/>
                <a:cs typeface="Helvetica"/>
                <a:sym typeface="Helvetica"/>
              </a:defRPr>
            </a:pPr>
            <a:r>
              <a:t>Some Important pointers on </a:t>
            </a:r>
            <a:r>
              <a:rPr sz="2450"/>
              <a:t>std::deque</a:t>
            </a:r>
          </a:p>
          <a:p>
            <a:pPr marL="448055" indent="-311150" defTabSz="448055">
              <a:spcBef>
                <a:spcPts val="0"/>
              </a:spcBef>
              <a:buClr>
                <a:srgbClr val="090909"/>
              </a:buClr>
              <a:buFont typeface="TimesNewRomanPSMT"/>
              <a:defRPr sz="2842">
                <a:solidFill>
                  <a:srgbClr val="090909"/>
                </a:solidFill>
                <a:latin typeface="Helvetica"/>
                <a:ea typeface="Helvetica"/>
                <a:cs typeface="Helvetica"/>
                <a:sym typeface="Helvetica"/>
              </a:defRPr>
            </a:pPr>
            <a:r>
              <a:t>Inserting elements at the </a:t>
            </a:r>
            <a:r>
              <a:rPr b="1"/>
              <a:t>end and at the beginning is fast (</a:t>
            </a:r>
            <a:r>
              <a:rPr b="1" sz="2450"/>
              <a:t>O(1)</a:t>
            </a:r>
            <a:r>
              <a:t> in complexity notation).</a:t>
            </a:r>
          </a:p>
          <a:p>
            <a:pPr marL="448055" indent="-311150" defTabSz="448055">
              <a:spcBef>
                <a:spcPts val="0"/>
              </a:spcBef>
              <a:buClr>
                <a:srgbClr val="090909"/>
              </a:buClr>
              <a:buFont typeface="TimesNewRomanPSMT"/>
              <a:defRPr sz="2842">
                <a:solidFill>
                  <a:srgbClr val="090909"/>
                </a:solidFill>
                <a:latin typeface="Helvetica"/>
                <a:ea typeface="Helvetica"/>
                <a:cs typeface="Helvetica"/>
                <a:sym typeface="Helvetica"/>
              </a:defRPr>
            </a:pPr>
            <a:r>
              <a:t>However, inserting elements in the </a:t>
            </a:r>
            <a:r>
              <a:rPr b="1"/>
              <a:t>middle takes time because elements must be moved (</a:t>
            </a:r>
            <a:r>
              <a:rPr b="1" sz="2450"/>
              <a:t>O(n)</a:t>
            </a:r>
            <a:r>
              <a:rPr b="1"/>
              <a:t> i</a:t>
            </a:r>
            <a:r>
              <a:t>n complexity notation for </a:t>
            </a:r>
            <a:r>
              <a:rPr sz="2450"/>
              <a:t>n</a:t>
            </a:r>
            <a:r>
              <a:t> deque elements).</a:t>
            </a:r>
          </a:p>
          <a:p>
            <a:pPr marL="448055" indent="-311150" defTabSz="448055">
              <a:spcBef>
                <a:spcPts val="0"/>
              </a:spcBef>
              <a:buClr>
                <a:srgbClr val="090909"/>
              </a:buClr>
              <a:buFont typeface="TimesNewRomanPSMT"/>
              <a:defRPr sz="2842">
                <a:solidFill>
                  <a:srgbClr val="090909"/>
                </a:solidFill>
                <a:latin typeface="Helvetica"/>
                <a:ea typeface="Helvetica"/>
                <a:cs typeface="Helvetica"/>
                <a:sym typeface="Helvetica"/>
              </a:defRPr>
            </a:pPr>
            <a:r>
              <a:t>If an element is inserted into an empty sequence, or if an element is erased to leave an empty sequence, then iterators earlier returned by </a:t>
            </a:r>
            <a:r>
              <a:rPr sz="2450"/>
              <a:t>begin()</a:t>
            </a:r>
            <a:r>
              <a:t> and </a:t>
            </a:r>
            <a:r>
              <a:rPr sz="2450"/>
              <a:t>end()</a:t>
            </a:r>
            <a:r>
              <a:t> become invalid.</a:t>
            </a:r>
          </a:p>
          <a:p>
            <a:pPr marL="448055" indent="-311150" defTabSz="448055">
              <a:spcBef>
                <a:spcPts val="0"/>
              </a:spcBef>
              <a:buClr>
                <a:srgbClr val="090909"/>
              </a:buClr>
              <a:buFont typeface="TimesNewRomanPSMT"/>
              <a:defRPr sz="2842">
                <a:solidFill>
                  <a:srgbClr val="090909"/>
                </a:solidFill>
                <a:latin typeface="Helvetica"/>
                <a:ea typeface="Helvetica"/>
                <a:cs typeface="Helvetica"/>
                <a:sym typeface="Helvetica"/>
              </a:defRPr>
            </a:pPr>
            <a:r>
              <a:t>If an element is inserted at the first position of the deque, then all iterators that designate existing elements become invalid.</a:t>
            </a:r>
            <a:br/>
          </a:p>
          <a:p>
            <a:pPr marL="448055" indent="-311150" defTabSz="448055">
              <a:spcBef>
                <a:spcPts val="0"/>
              </a:spcBef>
              <a:buClr>
                <a:srgbClr val="090909"/>
              </a:buClr>
              <a:buFont typeface="TimesNewRomanPSMT"/>
              <a:defRPr sz="2842">
                <a:solidFill>
                  <a:srgbClr val="090909"/>
                </a:solidFill>
                <a:latin typeface="Helvetica"/>
                <a:ea typeface="Helvetica"/>
                <a:cs typeface="Helvetica"/>
                <a:sym typeface="Helvetica"/>
              </a:defRPr>
            </a:pPr>
            <a:r>
              <a:t>If an element is inserted at the end of the deque, then </a:t>
            </a:r>
            <a:r>
              <a:rPr sz="2450"/>
              <a:t>end()</a:t>
            </a:r>
            <a:r>
              <a:t> and all iterators that designate existing elements become invalid.</a:t>
            </a:r>
            <a:br/>
          </a:p>
          <a:p>
            <a:pPr marL="448055" indent="-311150" defTabSz="448055">
              <a:spcBef>
                <a:spcPts val="0"/>
              </a:spcBef>
              <a:buClr>
                <a:srgbClr val="090909"/>
              </a:buClr>
              <a:buFont typeface="TimesNewRomanPSMT"/>
              <a:defRPr sz="2842">
                <a:solidFill>
                  <a:srgbClr val="090909"/>
                </a:solidFill>
                <a:latin typeface="Helvetica"/>
                <a:ea typeface="Helvetica"/>
                <a:cs typeface="Helvetica"/>
                <a:sym typeface="Helvetica"/>
              </a:defRPr>
            </a:pPr>
            <a:r>
              <a:t>Allocating </a:t>
            </a:r>
            <a:r>
              <a:rPr sz="2450"/>
              <a:t>deque</a:t>
            </a:r>
            <a:r>
              <a:t> contents from the center of the underlying array, and resizing the underlying array when either end is reached leads to frequent resizing and waste more space, particularly when elements are only inserted at one end.</a:t>
            </a:r>
            <a:br/>
          </a:p>
          <a:p>
            <a:pPr marL="0" indent="0" defTabSz="448055">
              <a:spcBef>
                <a:spcPts val="0"/>
              </a:spcBef>
              <a:buSzTx/>
              <a:buNone/>
              <a:defRPr sz="2842">
                <a:solidFill>
                  <a:srgbClr val="090909"/>
                </a:solidFill>
                <a:latin typeface="Helvetica"/>
                <a:ea typeface="Helvetica"/>
                <a:cs typeface="Helvetica"/>
                <a:sym typeface="Helvetica"/>
              </a:defRPr>
            </a:pPr>
            <a:r>
              <a:t>It is important to note that, </a:t>
            </a:r>
            <a:r>
              <a:rPr sz="2450"/>
              <a:t>deque</a:t>
            </a:r>
            <a:r>
              <a:t> allocator allocates block of memory in a single allocation and hence frequent </a:t>
            </a:r>
            <a:r>
              <a:rPr sz="2450"/>
              <a:t>push_back()</a:t>
            </a:r>
            <a:r>
              <a:t> or </a:t>
            </a:r>
            <a:r>
              <a:rPr sz="2450"/>
              <a:t>push_front()</a:t>
            </a:r>
            <a:r>
              <a:t> has less memory allocation overhead compared to vector. In vector the memory is allocated in smaller chunks, hence frequent insertion of elements leads to frequent allocation of memory, slowing down the container.</a:t>
            </a:r>
          </a:p>
          <a:p>
            <a:pPr marL="0" indent="0" defTabSz="448055">
              <a:spcBef>
                <a:spcPts val="0"/>
              </a:spcBef>
              <a:buSzTx/>
              <a:buNone/>
              <a:defRPr sz="2842">
                <a:solidFill>
                  <a:srgbClr val="090909"/>
                </a:solidFill>
                <a:latin typeface="Helvetica"/>
                <a:ea typeface="Helvetica"/>
                <a:cs typeface="Helvetica"/>
                <a:sym typeface="Helvetica"/>
              </a:defRPr>
            </a:pPr>
            <a:r>
              <a:t>The following general </a:t>
            </a:r>
            <a:r>
              <a:rPr sz="2450"/>
              <a:t>deque</a:t>
            </a:r>
            <a:r>
              <a:t> example declares a </a:t>
            </a:r>
            <a:r>
              <a:rPr sz="2450"/>
              <a:t>deque</a:t>
            </a:r>
            <a:r>
              <a:t> for floating-point values:</a:t>
            </a:r>
          </a:p>
        </p:txBody>
      </p:sp>
    </p:spTree>
  </p:cSld>
  <p:clrMapOvr>
    <a:masterClrMapping/>
  </p:clrMapOvr>
  <p:transition xmlns:p14="http://schemas.microsoft.com/office/powerpoint/2010/main" spd="med" advClick="1"/>
</p:sld>
</file>

<file path=ppt/slides/slide2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Stl containers"/>
          <p:cNvSpPr txBox="1"/>
          <p:nvPr>
            <p:ph type="title"/>
          </p:nvPr>
        </p:nvSpPr>
        <p:spPr>
          <a:prstGeom prst="rect">
            <a:avLst/>
          </a:prstGeom>
        </p:spPr>
        <p:txBody>
          <a:bodyPr/>
          <a:lstStyle/>
          <a:p>
            <a:pPr/>
            <a:r>
              <a:t>Stl containers </a:t>
            </a:r>
          </a:p>
        </p:txBody>
      </p:sp>
      <p:sp>
        <p:nvSpPr>
          <p:cNvPr id="764" name="#include &lt;iostream&gt;…"/>
          <p:cNvSpPr txBox="1"/>
          <p:nvPr>
            <p:ph type="body" idx="1"/>
          </p:nvPr>
        </p:nvSpPr>
        <p:spPr>
          <a:prstGeom prst="rect">
            <a:avLst/>
          </a:prstGeom>
        </p:spPr>
        <p:txBody>
          <a:bodyPr/>
          <a:lstStyle/>
          <a:p>
            <a:pPr marL="0" indent="0" defTabSz="438911">
              <a:spcBef>
                <a:spcPts val="0"/>
              </a:spcBef>
              <a:buSzTx/>
              <a:buNone/>
              <a:defRPr b="1" sz="2976">
                <a:latin typeface="Times Roman"/>
                <a:ea typeface="Times Roman"/>
                <a:cs typeface="Times Roman"/>
                <a:sym typeface="Times Roman"/>
              </a:defRPr>
            </a:pPr>
            <a:r>
              <a:t>#include &lt;iostream&gt;</a:t>
            </a:r>
          </a:p>
          <a:p>
            <a:pPr marL="0" indent="0" defTabSz="438911">
              <a:spcBef>
                <a:spcPts val="0"/>
              </a:spcBef>
              <a:buSzTx/>
              <a:buNone/>
              <a:defRPr b="1" sz="2976">
                <a:latin typeface="Times Roman"/>
                <a:ea typeface="Times Roman"/>
                <a:cs typeface="Times Roman"/>
                <a:sym typeface="Times Roman"/>
              </a:defRPr>
            </a:pPr>
            <a:r>
              <a:t>#include &lt;deque&gt;</a:t>
            </a:r>
          </a:p>
          <a:p>
            <a:pPr marL="0" indent="0" defTabSz="438911">
              <a:spcBef>
                <a:spcPts val="0"/>
              </a:spcBef>
              <a:buSzTx/>
              <a:buNone/>
              <a:defRPr b="1" sz="2976">
                <a:latin typeface="Times Roman"/>
                <a:ea typeface="Times Roman"/>
                <a:cs typeface="Times Roman"/>
                <a:sym typeface="Times Roman"/>
              </a:defRPr>
            </a:pPr>
          </a:p>
          <a:p>
            <a:pPr marL="0" indent="0" defTabSz="438911">
              <a:spcBef>
                <a:spcPts val="0"/>
              </a:spcBef>
              <a:buSzTx/>
              <a:buNone/>
              <a:defRPr b="1" sz="2976">
                <a:latin typeface="Times Roman"/>
                <a:ea typeface="Times Roman"/>
                <a:cs typeface="Times Roman"/>
                <a:sym typeface="Times Roman"/>
              </a:defRPr>
            </a:pPr>
            <a:r>
              <a:t>int main()</a:t>
            </a:r>
          </a:p>
          <a:p>
            <a:pPr marL="0" indent="0" defTabSz="438911">
              <a:spcBef>
                <a:spcPts val="0"/>
              </a:spcBef>
              <a:buSzTx/>
              <a:buNone/>
              <a:defRPr b="1" sz="2976">
                <a:latin typeface="Times Roman"/>
                <a:ea typeface="Times Roman"/>
                <a:cs typeface="Times Roman"/>
                <a:sym typeface="Times Roman"/>
              </a:defRPr>
            </a:pPr>
            <a:r>
              <a:t>{</a:t>
            </a:r>
          </a:p>
          <a:p>
            <a:pPr marL="0" indent="0" defTabSz="438911">
              <a:spcBef>
                <a:spcPts val="0"/>
              </a:spcBef>
              <a:buSzTx/>
              <a:buNone/>
              <a:defRPr b="1" sz="2976">
                <a:latin typeface="Times Roman"/>
                <a:ea typeface="Times Roman"/>
                <a:cs typeface="Times Roman"/>
                <a:sym typeface="Times Roman"/>
              </a:defRPr>
            </a:pPr>
            <a:r>
              <a:t>    std::deque&lt;float&gt; dq; //deque container for floating-point elements</a:t>
            </a:r>
          </a:p>
          <a:p>
            <a:pPr marL="0" indent="0" defTabSz="438911">
              <a:spcBef>
                <a:spcPts val="0"/>
              </a:spcBef>
              <a:buSzTx/>
              <a:buNone/>
              <a:defRPr b="1" sz="2976">
                <a:latin typeface="Times Roman"/>
                <a:ea typeface="Times Roman"/>
                <a:cs typeface="Times Roman"/>
                <a:sym typeface="Times Roman"/>
              </a:defRPr>
            </a:pPr>
          </a:p>
          <a:p>
            <a:pPr marL="0" indent="0" defTabSz="438911">
              <a:spcBef>
                <a:spcPts val="0"/>
              </a:spcBef>
              <a:buSzTx/>
              <a:buNone/>
              <a:defRPr b="1" sz="2976">
                <a:latin typeface="Times Roman"/>
                <a:ea typeface="Times Roman"/>
                <a:cs typeface="Times Roman"/>
                <a:sym typeface="Times Roman"/>
              </a:defRPr>
            </a:pPr>
            <a:r>
              <a:t>    for (int i = 1; i &lt;= 6; ++i)</a:t>
            </a:r>
          </a:p>
          <a:p>
            <a:pPr marL="0" indent="0" defTabSz="438911">
              <a:spcBef>
                <a:spcPts val="0"/>
              </a:spcBef>
              <a:buSzTx/>
              <a:buNone/>
              <a:defRPr b="1" sz="2976">
                <a:latin typeface="Times Roman"/>
                <a:ea typeface="Times Roman"/>
                <a:cs typeface="Times Roman"/>
                <a:sym typeface="Times Roman"/>
              </a:defRPr>
            </a:pPr>
            <a:r>
              <a:t>    {</a:t>
            </a:r>
          </a:p>
          <a:p>
            <a:pPr marL="0" indent="0" defTabSz="438911">
              <a:spcBef>
                <a:spcPts val="0"/>
              </a:spcBef>
              <a:buSzTx/>
              <a:buNone/>
              <a:defRPr b="1" sz="2976">
                <a:latin typeface="Times Roman"/>
                <a:ea typeface="Times Roman"/>
                <a:cs typeface="Times Roman"/>
                <a:sym typeface="Times Roman"/>
              </a:defRPr>
            </a:pPr>
            <a:r>
              <a:t>        dq.push_front(i * 2.2); //insert at the front</a:t>
            </a:r>
          </a:p>
          <a:p>
            <a:pPr marL="0" indent="0" defTabSz="438911">
              <a:spcBef>
                <a:spcPts val="0"/>
              </a:spcBef>
              <a:buSzTx/>
              <a:buNone/>
              <a:defRPr b="1" sz="2976">
                <a:latin typeface="Times Roman"/>
                <a:ea typeface="Times Roman"/>
                <a:cs typeface="Times Roman"/>
                <a:sym typeface="Times Roman"/>
              </a:defRPr>
            </a:pPr>
            <a:r>
              <a:t>    }</a:t>
            </a:r>
          </a:p>
          <a:p>
            <a:pPr marL="0" indent="0" defTabSz="438911">
              <a:spcBef>
                <a:spcPts val="0"/>
              </a:spcBef>
              <a:buSzTx/>
              <a:buNone/>
              <a:defRPr b="1" sz="2976">
                <a:latin typeface="Times Roman"/>
                <a:ea typeface="Times Roman"/>
                <a:cs typeface="Times Roman"/>
                <a:sym typeface="Times Roman"/>
              </a:defRPr>
            </a:pPr>
          </a:p>
          <a:p>
            <a:pPr marL="0" indent="0" defTabSz="438911">
              <a:spcBef>
                <a:spcPts val="0"/>
              </a:spcBef>
              <a:buSzTx/>
              <a:buNone/>
              <a:defRPr b="1" sz="2976">
                <a:latin typeface="Times Roman"/>
                <a:ea typeface="Times Roman"/>
                <a:cs typeface="Times Roman"/>
                <a:sym typeface="Times Roman"/>
              </a:defRPr>
            </a:pPr>
            <a:r>
              <a:t>    //print all elements followed by a space</a:t>
            </a:r>
          </a:p>
          <a:p>
            <a:pPr marL="0" indent="0" defTabSz="438911">
              <a:spcBef>
                <a:spcPts val="0"/>
              </a:spcBef>
              <a:buSzTx/>
              <a:buNone/>
              <a:defRPr b="1" sz="2976">
                <a:latin typeface="Times Roman"/>
                <a:ea typeface="Times Roman"/>
                <a:cs typeface="Times Roman"/>
                <a:sym typeface="Times Roman"/>
              </a:defRPr>
            </a:pPr>
            <a:r>
              <a:t>    for (const auto &amp;ele : dq)</a:t>
            </a:r>
          </a:p>
          <a:p>
            <a:pPr marL="0" indent="0" defTabSz="438911">
              <a:spcBef>
                <a:spcPts val="0"/>
              </a:spcBef>
              <a:buSzTx/>
              <a:buNone/>
              <a:defRPr b="1" sz="2976">
                <a:latin typeface="Times Roman"/>
                <a:ea typeface="Times Roman"/>
                <a:cs typeface="Times Roman"/>
                <a:sym typeface="Times Roman"/>
              </a:defRPr>
            </a:pPr>
            <a:r>
              <a:t>    {</a:t>
            </a:r>
          </a:p>
          <a:p>
            <a:pPr marL="0" indent="0" defTabSz="438911">
              <a:spcBef>
                <a:spcPts val="0"/>
              </a:spcBef>
              <a:buSzTx/>
              <a:buNone/>
              <a:defRPr b="1" sz="2976">
                <a:latin typeface="Times Roman"/>
                <a:ea typeface="Times Roman"/>
                <a:cs typeface="Times Roman"/>
                <a:sym typeface="Times Roman"/>
              </a:defRPr>
            </a:pPr>
            <a:r>
              <a:t>        std::cout &lt;&lt; ele &lt;&lt; ' ';</a:t>
            </a:r>
          </a:p>
          <a:p>
            <a:pPr marL="0" indent="0" defTabSz="438911">
              <a:spcBef>
                <a:spcPts val="0"/>
              </a:spcBef>
              <a:buSzTx/>
              <a:buNone/>
              <a:defRPr b="1" sz="2976">
                <a:latin typeface="Times Roman"/>
                <a:ea typeface="Times Roman"/>
                <a:cs typeface="Times Roman"/>
                <a:sym typeface="Times Roman"/>
              </a:defRPr>
            </a:pPr>
            <a:r>
              <a:t>    }</a:t>
            </a:r>
          </a:p>
          <a:p>
            <a:pPr marL="0" indent="0" defTabSz="438911">
              <a:spcBef>
                <a:spcPts val="0"/>
              </a:spcBef>
              <a:buSzTx/>
              <a:buNone/>
              <a:defRPr b="1" sz="2976">
                <a:latin typeface="Times Roman"/>
                <a:ea typeface="Times Roman"/>
                <a:cs typeface="Times Roman"/>
                <a:sym typeface="Times Roman"/>
              </a:defRPr>
            </a:pPr>
            <a:r>
              <a:t>    std::cout &lt;&lt; std::endl;</a:t>
            </a:r>
          </a:p>
          <a:p>
            <a:pPr marL="0" indent="0" defTabSz="438911">
              <a:spcBef>
                <a:spcPts val="0"/>
              </a:spcBef>
              <a:buSzTx/>
              <a:buNone/>
              <a:defRPr b="1" sz="2976">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2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Stl containers"/>
          <p:cNvSpPr txBox="1"/>
          <p:nvPr>
            <p:ph type="title"/>
          </p:nvPr>
        </p:nvSpPr>
        <p:spPr>
          <a:prstGeom prst="rect">
            <a:avLst/>
          </a:prstGeom>
        </p:spPr>
        <p:txBody>
          <a:bodyPr/>
          <a:lstStyle/>
          <a:p>
            <a:pPr/>
            <a:r>
              <a:t>Stl containers </a:t>
            </a:r>
          </a:p>
        </p:txBody>
      </p:sp>
      <p:sp>
        <p:nvSpPr>
          <p:cNvPr id="767" name="std::list…"/>
          <p:cNvSpPr txBox="1"/>
          <p:nvPr>
            <p:ph type="body" idx="1"/>
          </p:nvPr>
        </p:nvSpPr>
        <p:spPr>
          <a:prstGeom prst="rect">
            <a:avLst/>
          </a:prstGeom>
        </p:spPr>
        <p:txBody>
          <a:bodyPr/>
          <a:lstStyle/>
          <a:p>
            <a:pPr marL="0" indent="0" defTabSz="443484">
              <a:spcBef>
                <a:spcPts val="0"/>
              </a:spcBef>
              <a:buSzTx/>
              <a:buNone/>
              <a:defRPr b="1" sz="3686">
                <a:solidFill>
                  <a:srgbClr val="090909"/>
                </a:solidFill>
                <a:latin typeface="Helvetica"/>
                <a:ea typeface="Helvetica"/>
                <a:cs typeface="Helvetica"/>
                <a:sym typeface="Helvetica"/>
              </a:defRPr>
            </a:pPr>
            <a:r>
              <a:t>std::list</a:t>
            </a:r>
            <a:endParaRPr sz="4074"/>
          </a:p>
          <a:p>
            <a:pPr marL="0" indent="0" defTabSz="443484">
              <a:spcBef>
                <a:spcPts val="0"/>
              </a:spcBef>
              <a:buSzTx/>
              <a:buNone/>
              <a:defRPr sz="4074">
                <a:solidFill>
                  <a:srgbClr val="090909"/>
                </a:solidFill>
                <a:latin typeface="Helvetica"/>
                <a:ea typeface="Helvetica"/>
                <a:cs typeface="Helvetica"/>
                <a:sym typeface="Helvetica"/>
              </a:defRPr>
            </a:pPr>
            <a:r>
              <a:t>A </a:t>
            </a:r>
            <a:r>
              <a:rPr sz="3686"/>
              <a:t>list</a:t>
            </a:r>
            <a:r>
              <a:t> is implemented as a doubly linked list of elements. This means each element in a list has its own segment of memory and refers to its predecessor and its successor.</a:t>
            </a:r>
          </a:p>
          <a:p>
            <a:pPr marL="0" indent="0" defTabSz="443484">
              <a:spcBef>
                <a:spcPts val="0"/>
              </a:spcBef>
              <a:buSzTx/>
              <a:buNone/>
              <a:defRPr sz="4074">
                <a:solidFill>
                  <a:srgbClr val="090909"/>
                </a:solidFill>
                <a:latin typeface="Helvetica"/>
                <a:ea typeface="Helvetica"/>
                <a:cs typeface="Helvetica"/>
                <a:sym typeface="Helvetica"/>
              </a:defRPr>
            </a:pPr>
            <a:r>
              <a:t>Some Important pointers on </a:t>
            </a:r>
            <a:r>
              <a:rPr sz="3686"/>
              <a:t>std::list</a:t>
            </a:r>
          </a:p>
          <a:p>
            <a:pPr marL="443484" indent="-307975" defTabSz="443484">
              <a:spcBef>
                <a:spcPts val="0"/>
              </a:spcBef>
              <a:buClr>
                <a:srgbClr val="090909"/>
              </a:buClr>
              <a:buFont typeface="TimesNewRomanPSMT"/>
              <a:defRPr sz="4074">
                <a:solidFill>
                  <a:srgbClr val="090909"/>
                </a:solidFill>
                <a:latin typeface="Helvetica"/>
                <a:ea typeface="Helvetica"/>
                <a:cs typeface="Helvetica"/>
                <a:sym typeface="Helvetica"/>
              </a:defRPr>
            </a:pPr>
            <a:r>
              <a:t>Unlike </a:t>
            </a:r>
            <a:r>
              <a:rPr sz="3686"/>
              <a:t>vector</a:t>
            </a:r>
            <a:r>
              <a:t>s and </a:t>
            </a:r>
            <a:r>
              <a:rPr sz="3686"/>
              <a:t>deque</a:t>
            </a:r>
            <a:r>
              <a:t>s, fast random access to </a:t>
            </a:r>
            <a:r>
              <a:rPr sz="3686"/>
              <a:t>list</a:t>
            </a:r>
            <a:r>
              <a:t> elements is not supported, to access the tenth element, you must navigate the first nine elements by following the chain of their links (</a:t>
            </a:r>
            <a:r>
              <a:rPr sz="3686"/>
              <a:t>O(n)</a:t>
            </a:r>
            <a:r>
              <a:t> complexity because the average distance is proportional to the number of elements).</a:t>
            </a:r>
          </a:p>
          <a:p>
            <a:pPr marL="414153" indent="-278644" defTabSz="443484">
              <a:spcBef>
                <a:spcPts val="0"/>
              </a:spcBef>
              <a:buClr>
                <a:srgbClr val="090909"/>
              </a:buClr>
              <a:buFont typeface="TimesNewRomanPSMT"/>
              <a:defRPr sz="4074">
                <a:solidFill>
                  <a:srgbClr val="090909"/>
                </a:solidFill>
                <a:latin typeface="Helvetica"/>
                <a:ea typeface="Helvetica"/>
                <a:cs typeface="Helvetica"/>
                <a:sym typeface="Helvetica"/>
              </a:defRPr>
            </a:pPr>
            <a:r>
              <a:rPr sz="3686"/>
              <a:t>list</a:t>
            </a:r>
            <a:r>
              <a:t> supports bidirectional iterators and allows constant time </a:t>
            </a:r>
            <a:r>
              <a:rPr sz="3686"/>
              <a:t>insert</a:t>
            </a:r>
            <a:r>
              <a:t> and </a:t>
            </a:r>
            <a:r>
              <a:rPr sz="3686"/>
              <a:t>erase</a:t>
            </a:r>
            <a:r>
              <a:t> operations anywhere within the sequence, with storage management handled automatically. (</a:t>
            </a:r>
            <a:r>
              <a:rPr sz="3686"/>
              <a:t>O(1)</a:t>
            </a:r>
            <a:r>
              <a:t> complexity).</a:t>
            </a:r>
          </a:p>
          <a:p>
            <a:pPr marL="443484" indent="-307975" defTabSz="443484">
              <a:spcBef>
                <a:spcPts val="0"/>
              </a:spcBef>
              <a:buClr>
                <a:srgbClr val="090909"/>
              </a:buClr>
              <a:buFont typeface="TimesNewRomanPSMT"/>
              <a:defRPr sz="4074">
                <a:solidFill>
                  <a:srgbClr val="090909"/>
                </a:solidFill>
                <a:latin typeface="Helvetica"/>
                <a:ea typeface="Helvetica"/>
                <a:cs typeface="Helvetica"/>
                <a:sym typeface="Helvetica"/>
              </a:defRPr>
            </a:pPr>
            <a:r>
              <a:t>If only uni-directional list traversal is needed, </a:t>
            </a:r>
            <a:r>
              <a:rPr sz="3686"/>
              <a:t>std::forward_list</a:t>
            </a:r>
            <a:r>
              <a:t> may be more performant in both space and maintenance complexity, because it maintains only list item pointers in one direction.</a:t>
            </a:r>
          </a:p>
        </p:txBody>
      </p:sp>
    </p:spTree>
  </p:cSld>
  <p:clrMapOvr>
    <a:masterClrMapping/>
  </p:clrMapOvr>
  <p:transition xmlns:p14="http://schemas.microsoft.com/office/powerpoint/2010/main" spd="med" advClick="1"/>
</p:sld>
</file>

<file path=ppt/slides/slide2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Stl list"/>
          <p:cNvSpPr txBox="1"/>
          <p:nvPr>
            <p:ph type="title"/>
          </p:nvPr>
        </p:nvSpPr>
        <p:spPr>
          <a:prstGeom prst="rect">
            <a:avLst/>
          </a:prstGeom>
        </p:spPr>
        <p:txBody>
          <a:bodyPr/>
          <a:lstStyle/>
          <a:p>
            <a:pPr/>
            <a:r>
              <a:t>Stl list </a:t>
            </a:r>
          </a:p>
        </p:txBody>
      </p:sp>
      <p:sp>
        <p:nvSpPr>
          <p:cNvPr id="770" name="#include &lt;algorithm&gt;…"/>
          <p:cNvSpPr txBox="1"/>
          <p:nvPr>
            <p:ph type="body" idx="1"/>
          </p:nvPr>
        </p:nvSpPr>
        <p:spPr>
          <a:prstGeom prst="rect">
            <a:avLst/>
          </a:prstGeom>
        </p:spPr>
        <p:txBody>
          <a:bodyPr/>
          <a:lstStyle/>
          <a:p>
            <a:pPr marL="0" indent="0" defTabSz="342900">
              <a:spcBef>
                <a:spcPts val="0"/>
              </a:spcBef>
              <a:buSzTx/>
              <a:buNone/>
              <a:defRPr sz="2175">
                <a:latin typeface="Times Roman"/>
                <a:ea typeface="Times Roman"/>
                <a:cs typeface="Times Roman"/>
                <a:sym typeface="Times Roman"/>
              </a:defRPr>
            </a:pPr>
            <a:r>
              <a:t>#include &lt;algorithm&gt;</a:t>
            </a:r>
          </a:p>
          <a:p>
            <a:pPr marL="0" indent="0" defTabSz="342900">
              <a:spcBef>
                <a:spcPts val="0"/>
              </a:spcBef>
              <a:buSzTx/>
              <a:buNone/>
              <a:defRPr sz="2175">
                <a:latin typeface="Times Roman"/>
                <a:ea typeface="Times Roman"/>
                <a:cs typeface="Times Roman"/>
                <a:sym typeface="Times Roman"/>
              </a:defRPr>
            </a:pPr>
            <a:r>
              <a:t>#include &lt;iostream&gt;</a:t>
            </a:r>
          </a:p>
          <a:p>
            <a:pPr marL="0" indent="0" defTabSz="342900">
              <a:spcBef>
                <a:spcPts val="0"/>
              </a:spcBef>
              <a:buSzTx/>
              <a:buNone/>
              <a:defRPr sz="2175">
                <a:latin typeface="Times Roman"/>
                <a:ea typeface="Times Roman"/>
                <a:cs typeface="Times Roman"/>
                <a:sym typeface="Times Roman"/>
              </a:defRPr>
            </a:pPr>
            <a:r>
              <a:t>#include &lt;list&gt;</a:t>
            </a:r>
          </a:p>
          <a:p>
            <a:pPr marL="0" indent="0" defTabSz="342900">
              <a:spcBef>
                <a:spcPts val="0"/>
              </a:spcBef>
              <a:buSzTx/>
              <a:buNone/>
              <a:defRPr sz="2175">
                <a:latin typeface="Times Roman"/>
                <a:ea typeface="Times Roman"/>
                <a:cs typeface="Times Roman"/>
                <a:sym typeface="Times Roman"/>
              </a:defRPr>
            </a:pPr>
          </a:p>
          <a:p>
            <a:pPr marL="0" indent="0" defTabSz="342900">
              <a:spcBef>
                <a:spcPts val="0"/>
              </a:spcBef>
              <a:buSzTx/>
              <a:buNone/>
              <a:defRPr sz="2175">
                <a:latin typeface="Times Roman"/>
                <a:ea typeface="Times Roman"/>
                <a:cs typeface="Times Roman"/>
                <a:sym typeface="Times Roman"/>
              </a:defRPr>
            </a:pPr>
            <a:r>
              <a:t>int main()</a:t>
            </a:r>
          </a:p>
          <a:p>
            <a:pPr marL="0" indent="0" defTabSz="342900">
              <a:spcBef>
                <a:spcPts val="0"/>
              </a:spcBef>
              <a:buSzTx/>
              <a:buNone/>
              <a:defRPr sz="2175">
                <a:latin typeface="Times Roman"/>
                <a:ea typeface="Times Roman"/>
                <a:cs typeface="Times Roman"/>
                <a:sym typeface="Times Roman"/>
              </a:defRPr>
            </a:pPr>
            <a:r>
              <a:t>{</a:t>
            </a:r>
          </a:p>
          <a:p>
            <a:pPr marL="0" indent="0" defTabSz="342900">
              <a:spcBef>
                <a:spcPts val="0"/>
              </a:spcBef>
              <a:buSzTx/>
              <a:buNone/>
              <a:defRPr sz="2175">
                <a:latin typeface="Times Roman"/>
                <a:ea typeface="Times Roman"/>
                <a:cs typeface="Times Roman"/>
                <a:sym typeface="Times Roman"/>
              </a:defRPr>
            </a:pPr>
            <a:r>
              <a:t>    // Create a list containing integers</a:t>
            </a:r>
          </a:p>
          <a:p>
            <a:pPr marL="0" indent="0" defTabSz="342900">
              <a:spcBef>
                <a:spcPts val="0"/>
              </a:spcBef>
              <a:buSzTx/>
              <a:buNone/>
              <a:defRPr sz="2175">
                <a:latin typeface="Times Roman"/>
                <a:ea typeface="Times Roman"/>
                <a:cs typeface="Times Roman"/>
                <a:sym typeface="Times Roman"/>
              </a:defRPr>
            </a:pPr>
            <a:r>
              <a:t>    std::list&lt;int&gt; l = {17, 55, 16, 3};</a:t>
            </a:r>
          </a:p>
          <a:p>
            <a:pPr marL="0" indent="0" defTabSz="342900">
              <a:spcBef>
                <a:spcPts val="0"/>
              </a:spcBef>
              <a:buSzTx/>
              <a:buNone/>
              <a:defRPr sz="2175">
                <a:latin typeface="Times Roman"/>
                <a:ea typeface="Times Roman"/>
                <a:cs typeface="Times Roman"/>
                <a:sym typeface="Times Roman"/>
              </a:defRPr>
            </a:pPr>
          </a:p>
          <a:p>
            <a:pPr marL="0" indent="0" defTabSz="342900">
              <a:spcBef>
                <a:spcPts val="0"/>
              </a:spcBef>
              <a:buSzTx/>
              <a:buNone/>
              <a:defRPr sz="2175">
                <a:latin typeface="Times Roman"/>
                <a:ea typeface="Times Roman"/>
                <a:cs typeface="Times Roman"/>
                <a:sym typeface="Times Roman"/>
              </a:defRPr>
            </a:pPr>
            <a:r>
              <a:t>    // Insert an integer before 16 by searching</a:t>
            </a:r>
          </a:p>
          <a:p>
            <a:pPr marL="0" indent="0" defTabSz="342900">
              <a:spcBef>
                <a:spcPts val="0"/>
              </a:spcBef>
              <a:buSzTx/>
              <a:buNone/>
              <a:defRPr sz="2175">
                <a:latin typeface="Times Roman"/>
                <a:ea typeface="Times Roman"/>
                <a:cs typeface="Times Roman"/>
                <a:sym typeface="Times Roman"/>
              </a:defRPr>
            </a:pPr>
            <a:r>
              <a:t>    auto it = std::find(l.begin(), l.end(), 16);</a:t>
            </a:r>
          </a:p>
          <a:p>
            <a:pPr marL="0" indent="0" defTabSz="342900">
              <a:spcBef>
                <a:spcPts val="0"/>
              </a:spcBef>
              <a:buSzTx/>
              <a:buNone/>
              <a:defRPr sz="2175">
                <a:latin typeface="Times Roman"/>
                <a:ea typeface="Times Roman"/>
                <a:cs typeface="Times Roman"/>
                <a:sym typeface="Times Roman"/>
              </a:defRPr>
            </a:pPr>
            <a:r>
              <a:t>    if (it != l.end())</a:t>
            </a:r>
          </a:p>
          <a:p>
            <a:pPr marL="0" indent="0" defTabSz="342900">
              <a:spcBef>
                <a:spcPts val="0"/>
              </a:spcBef>
              <a:buSzTx/>
              <a:buNone/>
              <a:defRPr sz="2175">
                <a:latin typeface="Times Roman"/>
                <a:ea typeface="Times Roman"/>
                <a:cs typeface="Times Roman"/>
                <a:sym typeface="Times Roman"/>
              </a:defRPr>
            </a:pPr>
            <a:r>
              <a:t>    {</a:t>
            </a:r>
          </a:p>
          <a:p>
            <a:pPr marL="0" indent="0" defTabSz="342900">
              <a:spcBef>
                <a:spcPts val="0"/>
              </a:spcBef>
              <a:buSzTx/>
              <a:buNone/>
              <a:defRPr sz="2175">
                <a:latin typeface="Times Roman"/>
                <a:ea typeface="Times Roman"/>
                <a:cs typeface="Times Roman"/>
                <a:sym typeface="Times Roman"/>
              </a:defRPr>
            </a:pPr>
            <a:r>
              <a:t>        l.insert(it, 77);</a:t>
            </a:r>
          </a:p>
          <a:p>
            <a:pPr marL="0" indent="0" defTabSz="342900">
              <a:spcBef>
                <a:spcPts val="0"/>
              </a:spcBef>
              <a:buSzTx/>
              <a:buNone/>
              <a:defRPr sz="2175">
                <a:latin typeface="Times Roman"/>
                <a:ea typeface="Times Roman"/>
                <a:cs typeface="Times Roman"/>
                <a:sym typeface="Times Roman"/>
              </a:defRPr>
            </a:pPr>
            <a:r>
              <a:t>    }</a:t>
            </a:r>
          </a:p>
          <a:p>
            <a:pPr marL="0" indent="0" defTabSz="342900">
              <a:spcBef>
                <a:spcPts val="0"/>
              </a:spcBef>
              <a:buSzTx/>
              <a:buNone/>
              <a:defRPr sz="2175">
                <a:latin typeface="Times Roman"/>
                <a:ea typeface="Times Roman"/>
                <a:cs typeface="Times Roman"/>
                <a:sym typeface="Times Roman"/>
              </a:defRPr>
            </a:pPr>
          </a:p>
          <a:p>
            <a:pPr marL="0" indent="0" defTabSz="342900">
              <a:spcBef>
                <a:spcPts val="0"/>
              </a:spcBef>
              <a:buSzTx/>
              <a:buNone/>
              <a:defRPr sz="2175">
                <a:latin typeface="Times Roman"/>
                <a:ea typeface="Times Roman"/>
                <a:cs typeface="Times Roman"/>
                <a:sym typeface="Times Roman"/>
              </a:defRPr>
            </a:pPr>
            <a:r>
              <a:t>    //print all elements followed by a space</a:t>
            </a:r>
          </a:p>
          <a:p>
            <a:pPr marL="0" indent="0" defTabSz="342900">
              <a:spcBef>
                <a:spcPts val="0"/>
              </a:spcBef>
              <a:buSzTx/>
              <a:buNone/>
              <a:defRPr sz="2175">
                <a:latin typeface="Times Roman"/>
                <a:ea typeface="Times Roman"/>
                <a:cs typeface="Times Roman"/>
                <a:sym typeface="Times Roman"/>
              </a:defRPr>
            </a:pPr>
            <a:r>
              <a:t>    for (const auto &amp;ele : l)</a:t>
            </a:r>
          </a:p>
          <a:p>
            <a:pPr marL="0" indent="0" defTabSz="342900">
              <a:spcBef>
                <a:spcPts val="0"/>
              </a:spcBef>
              <a:buSzTx/>
              <a:buNone/>
              <a:defRPr sz="2175">
                <a:latin typeface="Times Roman"/>
                <a:ea typeface="Times Roman"/>
                <a:cs typeface="Times Roman"/>
                <a:sym typeface="Times Roman"/>
              </a:defRPr>
            </a:pPr>
            <a:r>
              <a:t>    {</a:t>
            </a:r>
          </a:p>
          <a:p>
            <a:pPr marL="0" indent="0" defTabSz="342900">
              <a:spcBef>
                <a:spcPts val="0"/>
              </a:spcBef>
              <a:buSzTx/>
              <a:buNone/>
              <a:defRPr sz="2175">
                <a:latin typeface="Times Roman"/>
                <a:ea typeface="Times Roman"/>
                <a:cs typeface="Times Roman"/>
                <a:sym typeface="Times Roman"/>
              </a:defRPr>
            </a:pPr>
            <a:r>
              <a:t>        std::cout &lt;&lt; ele &lt;&lt; ' ';</a:t>
            </a:r>
          </a:p>
          <a:p>
            <a:pPr marL="0" indent="0" defTabSz="342900">
              <a:spcBef>
                <a:spcPts val="0"/>
              </a:spcBef>
              <a:buSzTx/>
              <a:buNone/>
              <a:defRPr sz="2175">
                <a:latin typeface="Times Roman"/>
                <a:ea typeface="Times Roman"/>
                <a:cs typeface="Times Roman"/>
                <a:sym typeface="Times Roman"/>
              </a:defRPr>
            </a:pPr>
            <a:r>
              <a:t>    }</a:t>
            </a:r>
          </a:p>
          <a:p>
            <a:pPr marL="0" indent="0" defTabSz="342900">
              <a:spcBef>
                <a:spcPts val="0"/>
              </a:spcBef>
              <a:buSzTx/>
              <a:buNone/>
              <a:defRPr sz="2175">
                <a:latin typeface="Times Roman"/>
                <a:ea typeface="Times Roman"/>
                <a:cs typeface="Times Roman"/>
                <a:sym typeface="Times Roman"/>
              </a:defRPr>
            </a:pPr>
            <a:r>
              <a:t>    std::cout &lt;&lt; std::endl;</a:t>
            </a:r>
          </a:p>
          <a:p>
            <a:pPr marL="0" indent="0" defTabSz="342900">
              <a:spcBef>
                <a:spcPts val="0"/>
              </a:spcBef>
              <a:buSzTx/>
              <a:buNone/>
              <a:defRPr sz="2175">
                <a:latin typeface="Times Roman"/>
                <a:ea typeface="Times Roman"/>
                <a:cs typeface="Times Roman"/>
                <a:sym typeface="Times Roman"/>
              </a:defRPr>
            </a:pPr>
            <a:r>
              <a:t>}</a:t>
            </a:r>
          </a:p>
          <a:p>
            <a:pPr marL="0" indent="0" defTabSz="342900">
              <a:spcBef>
                <a:spcPts val="0"/>
              </a:spcBef>
              <a:buSzTx/>
              <a:buNone/>
              <a:defRPr sz="2175">
                <a:latin typeface="Times Roman"/>
                <a:ea typeface="Times Roman"/>
                <a:cs typeface="Times Roman"/>
                <a:sym typeface="Times Roman"/>
              </a:defRPr>
            </a:pPr>
          </a:p>
          <a:p>
            <a:pPr marL="0" indent="0" defTabSz="342900">
              <a:spcBef>
                <a:spcPts val="0"/>
              </a:spcBef>
              <a:buSzTx/>
              <a:buNone/>
              <a:defRPr sz="2175">
                <a:latin typeface="Times Roman"/>
                <a:ea typeface="Times Roman"/>
                <a:cs typeface="Times Roman"/>
                <a:sym typeface="Times Roman"/>
              </a:defRPr>
            </a:pPr>
            <a:r>
              <a:t>/*OUTPUT</a:t>
            </a:r>
          </a:p>
          <a:p>
            <a:pPr marL="0" indent="0" defTabSz="342900">
              <a:spcBef>
                <a:spcPts val="0"/>
              </a:spcBef>
              <a:buSzTx/>
              <a:buNone/>
              <a:defRPr sz="2175">
                <a:latin typeface="Times Roman"/>
                <a:ea typeface="Times Roman"/>
                <a:cs typeface="Times Roman"/>
                <a:sym typeface="Times Roman"/>
              </a:defRPr>
            </a:pPr>
            <a:r>
              <a:t>17 55 77 16 3</a:t>
            </a:r>
          </a:p>
          <a:p>
            <a:pPr marL="0" indent="0" defTabSz="342900">
              <a:spcBef>
                <a:spcPts val="0"/>
              </a:spcBef>
              <a:buSzTx/>
              <a:buNone/>
              <a:defRPr sz="2175">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2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Stl containers"/>
          <p:cNvSpPr txBox="1"/>
          <p:nvPr>
            <p:ph type="title"/>
          </p:nvPr>
        </p:nvSpPr>
        <p:spPr>
          <a:prstGeom prst="rect">
            <a:avLst/>
          </a:prstGeom>
        </p:spPr>
        <p:txBody>
          <a:bodyPr/>
          <a:lstStyle/>
          <a:p>
            <a:pPr/>
            <a:r>
              <a:t>Stl containers </a:t>
            </a:r>
          </a:p>
        </p:txBody>
      </p:sp>
      <p:sp>
        <p:nvSpPr>
          <p:cNvPr id="773" name="The STL contains four predefined associative container classes: set, multiset, map, multimap.…"/>
          <p:cNvSpPr txBox="1"/>
          <p:nvPr>
            <p:ph type="body" idx="1"/>
          </p:nvPr>
        </p:nvSpPr>
        <p:spPr>
          <a:prstGeom prst="rect">
            <a:avLst/>
          </a:prstGeom>
        </p:spPr>
        <p:txBody>
          <a:bodyPr/>
          <a:lstStyle/>
          <a:p>
            <a:pPr marL="0" indent="0" defTabSz="457200">
              <a:spcBef>
                <a:spcPts val="0"/>
              </a:spcBef>
              <a:buSzTx/>
              <a:buNone/>
              <a:defRPr b="1" sz="3700">
                <a:solidFill>
                  <a:srgbClr val="090909"/>
                </a:solidFill>
                <a:latin typeface="Helvetica"/>
                <a:ea typeface="Helvetica"/>
                <a:cs typeface="Helvetica"/>
                <a:sym typeface="Helvetica"/>
              </a:defRPr>
            </a:pPr>
            <a:r>
              <a:t>The STL contains four predefined associative container classes: </a:t>
            </a:r>
            <a:r>
              <a:rPr sz="3300">
                <a:latin typeface="Times Roman"/>
                <a:ea typeface="Times Roman"/>
                <a:cs typeface="Times Roman"/>
                <a:sym typeface="Times Roman"/>
              </a:rPr>
              <a:t>set</a:t>
            </a:r>
            <a:r>
              <a:t>, </a:t>
            </a:r>
            <a:r>
              <a:rPr sz="3300">
                <a:latin typeface="Times Roman"/>
                <a:ea typeface="Times Roman"/>
                <a:cs typeface="Times Roman"/>
                <a:sym typeface="Times Roman"/>
              </a:rPr>
              <a:t>multiset</a:t>
            </a:r>
            <a:r>
              <a:t>, </a:t>
            </a:r>
            <a:r>
              <a:rPr sz="3300">
                <a:latin typeface="Times Roman"/>
                <a:ea typeface="Times Roman"/>
                <a:cs typeface="Times Roman"/>
                <a:sym typeface="Times Roman"/>
              </a:rPr>
              <a:t>map</a:t>
            </a:r>
            <a:r>
              <a:t>, </a:t>
            </a:r>
            <a:r>
              <a:rPr sz="3300">
                <a:latin typeface="Times Roman"/>
                <a:ea typeface="Times Roman"/>
                <a:cs typeface="Times Roman"/>
                <a:sym typeface="Times Roman"/>
              </a:rPr>
              <a:t>multimap</a:t>
            </a:r>
            <a:r>
              <a:t>.</a:t>
            </a:r>
          </a:p>
          <a:p>
            <a:pPr marL="0" indent="0" defTabSz="457200">
              <a:spcBef>
                <a:spcPts val="0"/>
              </a:spcBef>
              <a:buSzTx/>
              <a:buNone/>
              <a:defRPr b="1" sz="3300">
                <a:solidFill>
                  <a:srgbClr val="090909"/>
                </a:solidFill>
                <a:latin typeface="Helvetica"/>
                <a:ea typeface="Helvetica"/>
                <a:cs typeface="Helvetica"/>
                <a:sym typeface="Helvetica"/>
              </a:defRPr>
            </a:pPr>
            <a:r>
              <a:t>std::set</a:t>
            </a:r>
            <a:endParaRPr sz="3700"/>
          </a:p>
          <a:p>
            <a:pPr marL="0" indent="0" defTabSz="457200">
              <a:spcBef>
                <a:spcPts val="0"/>
              </a:spcBef>
              <a:buSzTx/>
              <a:buNone/>
              <a:defRPr sz="3700">
                <a:solidFill>
                  <a:srgbClr val="090909"/>
                </a:solidFill>
                <a:latin typeface="Helvetica"/>
                <a:ea typeface="Helvetica"/>
                <a:cs typeface="Helvetica"/>
                <a:sym typeface="Helvetica"/>
              </a:defRPr>
            </a:pPr>
            <a:r>
              <a:t>A set is a collection in which elements are sorted according to their own values. Each element may occur only once, thus duplicates are not allowed.</a:t>
            </a:r>
          </a:p>
          <a:p>
            <a:pPr marL="0" indent="0" defTabSz="457200">
              <a:spcBef>
                <a:spcPts val="0"/>
              </a:spcBef>
              <a:buSzTx/>
              <a:buNone/>
              <a:defRPr sz="3700">
                <a:solidFill>
                  <a:srgbClr val="090909"/>
                </a:solidFill>
                <a:latin typeface="Helvetica"/>
                <a:ea typeface="Helvetica"/>
                <a:cs typeface="Helvetica"/>
                <a:sym typeface="Helvetica"/>
              </a:defRPr>
            </a:pPr>
            <a:r>
              <a:t>Some pointers on </a:t>
            </a:r>
            <a:r>
              <a:rPr sz="3300"/>
              <a:t>std::set</a:t>
            </a:r>
          </a:p>
          <a:p>
            <a:pPr marL="457200" indent="-317500" defTabSz="457200">
              <a:spcBef>
                <a:spcPts val="0"/>
              </a:spcBef>
              <a:buClr>
                <a:srgbClr val="090909"/>
              </a:buClr>
              <a:buFont typeface="TimesNewRomanPSMT"/>
              <a:defRPr sz="3700">
                <a:solidFill>
                  <a:srgbClr val="090909"/>
                </a:solidFill>
                <a:latin typeface="Helvetica"/>
                <a:ea typeface="Helvetica"/>
                <a:cs typeface="Helvetica"/>
                <a:sym typeface="Helvetica"/>
              </a:defRPr>
            </a:pPr>
            <a:r>
              <a:t>Insert and erase is </a:t>
            </a:r>
            <a:r>
              <a:rPr sz="3300"/>
              <a:t>O(log n)</a:t>
            </a:r>
            <a:r>
              <a:t> complexity.</a:t>
            </a:r>
          </a:p>
          <a:p>
            <a:pPr marL="457200" indent="-317500" defTabSz="457200">
              <a:spcBef>
                <a:spcPts val="0"/>
              </a:spcBef>
              <a:buClr>
                <a:srgbClr val="090909"/>
              </a:buClr>
              <a:buFont typeface="TimesNewRomanPSMT"/>
              <a:defRPr sz="3700">
                <a:solidFill>
                  <a:srgbClr val="090909"/>
                </a:solidFill>
                <a:latin typeface="Helvetica"/>
                <a:ea typeface="Helvetica"/>
                <a:cs typeface="Helvetica"/>
                <a:sym typeface="Helvetica"/>
              </a:defRPr>
            </a:pPr>
            <a:r>
              <a:t>Initialize with unsorted sequence is </a:t>
            </a:r>
            <a:r>
              <a:rPr sz="3300"/>
              <a:t>O(n log n)</a:t>
            </a:r>
            <a:r>
              <a:t> complexity.</a:t>
            </a:r>
          </a:p>
          <a:p>
            <a:pPr marL="457200" indent="-317500" defTabSz="457200">
              <a:spcBef>
                <a:spcPts val="0"/>
              </a:spcBef>
              <a:buClr>
                <a:srgbClr val="090909"/>
              </a:buClr>
              <a:buFont typeface="TimesNewRomanPSMT"/>
              <a:defRPr sz="3700">
                <a:solidFill>
                  <a:srgbClr val="090909"/>
                </a:solidFill>
                <a:latin typeface="Helvetica"/>
                <a:ea typeface="Helvetica"/>
                <a:cs typeface="Helvetica"/>
                <a:sym typeface="Helvetica"/>
              </a:defRPr>
            </a:pPr>
            <a:r>
              <a:t>Initialize with sorted sequence is </a:t>
            </a:r>
            <a:r>
              <a:rPr sz="3300"/>
              <a:t>O(n)</a:t>
            </a:r>
            <a:r>
              <a:t> complexity.</a:t>
            </a:r>
          </a:p>
          <a:p>
            <a:pPr marL="422875" indent="-283175" defTabSz="457200">
              <a:spcBef>
                <a:spcPts val="0"/>
              </a:spcBef>
              <a:buClr>
                <a:srgbClr val="090909"/>
              </a:buClr>
              <a:buFont typeface="TimesNewRomanPSMT"/>
              <a:defRPr sz="3700">
                <a:solidFill>
                  <a:srgbClr val="090909"/>
                </a:solidFill>
                <a:latin typeface="Helvetica"/>
                <a:ea typeface="Helvetica"/>
                <a:cs typeface="Helvetica"/>
                <a:sym typeface="Helvetica"/>
              </a:defRPr>
            </a:pPr>
            <a:r>
              <a:rPr sz="3300"/>
              <a:t>lower_bound</a:t>
            </a:r>
            <a:r>
              <a:t> and </a:t>
            </a:r>
            <a:r>
              <a:rPr sz="3300"/>
              <a:t>upper_bound</a:t>
            </a:r>
            <a:r>
              <a:t> can be used with </a:t>
            </a:r>
            <a:r>
              <a:rPr sz="3300"/>
              <a:t>set</a:t>
            </a:r>
            <a:r>
              <a:t>.</a:t>
            </a:r>
          </a:p>
          <a:p>
            <a:pPr marL="0" indent="0" defTabSz="457200">
              <a:spcBef>
                <a:spcPts val="0"/>
              </a:spcBef>
              <a:buSzTx/>
              <a:buNone/>
              <a:defRPr sz="3300">
                <a:solidFill>
                  <a:srgbClr val="090909"/>
                </a:solidFill>
                <a:latin typeface="Helvetica"/>
                <a:ea typeface="Helvetica"/>
                <a:cs typeface="Helvetica"/>
                <a:sym typeface="Helvetica"/>
              </a:defRPr>
            </a:pPr>
            <a:r>
              <a:rPr b="1" i="1" sz="3700"/>
              <a:t>NOTE:</a:t>
            </a:r>
            <a:r>
              <a:rPr sz="3700"/>
              <a:t> </a:t>
            </a:r>
            <a:r>
              <a:t>lower_bound(st.begin(), st.end(), x)</a:t>
            </a:r>
            <a:r>
              <a:rPr sz="3700"/>
              <a:t> will compile but is </a:t>
            </a:r>
            <a:r>
              <a:t>O(n)</a:t>
            </a:r>
            <a:r>
              <a:rPr sz="3700"/>
              <a:t> for </a:t>
            </a:r>
            <a:r>
              <a:t>std::set</a:t>
            </a:r>
            <a:endParaRPr sz="3700"/>
          </a:p>
        </p:txBody>
      </p:sp>
    </p:spTree>
  </p:cSld>
  <p:clrMapOvr>
    <a:masterClrMapping/>
  </p:clrMapOvr>
  <p:transition xmlns:p14="http://schemas.microsoft.com/office/powerpoint/2010/main" spd="med" advClick="1"/>
</p:sld>
</file>

<file path=ppt/slides/slide2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Stl containers"/>
          <p:cNvSpPr txBox="1"/>
          <p:nvPr>
            <p:ph type="title"/>
          </p:nvPr>
        </p:nvSpPr>
        <p:spPr>
          <a:prstGeom prst="rect">
            <a:avLst/>
          </a:prstGeom>
        </p:spPr>
        <p:txBody>
          <a:bodyPr/>
          <a:lstStyle/>
          <a:p>
            <a:pPr/>
            <a:r>
              <a:t>Stl containers </a:t>
            </a:r>
          </a:p>
        </p:txBody>
      </p:sp>
      <p:sp>
        <p:nvSpPr>
          <p:cNvPr id="776" name="#include &lt;iostream&gt;…"/>
          <p:cNvSpPr txBox="1"/>
          <p:nvPr>
            <p:ph type="body" idx="1"/>
          </p:nvPr>
        </p:nvSpPr>
        <p:spPr>
          <a:prstGeom prst="rect">
            <a:avLst/>
          </a:prstGeom>
        </p:spPr>
        <p:txBody>
          <a:bodyPr/>
          <a:lstStyle/>
          <a:p>
            <a:pPr marL="0" indent="0" defTabSz="310895">
              <a:spcBef>
                <a:spcPts val="0"/>
              </a:spcBef>
              <a:buSzTx/>
              <a:buNone/>
              <a:defRPr b="1" sz="2040">
                <a:latin typeface="Times Roman"/>
                <a:ea typeface="Times Roman"/>
                <a:cs typeface="Times Roman"/>
                <a:sym typeface="Times Roman"/>
              </a:defRPr>
            </a:pPr>
            <a:r>
              <a:t>#include &lt;iostream&gt;</a:t>
            </a:r>
          </a:p>
          <a:p>
            <a:pPr marL="0" indent="0" defTabSz="310895">
              <a:spcBef>
                <a:spcPts val="0"/>
              </a:spcBef>
              <a:buSzTx/>
              <a:buNone/>
              <a:defRPr b="1" sz="2040">
                <a:latin typeface="Times Roman"/>
                <a:ea typeface="Times Roman"/>
                <a:cs typeface="Times Roman"/>
                <a:sym typeface="Times Roman"/>
              </a:defRPr>
            </a:pPr>
            <a:r>
              <a:t>#include &lt;set&gt;</a:t>
            </a:r>
          </a:p>
          <a:p>
            <a:pPr marL="0" indent="0" defTabSz="310895">
              <a:spcBef>
                <a:spcPts val="0"/>
              </a:spcBef>
              <a:buSzTx/>
              <a:buNone/>
              <a:defRPr b="1" sz="2040">
                <a:latin typeface="Times Roman"/>
                <a:ea typeface="Times Roman"/>
                <a:cs typeface="Times Roman"/>
                <a:sym typeface="Times Roman"/>
              </a:defRPr>
            </a:pPr>
          </a:p>
          <a:p>
            <a:pPr marL="0" indent="0" defTabSz="310895">
              <a:spcBef>
                <a:spcPts val="0"/>
              </a:spcBef>
              <a:buSzTx/>
              <a:buNone/>
              <a:defRPr b="1" sz="2040">
                <a:latin typeface="Times Roman"/>
                <a:ea typeface="Times Roman"/>
                <a:cs typeface="Times Roman"/>
                <a:sym typeface="Times Roman"/>
              </a:defRPr>
            </a:pPr>
            <a:r>
              <a:t>int main()</a:t>
            </a:r>
          </a:p>
          <a:p>
            <a:pPr marL="0" indent="0" defTabSz="310895">
              <a:spcBef>
                <a:spcPts val="0"/>
              </a:spcBef>
              <a:buSzTx/>
              <a:buNone/>
              <a:defRPr b="1" sz="2040">
                <a:latin typeface="Times Roman"/>
                <a:ea typeface="Times Roman"/>
                <a:cs typeface="Times Roman"/>
                <a:sym typeface="Times Roman"/>
              </a:defRPr>
            </a:pPr>
            <a:r>
              <a:t>{</a:t>
            </a:r>
          </a:p>
          <a:p>
            <a:pPr marL="0" indent="0" defTabSz="310895">
              <a:spcBef>
                <a:spcPts val="0"/>
              </a:spcBef>
              <a:buSzTx/>
              <a:buNone/>
              <a:defRPr b="1" sz="2040">
                <a:latin typeface="Times Roman"/>
                <a:ea typeface="Times Roman"/>
                <a:cs typeface="Times Roman"/>
                <a:sym typeface="Times Roman"/>
              </a:defRPr>
            </a:pPr>
            <a:r>
              <a:t>    std::set&lt;int&gt; st; //set container for int values</a:t>
            </a:r>
          </a:p>
          <a:p>
            <a:pPr marL="0" indent="0" defTabSz="310895">
              <a:spcBef>
                <a:spcPts val="0"/>
              </a:spcBef>
              <a:buSzTx/>
              <a:buNone/>
              <a:defRPr b="1" sz="2040">
                <a:latin typeface="Times Roman"/>
                <a:ea typeface="Times Roman"/>
                <a:cs typeface="Times Roman"/>
                <a:sym typeface="Times Roman"/>
              </a:defRPr>
            </a:pPr>
          </a:p>
          <a:p>
            <a:pPr marL="0" indent="0" defTabSz="310895">
              <a:spcBef>
                <a:spcPts val="0"/>
              </a:spcBef>
              <a:buSzTx/>
              <a:buNone/>
              <a:defRPr b="1" sz="2040">
                <a:latin typeface="Times Roman"/>
                <a:ea typeface="Times Roman"/>
                <a:cs typeface="Times Roman"/>
                <a:sym typeface="Times Roman"/>
              </a:defRPr>
            </a:pPr>
            <a:r>
              <a:t>    /** insert elements in arbitrary order </a:t>
            </a:r>
          </a:p>
          <a:p>
            <a:pPr marL="0" indent="0" defTabSz="310895">
              <a:spcBef>
                <a:spcPts val="0"/>
              </a:spcBef>
              <a:buSzTx/>
              <a:buNone/>
              <a:defRPr b="1" sz="2040">
                <a:latin typeface="Times Roman"/>
                <a:ea typeface="Times Roman"/>
                <a:cs typeface="Times Roman"/>
                <a:sym typeface="Times Roman"/>
              </a:defRPr>
            </a:pPr>
            <a:r>
              <a:t>        *  value 1 gets inserted twice </a:t>
            </a:r>
          </a:p>
          <a:p>
            <a:pPr marL="0" indent="0" defTabSz="310895">
              <a:spcBef>
                <a:spcPts val="0"/>
              </a:spcBef>
              <a:buSzTx/>
              <a:buNone/>
              <a:defRPr b="1" sz="2040">
                <a:latin typeface="Times Roman"/>
                <a:ea typeface="Times Roman"/>
                <a:cs typeface="Times Roman"/>
                <a:sym typeface="Times Roman"/>
              </a:defRPr>
            </a:pPr>
            <a:r>
              <a:t>        */</a:t>
            </a:r>
          </a:p>
          <a:p>
            <a:pPr marL="0" indent="0" defTabSz="310895">
              <a:spcBef>
                <a:spcPts val="0"/>
              </a:spcBef>
              <a:buSzTx/>
              <a:buNone/>
              <a:defRPr b="1" sz="2040">
                <a:latin typeface="Times Roman"/>
                <a:ea typeface="Times Roman"/>
                <a:cs typeface="Times Roman"/>
                <a:sym typeface="Times Roman"/>
              </a:defRPr>
            </a:pPr>
            <a:r>
              <a:t>    st.insert(8);</a:t>
            </a:r>
          </a:p>
          <a:p>
            <a:pPr marL="0" indent="0" defTabSz="310895">
              <a:spcBef>
                <a:spcPts val="0"/>
              </a:spcBef>
              <a:buSzTx/>
              <a:buNone/>
              <a:defRPr b="1" sz="2040">
                <a:latin typeface="Times Roman"/>
                <a:ea typeface="Times Roman"/>
                <a:cs typeface="Times Roman"/>
                <a:sym typeface="Times Roman"/>
              </a:defRPr>
            </a:pPr>
            <a:r>
              <a:t>    st.insert(1);</a:t>
            </a:r>
          </a:p>
          <a:p>
            <a:pPr marL="0" indent="0" defTabSz="310895">
              <a:spcBef>
                <a:spcPts val="0"/>
              </a:spcBef>
              <a:buSzTx/>
              <a:buNone/>
              <a:defRPr b="1" sz="2040">
                <a:latin typeface="Times Roman"/>
                <a:ea typeface="Times Roman"/>
                <a:cs typeface="Times Roman"/>
                <a:sym typeface="Times Roman"/>
              </a:defRPr>
            </a:pPr>
            <a:r>
              <a:t>    st.insert(5);</a:t>
            </a:r>
          </a:p>
          <a:p>
            <a:pPr marL="0" indent="0" defTabSz="310895">
              <a:spcBef>
                <a:spcPts val="0"/>
              </a:spcBef>
              <a:buSzTx/>
              <a:buNone/>
              <a:defRPr b="1" sz="2040">
                <a:latin typeface="Times Roman"/>
                <a:ea typeface="Times Roman"/>
                <a:cs typeface="Times Roman"/>
                <a:sym typeface="Times Roman"/>
              </a:defRPr>
            </a:pPr>
            <a:r>
              <a:t>    st.insert(7);</a:t>
            </a:r>
          </a:p>
          <a:p>
            <a:pPr marL="0" indent="0" defTabSz="310895">
              <a:spcBef>
                <a:spcPts val="0"/>
              </a:spcBef>
              <a:buSzTx/>
              <a:buNone/>
              <a:defRPr b="1" sz="2040">
                <a:latin typeface="Times Roman"/>
                <a:ea typeface="Times Roman"/>
                <a:cs typeface="Times Roman"/>
                <a:sym typeface="Times Roman"/>
              </a:defRPr>
            </a:pPr>
            <a:r>
              <a:t>    st.insert(1);</a:t>
            </a:r>
          </a:p>
          <a:p>
            <a:pPr marL="0" indent="0" defTabSz="310895">
              <a:spcBef>
                <a:spcPts val="0"/>
              </a:spcBef>
              <a:buSzTx/>
              <a:buNone/>
              <a:defRPr b="1" sz="2040">
                <a:latin typeface="Times Roman"/>
                <a:ea typeface="Times Roman"/>
                <a:cs typeface="Times Roman"/>
                <a:sym typeface="Times Roman"/>
              </a:defRPr>
            </a:pPr>
            <a:r>
              <a:t>    st.insert(6);</a:t>
            </a:r>
          </a:p>
          <a:p>
            <a:pPr marL="0" indent="0" defTabSz="310895">
              <a:spcBef>
                <a:spcPts val="0"/>
              </a:spcBef>
              <a:buSzTx/>
              <a:buNone/>
              <a:defRPr b="1" sz="2040">
                <a:latin typeface="Times Roman"/>
                <a:ea typeface="Times Roman"/>
                <a:cs typeface="Times Roman"/>
                <a:sym typeface="Times Roman"/>
              </a:defRPr>
            </a:pPr>
            <a:r>
              <a:t>    st.insert(11);</a:t>
            </a:r>
          </a:p>
          <a:p>
            <a:pPr marL="0" indent="0" defTabSz="310895">
              <a:spcBef>
                <a:spcPts val="0"/>
              </a:spcBef>
              <a:buSzTx/>
              <a:buNone/>
              <a:defRPr b="1" sz="2040">
                <a:latin typeface="Times Roman"/>
                <a:ea typeface="Times Roman"/>
                <a:cs typeface="Times Roman"/>
                <a:sym typeface="Times Roman"/>
              </a:defRPr>
            </a:pPr>
          </a:p>
          <a:p>
            <a:pPr marL="0" indent="0" defTabSz="310895">
              <a:spcBef>
                <a:spcPts val="0"/>
              </a:spcBef>
              <a:buSzTx/>
              <a:buNone/>
              <a:defRPr b="1" sz="2040">
                <a:latin typeface="Times Roman"/>
                <a:ea typeface="Times Roman"/>
                <a:cs typeface="Times Roman"/>
                <a:sym typeface="Times Roman"/>
              </a:defRPr>
            </a:pPr>
            <a:r>
              <a:t>    // print all elements</a:t>
            </a:r>
          </a:p>
          <a:p>
            <a:pPr marL="0" indent="0" defTabSz="310895">
              <a:spcBef>
                <a:spcPts val="0"/>
              </a:spcBef>
              <a:buSzTx/>
              <a:buNone/>
              <a:defRPr b="1" sz="2040">
                <a:latin typeface="Times Roman"/>
                <a:ea typeface="Times Roman"/>
                <a:cs typeface="Times Roman"/>
                <a:sym typeface="Times Roman"/>
              </a:defRPr>
            </a:pPr>
            <a:r>
              <a:t>    for (const auto &amp;ele : st)</a:t>
            </a:r>
          </a:p>
          <a:p>
            <a:pPr marL="0" indent="0" defTabSz="310895">
              <a:spcBef>
                <a:spcPts val="0"/>
              </a:spcBef>
              <a:buSzTx/>
              <a:buNone/>
              <a:defRPr b="1" sz="2040">
                <a:latin typeface="Times Roman"/>
                <a:ea typeface="Times Roman"/>
                <a:cs typeface="Times Roman"/>
                <a:sym typeface="Times Roman"/>
              </a:defRPr>
            </a:pPr>
            <a:r>
              <a:t>    {</a:t>
            </a:r>
          </a:p>
          <a:p>
            <a:pPr marL="0" indent="0" defTabSz="310895">
              <a:spcBef>
                <a:spcPts val="0"/>
              </a:spcBef>
              <a:buSzTx/>
              <a:buNone/>
              <a:defRPr b="1" sz="2040">
                <a:latin typeface="Times Roman"/>
                <a:ea typeface="Times Roman"/>
                <a:cs typeface="Times Roman"/>
                <a:sym typeface="Times Roman"/>
              </a:defRPr>
            </a:pPr>
            <a:r>
              <a:t>        std::cout &lt;&lt; ele &lt;&lt; ' ';</a:t>
            </a:r>
          </a:p>
          <a:p>
            <a:pPr marL="0" indent="0" defTabSz="310895">
              <a:spcBef>
                <a:spcPts val="0"/>
              </a:spcBef>
              <a:buSzTx/>
              <a:buNone/>
              <a:defRPr b="1" sz="2040">
                <a:latin typeface="Times Roman"/>
                <a:ea typeface="Times Roman"/>
                <a:cs typeface="Times Roman"/>
                <a:sym typeface="Times Roman"/>
              </a:defRPr>
            </a:pPr>
            <a:r>
              <a:t>    }</a:t>
            </a:r>
          </a:p>
          <a:p>
            <a:pPr marL="0" indent="0" defTabSz="310895">
              <a:spcBef>
                <a:spcPts val="0"/>
              </a:spcBef>
              <a:buSzTx/>
              <a:buNone/>
              <a:defRPr b="1" sz="2040">
                <a:latin typeface="Times Roman"/>
                <a:ea typeface="Times Roman"/>
                <a:cs typeface="Times Roman"/>
                <a:sym typeface="Times Roman"/>
              </a:defRPr>
            </a:pPr>
            <a:r>
              <a:t>    std::cout &lt;&lt; std::endl;</a:t>
            </a:r>
          </a:p>
          <a:p>
            <a:pPr marL="0" indent="0" defTabSz="310895">
              <a:spcBef>
                <a:spcPts val="0"/>
              </a:spcBef>
              <a:buSzTx/>
              <a:buNone/>
              <a:defRPr b="1" sz="2040">
                <a:latin typeface="Times Roman"/>
                <a:ea typeface="Times Roman"/>
                <a:cs typeface="Times Roman"/>
                <a:sym typeface="Times Roman"/>
              </a:defRPr>
            </a:pPr>
            <a:r>
              <a:t>}</a:t>
            </a:r>
          </a:p>
          <a:p>
            <a:pPr marL="0" indent="0" defTabSz="310895">
              <a:spcBef>
                <a:spcPts val="0"/>
              </a:spcBef>
              <a:buSzTx/>
              <a:buNone/>
              <a:defRPr b="1" sz="2040">
                <a:latin typeface="Times Roman"/>
                <a:ea typeface="Times Roman"/>
                <a:cs typeface="Times Roman"/>
                <a:sym typeface="Times Roman"/>
              </a:defRPr>
            </a:pPr>
          </a:p>
          <a:p>
            <a:pPr marL="0" indent="0" defTabSz="310895">
              <a:spcBef>
                <a:spcPts val="0"/>
              </a:spcBef>
              <a:buSzTx/>
              <a:buNone/>
              <a:defRPr b="1" sz="2040">
                <a:latin typeface="Times Roman"/>
                <a:ea typeface="Times Roman"/>
                <a:cs typeface="Times Roman"/>
                <a:sym typeface="Times Roman"/>
              </a:defRPr>
            </a:pPr>
            <a:r>
              <a:t>/*OUTPUT</a:t>
            </a:r>
          </a:p>
          <a:p>
            <a:pPr marL="0" indent="0" defTabSz="310895">
              <a:spcBef>
                <a:spcPts val="0"/>
              </a:spcBef>
              <a:buSzTx/>
              <a:buNone/>
              <a:defRPr b="1" sz="2040">
                <a:latin typeface="Times Roman"/>
                <a:ea typeface="Times Roman"/>
                <a:cs typeface="Times Roman"/>
                <a:sym typeface="Times Roman"/>
              </a:defRPr>
            </a:pPr>
            <a:r>
              <a:t>1 5 6 7 8 11</a:t>
            </a:r>
          </a:p>
          <a:p>
            <a:pPr marL="0" indent="0" defTabSz="310895">
              <a:spcBef>
                <a:spcPts val="0"/>
              </a:spcBef>
              <a:buSzTx/>
              <a:buNone/>
              <a:defRPr b="1" sz="2040">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2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STL -multiset"/>
          <p:cNvSpPr txBox="1"/>
          <p:nvPr>
            <p:ph type="title"/>
          </p:nvPr>
        </p:nvSpPr>
        <p:spPr>
          <a:prstGeom prst="rect">
            <a:avLst/>
          </a:prstGeom>
        </p:spPr>
        <p:txBody>
          <a:bodyPr/>
          <a:lstStyle/>
          <a:p>
            <a:pPr/>
            <a:r>
              <a:t>STL -multiset</a:t>
            </a:r>
          </a:p>
        </p:txBody>
      </p:sp>
      <p:sp>
        <p:nvSpPr>
          <p:cNvPr id="779" name="std::multiset…"/>
          <p:cNvSpPr txBox="1"/>
          <p:nvPr>
            <p:ph type="body" idx="1"/>
          </p:nvPr>
        </p:nvSpPr>
        <p:spPr>
          <a:xfrm>
            <a:off x="1689100" y="2699361"/>
            <a:ext cx="21005800" cy="9296401"/>
          </a:xfrm>
          <a:prstGeom prst="rect">
            <a:avLst/>
          </a:prstGeom>
        </p:spPr>
        <p:txBody>
          <a:bodyPr/>
          <a:lstStyle/>
          <a:p>
            <a:pPr marL="0" indent="0" defTabSz="457200">
              <a:spcBef>
                <a:spcPts val="0"/>
              </a:spcBef>
              <a:buSzTx/>
              <a:buNone/>
              <a:defRPr sz="3500">
                <a:solidFill>
                  <a:srgbClr val="090909"/>
                </a:solidFill>
                <a:latin typeface="Helvetica"/>
                <a:ea typeface="Helvetica"/>
                <a:cs typeface="Helvetica"/>
                <a:sym typeface="Helvetica"/>
              </a:defRPr>
            </a:pPr>
            <a:r>
              <a:t>std::multiset</a:t>
            </a:r>
            <a:endParaRPr sz="3900"/>
          </a:p>
          <a:p>
            <a:pPr marL="0" indent="0" defTabSz="457200">
              <a:spcBef>
                <a:spcPts val="0"/>
              </a:spcBef>
              <a:buSzTx/>
              <a:buNone/>
              <a:defRPr sz="3900">
                <a:solidFill>
                  <a:srgbClr val="090909"/>
                </a:solidFill>
                <a:latin typeface="Helvetica"/>
                <a:ea typeface="Helvetica"/>
                <a:cs typeface="Helvetica"/>
                <a:sym typeface="Helvetica"/>
              </a:defRPr>
            </a:pPr>
            <a:r>
              <a:t>A multiset is the same as a set except that duplicates are allowed. Thus, a multiset may contain multiple elements that have the same value.</a:t>
            </a:r>
          </a:p>
          <a:p>
            <a:pPr marL="457200" indent="-317500" defTabSz="457200">
              <a:spcBef>
                <a:spcPts val="0"/>
              </a:spcBef>
              <a:buClr>
                <a:srgbClr val="090909"/>
              </a:buClr>
              <a:buFont typeface="TimesNewRomanPSMT"/>
              <a:defRPr sz="3900">
                <a:solidFill>
                  <a:srgbClr val="090909"/>
                </a:solidFill>
                <a:latin typeface="Helvetica"/>
                <a:ea typeface="Helvetica"/>
                <a:cs typeface="Helvetica"/>
                <a:sym typeface="Helvetica"/>
              </a:defRPr>
            </a:pPr>
            <a:r>
              <a:t>The time complexity of </a:t>
            </a:r>
            <a:r>
              <a:rPr sz="3500"/>
              <a:t>count()</a:t>
            </a:r>
            <a:r>
              <a:t> is additionally linear (</a:t>
            </a:r>
            <a:r>
              <a:rPr sz="3500"/>
              <a:t>O(n)</a:t>
            </a:r>
            <a:r>
              <a:t>) to the number of elements having the key.</a:t>
            </a:r>
          </a:p>
        </p:txBody>
      </p:sp>
    </p:spTree>
  </p:cSld>
  <p:clrMapOvr>
    <a:masterClrMapping/>
  </p:clrMapOvr>
  <p:transition xmlns:p14="http://schemas.microsoft.com/office/powerpoint/2010/main" spd="med" advClick="1"/>
</p:sld>
</file>

<file path=ppt/slides/slide2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 name="Stl multiset"/>
          <p:cNvSpPr txBox="1"/>
          <p:nvPr>
            <p:ph type="title"/>
          </p:nvPr>
        </p:nvSpPr>
        <p:spPr>
          <a:prstGeom prst="rect">
            <a:avLst/>
          </a:prstGeom>
        </p:spPr>
        <p:txBody>
          <a:bodyPr/>
          <a:lstStyle/>
          <a:p>
            <a:pPr/>
            <a:r>
              <a:t>Stl multiset </a:t>
            </a:r>
          </a:p>
        </p:txBody>
      </p:sp>
      <p:sp>
        <p:nvSpPr>
          <p:cNvPr id="782" name="#include &lt;iostream&gt;…"/>
          <p:cNvSpPr txBox="1"/>
          <p:nvPr>
            <p:ph type="body" idx="1"/>
          </p:nvPr>
        </p:nvSpPr>
        <p:spPr>
          <a:prstGeom prst="rect">
            <a:avLst/>
          </a:prstGeom>
        </p:spPr>
        <p:txBody>
          <a:bodyPr/>
          <a:lstStyle/>
          <a:p>
            <a:pPr marL="0" indent="0" defTabSz="269747">
              <a:spcBef>
                <a:spcPts val="0"/>
              </a:spcBef>
              <a:buSzTx/>
              <a:buNone/>
              <a:defRPr b="1" sz="1769">
                <a:latin typeface="Times Roman"/>
                <a:ea typeface="Times Roman"/>
                <a:cs typeface="Times Roman"/>
                <a:sym typeface="Times Roman"/>
              </a:defRPr>
            </a:pPr>
            <a:r>
              <a:t>#include &lt;iostream&gt;</a:t>
            </a:r>
          </a:p>
          <a:p>
            <a:pPr marL="0" indent="0" defTabSz="269747">
              <a:spcBef>
                <a:spcPts val="0"/>
              </a:spcBef>
              <a:buSzTx/>
              <a:buNone/>
              <a:defRPr b="1" sz="1769">
                <a:latin typeface="Times Roman"/>
                <a:ea typeface="Times Roman"/>
                <a:cs typeface="Times Roman"/>
                <a:sym typeface="Times Roman"/>
              </a:defRPr>
            </a:pPr>
            <a:r>
              <a:t>#include &lt;set&gt;</a:t>
            </a:r>
          </a:p>
          <a:p>
            <a:pPr marL="0" indent="0" defTabSz="269747">
              <a:spcBef>
                <a:spcPts val="0"/>
              </a:spcBef>
              <a:buSzTx/>
              <a:buNone/>
              <a:defRPr b="1" sz="1769">
                <a:latin typeface="Times Roman"/>
                <a:ea typeface="Times Roman"/>
                <a:cs typeface="Times Roman"/>
                <a:sym typeface="Times Roman"/>
              </a:defRPr>
            </a:pPr>
          </a:p>
          <a:p>
            <a:pPr marL="0" indent="0" defTabSz="269747">
              <a:spcBef>
                <a:spcPts val="0"/>
              </a:spcBef>
              <a:buSzTx/>
              <a:buNone/>
              <a:defRPr b="1" sz="1769">
                <a:latin typeface="Times Roman"/>
                <a:ea typeface="Times Roman"/>
                <a:cs typeface="Times Roman"/>
                <a:sym typeface="Times Roman"/>
              </a:defRPr>
            </a:pPr>
            <a:r>
              <a:t>int main()</a:t>
            </a:r>
          </a:p>
          <a:p>
            <a:pPr marL="0" indent="0" defTabSz="269747">
              <a:spcBef>
                <a:spcPts val="0"/>
              </a:spcBef>
              <a:buSzTx/>
              <a:buNone/>
              <a:defRPr b="1" sz="1769">
                <a:latin typeface="Times Roman"/>
                <a:ea typeface="Times Roman"/>
                <a:cs typeface="Times Roman"/>
                <a:sym typeface="Times Roman"/>
              </a:defRPr>
            </a:pPr>
            <a:r>
              <a:t>{</a:t>
            </a:r>
          </a:p>
          <a:p>
            <a:pPr marL="0" indent="0" defTabSz="269747">
              <a:spcBef>
                <a:spcPts val="0"/>
              </a:spcBef>
              <a:buSzTx/>
              <a:buNone/>
              <a:defRPr b="1" sz="1769">
                <a:latin typeface="Times Roman"/>
                <a:ea typeface="Times Roman"/>
                <a:cs typeface="Times Roman"/>
                <a:sym typeface="Times Roman"/>
              </a:defRPr>
            </a:pPr>
            <a:r>
              <a:t>    std::multiset&lt;int&gt; st; //multiset container for int values</a:t>
            </a:r>
          </a:p>
          <a:p>
            <a:pPr marL="0" indent="0" defTabSz="269747">
              <a:spcBef>
                <a:spcPts val="0"/>
              </a:spcBef>
              <a:buSzTx/>
              <a:buNone/>
              <a:defRPr b="1" sz="1769">
                <a:latin typeface="Times Roman"/>
                <a:ea typeface="Times Roman"/>
                <a:cs typeface="Times Roman"/>
                <a:sym typeface="Times Roman"/>
              </a:defRPr>
            </a:pPr>
          </a:p>
          <a:p>
            <a:pPr marL="0" indent="0" defTabSz="269747">
              <a:spcBef>
                <a:spcPts val="0"/>
              </a:spcBef>
              <a:buSzTx/>
              <a:buNone/>
              <a:defRPr b="1" sz="1769">
                <a:latin typeface="Times Roman"/>
                <a:ea typeface="Times Roman"/>
                <a:cs typeface="Times Roman"/>
                <a:sym typeface="Times Roman"/>
              </a:defRPr>
            </a:pPr>
            <a:r>
              <a:t>    /** insert elements in arbitrary order </a:t>
            </a:r>
          </a:p>
          <a:p>
            <a:pPr marL="0" indent="0" defTabSz="269747">
              <a:spcBef>
                <a:spcPts val="0"/>
              </a:spcBef>
              <a:buSzTx/>
              <a:buNone/>
              <a:defRPr b="1" sz="1769">
                <a:latin typeface="Times Roman"/>
                <a:ea typeface="Times Roman"/>
                <a:cs typeface="Times Roman"/>
                <a:sym typeface="Times Roman"/>
              </a:defRPr>
            </a:pPr>
            <a:r>
              <a:t>        *  value 1 gets inserted twice </a:t>
            </a:r>
          </a:p>
          <a:p>
            <a:pPr marL="0" indent="0" defTabSz="269747">
              <a:spcBef>
                <a:spcPts val="0"/>
              </a:spcBef>
              <a:buSzTx/>
              <a:buNone/>
              <a:defRPr b="1" sz="1769">
                <a:latin typeface="Times Roman"/>
                <a:ea typeface="Times Roman"/>
                <a:cs typeface="Times Roman"/>
                <a:sym typeface="Times Roman"/>
              </a:defRPr>
            </a:pPr>
            <a:r>
              <a:t>        */</a:t>
            </a:r>
          </a:p>
          <a:p>
            <a:pPr marL="0" indent="0" defTabSz="269747">
              <a:spcBef>
                <a:spcPts val="0"/>
              </a:spcBef>
              <a:buSzTx/>
              <a:buNone/>
              <a:defRPr b="1" sz="1769">
                <a:latin typeface="Times Roman"/>
                <a:ea typeface="Times Roman"/>
                <a:cs typeface="Times Roman"/>
                <a:sym typeface="Times Roman"/>
              </a:defRPr>
            </a:pPr>
            <a:r>
              <a:t>    st.insert(8);</a:t>
            </a:r>
          </a:p>
          <a:p>
            <a:pPr marL="0" indent="0" defTabSz="269747">
              <a:spcBef>
                <a:spcPts val="0"/>
              </a:spcBef>
              <a:buSzTx/>
              <a:buNone/>
              <a:defRPr b="1" sz="1769">
                <a:latin typeface="Times Roman"/>
                <a:ea typeface="Times Roman"/>
                <a:cs typeface="Times Roman"/>
                <a:sym typeface="Times Roman"/>
              </a:defRPr>
            </a:pPr>
            <a:r>
              <a:t>    st.insert(1);</a:t>
            </a:r>
          </a:p>
          <a:p>
            <a:pPr marL="0" indent="0" defTabSz="269747">
              <a:spcBef>
                <a:spcPts val="0"/>
              </a:spcBef>
              <a:buSzTx/>
              <a:buNone/>
              <a:defRPr b="1" sz="1769">
                <a:latin typeface="Times Roman"/>
                <a:ea typeface="Times Roman"/>
                <a:cs typeface="Times Roman"/>
                <a:sym typeface="Times Roman"/>
              </a:defRPr>
            </a:pPr>
            <a:r>
              <a:t>    st.insert(5);</a:t>
            </a:r>
          </a:p>
          <a:p>
            <a:pPr marL="0" indent="0" defTabSz="269747">
              <a:spcBef>
                <a:spcPts val="0"/>
              </a:spcBef>
              <a:buSzTx/>
              <a:buNone/>
              <a:defRPr b="1" sz="1769">
                <a:latin typeface="Times Roman"/>
                <a:ea typeface="Times Roman"/>
                <a:cs typeface="Times Roman"/>
                <a:sym typeface="Times Roman"/>
              </a:defRPr>
            </a:pPr>
            <a:r>
              <a:t>    st.insert(7);</a:t>
            </a:r>
          </a:p>
          <a:p>
            <a:pPr marL="0" indent="0" defTabSz="269747">
              <a:spcBef>
                <a:spcPts val="0"/>
              </a:spcBef>
              <a:buSzTx/>
              <a:buNone/>
              <a:defRPr b="1" sz="1769">
                <a:latin typeface="Times Roman"/>
                <a:ea typeface="Times Roman"/>
                <a:cs typeface="Times Roman"/>
                <a:sym typeface="Times Roman"/>
              </a:defRPr>
            </a:pPr>
            <a:r>
              <a:t>    st.insert(1);</a:t>
            </a:r>
          </a:p>
          <a:p>
            <a:pPr marL="0" indent="0" defTabSz="269747">
              <a:spcBef>
                <a:spcPts val="0"/>
              </a:spcBef>
              <a:buSzTx/>
              <a:buNone/>
              <a:defRPr b="1" sz="1769">
                <a:latin typeface="Times Roman"/>
                <a:ea typeface="Times Roman"/>
                <a:cs typeface="Times Roman"/>
                <a:sym typeface="Times Roman"/>
              </a:defRPr>
            </a:pPr>
            <a:r>
              <a:t>    st.insert(6);</a:t>
            </a:r>
          </a:p>
          <a:p>
            <a:pPr marL="0" indent="0" defTabSz="269747">
              <a:spcBef>
                <a:spcPts val="0"/>
              </a:spcBef>
              <a:buSzTx/>
              <a:buNone/>
              <a:defRPr b="1" sz="1769">
                <a:latin typeface="Times Roman"/>
                <a:ea typeface="Times Roman"/>
                <a:cs typeface="Times Roman"/>
                <a:sym typeface="Times Roman"/>
              </a:defRPr>
            </a:pPr>
            <a:r>
              <a:t>    st.insert(11);</a:t>
            </a:r>
          </a:p>
          <a:p>
            <a:pPr marL="0" indent="0" defTabSz="269747">
              <a:spcBef>
                <a:spcPts val="0"/>
              </a:spcBef>
              <a:buSzTx/>
              <a:buNone/>
              <a:defRPr b="1" sz="1769">
                <a:latin typeface="Times Roman"/>
                <a:ea typeface="Times Roman"/>
                <a:cs typeface="Times Roman"/>
                <a:sym typeface="Times Roman"/>
              </a:defRPr>
            </a:pPr>
          </a:p>
          <a:p>
            <a:pPr marL="0" indent="0" defTabSz="269747">
              <a:spcBef>
                <a:spcPts val="0"/>
              </a:spcBef>
              <a:buSzTx/>
              <a:buNone/>
              <a:defRPr b="1" sz="1769">
                <a:latin typeface="Times Roman"/>
                <a:ea typeface="Times Roman"/>
                <a:cs typeface="Times Roman"/>
                <a:sym typeface="Times Roman"/>
              </a:defRPr>
            </a:pPr>
            <a:r>
              <a:t>    // print all elements</a:t>
            </a:r>
          </a:p>
          <a:p>
            <a:pPr marL="0" indent="0" defTabSz="269747">
              <a:spcBef>
                <a:spcPts val="0"/>
              </a:spcBef>
              <a:buSzTx/>
              <a:buNone/>
              <a:defRPr b="1" sz="1769">
                <a:latin typeface="Times Roman"/>
                <a:ea typeface="Times Roman"/>
                <a:cs typeface="Times Roman"/>
                <a:sym typeface="Times Roman"/>
              </a:defRPr>
            </a:pPr>
            <a:r>
              <a:t>    for (const auto &amp;ele : st)</a:t>
            </a:r>
          </a:p>
          <a:p>
            <a:pPr marL="0" indent="0" defTabSz="269747">
              <a:spcBef>
                <a:spcPts val="0"/>
              </a:spcBef>
              <a:buSzTx/>
              <a:buNone/>
              <a:defRPr b="1" sz="1769">
                <a:latin typeface="Times Roman"/>
                <a:ea typeface="Times Roman"/>
                <a:cs typeface="Times Roman"/>
                <a:sym typeface="Times Roman"/>
              </a:defRPr>
            </a:pPr>
            <a:r>
              <a:t>    {</a:t>
            </a:r>
          </a:p>
          <a:p>
            <a:pPr marL="0" indent="0" defTabSz="269747">
              <a:spcBef>
                <a:spcPts val="0"/>
              </a:spcBef>
              <a:buSzTx/>
              <a:buNone/>
              <a:defRPr b="1" sz="1769">
                <a:latin typeface="Times Roman"/>
                <a:ea typeface="Times Roman"/>
                <a:cs typeface="Times Roman"/>
                <a:sym typeface="Times Roman"/>
              </a:defRPr>
            </a:pPr>
            <a:r>
              <a:t>        std::cout &lt;&lt; ele &lt;&lt; ' ';</a:t>
            </a:r>
          </a:p>
          <a:p>
            <a:pPr marL="0" indent="0" defTabSz="269747">
              <a:spcBef>
                <a:spcPts val="0"/>
              </a:spcBef>
              <a:buSzTx/>
              <a:buNone/>
              <a:defRPr b="1" sz="1769">
                <a:latin typeface="Times Roman"/>
                <a:ea typeface="Times Roman"/>
                <a:cs typeface="Times Roman"/>
                <a:sym typeface="Times Roman"/>
              </a:defRPr>
            </a:pPr>
            <a:r>
              <a:t>    }</a:t>
            </a:r>
          </a:p>
          <a:p>
            <a:pPr marL="0" indent="0" defTabSz="269747">
              <a:spcBef>
                <a:spcPts val="0"/>
              </a:spcBef>
              <a:buSzTx/>
              <a:buNone/>
              <a:defRPr b="1" sz="1769">
                <a:latin typeface="Times Roman"/>
                <a:ea typeface="Times Roman"/>
                <a:cs typeface="Times Roman"/>
                <a:sym typeface="Times Roman"/>
              </a:defRPr>
            </a:pPr>
            <a:r>
              <a:t>    std::cout &lt;&lt; std::endl;</a:t>
            </a:r>
          </a:p>
          <a:p>
            <a:pPr marL="0" indent="0" defTabSz="269747">
              <a:spcBef>
                <a:spcPts val="0"/>
              </a:spcBef>
              <a:buSzTx/>
              <a:buNone/>
              <a:defRPr b="1" sz="1769">
                <a:latin typeface="Times Roman"/>
                <a:ea typeface="Times Roman"/>
                <a:cs typeface="Times Roman"/>
                <a:sym typeface="Times Roman"/>
              </a:defRPr>
            </a:pPr>
            <a:r>
              <a:t>}</a:t>
            </a:r>
          </a:p>
          <a:p>
            <a:pPr marL="0" indent="0" defTabSz="269747">
              <a:spcBef>
                <a:spcPts val="0"/>
              </a:spcBef>
              <a:buSzTx/>
              <a:buNone/>
              <a:defRPr b="1" sz="1769">
                <a:latin typeface="Times Roman"/>
                <a:ea typeface="Times Roman"/>
                <a:cs typeface="Times Roman"/>
                <a:sym typeface="Times Roman"/>
              </a:defRPr>
            </a:pPr>
          </a:p>
          <a:p>
            <a:pPr marL="0" indent="0" defTabSz="269747">
              <a:spcBef>
                <a:spcPts val="0"/>
              </a:spcBef>
              <a:buSzTx/>
              <a:buNone/>
              <a:defRPr b="1" sz="1769">
                <a:latin typeface="Times Roman"/>
                <a:ea typeface="Times Roman"/>
                <a:cs typeface="Times Roman"/>
                <a:sym typeface="Times Roman"/>
              </a:defRPr>
            </a:pPr>
            <a:r>
              <a:t>// A multiset allows duplicates, so it would contain two elements that have value 1</a:t>
            </a:r>
          </a:p>
          <a:p>
            <a:pPr marL="0" indent="0" defTabSz="269747">
              <a:spcBef>
                <a:spcPts val="0"/>
              </a:spcBef>
              <a:buSzTx/>
              <a:buNone/>
              <a:defRPr b="1" sz="1769">
                <a:latin typeface="Times Roman"/>
                <a:ea typeface="Times Roman"/>
                <a:cs typeface="Times Roman"/>
                <a:sym typeface="Times Roman"/>
              </a:defRPr>
            </a:pPr>
          </a:p>
          <a:p>
            <a:pPr marL="0" indent="0" defTabSz="269747">
              <a:spcBef>
                <a:spcPts val="0"/>
              </a:spcBef>
              <a:buSzTx/>
              <a:buNone/>
              <a:defRPr b="1" sz="1769">
                <a:latin typeface="Times Roman"/>
                <a:ea typeface="Times Roman"/>
                <a:cs typeface="Times Roman"/>
                <a:sym typeface="Times Roman"/>
              </a:defRPr>
            </a:pPr>
            <a:r>
              <a:t>/* OUTPUT</a:t>
            </a:r>
          </a:p>
          <a:p>
            <a:pPr marL="0" indent="0" defTabSz="269747">
              <a:spcBef>
                <a:spcPts val="0"/>
              </a:spcBef>
              <a:buSzTx/>
              <a:buNone/>
              <a:defRPr b="1" sz="1769">
                <a:latin typeface="Times Roman"/>
                <a:ea typeface="Times Roman"/>
                <a:cs typeface="Times Roman"/>
                <a:sym typeface="Times Roman"/>
              </a:defRPr>
            </a:pPr>
            <a:r>
              <a:t>1 1 5 6 7 8 11</a:t>
            </a:r>
          </a:p>
          <a:p>
            <a:pPr marL="0" indent="0" defTabSz="269747">
              <a:spcBef>
                <a:spcPts val="0"/>
              </a:spcBef>
              <a:buSzTx/>
              <a:buNone/>
              <a:defRPr b="1" sz="1769">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2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4" name="Stl map"/>
          <p:cNvSpPr txBox="1"/>
          <p:nvPr>
            <p:ph type="title"/>
          </p:nvPr>
        </p:nvSpPr>
        <p:spPr>
          <a:prstGeom prst="rect">
            <a:avLst/>
          </a:prstGeom>
        </p:spPr>
        <p:txBody>
          <a:bodyPr/>
          <a:lstStyle/>
          <a:p>
            <a:pPr/>
            <a:r>
              <a:t>Stl map </a:t>
            </a:r>
          </a:p>
        </p:txBody>
      </p:sp>
      <p:sp>
        <p:nvSpPr>
          <p:cNvPr id="785" name="std::map…"/>
          <p:cNvSpPr txBox="1"/>
          <p:nvPr>
            <p:ph type="body" idx="1"/>
          </p:nvPr>
        </p:nvSpPr>
        <p:spPr>
          <a:prstGeom prst="rect">
            <a:avLst/>
          </a:prstGeom>
        </p:spPr>
        <p:txBody>
          <a:bodyPr/>
          <a:lstStyle/>
          <a:p>
            <a:pPr marL="0" indent="0" defTabSz="457200">
              <a:spcBef>
                <a:spcPts val="0"/>
              </a:spcBef>
              <a:buSzTx/>
              <a:buNone/>
              <a:defRPr sz="3400">
                <a:solidFill>
                  <a:srgbClr val="090909"/>
                </a:solidFill>
                <a:latin typeface="Helvetica"/>
                <a:ea typeface="Helvetica"/>
                <a:cs typeface="Helvetica"/>
                <a:sym typeface="Helvetica"/>
              </a:defRPr>
            </a:pPr>
            <a:r>
              <a:t>std::map</a:t>
            </a:r>
            <a:endParaRPr sz="3800"/>
          </a:p>
          <a:p>
            <a:pPr marL="0" indent="0" defTabSz="457200">
              <a:spcBef>
                <a:spcPts val="0"/>
              </a:spcBef>
              <a:buSzTx/>
              <a:buNone/>
              <a:defRPr sz="3800">
                <a:solidFill>
                  <a:srgbClr val="090909"/>
                </a:solidFill>
                <a:latin typeface="Helvetica"/>
                <a:ea typeface="Helvetica"/>
                <a:cs typeface="Helvetica"/>
                <a:sym typeface="Helvetica"/>
              </a:defRPr>
            </a:pPr>
            <a:r>
              <a:t>A map contains elements that are key/value pairs. Each element has a key that is the basis for the sorting criterion and a value. </a:t>
            </a:r>
            <a:r>
              <a:rPr b="1"/>
              <a:t>Each key may occur only once, thus duplicate keys are not allowed. </a:t>
            </a:r>
            <a:r>
              <a:t>A map can also be used as an associative array, which is an array that has an arbitrary index type.</a:t>
            </a:r>
          </a:p>
          <a:p>
            <a:pPr marL="0" indent="0" defTabSz="457200">
              <a:spcBef>
                <a:spcPts val="0"/>
              </a:spcBef>
              <a:buSzTx/>
              <a:buNone/>
              <a:defRPr sz="3800">
                <a:solidFill>
                  <a:srgbClr val="090909"/>
                </a:solidFill>
                <a:latin typeface="Helvetica"/>
                <a:ea typeface="Helvetica"/>
                <a:cs typeface="Helvetica"/>
                <a:sym typeface="Helvetica"/>
              </a:defRPr>
            </a:pPr>
            <a:r>
              <a:t>Some important pointers on </a:t>
            </a:r>
            <a:r>
              <a:rPr sz="3400"/>
              <a:t>std::map</a:t>
            </a:r>
          </a:p>
          <a:p>
            <a:pPr marL="457200" indent="-317500" defTabSz="457200">
              <a:spcBef>
                <a:spcPts val="0"/>
              </a:spcBef>
              <a:buClr>
                <a:srgbClr val="090909"/>
              </a:buClr>
              <a:buFont typeface="TimesNewRomanPSMT"/>
              <a:defRPr sz="3800">
                <a:solidFill>
                  <a:srgbClr val="090909"/>
                </a:solidFill>
                <a:latin typeface="Helvetica"/>
                <a:ea typeface="Helvetica"/>
                <a:cs typeface="Helvetica"/>
                <a:sym typeface="Helvetica"/>
              </a:defRPr>
            </a:pPr>
            <a:r>
              <a:t>Since </a:t>
            </a:r>
            <a:r>
              <a:rPr sz="3400"/>
              <a:t>multiset</a:t>
            </a:r>
            <a:r>
              <a:t> </a:t>
            </a:r>
            <a:r>
              <a:rPr sz="3400"/>
              <a:t>count()</a:t>
            </a:r>
            <a:r>
              <a:t> could be slow, we can use map to store the frequency of a key instead of inserting multiple copies of they same key into a multiset .</a:t>
            </a:r>
          </a:p>
          <a:p>
            <a:pPr marL="457200" indent="-317500" defTabSz="457200">
              <a:spcBef>
                <a:spcPts val="0"/>
              </a:spcBef>
              <a:buClr>
                <a:srgbClr val="090909"/>
              </a:buClr>
              <a:buFont typeface="TimesNewRomanPSMT"/>
              <a:defRPr sz="3800">
                <a:solidFill>
                  <a:srgbClr val="090909"/>
                </a:solidFill>
                <a:latin typeface="Helvetica"/>
                <a:ea typeface="Helvetica"/>
                <a:cs typeface="Helvetica"/>
                <a:sym typeface="Helvetica"/>
              </a:defRPr>
            </a:pPr>
            <a:r>
              <a:t>Insertion, deletion and lookup has logarithmic complexity </a:t>
            </a:r>
            <a:r>
              <a:rPr sz="3400"/>
              <a:t>O(log n)</a:t>
            </a:r>
            <a:r>
              <a:t>, when </a:t>
            </a:r>
            <a:r>
              <a:rPr sz="3400"/>
              <a:t>n</a:t>
            </a:r>
            <a:r>
              <a:t> is the number of entries.</a:t>
            </a:r>
          </a:p>
          <a:p>
            <a:pPr marL="457200" indent="-317500" defTabSz="457200">
              <a:spcBef>
                <a:spcPts val="0"/>
              </a:spcBef>
              <a:buClr>
                <a:srgbClr val="090909"/>
              </a:buClr>
              <a:buFont typeface="TimesNewRomanPSMT"/>
              <a:defRPr sz="3800">
                <a:solidFill>
                  <a:srgbClr val="090909"/>
                </a:solidFill>
                <a:latin typeface="Helvetica"/>
                <a:ea typeface="Helvetica"/>
                <a:cs typeface="Helvetica"/>
                <a:sym typeface="Helvetica"/>
              </a:defRPr>
            </a:pPr>
            <a:r>
              <a:t>If the index operator is called with a non-existing number, it stores this number in the map and uses the default constructor for generating the data. This ensures that the index operator never returns an invalid reference.</a:t>
            </a:r>
          </a:p>
          <a:p>
            <a:pPr marL="457200" indent="-317500" defTabSz="457200">
              <a:spcBef>
                <a:spcPts val="0"/>
              </a:spcBef>
              <a:buClr>
                <a:srgbClr val="090909"/>
              </a:buClr>
              <a:buFont typeface="TimesNewRomanPSMT"/>
              <a:defRPr sz="3800">
                <a:solidFill>
                  <a:srgbClr val="090909"/>
                </a:solidFill>
                <a:latin typeface="Helvetica"/>
                <a:ea typeface="Helvetica"/>
                <a:cs typeface="Helvetica"/>
                <a:sym typeface="Helvetica"/>
              </a:defRPr>
            </a:pPr>
            <a:r>
              <a:t>In order to prevent above case, </a:t>
            </a:r>
            <a:r>
              <a:rPr sz="3400"/>
              <a:t>find()</a:t>
            </a:r>
            <a:r>
              <a:t> should be called beforehand.</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Fixed int width"/>
          <p:cNvSpPr txBox="1"/>
          <p:nvPr>
            <p:ph type="title"/>
          </p:nvPr>
        </p:nvSpPr>
        <p:spPr>
          <a:prstGeom prst="rect">
            <a:avLst/>
          </a:prstGeom>
        </p:spPr>
        <p:txBody>
          <a:bodyPr/>
          <a:lstStyle/>
          <a:p>
            <a:pPr/>
            <a:r>
              <a:t>Fixed int width</a:t>
            </a:r>
          </a:p>
        </p:txBody>
      </p:sp>
      <p:sp>
        <p:nvSpPr>
          <p:cNvPr id="202" name="Second, if you use a fixed-width integer, it may be slower than a wider type on some architectures. For example, if you need an integer that is guaranteed to be 32-bits, you might decide to use std::int32_t, but your CPU might actually be faster at proce"/>
          <p:cNvSpPr txBox="1"/>
          <p:nvPr>
            <p:ph type="body" idx="1"/>
          </p:nvPr>
        </p:nvSpPr>
        <p:spPr>
          <a:prstGeom prst="rect">
            <a:avLst/>
          </a:prstGeom>
        </p:spPr>
        <p:txBody>
          <a:bodyPr/>
          <a:lstStyle/>
          <a:p>
            <a:pPr marL="0" indent="0" defTabSz="457200">
              <a:spcBef>
                <a:spcPts val="0"/>
              </a:spcBef>
              <a:buSzTx/>
              <a:buNone/>
              <a:defRPr sz="3330">
                <a:solidFill>
                  <a:srgbClr val="2D3140"/>
                </a:solidFill>
                <a:latin typeface="Times Roman"/>
                <a:ea typeface="Times Roman"/>
                <a:cs typeface="Times Roman"/>
                <a:sym typeface="Times Roman"/>
              </a:defRPr>
            </a:pPr>
            <a:r>
              <a:t>Second, if you use a fixed-width integer, it may be slower than a wider type on some architectures. For example, if you need an integer that is guaranteed to be 32-bits, you might decide to use </a:t>
            </a:r>
            <a:r>
              <a:rPr>
                <a:latin typeface="Monaco"/>
                <a:ea typeface="Monaco"/>
                <a:cs typeface="Monaco"/>
                <a:sym typeface="Monaco"/>
              </a:rPr>
              <a:t>std::int32_t</a:t>
            </a:r>
            <a:r>
              <a:t>, but your CPU might actually be faster at processing 64-bit integers. However, just because your CPU can process a given type faster doesn’t mean your program will be faster overall -- modern programs are often constrained by memory usage rather than CPU, and the larger memory footprint may slow your program more than the faster CPU processing accelerates it. It’s hard to know without actually measuring.</a:t>
            </a:r>
          </a:p>
        </p:txBody>
      </p:sp>
    </p:spTree>
  </p:cSld>
  <p:clrMapOvr>
    <a:masterClrMapping/>
  </p:clrMapOvr>
  <p:transition xmlns:p14="http://schemas.microsoft.com/office/powerpoint/2010/main" spd="med" advClick="1"/>
</p:sld>
</file>

<file path=ppt/slides/slide2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7" name="Stl map"/>
          <p:cNvSpPr txBox="1"/>
          <p:nvPr>
            <p:ph type="title"/>
          </p:nvPr>
        </p:nvSpPr>
        <p:spPr>
          <a:prstGeom prst="rect">
            <a:avLst/>
          </a:prstGeom>
        </p:spPr>
        <p:txBody>
          <a:bodyPr/>
          <a:lstStyle/>
          <a:p>
            <a:pPr/>
            <a:r>
              <a:t>Stl map </a:t>
            </a:r>
          </a:p>
        </p:txBody>
      </p:sp>
      <p:sp>
        <p:nvSpPr>
          <p:cNvPr id="788" name="#include &lt;iostream&gt;…"/>
          <p:cNvSpPr txBox="1"/>
          <p:nvPr>
            <p:ph type="body" idx="1"/>
          </p:nvPr>
        </p:nvSpPr>
        <p:spPr>
          <a:prstGeom prst="rect">
            <a:avLst/>
          </a:prstGeom>
        </p:spPr>
        <p:txBody>
          <a:bodyPr/>
          <a:lstStyle/>
          <a:p>
            <a:pPr marL="0" indent="0" defTabSz="251460">
              <a:spcBef>
                <a:spcPts val="0"/>
              </a:spcBef>
              <a:buSzTx/>
              <a:buNone/>
              <a:defRPr b="1" sz="1375">
                <a:latin typeface="Times Roman"/>
                <a:ea typeface="Times Roman"/>
                <a:cs typeface="Times Roman"/>
                <a:sym typeface="Times Roman"/>
              </a:defRPr>
            </a:pPr>
            <a:r>
              <a:t>#include &lt;iostream&gt;</a:t>
            </a:r>
          </a:p>
          <a:p>
            <a:pPr marL="0" indent="0" defTabSz="251460">
              <a:spcBef>
                <a:spcPts val="0"/>
              </a:spcBef>
              <a:buSzTx/>
              <a:buNone/>
              <a:defRPr b="1" sz="1375">
                <a:latin typeface="Times Roman"/>
                <a:ea typeface="Times Roman"/>
                <a:cs typeface="Times Roman"/>
                <a:sym typeface="Times Roman"/>
              </a:defRPr>
            </a:pPr>
            <a:r>
              <a:t>#include &lt;map&gt;</a:t>
            </a:r>
          </a:p>
          <a:p>
            <a:pPr marL="0" indent="0" defTabSz="251460">
              <a:spcBef>
                <a:spcPts val="0"/>
              </a:spcBef>
              <a:buSzTx/>
              <a:buNone/>
              <a:defRPr b="1" sz="1375">
                <a:latin typeface="Times Roman"/>
                <a:ea typeface="Times Roman"/>
                <a:cs typeface="Times Roman"/>
                <a:sym typeface="Times Roman"/>
              </a:defRPr>
            </a:pPr>
            <a:r>
              <a:t>#include &lt;string&gt;</a:t>
            </a:r>
          </a:p>
          <a:p>
            <a:pPr marL="0" indent="0" defTabSz="251460">
              <a:spcBef>
                <a:spcPts val="0"/>
              </a:spcBef>
              <a:buSzTx/>
              <a:buNone/>
              <a:defRPr b="1" sz="1375">
                <a:latin typeface="Times Roman"/>
                <a:ea typeface="Times Roman"/>
                <a:cs typeface="Times Roman"/>
                <a:sym typeface="Times Roman"/>
              </a:defRPr>
            </a:pPr>
          </a:p>
          <a:p>
            <a:pPr marL="0" indent="0" defTabSz="251460">
              <a:spcBef>
                <a:spcPts val="0"/>
              </a:spcBef>
              <a:buSzTx/>
              <a:buNone/>
              <a:defRPr b="1" sz="1375">
                <a:latin typeface="Times Roman"/>
                <a:ea typeface="Times Roman"/>
                <a:cs typeface="Times Roman"/>
                <a:sym typeface="Times Roman"/>
              </a:defRPr>
            </a:pPr>
            <a:r>
              <a:t>int main()</a:t>
            </a:r>
          </a:p>
          <a:p>
            <a:pPr marL="0" indent="0" defTabSz="251460">
              <a:spcBef>
                <a:spcPts val="0"/>
              </a:spcBef>
              <a:buSzTx/>
              <a:buNone/>
              <a:defRPr b="1" sz="1375">
                <a:latin typeface="Times Roman"/>
                <a:ea typeface="Times Roman"/>
                <a:cs typeface="Times Roman"/>
                <a:sym typeface="Times Roman"/>
              </a:defRPr>
            </a:pPr>
            <a:r>
              <a:t>{</a:t>
            </a:r>
          </a:p>
          <a:p>
            <a:pPr marL="0" indent="0" defTabSz="251460">
              <a:spcBef>
                <a:spcPts val="0"/>
              </a:spcBef>
              <a:buSzTx/>
              <a:buNone/>
              <a:defRPr b="1" sz="1375">
                <a:latin typeface="Times Roman"/>
                <a:ea typeface="Times Roman"/>
                <a:cs typeface="Times Roman"/>
                <a:sym typeface="Times Roman"/>
              </a:defRPr>
            </a:pPr>
          </a:p>
          <a:p>
            <a:pPr marL="0" indent="0" defTabSz="251460">
              <a:spcBef>
                <a:spcPts val="0"/>
              </a:spcBef>
              <a:buSzTx/>
              <a:buNone/>
              <a:defRPr b="1" sz="1375">
                <a:latin typeface="Times Roman"/>
                <a:ea typeface="Times Roman"/>
                <a:cs typeface="Times Roman"/>
                <a:sym typeface="Times Roman"/>
              </a:defRPr>
            </a:pPr>
            <a:r>
              <a:t>    std::map&lt;int, std::string&gt; mp; //set container for int/string values</a:t>
            </a:r>
          </a:p>
          <a:p>
            <a:pPr marL="0" indent="0" defTabSz="251460">
              <a:spcBef>
                <a:spcPts val="0"/>
              </a:spcBef>
              <a:buSzTx/>
              <a:buNone/>
              <a:defRPr b="1" sz="1375">
                <a:latin typeface="Times Roman"/>
                <a:ea typeface="Times Roman"/>
                <a:cs typeface="Times Roman"/>
                <a:sym typeface="Times Roman"/>
              </a:defRPr>
            </a:pPr>
          </a:p>
          <a:p>
            <a:pPr marL="0" indent="0" defTabSz="251460">
              <a:spcBef>
                <a:spcPts val="0"/>
              </a:spcBef>
              <a:buSzTx/>
              <a:buNone/>
              <a:defRPr b="1" sz="1375">
                <a:latin typeface="Times Roman"/>
                <a:ea typeface="Times Roman"/>
                <a:cs typeface="Times Roman"/>
                <a:sym typeface="Times Roman"/>
              </a:defRPr>
            </a:pPr>
            <a:r>
              <a:t>    //insert some elements in arbitrary order</a:t>
            </a:r>
          </a:p>
          <a:p>
            <a:pPr marL="0" indent="0" defTabSz="251460">
              <a:spcBef>
                <a:spcPts val="0"/>
              </a:spcBef>
              <a:buSzTx/>
              <a:buNone/>
              <a:defRPr b="1" sz="1375">
                <a:latin typeface="Times Roman"/>
                <a:ea typeface="Times Roman"/>
                <a:cs typeface="Times Roman"/>
                <a:sym typeface="Times Roman"/>
              </a:defRPr>
            </a:pPr>
            <a:r>
              <a:t>    // a value with key 1 gets inserted twice</a:t>
            </a:r>
          </a:p>
          <a:p>
            <a:pPr marL="0" indent="0" defTabSz="251460">
              <a:spcBef>
                <a:spcPts val="0"/>
              </a:spcBef>
              <a:buSzTx/>
              <a:buNone/>
              <a:defRPr b="1" sz="1375">
                <a:latin typeface="Times Roman"/>
                <a:ea typeface="Times Roman"/>
                <a:cs typeface="Times Roman"/>
                <a:sym typeface="Times Roman"/>
              </a:defRPr>
            </a:pPr>
            <a:r>
              <a:t>    mp.insert(std::make_pair(5, "map")); </a:t>
            </a:r>
          </a:p>
          <a:p>
            <a:pPr marL="0" indent="0" defTabSz="251460">
              <a:spcBef>
                <a:spcPts val="0"/>
              </a:spcBef>
              <a:buSzTx/>
              <a:buNone/>
              <a:defRPr b="1" sz="1375">
                <a:latin typeface="Times Roman"/>
                <a:ea typeface="Times Roman"/>
                <a:cs typeface="Times Roman"/>
                <a:sym typeface="Times Roman"/>
              </a:defRPr>
            </a:pPr>
          </a:p>
          <a:p>
            <a:pPr marL="0" indent="0" defTabSz="251460">
              <a:spcBef>
                <a:spcPts val="0"/>
              </a:spcBef>
              <a:buSzTx/>
              <a:buNone/>
              <a:defRPr b="1" sz="1375">
                <a:latin typeface="Times Roman"/>
                <a:ea typeface="Times Roman"/>
                <a:cs typeface="Times Roman"/>
                <a:sym typeface="Times Roman"/>
              </a:defRPr>
            </a:pPr>
            <a:r>
              <a:t>    /** </a:t>
            </a:r>
          </a:p>
          <a:p>
            <a:pPr marL="0" indent="0" defTabSz="251460">
              <a:spcBef>
                <a:spcPts val="0"/>
              </a:spcBef>
              <a:buSzTx/>
              <a:buNone/>
              <a:defRPr b="1" sz="1375">
                <a:latin typeface="Times Roman"/>
                <a:ea typeface="Times Roman"/>
                <a:cs typeface="Times Roman"/>
                <a:sym typeface="Times Roman"/>
              </a:defRPr>
            </a:pPr>
            <a:r>
              <a:t>     *  The  elements are key/value pairs, so you must create such a pair to insert it into the</a:t>
            </a:r>
          </a:p>
          <a:p>
            <a:pPr marL="0" indent="0" defTabSz="251460">
              <a:spcBef>
                <a:spcPts val="0"/>
              </a:spcBef>
              <a:buSzTx/>
              <a:buNone/>
              <a:defRPr b="1" sz="1375">
                <a:latin typeface="Times Roman"/>
                <a:ea typeface="Times Roman"/>
                <a:cs typeface="Times Roman"/>
                <a:sym typeface="Times Roman"/>
              </a:defRPr>
            </a:pPr>
            <a:r>
              <a:t>     *  collection. The auxiliary function make_pair() is provided for this purpose.</a:t>
            </a:r>
          </a:p>
          <a:p>
            <a:pPr marL="0" indent="0" defTabSz="251460">
              <a:spcBef>
                <a:spcPts val="0"/>
              </a:spcBef>
              <a:buSzTx/>
              <a:buNone/>
              <a:defRPr b="1" sz="1375">
                <a:latin typeface="Times Roman"/>
                <a:ea typeface="Times Roman"/>
                <a:cs typeface="Times Roman"/>
                <a:sym typeface="Times Roman"/>
              </a:defRPr>
            </a:pPr>
            <a:r>
              <a:t>     */</a:t>
            </a:r>
          </a:p>
          <a:p>
            <a:pPr marL="0" indent="0" defTabSz="251460">
              <a:spcBef>
                <a:spcPts val="0"/>
              </a:spcBef>
              <a:buSzTx/>
              <a:buNone/>
              <a:defRPr b="1" sz="1375">
                <a:latin typeface="Times Roman"/>
                <a:ea typeface="Times Roman"/>
                <a:cs typeface="Times Roman"/>
                <a:sym typeface="Times Roman"/>
              </a:defRPr>
            </a:pPr>
            <a:r>
              <a:t>    mp.insert(std::make_pair(2, "is a"));</a:t>
            </a:r>
          </a:p>
          <a:p>
            <a:pPr marL="0" indent="0" defTabSz="251460">
              <a:spcBef>
                <a:spcPts val="0"/>
              </a:spcBef>
              <a:buSzTx/>
              <a:buNone/>
              <a:defRPr b="1" sz="1375">
                <a:latin typeface="Times Roman"/>
                <a:ea typeface="Times Roman"/>
                <a:cs typeface="Times Roman"/>
                <a:sym typeface="Times Roman"/>
              </a:defRPr>
            </a:pPr>
            <a:r>
              <a:t>    mp.insert(std::make_pair(1, "sorted"));</a:t>
            </a:r>
          </a:p>
          <a:p>
            <a:pPr marL="0" indent="0" defTabSz="251460">
              <a:spcBef>
                <a:spcPts val="0"/>
              </a:spcBef>
              <a:buSzTx/>
              <a:buNone/>
              <a:defRPr b="1" sz="1375">
                <a:latin typeface="Times Roman"/>
                <a:ea typeface="Times Roman"/>
                <a:cs typeface="Times Roman"/>
                <a:sym typeface="Times Roman"/>
              </a:defRPr>
            </a:pPr>
            <a:r>
              <a:t>    mp.insert(std::make_pair(4, "associative"));</a:t>
            </a:r>
          </a:p>
          <a:p>
            <a:pPr marL="0" indent="0" defTabSz="251460">
              <a:spcBef>
                <a:spcPts val="0"/>
              </a:spcBef>
              <a:buSzTx/>
              <a:buNone/>
              <a:defRPr b="1" sz="1375">
                <a:latin typeface="Times Roman"/>
                <a:ea typeface="Times Roman"/>
                <a:cs typeface="Times Roman"/>
                <a:sym typeface="Times Roman"/>
              </a:defRPr>
            </a:pPr>
            <a:r>
              <a:t>    mp.insert(std::make_pair(6, "container"));</a:t>
            </a:r>
          </a:p>
          <a:p>
            <a:pPr marL="0" indent="0" defTabSz="251460">
              <a:spcBef>
                <a:spcPts val="0"/>
              </a:spcBef>
              <a:buSzTx/>
              <a:buNone/>
              <a:defRPr b="1" sz="1375">
                <a:latin typeface="Times Roman"/>
                <a:ea typeface="Times Roman"/>
                <a:cs typeface="Times Roman"/>
                <a:sym typeface="Times Roman"/>
              </a:defRPr>
            </a:pPr>
            <a:r>
              <a:t>    mp.insert(std::make_pair(1, "key"));</a:t>
            </a:r>
          </a:p>
          <a:p>
            <a:pPr marL="0" indent="0" defTabSz="251460">
              <a:spcBef>
                <a:spcPts val="0"/>
              </a:spcBef>
              <a:buSzTx/>
              <a:buNone/>
              <a:defRPr b="1" sz="1375">
                <a:latin typeface="Times Roman"/>
                <a:ea typeface="Times Roman"/>
                <a:cs typeface="Times Roman"/>
                <a:sym typeface="Times Roman"/>
              </a:defRPr>
            </a:pPr>
            <a:r>
              <a:t>    mp.insert(std::make_pair(3, "value"));</a:t>
            </a:r>
          </a:p>
          <a:p>
            <a:pPr marL="0" indent="0" defTabSz="251460">
              <a:spcBef>
                <a:spcPts val="0"/>
              </a:spcBef>
              <a:buSzTx/>
              <a:buNone/>
              <a:defRPr b="1" sz="1375">
                <a:latin typeface="Times Roman"/>
                <a:ea typeface="Times Roman"/>
                <a:cs typeface="Times Roman"/>
                <a:sym typeface="Times Roman"/>
              </a:defRPr>
            </a:pPr>
          </a:p>
          <a:p>
            <a:pPr marL="0" indent="0" defTabSz="251460">
              <a:spcBef>
                <a:spcPts val="0"/>
              </a:spcBef>
              <a:buSzTx/>
              <a:buNone/>
              <a:defRPr b="1" sz="1375">
                <a:latin typeface="Times Roman"/>
                <a:ea typeface="Times Roman"/>
                <a:cs typeface="Times Roman"/>
                <a:sym typeface="Times Roman"/>
              </a:defRPr>
            </a:pPr>
            <a:r>
              <a:t>    // print key value pairs</a:t>
            </a:r>
          </a:p>
          <a:p>
            <a:pPr marL="0" indent="0" defTabSz="251460">
              <a:spcBef>
                <a:spcPts val="0"/>
              </a:spcBef>
              <a:buSzTx/>
              <a:buNone/>
              <a:defRPr b="1" sz="1375">
                <a:latin typeface="Times Roman"/>
                <a:ea typeface="Times Roman"/>
                <a:cs typeface="Times Roman"/>
                <a:sym typeface="Times Roman"/>
              </a:defRPr>
            </a:pPr>
            <a:r>
              <a:t>    for (const auto &amp;ele : mp)</a:t>
            </a:r>
          </a:p>
          <a:p>
            <a:pPr marL="0" indent="0" defTabSz="251460">
              <a:spcBef>
                <a:spcPts val="0"/>
              </a:spcBef>
              <a:buSzTx/>
              <a:buNone/>
              <a:defRPr b="1" sz="1375">
                <a:latin typeface="Times Roman"/>
                <a:ea typeface="Times Roman"/>
                <a:cs typeface="Times Roman"/>
                <a:sym typeface="Times Roman"/>
              </a:defRPr>
            </a:pPr>
            <a:r>
              <a:t>    {</a:t>
            </a:r>
          </a:p>
          <a:p>
            <a:pPr marL="0" indent="0" defTabSz="251460">
              <a:spcBef>
                <a:spcPts val="0"/>
              </a:spcBef>
              <a:buSzTx/>
              <a:buNone/>
              <a:defRPr b="1" sz="1375">
                <a:latin typeface="Times Roman"/>
                <a:ea typeface="Times Roman"/>
                <a:cs typeface="Times Roman"/>
                <a:sym typeface="Times Roman"/>
              </a:defRPr>
            </a:pPr>
            <a:r>
              <a:t>        /**</a:t>
            </a:r>
          </a:p>
          <a:p>
            <a:pPr marL="0" indent="0" defTabSz="251460">
              <a:spcBef>
                <a:spcPts val="0"/>
              </a:spcBef>
              <a:buSzTx/>
              <a:buNone/>
              <a:defRPr b="1" sz="1375">
                <a:latin typeface="Times Roman"/>
                <a:ea typeface="Times Roman"/>
                <a:cs typeface="Times Roman"/>
                <a:sym typeface="Times Roman"/>
              </a:defRPr>
            </a:pPr>
            <a:r>
              <a:t>         * you must access the members of the pair structure, which are called first and second</a:t>
            </a:r>
          </a:p>
          <a:p>
            <a:pPr marL="0" indent="0" defTabSz="251460">
              <a:spcBef>
                <a:spcPts val="0"/>
              </a:spcBef>
              <a:buSzTx/>
              <a:buNone/>
              <a:defRPr b="1" sz="1375">
                <a:latin typeface="Times Roman"/>
                <a:ea typeface="Times Roman"/>
                <a:cs typeface="Times Roman"/>
                <a:sym typeface="Times Roman"/>
              </a:defRPr>
            </a:pPr>
            <a:r>
              <a:t>         */</a:t>
            </a:r>
          </a:p>
          <a:p>
            <a:pPr marL="0" indent="0" defTabSz="251460">
              <a:spcBef>
                <a:spcPts val="0"/>
              </a:spcBef>
              <a:buSzTx/>
              <a:buNone/>
              <a:defRPr b="1" sz="1375">
                <a:latin typeface="Times Roman"/>
                <a:ea typeface="Times Roman"/>
                <a:cs typeface="Times Roman"/>
                <a:sym typeface="Times Roman"/>
              </a:defRPr>
            </a:pPr>
            <a:r>
              <a:t>        std::cout &lt;&lt; ele.first &lt;&lt; " : " &lt;&lt; ele.second &lt;&lt; std::endl;  </a:t>
            </a:r>
          </a:p>
          <a:p>
            <a:pPr marL="0" indent="0" defTabSz="251460">
              <a:spcBef>
                <a:spcPts val="0"/>
              </a:spcBef>
              <a:buSzTx/>
              <a:buNone/>
              <a:defRPr b="1" sz="1375">
                <a:latin typeface="Times Roman"/>
                <a:ea typeface="Times Roman"/>
                <a:cs typeface="Times Roman"/>
                <a:sym typeface="Times Roman"/>
              </a:defRPr>
            </a:pPr>
            <a:r>
              <a:t>    }</a:t>
            </a:r>
          </a:p>
          <a:p>
            <a:pPr marL="0" indent="0" defTabSz="251460">
              <a:spcBef>
                <a:spcPts val="0"/>
              </a:spcBef>
              <a:buSzTx/>
              <a:buNone/>
              <a:defRPr b="1" sz="1375">
                <a:latin typeface="Times Roman"/>
                <a:ea typeface="Times Roman"/>
                <a:cs typeface="Times Roman"/>
                <a:sym typeface="Times Roman"/>
              </a:defRPr>
            </a:pPr>
            <a:r>
              <a:t>}</a:t>
            </a:r>
          </a:p>
          <a:p>
            <a:pPr marL="0" indent="0" defTabSz="251460">
              <a:spcBef>
                <a:spcPts val="0"/>
              </a:spcBef>
              <a:buSzTx/>
              <a:buNone/>
              <a:defRPr b="1" sz="1375">
                <a:latin typeface="Times Roman"/>
                <a:ea typeface="Times Roman"/>
                <a:cs typeface="Times Roman"/>
                <a:sym typeface="Times Roman"/>
              </a:defRPr>
            </a:pPr>
          </a:p>
          <a:p>
            <a:pPr marL="0" indent="0" defTabSz="251460">
              <a:spcBef>
                <a:spcPts val="0"/>
              </a:spcBef>
              <a:buSzTx/>
              <a:buNone/>
              <a:defRPr b="1" sz="1375">
                <a:latin typeface="Times Roman"/>
                <a:ea typeface="Times Roman"/>
                <a:cs typeface="Times Roman"/>
                <a:sym typeface="Times Roman"/>
              </a:defRPr>
            </a:pPr>
            <a:r>
              <a:t>/*OUTPUT</a:t>
            </a:r>
          </a:p>
          <a:p>
            <a:pPr marL="0" indent="0" defTabSz="251460">
              <a:spcBef>
                <a:spcPts val="0"/>
              </a:spcBef>
              <a:buSzTx/>
              <a:buNone/>
              <a:defRPr b="1" sz="1375">
                <a:latin typeface="Times Roman"/>
                <a:ea typeface="Times Roman"/>
                <a:cs typeface="Times Roman"/>
                <a:sym typeface="Times Roman"/>
              </a:defRPr>
            </a:pPr>
            <a:r>
              <a:t>1 : sorted</a:t>
            </a:r>
          </a:p>
          <a:p>
            <a:pPr marL="0" indent="0" defTabSz="251460">
              <a:spcBef>
                <a:spcPts val="0"/>
              </a:spcBef>
              <a:buSzTx/>
              <a:buNone/>
              <a:defRPr b="1" sz="1375">
                <a:latin typeface="Times Roman"/>
                <a:ea typeface="Times Roman"/>
                <a:cs typeface="Times Roman"/>
                <a:sym typeface="Times Roman"/>
              </a:defRPr>
            </a:pPr>
            <a:r>
              <a:t>2 : is a</a:t>
            </a:r>
          </a:p>
          <a:p>
            <a:pPr marL="0" indent="0" defTabSz="251460">
              <a:spcBef>
                <a:spcPts val="0"/>
              </a:spcBef>
              <a:buSzTx/>
              <a:buNone/>
              <a:defRPr b="1" sz="1375">
                <a:latin typeface="Times Roman"/>
                <a:ea typeface="Times Roman"/>
                <a:cs typeface="Times Roman"/>
                <a:sym typeface="Times Roman"/>
              </a:defRPr>
            </a:pPr>
            <a:r>
              <a:t>3 : value</a:t>
            </a:r>
          </a:p>
          <a:p>
            <a:pPr marL="0" indent="0" defTabSz="251460">
              <a:spcBef>
                <a:spcPts val="0"/>
              </a:spcBef>
              <a:buSzTx/>
              <a:buNone/>
              <a:defRPr b="1" sz="1375">
                <a:latin typeface="Times Roman"/>
                <a:ea typeface="Times Roman"/>
                <a:cs typeface="Times Roman"/>
                <a:sym typeface="Times Roman"/>
              </a:defRPr>
            </a:pPr>
            <a:r>
              <a:t>4 : associative</a:t>
            </a:r>
          </a:p>
          <a:p>
            <a:pPr marL="0" indent="0" defTabSz="251460">
              <a:spcBef>
                <a:spcPts val="0"/>
              </a:spcBef>
              <a:buSzTx/>
              <a:buNone/>
              <a:defRPr b="1" sz="1375">
                <a:latin typeface="Times Roman"/>
                <a:ea typeface="Times Roman"/>
                <a:cs typeface="Times Roman"/>
                <a:sym typeface="Times Roman"/>
              </a:defRPr>
            </a:pPr>
            <a:r>
              <a:t>5 : map</a:t>
            </a:r>
          </a:p>
          <a:p>
            <a:pPr marL="0" indent="0" defTabSz="251460">
              <a:spcBef>
                <a:spcPts val="0"/>
              </a:spcBef>
              <a:buSzTx/>
              <a:buNone/>
              <a:defRPr b="1" sz="1375">
                <a:latin typeface="Times Roman"/>
                <a:ea typeface="Times Roman"/>
                <a:cs typeface="Times Roman"/>
                <a:sym typeface="Times Roman"/>
              </a:defRPr>
            </a:pPr>
            <a:r>
              <a:t>6 : container</a:t>
            </a:r>
          </a:p>
          <a:p>
            <a:pPr marL="0" indent="0" defTabSz="251460">
              <a:spcBef>
                <a:spcPts val="0"/>
              </a:spcBef>
              <a:buSzTx/>
              <a:buNone/>
              <a:defRPr b="1" sz="1375">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2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Stl multimap"/>
          <p:cNvSpPr txBox="1"/>
          <p:nvPr>
            <p:ph type="title"/>
          </p:nvPr>
        </p:nvSpPr>
        <p:spPr>
          <a:prstGeom prst="rect">
            <a:avLst/>
          </a:prstGeom>
        </p:spPr>
        <p:txBody>
          <a:bodyPr/>
          <a:lstStyle/>
          <a:p>
            <a:pPr/>
            <a:r>
              <a:t>Stl multimap </a:t>
            </a:r>
          </a:p>
        </p:txBody>
      </p:sp>
      <p:sp>
        <p:nvSpPr>
          <p:cNvPr id="791" name="std::multimap…"/>
          <p:cNvSpPr txBox="1"/>
          <p:nvPr>
            <p:ph type="body" idx="1"/>
          </p:nvPr>
        </p:nvSpPr>
        <p:spPr>
          <a:prstGeom prst="rect">
            <a:avLst/>
          </a:prstGeom>
        </p:spPr>
        <p:txBody>
          <a:bodyPr/>
          <a:lstStyle/>
          <a:p>
            <a:pPr marL="0" indent="0" defTabSz="361188">
              <a:spcBef>
                <a:spcPts val="0"/>
              </a:spcBef>
              <a:buSzTx/>
              <a:buNone/>
              <a:defRPr b="1" sz="2054">
                <a:latin typeface="Helvetica"/>
                <a:ea typeface="Helvetica"/>
                <a:cs typeface="Helvetica"/>
                <a:sym typeface="Helvetica"/>
              </a:defRPr>
            </a:pPr>
            <a:r>
              <a:t>std::multimap</a:t>
            </a:r>
            <a:endParaRPr sz="1659"/>
          </a:p>
          <a:p>
            <a:pPr marL="0" indent="0" defTabSz="361188">
              <a:spcBef>
                <a:spcPts val="0"/>
              </a:spcBef>
              <a:buSzTx/>
              <a:buNone/>
              <a:defRPr b="1" sz="2054">
                <a:latin typeface="Helvetica"/>
                <a:ea typeface="Helvetica"/>
                <a:cs typeface="Helvetica"/>
                <a:sym typeface="Helvetica"/>
              </a:defRPr>
            </a:pPr>
            <a:r>
              <a:rPr sz="1738"/>
              <a:t>multimap</a:t>
            </a:r>
            <a:r>
              <a:t> differs from </a:t>
            </a:r>
            <a:r>
              <a:rPr sz="1738"/>
              <a:t>map</a:t>
            </a:r>
            <a:r>
              <a:t> in the same way as </a:t>
            </a:r>
            <a:r>
              <a:rPr sz="1738"/>
              <a:t>multiset</a:t>
            </a:r>
            <a:r>
              <a:t> differs from </a:t>
            </a:r>
            <a:r>
              <a:rPr sz="1738"/>
              <a:t>set</a:t>
            </a:r>
            <a:r>
              <a:t>: multiple entries of elements with identical keys are possible.</a:t>
            </a:r>
          </a:p>
          <a:p>
            <a:pPr marL="0" indent="0" defTabSz="361188">
              <a:spcBef>
                <a:spcPts val="0"/>
              </a:spcBef>
              <a:buSzTx/>
              <a:buNone/>
              <a:defRPr b="1" sz="1738">
                <a:latin typeface="Times Roman"/>
                <a:ea typeface="Times Roman"/>
                <a:cs typeface="Times Roman"/>
                <a:sym typeface="Times Roman"/>
              </a:defRPr>
            </a:pPr>
            <a:r>
              <a:t>#include &lt;iostream&gt;</a:t>
            </a:r>
          </a:p>
          <a:p>
            <a:pPr marL="0" indent="0" defTabSz="361188">
              <a:spcBef>
                <a:spcPts val="0"/>
              </a:spcBef>
              <a:buSzTx/>
              <a:buNone/>
              <a:defRPr b="1" sz="1738">
                <a:latin typeface="Times Roman"/>
                <a:ea typeface="Times Roman"/>
                <a:cs typeface="Times Roman"/>
                <a:sym typeface="Times Roman"/>
              </a:defRPr>
            </a:pPr>
            <a:r>
              <a:t>#include &lt;map&gt;</a:t>
            </a:r>
          </a:p>
          <a:p>
            <a:pPr marL="0" indent="0" defTabSz="361188">
              <a:spcBef>
                <a:spcPts val="0"/>
              </a:spcBef>
              <a:buSzTx/>
              <a:buNone/>
              <a:defRPr b="1" sz="1738">
                <a:latin typeface="Times Roman"/>
                <a:ea typeface="Times Roman"/>
                <a:cs typeface="Times Roman"/>
                <a:sym typeface="Times Roman"/>
              </a:defRPr>
            </a:pPr>
            <a:r>
              <a:t>#include &lt;string&gt;</a:t>
            </a:r>
          </a:p>
          <a:p>
            <a:pPr marL="0" indent="0" defTabSz="361188">
              <a:spcBef>
                <a:spcPts val="0"/>
              </a:spcBef>
              <a:buSzTx/>
              <a:buNone/>
              <a:defRPr b="1" sz="1738">
                <a:latin typeface="Times Roman"/>
                <a:ea typeface="Times Roman"/>
                <a:cs typeface="Times Roman"/>
                <a:sym typeface="Times Roman"/>
              </a:defRPr>
            </a:pPr>
          </a:p>
          <a:p>
            <a:pPr marL="0" indent="0" defTabSz="361188">
              <a:spcBef>
                <a:spcPts val="0"/>
              </a:spcBef>
              <a:buSzTx/>
              <a:buNone/>
              <a:defRPr b="1" sz="1738">
                <a:latin typeface="Times Roman"/>
                <a:ea typeface="Times Roman"/>
                <a:cs typeface="Times Roman"/>
                <a:sym typeface="Times Roman"/>
              </a:defRPr>
            </a:pPr>
            <a:r>
              <a:t>int main()</a:t>
            </a:r>
          </a:p>
          <a:p>
            <a:pPr marL="0" indent="0" defTabSz="361188">
              <a:spcBef>
                <a:spcPts val="0"/>
              </a:spcBef>
              <a:buSzTx/>
              <a:buNone/>
              <a:defRPr b="1" sz="1738">
                <a:latin typeface="Times Roman"/>
                <a:ea typeface="Times Roman"/>
                <a:cs typeface="Times Roman"/>
                <a:sym typeface="Times Roman"/>
              </a:defRPr>
            </a:pPr>
            <a:r>
              <a:t>{</a:t>
            </a:r>
          </a:p>
          <a:p>
            <a:pPr marL="0" indent="0" defTabSz="361188">
              <a:spcBef>
                <a:spcPts val="0"/>
              </a:spcBef>
              <a:buSzTx/>
              <a:buNone/>
              <a:defRPr b="1" sz="1738">
                <a:latin typeface="Times Roman"/>
                <a:ea typeface="Times Roman"/>
                <a:cs typeface="Times Roman"/>
                <a:sym typeface="Times Roman"/>
              </a:defRPr>
            </a:pPr>
          </a:p>
          <a:p>
            <a:pPr marL="0" indent="0" defTabSz="361188">
              <a:spcBef>
                <a:spcPts val="0"/>
              </a:spcBef>
              <a:buSzTx/>
              <a:buNone/>
              <a:defRPr b="1" sz="1738">
                <a:latin typeface="Times Roman"/>
                <a:ea typeface="Times Roman"/>
                <a:cs typeface="Times Roman"/>
                <a:sym typeface="Times Roman"/>
              </a:defRPr>
            </a:pPr>
            <a:r>
              <a:t>    std::multimap&lt;int, std::string&gt; mp; //set container for int/string values</a:t>
            </a:r>
          </a:p>
          <a:p>
            <a:pPr marL="0" indent="0" defTabSz="361188">
              <a:spcBef>
                <a:spcPts val="0"/>
              </a:spcBef>
              <a:buSzTx/>
              <a:buNone/>
              <a:defRPr b="1" sz="1738">
                <a:latin typeface="Times Roman"/>
                <a:ea typeface="Times Roman"/>
                <a:cs typeface="Times Roman"/>
                <a:sym typeface="Times Roman"/>
              </a:defRPr>
            </a:pPr>
          </a:p>
          <a:p>
            <a:pPr marL="0" indent="0" defTabSz="361188">
              <a:spcBef>
                <a:spcPts val="0"/>
              </a:spcBef>
              <a:buSzTx/>
              <a:buNone/>
              <a:defRPr b="1" sz="1738">
                <a:latin typeface="Times Roman"/>
                <a:ea typeface="Times Roman"/>
                <a:cs typeface="Times Roman"/>
                <a:sym typeface="Times Roman"/>
              </a:defRPr>
            </a:pPr>
            <a:r>
              <a:t>    //insert some elements in arbitrary order</a:t>
            </a:r>
          </a:p>
          <a:p>
            <a:pPr marL="0" indent="0" defTabSz="361188">
              <a:spcBef>
                <a:spcPts val="0"/>
              </a:spcBef>
              <a:buSzTx/>
              <a:buNone/>
              <a:defRPr b="1" sz="1738">
                <a:latin typeface="Times Roman"/>
                <a:ea typeface="Times Roman"/>
                <a:cs typeface="Times Roman"/>
                <a:sym typeface="Times Roman"/>
              </a:defRPr>
            </a:pPr>
            <a:r>
              <a:t>    // a value with key 1 gets inserted twice</a:t>
            </a:r>
          </a:p>
          <a:p>
            <a:pPr marL="0" indent="0" defTabSz="361188">
              <a:spcBef>
                <a:spcPts val="0"/>
              </a:spcBef>
              <a:buSzTx/>
              <a:buNone/>
              <a:defRPr b="1" sz="1738">
                <a:latin typeface="Times Roman"/>
                <a:ea typeface="Times Roman"/>
                <a:cs typeface="Times Roman"/>
                <a:sym typeface="Times Roman"/>
              </a:defRPr>
            </a:pPr>
            <a:r>
              <a:t>    mp.insert(std::make_pair(5, "map"));</a:t>
            </a:r>
          </a:p>
          <a:p>
            <a:pPr marL="0" indent="0" defTabSz="361188">
              <a:spcBef>
                <a:spcPts val="0"/>
              </a:spcBef>
              <a:buSzTx/>
              <a:buNone/>
              <a:defRPr b="1" sz="1738">
                <a:latin typeface="Times Roman"/>
                <a:ea typeface="Times Roman"/>
                <a:cs typeface="Times Roman"/>
                <a:sym typeface="Times Roman"/>
              </a:defRPr>
            </a:pPr>
            <a:r>
              <a:t>    mp.insert(std::make_pair(2, "is a"));</a:t>
            </a:r>
          </a:p>
          <a:p>
            <a:pPr marL="0" indent="0" defTabSz="361188">
              <a:spcBef>
                <a:spcPts val="0"/>
              </a:spcBef>
              <a:buSzTx/>
              <a:buNone/>
              <a:defRPr b="1" sz="1738">
                <a:latin typeface="Times Roman"/>
                <a:ea typeface="Times Roman"/>
                <a:cs typeface="Times Roman"/>
                <a:sym typeface="Times Roman"/>
              </a:defRPr>
            </a:pPr>
            <a:r>
              <a:t>    mp.insert(std::make_pair(1, "sorted"));</a:t>
            </a:r>
          </a:p>
          <a:p>
            <a:pPr marL="0" indent="0" defTabSz="361188">
              <a:spcBef>
                <a:spcPts val="0"/>
              </a:spcBef>
              <a:buSzTx/>
              <a:buNone/>
              <a:defRPr b="1" sz="1738">
                <a:latin typeface="Times Roman"/>
                <a:ea typeface="Times Roman"/>
                <a:cs typeface="Times Roman"/>
                <a:sym typeface="Times Roman"/>
              </a:defRPr>
            </a:pPr>
            <a:r>
              <a:t>    mp.insert(std::make_pair(4, "associative"));</a:t>
            </a:r>
          </a:p>
          <a:p>
            <a:pPr marL="0" indent="0" defTabSz="361188">
              <a:spcBef>
                <a:spcPts val="0"/>
              </a:spcBef>
              <a:buSzTx/>
              <a:buNone/>
              <a:defRPr b="1" sz="1738">
                <a:latin typeface="Times Roman"/>
                <a:ea typeface="Times Roman"/>
                <a:cs typeface="Times Roman"/>
                <a:sym typeface="Times Roman"/>
              </a:defRPr>
            </a:pPr>
            <a:r>
              <a:t>    mp.insert(std::make_pair(6, "container"));</a:t>
            </a:r>
          </a:p>
          <a:p>
            <a:pPr marL="0" indent="0" defTabSz="361188">
              <a:spcBef>
                <a:spcPts val="0"/>
              </a:spcBef>
              <a:buSzTx/>
              <a:buNone/>
              <a:defRPr b="1" sz="1738">
                <a:latin typeface="Times Roman"/>
                <a:ea typeface="Times Roman"/>
                <a:cs typeface="Times Roman"/>
                <a:sym typeface="Times Roman"/>
              </a:defRPr>
            </a:pPr>
            <a:r>
              <a:t>    mp.insert(std::make_pair(1, "key"));</a:t>
            </a:r>
          </a:p>
          <a:p>
            <a:pPr marL="0" indent="0" defTabSz="361188">
              <a:spcBef>
                <a:spcPts val="0"/>
              </a:spcBef>
              <a:buSzTx/>
              <a:buNone/>
              <a:defRPr b="1" sz="1738">
                <a:latin typeface="Times Roman"/>
                <a:ea typeface="Times Roman"/>
                <a:cs typeface="Times Roman"/>
                <a:sym typeface="Times Roman"/>
              </a:defRPr>
            </a:pPr>
            <a:r>
              <a:t>    mp.insert(std::make_pair(3, "value"));</a:t>
            </a:r>
          </a:p>
          <a:p>
            <a:pPr marL="0" indent="0" defTabSz="361188">
              <a:spcBef>
                <a:spcPts val="0"/>
              </a:spcBef>
              <a:buSzTx/>
              <a:buNone/>
              <a:defRPr b="1" sz="1738">
                <a:latin typeface="Times Roman"/>
                <a:ea typeface="Times Roman"/>
                <a:cs typeface="Times Roman"/>
                <a:sym typeface="Times Roman"/>
              </a:defRPr>
            </a:pPr>
          </a:p>
          <a:p>
            <a:pPr marL="0" indent="0" defTabSz="361188">
              <a:spcBef>
                <a:spcPts val="0"/>
              </a:spcBef>
              <a:buSzTx/>
              <a:buNone/>
              <a:defRPr b="1" sz="1738">
                <a:latin typeface="Times Roman"/>
                <a:ea typeface="Times Roman"/>
                <a:cs typeface="Times Roman"/>
                <a:sym typeface="Times Roman"/>
              </a:defRPr>
            </a:pPr>
            <a:r>
              <a:t>    // print key value pairs</a:t>
            </a:r>
          </a:p>
          <a:p>
            <a:pPr marL="0" indent="0" defTabSz="361188">
              <a:spcBef>
                <a:spcPts val="0"/>
              </a:spcBef>
              <a:buSzTx/>
              <a:buNone/>
              <a:defRPr b="1" sz="1738">
                <a:latin typeface="Times Roman"/>
                <a:ea typeface="Times Roman"/>
                <a:cs typeface="Times Roman"/>
                <a:sym typeface="Times Roman"/>
              </a:defRPr>
            </a:pPr>
            <a:r>
              <a:t>    for (const auto &amp;ele : mp)</a:t>
            </a:r>
          </a:p>
          <a:p>
            <a:pPr marL="0" indent="0" defTabSz="361188">
              <a:spcBef>
                <a:spcPts val="0"/>
              </a:spcBef>
              <a:buSzTx/>
              <a:buNone/>
              <a:defRPr b="1" sz="1738">
                <a:latin typeface="Times Roman"/>
                <a:ea typeface="Times Roman"/>
                <a:cs typeface="Times Roman"/>
                <a:sym typeface="Times Roman"/>
              </a:defRPr>
            </a:pPr>
            <a:r>
              <a:t>    {</a:t>
            </a:r>
          </a:p>
          <a:p>
            <a:pPr marL="0" indent="0" defTabSz="361188">
              <a:spcBef>
                <a:spcPts val="0"/>
              </a:spcBef>
              <a:buSzTx/>
              <a:buNone/>
              <a:defRPr b="1" sz="1738">
                <a:latin typeface="Times Roman"/>
                <a:ea typeface="Times Roman"/>
                <a:cs typeface="Times Roman"/>
                <a:sym typeface="Times Roman"/>
              </a:defRPr>
            </a:pPr>
            <a:r>
              <a:t>        std::cout &lt;&lt; ele.first &lt;&lt; " : " &lt;&lt; ele.second &lt;&lt; std::endl;</a:t>
            </a:r>
          </a:p>
          <a:p>
            <a:pPr marL="0" indent="0" defTabSz="361188">
              <a:spcBef>
                <a:spcPts val="0"/>
              </a:spcBef>
              <a:buSzTx/>
              <a:buNone/>
              <a:defRPr b="1" sz="1738">
                <a:latin typeface="Times Roman"/>
                <a:ea typeface="Times Roman"/>
                <a:cs typeface="Times Roman"/>
                <a:sym typeface="Times Roman"/>
              </a:defRPr>
            </a:pPr>
            <a:r>
              <a:t>    }</a:t>
            </a:r>
          </a:p>
          <a:p>
            <a:pPr marL="0" indent="0" defTabSz="361188">
              <a:spcBef>
                <a:spcPts val="0"/>
              </a:spcBef>
              <a:buSzTx/>
              <a:buNone/>
              <a:defRPr b="1" sz="1738">
                <a:latin typeface="Times Roman"/>
                <a:ea typeface="Times Roman"/>
                <a:cs typeface="Times Roman"/>
                <a:sym typeface="Times Roman"/>
              </a:defRPr>
            </a:pPr>
            <a:r>
              <a:t>}</a:t>
            </a:r>
          </a:p>
          <a:p>
            <a:pPr marL="0" indent="0" defTabSz="361188">
              <a:spcBef>
                <a:spcPts val="0"/>
              </a:spcBef>
              <a:buSzTx/>
              <a:buNone/>
              <a:defRPr sz="1264">
                <a:solidFill>
                  <a:srgbClr val="F8F8F2"/>
                </a:solidFill>
                <a:latin typeface="Times Roman"/>
                <a:ea typeface="Times Roman"/>
                <a:cs typeface="Times Roman"/>
                <a:sym typeface="Times Roman"/>
              </a:defRPr>
            </a:pPr>
          </a:p>
          <a:p>
            <a:pPr marL="0" indent="0" defTabSz="361188">
              <a:spcBef>
                <a:spcPts val="0"/>
              </a:spcBef>
              <a:buSzTx/>
              <a:buNone/>
              <a:defRPr b="1" sz="1264">
                <a:latin typeface="Times Roman"/>
                <a:ea typeface="Times Roman"/>
                <a:cs typeface="Times Roman"/>
                <a:sym typeface="Times Roman"/>
              </a:defRPr>
            </a:pPr>
            <a:r>
              <a:t>/*OUTPUT</a:t>
            </a:r>
          </a:p>
          <a:p>
            <a:pPr marL="0" indent="0" defTabSz="361188">
              <a:spcBef>
                <a:spcPts val="0"/>
              </a:spcBef>
              <a:buSzTx/>
              <a:buNone/>
              <a:defRPr b="1" sz="1264">
                <a:latin typeface="Times Roman"/>
                <a:ea typeface="Times Roman"/>
                <a:cs typeface="Times Roman"/>
                <a:sym typeface="Times Roman"/>
              </a:defRPr>
            </a:pPr>
            <a:r>
              <a:t>1 : sorted</a:t>
            </a:r>
          </a:p>
          <a:p>
            <a:pPr marL="0" indent="0" defTabSz="361188">
              <a:spcBef>
                <a:spcPts val="0"/>
              </a:spcBef>
              <a:buSzTx/>
              <a:buNone/>
              <a:defRPr b="1" sz="1264">
                <a:latin typeface="Times Roman"/>
                <a:ea typeface="Times Roman"/>
                <a:cs typeface="Times Roman"/>
                <a:sym typeface="Times Roman"/>
              </a:defRPr>
            </a:pPr>
            <a:r>
              <a:t>1 : key</a:t>
            </a:r>
          </a:p>
          <a:p>
            <a:pPr marL="0" indent="0" defTabSz="361188">
              <a:spcBef>
                <a:spcPts val="0"/>
              </a:spcBef>
              <a:buSzTx/>
              <a:buNone/>
              <a:defRPr b="1" sz="1264">
                <a:latin typeface="Times Roman"/>
                <a:ea typeface="Times Roman"/>
                <a:cs typeface="Times Roman"/>
                <a:sym typeface="Times Roman"/>
              </a:defRPr>
            </a:pPr>
            <a:r>
              <a:t>2 : is a</a:t>
            </a:r>
          </a:p>
          <a:p>
            <a:pPr marL="0" indent="0" defTabSz="361188">
              <a:spcBef>
                <a:spcPts val="0"/>
              </a:spcBef>
              <a:buSzTx/>
              <a:buNone/>
              <a:defRPr b="1" sz="1264">
                <a:latin typeface="Times Roman"/>
                <a:ea typeface="Times Roman"/>
                <a:cs typeface="Times Roman"/>
                <a:sym typeface="Times Roman"/>
              </a:defRPr>
            </a:pPr>
            <a:r>
              <a:t>3 : value</a:t>
            </a:r>
          </a:p>
          <a:p>
            <a:pPr marL="0" indent="0" defTabSz="361188">
              <a:spcBef>
                <a:spcPts val="0"/>
              </a:spcBef>
              <a:buSzTx/>
              <a:buNone/>
              <a:defRPr b="1" sz="1264">
                <a:latin typeface="Times Roman"/>
                <a:ea typeface="Times Roman"/>
                <a:cs typeface="Times Roman"/>
                <a:sym typeface="Times Roman"/>
              </a:defRPr>
            </a:pPr>
            <a:r>
              <a:t>4 : associative</a:t>
            </a:r>
          </a:p>
          <a:p>
            <a:pPr marL="0" indent="0" defTabSz="361188">
              <a:spcBef>
                <a:spcPts val="0"/>
              </a:spcBef>
              <a:buSzTx/>
              <a:buNone/>
              <a:defRPr b="1" sz="1264">
                <a:latin typeface="Times Roman"/>
                <a:ea typeface="Times Roman"/>
                <a:cs typeface="Times Roman"/>
                <a:sym typeface="Times Roman"/>
              </a:defRPr>
            </a:pPr>
            <a:r>
              <a:t>5 : map</a:t>
            </a:r>
          </a:p>
          <a:p>
            <a:pPr marL="0" indent="0" defTabSz="361188">
              <a:spcBef>
                <a:spcPts val="0"/>
              </a:spcBef>
              <a:buSzTx/>
              <a:buNone/>
              <a:defRPr b="1" sz="1264">
                <a:latin typeface="Times Roman"/>
                <a:ea typeface="Times Roman"/>
                <a:cs typeface="Times Roman"/>
                <a:sym typeface="Times Roman"/>
              </a:defRPr>
            </a:pPr>
            <a:r>
              <a:t>6 : container</a:t>
            </a:r>
          </a:p>
          <a:p>
            <a:pPr marL="0" indent="0" defTabSz="361188">
              <a:spcBef>
                <a:spcPts val="0"/>
              </a:spcBef>
              <a:buSzTx/>
              <a:buNone/>
              <a:defRPr b="1" sz="1264">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2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3" name="Stl Custom compare for associative containers"/>
          <p:cNvSpPr txBox="1"/>
          <p:nvPr>
            <p:ph type="title"/>
          </p:nvPr>
        </p:nvSpPr>
        <p:spPr>
          <a:prstGeom prst="rect">
            <a:avLst/>
          </a:prstGeom>
        </p:spPr>
        <p:txBody>
          <a:bodyPr/>
          <a:lstStyle/>
          <a:p>
            <a:pPr defTabSz="520065">
              <a:defRPr sz="7056"/>
            </a:pPr>
            <a:r>
              <a:t>Stl Custom compare for associative containers</a:t>
            </a:r>
          </a:p>
          <a:p>
            <a:pPr defTabSz="520065">
              <a:defRPr sz="7056"/>
            </a:pPr>
            <a:r>
              <a:t> </a:t>
            </a:r>
          </a:p>
        </p:txBody>
      </p:sp>
      <p:sp>
        <p:nvSpPr>
          <p:cNvPr id="794" name="Container have a predefined comparison function, Sometimes we may want to supply alternative comparison function. The complete declaration for std::set is…"/>
          <p:cNvSpPr txBox="1"/>
          <p:nvPr>
            <p:ph type="body" idx="1"/>
          </p:nvPr>
        </p:nvSpPr>
        <p:spPr>
          <a:prstGeom prst="rect">
            <a:avLst/>
          </a:prstGeom>
        </p:spPr>
        <p:txBody>
          <a:bodyPr/>
          <a:lstStyle/>
          <a:p>
            <a:pPr marL="0" indent="0" defTabSz="457200">
              <a:spcBef>
                <a:spcPts val="0"/>
              </a:spcBef>
              <a:buSzTx/>
              <a:buNone/>
              <a:defRPr sz="3900">
                <a:solidFill>
                  <a:srgbClr val="090909"/>
                </a:solidFill>
                <a:latin typeface="Helvetica"/>
                <a:ea typeface="Helvetica"/>
                <a:cs typeface="Helvetica"/>
                <a:sym typeface="Helvetica"/>
              </a:defRPr>
            </a:pPr>
            <a:r>
              <a:t>Container have a predefined comparison function, Sometimes we may want to supply alternative comparison function. The complete declaration for </a:t>
            </a:r>
            <a:r>
              <a:rPr sz="3500"/>
              <a:t>std::set</a:t>
            </a:r>
            <a:r>
              <a:t> is</a:t>
            </a:r>
            <a:br/>
          </a:p>
          <a:p>
            <a:pPr marL="0" indent="0" defTabSz="457200">
              <a:spcBef>
                <a:spcPts val="0"/>
              </a:spcBef>
              <a:buSzTx/>
              <a:buNone/>
              <a:defRPr sz="3500">
                <a:latin typeface="Helvetica"/>
                <a:ea typeface="Helvetica"/>
                <a:cs typeface="Helvetica"/>
                <a:sym typeface="Helvetica"/>
              </a:defRPr>
            </a:pPr>
            <a:r>
              <a:t>template &lt;class T, class Compare = less&lt;T&gt;, class Alloc = allocator&lt;T&gt; &gt; </a:t>
            </a:r>
          </a:p>
          <a:p>
            <a:pPr marL="0" indent="0" defTabSz="457200">
              <a:spcBef>
                <a:spcPts val="0"/>
              </a:spcBef>
              <a:buSzTx/>
              <a:buNone/>
              <a:defRPr sz="3500">
                <a:latin typeface="Helvetica"/>
                <a:ea typeface="Helvetica"/>
                <a:cs typeface="Helvetica"/>
                <a:sym typeface="Helvetica"/>
              </a:defRPr>
            </a:pPr>
            <a:r>
              <a:t>class set;</a:t>
            </a:r>
          </a:p>
          <a:p>
            <a:pPr marL="0" indent="0" defTabSz="457200">
              <a:spcBef>
                <a:spcPts val="0"/>
              </a:spcBef>
              <a:buSzTx/>
              <a:buNone/>
              <a:defRPr sz="3500">
                <a:latin typeface="Helvetica"/>
                <a:ea typeface="Helvetica"/>
                <a:cs typeface="Helvetica"/>
                <a:sym typeface="Helvetica"/>
              </a:defRPr>
            </a:pPr>
          </a:p>
          <a:p>
            <a:pPr marL="0" indent="0" defTabSz="457200">
              <a:spcBef>
                <a:spcPts val="0"/>
              </a:spcBef>
              <a:buSzTx/>
              <a:buNone/>
              <a:defRPr sz="3900">
                <a:solidFill>
                  <a:srgbClr val="090909"/>
                </a:solidFill>
                <a:latin typeface="Helvetica"/>
                <a:ea typeface="Helvetica"/>
                <a:cs typeface="Helvetica"/>
                <a:sym typeface="Helvetica"/>
              </a:defRPr>
            </a:pPr>
            <a:r>
              <a:t>Where,</a:t>
            </a:r>
          </a:p>
          <a:p>
            <a:pPr marL="495869" indent="-356169" defTabSz="457200">
              <a:spcBef>
                <a:spcPts val="0"/>
              </a:spcBef>
              <a:buClr>
                <a:srgbClr val="090909"/>
              </a:buClr>
              <a:buFont typeface="TimesNewRomanPSMT"/>
              <a:defRPr sz="3900">
                <a:solidFill>
                  <a:srgbClr val="090909"/>
                </a:solidFill>
                <a:latin typeface="Helvetica"/>
                <a:ea typeface="Helvetica"/>
                <a:cs typeface="Helvetica"/>
                <a:sym typeface="Helvetica"/>
              </a:defRPr>
            </a:pPr>
            <a:r>
              <a:rPr sz="3500"/>
              <a:t>T</a:t>
            </a:r>
            <a:r>
              <a:t> is the type of elements that will be held</a:t>
            </a:r>
          </a:p>
          <a:p>
            <a:pPr marL="495869" indent="-356169" defTabSz="457200">
              <a:spcBef>
                <a:spcPts val="0"/>
              </a:spcBef>
              <a:buClr>
                <a:srgbClr val="090909"/>
              </a:buClr>
              <a:buFont typeface="TimesNewRomanPSMT"/>
              <a:defRPr sz="3900">
                <a:solidFill>
                  <a:srgbClr val="090909"/>
                </a:solidFill>
                <a:latin typeface="Helvetica"/>
                <a:ea typeface="Helvetica"/>
                <a:cs typeface="Helvetica"/>
                <a:sym typeface="Helvetica"/>
              </a:defRPr>
            </a:pPr>
            <a:r>
              <a:rPr sz="3500"/>
              <a:t>Alloc</a:t>
            </a:r>
            <a:r>
              <a:t> is the memory allocator, with the default being </a:t>
            </a:r>
            <a:r>
              <a:rPr sz="3500"/>
              <a:t>allocator&lt;T&gt;</a:t>
            </a:r>
          </a:p>
          <a:p>
            <a:pPr marL="536575" indent="-396875" defTabSz="457200">
              <a:spcBef>
                <a:spcPts val="0"/>
              </a:spcBef>
              <a:buClr>
                <a:srgbClr val="090909"/>
              </a:buClr>
              <a:buFont typeface="TimesNewRomanPSMT"/>
              <a:defRPr sz="3900">
                <a:solidFill>
                  <a:srgbClr val="090909"/>
                </a:solidFill>
                <a:latin typeface="Helvetica"/>
                <a:ea typeface="Helvetica"/>
                <a:cs typeface="Helvetica"/>
                <a:sym typeface="Helvetica"/>
              </a:defRPr>
            </a:pPr>
            <a:r>
              <a:t>Compare is the type of the comparison used, with the default being </a:t>
            </a:r>
            <a:r>
              <a:rPr sz="3500"/>
              <a:t>std::less&lt;T&gt;</a:t>
            </a:r>
          </a:p>
          <a:p>
            <a:pPr marL="0" indent="0" defTabSz="457200">
              <a:spcBef>
                <a:spcPts val="0"/>
              </a:spcBef>
              <a:buSzTx/>
              <a:buNone/>
              <a:defRPr sz="3900">
                <a:solidFill>
                  <a:srgbClr val="090909"/>
                </a:solidFill>
                <a:latin typeface="Helvetica"/>
                <a:ea typeface="Helvetica"/>
                <a:cs typeface="Helvetica"/>
                <a:sym typeface="Helvetica"/>
              </a:defRPr>
            </a:pPr>
            <a:r>
              <a:t>we can provide our desired comparison function object for the template parameter.</a:t>
            </a:r>
          </a:p>
        </p:txBody>
      </p:sp>
    </p:spTree>
  </p:cSld>
  <p:clrMapOvr>
    <a:masterClrMapping/>
  </p:clrMapOvr>
  <p:transition xmlns:p14="http://schemas.microsoft.com/office/powerpoint/2010/main" spd="med" advClick="1"/>
</p:sld>
</file>

<file path=ppt/slides/slide2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6" name="compare for associative containers less greater emu"/>
          <p:cNvSpPr txBox="1"/>
          <p:nvPr>
            <p:ph type="title"/>
          </p:nvPr>
        </p:nvSpPr>
        <p:spPr>
          <a:prstGeom prst="rect">
            <a:avLst/>
          </a:prstGeom>
        </p:spPr>
        <p:txBody>
          <a:bodyPr/>
          <a:lstStyle>
            <a:lvl1pPr defTabSz="520065">
              <a:defRPr sz="7056"/>
            </a:lvl1pPr>
          </a:lstStyle>
          <a:p>
            <a:pPr/>
            <a:r>
              <a:t>compare for associative containers less greater emu</a:t>
            </a:r>
          </a:p>
        </p:txBody>
      </p:sp>
      <p:sp>
        <p:nvSpPr>
          <p:cNvPr id="797" name="#include &lt;iostream&gt;…"/>
          <p:cNvSpPr txBox="1"/>
          <p:nvPr>
            <p:ph type="body" idx="1"/>
          </p:nvPr>
        </p:nvSpPr>
        <p:spPr>
          <a:prstGeom prst="rect">
            <a:avLst/>
          </a:prstGeom>
        </p:spPr>
        <p:txBody>
          <a:bodyPr/>
          <a:lstStyle/>
          <a:p>
            <a:pPr marL="0" indent="0" defTabSz="315468">
              <a:spcBef>
                <a:spcPts val="0"/>
              </a:spcBef>
              <a:buSzTx/>
              <a:buNone/>
              <a:defRPr b="1" sz="1380">
                <a:latin typeface="Times Roman"/>
                <a:ea typeface="Times Roman"/>
                <a:cs typeface="Times Roman"/>
                <a:sym typeface="Times Roman"/>
              </a:defRPr>
            </a:pPr>
            <a:r>
              <a:t>#include &lt;iostream&gt;</a:t>
            </a:r>
          </a:p>
          <a:p>
            <a:pPr marL="0" indent="0" defTabSz="315468">
              <a:spcBef>
                <a:spcPts val="0"/>
              </a:spcBef>
              <a:buSzTx/>
              <a:buNone/>
              <a:defRPr b="1" sz="1380">
                <a:latin typeface="Times Roman"/>
                <a:ea typeface="Times Roman"/>
                <a:cs typeface="Times Roman"/>
                <a:sym typeface="Times Roman"/>
              </a:defRPr>
            </a:pPr>
            <a:r>
              <a:t>#include &lt;set&gt;</a:t>
            </a:r>
          </a:p>
          <a:p>
            <a:pPr marL="0" indent="0" defTabSz="315468">
              <a:spcBef>
                <a:spcPts val="0"/>
              </a:spcBef>
              <a:buSzTx/>
              <a:buNone/>
              <a:defRPr b="1" sz="1380">
                <a:latin typeface="Times Roman"/>
                <a:ea typeface="Times Roman"/>
                <a:cs typeface="Times Roman"/>
                <a:sym typeface="Times Roman"/>
              </a:defRPr>
            </a:pPr>
          </a:p>
          <a:p>
            <a:pPr marL="0" indent="0" defTabSz="315468">
              <a:spcBef>
                <a:spcPts val="0"/>
              </a:spcBef>
              <a:buSzTx/>
              <a:buNone/>
              <a:defRPr b="1" sz="1380">
                <a:latin typeface="Times Roman"/>
                <a:ea typeface="Times Roman"/>
                <a:cs typeface="Times Roman"/>
                <a:sym typeface="Times Roman"/>
              </a:defRPr>
            </a:pPr>
            <a:r>
              <a:t>template &lt;typename T&gt;</a:t>
            </a:r>
          </a:p>
          <a:p>
            <a:pPr marL="0" indent="0" defTabSz="315468">
              <a:spcBef>
                <a:spcPts val="0"/>
              </a:spcBef>
              <a:buSzTx/>
              <a:buNone/>
              <a:defRPr b="1" sz="1380">
                <a:latin typeface="Times Roman"/>
                <a:ea typeface="Times Roman"/>
                <a:cs typeface="Times Roman"/>
                <a:sym typeface="Times Roman"/>
              </a:defRPr>
            </a:pPr>
            <a:r>
              <a:t>int printContainer(T con)</a:t>
            </a:r>
          </a:p>
          <a:p>
            <a:pPr marL="0" indent="0" defTabSz="315468">
              <a:spcBef>
                <a:spcPts val="0"/>
              </a:spcBef>
              <a:buSzTx/>
              <a:buNone/>
              <a:defRPr b="1" sz="1380">
                <a:latin typeface="Times Roman"/>
                <a:ea typeface="Times Roman"/>
                <a:cs typeface="Times Roman"/>
                <a:sym typeface="Times Roman"/>
              </a:defRPr>
            </a:pPr>
            <a:r>
              <a:t>{</a:t>
            </a:r>
          </a:p>
          <a:p>
            <a:pPr marL="0" indent="0" defTabSz="315468">
              <a:spcBef>
                <a:spcPts val="0"/>
              </a:spcBef>
              <a:buSzTx/>
              <a:buNone/>
              <a:defRPr b="1" sz="1380">
                <a:latin typeface="Times Roman"/>
                <a:ea typeface="Times Roman"/>
                <a:cs typeface="Times Roman"/>
                <a:sym typeface="Times Roman"/>
              </a:defRPr>
            </a:pPr>
            <a:r>
              <a:t>    for (const auto &amp;ele : con)</a:t>
            </a:r>
          </a:p>
          <a:p>
            <a:pPr marL="0" indent="0" defTabSz="315468">
              <a:spcBef>
                <a:spcPts val="0"/>
              </a:spcBef>
              <a:buSzTx/>
              <a:buNone/>
              <a:defRPr b="1" sz="1380">
                <a:latin typeface="Times Roman"/>
                <a:ea typeface="Times Roman"/>
                <a:cs typeface="Times Roman"/>
                <a:sym typeface="Times Roman"/>
              </a:defRPr>
            </a:pPr>
            <a:r>
              <a:t>    {</a:t>
            </a:r>
          </a:p>
          <a:p>
            <a:pPr marL="0" indent="0" defTabSz="315468">
              <a:spcBef>
                <a:spcPts val="0"/>
              </a:spcBef>
              <a:buSzTx/>
              <a:buNone/>
              <a:defRPr b="1" sz="1380">
                <a:latin typeface="Times Roman"/>
                <a:ea typeface="Times Roman"/>
                <a:cs typeface="Times Roman"/>
                <a:sym typeface="Times Roman"/>
              </a:defRPr>
            </a:pPr>
            <a:r>
              <a:t>        std::cout &lt;&lt; ele &lt;&lt; ' ';</a:t>
            </a:r>
          </a:p>
          <a:p>
            <a:pPr marL="0" indent="0" defTabSz="315468">
              <a:spcBef>
                <a:spcPts val="0"/>
              </a:spcBef>
              <a:buSzTx/>
              <a:buNone/>
              <a:defRPr b="1" sz="1380">
                <a:latin typeface="Times Roman"/>
                <a:ea typeface="Times Roman"/>
                <a:cs typeface="Times Roman"/>
                <a:sym typeface="Times Roman"/>
              </a:defRPr>
            </a:pPr>
            <a:r>
              <a:t>    }</a:t>
            </a:r>
          </a:p>
          <a:p>
            <a:pPr marL="0" indent="0" defTabSz="315468">
              <a:spcBef>
                <a:spcPts val="0"/>
              </a:spcBef>
              <a:buSzTx/>
              <a:buNone/>
              <a:defRPr b="1" sz="1380">
                <a:latin typeface="Times Roman"/>
                <a:ea typeface="Times Roman"/>
                <a:cs typeface="Times Roman"/>
                <a:sym typeface="Times Roman"/>
              </a:defRPr>
            </a:pPr>
            <a:r>
              <a:t>    std::cout &lt;&lt; std::endl;</a:t>
            </a:r>
          </a:p>
          <a:p>
            <a:pPr marL="0" indent="0" defTabSz="315468">
              <a:spcBef>
                <a:spcPts val="0"/>
              </a:spcBef>
              <a:buSzTx/>
              <a:buNone/>
              <a:defRPr b="1" sz="1380">
                <a:latin typeface="Times Roman"/>
                <a:ea typeface="Times Roman"/>
                <a:cs typeface="Times Roman"/>
                <a:sym typeface="Times Roman"/>
              </a:defRPr>
            </a:pPr>
            <a:r>
              <a:t>}</a:t>
            </a:r>
          </a:p>
          <a:p>
            <a:pPr marL="0" indent="0" defTabSz="315468">
              <a:spcBef>
                <a:spcPts val="0"/>
              </a:spcBef>
              <a:buSzTx/>
              <a:buNone/>
              <a:defRPr b="1" sz="1380">
                <a:latin typeface="Times Roman"/>
                <a:ea typeface="Times Roman"/>
                <a:cs typeface="Times Roman"/>
                <a:sym typeface="Times Roman"/>
              </a:defRPr>
            </a:pPr>
          </a:p>
          <a:p>
            <a:pPr marL="0" indent="0" defTabSz="315468">
              <a:spcBef>
                <a:spcPts val="0"/>
              </a:spcBef>
              <a:buSzTx/>
              <a:buNone/>
              <a:defRPr b="1" sz="1380">
                <a:latin typeface="Times Roman"/>
                <a:ea typeface="Times Roman"/>
                <a:cs typeface="Times Roman"/>
                <a:sym typeface="Times Roman"/>
              </a:defRPr>
            </a:pPr>
            <a:r>
              <a:t>int main()</a:t>
            </a:r>
          </a:p>
          <a:p>
            <a:pPr marL="0" indent="0" defTabSz="315468">
              <a:spcBef>
                <a:spcPts val="0"/>
              </a:spcBef>
              <a:buSzTx/>
              <a:buNone/>
              <a:defRPr b="1" sz="1380">
                <a:latin typeface="Times Roman"/>
                <a:ea typeface="Times Roman"/>
                <a:cs typeface="Times Roman"/>
                <a:sym typeface="Times Roman"/>
              </a:defRPr>
            </a:pPr>
            <a:r>
              <a:t>{</a:t>
            </a:r>
          </a:p>
          <a:p>
            <a:pPr marL="0" indent="0" defTabSz="315468">
              <a:spcBef>
                <a:spcPts val="0"/>
              </a:spcBef>
              <a:buSzTx/>
              <a:buNone/>
              <a:defRPr b="1" sz="1380">
                <a:latin typeface="Times Roman"/>
                <a:ea typeface="Times Roman"/>
                <a:cs typeface="Times Roman"/>
                <a:sym typeface="Times Roman"/>
              </a:defRPr>
            </a:pPr>
            <a:r>
              <a:t>    auto comp = [](int a, int b)</a:t>
            </a:r>
          </a:p>
          <a:p>
            <a:pPr marL="0" indent="0" defTabSz="315468">
              <a:spcBef>
                <a:spcPts val="0"/>
              </a:spcBef>
              <a:buSzTx/>
              <a:buNone/>
              <a:defRPr b="1" sz="1380">
                <a:latin typeface="Times Roman"/>
                <a:ea typeface="Times Roman"/>
                <a:cs typeface="Times Roman"/>
                <a:sym typeface="Times Roman"/>
              </a:defRPr>
            </a:pPr>
            <a:r>
              <a:t>    { return a &gt; b; };</a:t>
            </a:r>
          </a:p>
          <a:p>
            <a:pPr marL="0" indent="0" defTabSz="315468">
              <a:spcBef>
                <a:spcPts val="0"/>
              </a:spcBef>
              <a:buSzTx/>
              <a:buNone/>
              <a:defRPr b="1" sz="1380">
                <a:latin typeface="Times Roman"/>
                <a:ea typeface="Times Roman"/>
                <a:cs typeface="Times Roman"/>
                <a:sym typeface="Times Roman"/>
              </a:defRPr>
            </a:pPr>
          </a:p>
          <a:p>
            <a:pPr marL="0" indent="0" defTabSz="315468">
              <a:spcBef>
                <a:spcPts val="0"/>
              </a:spcBef>
              <a:buSzTx/>
              <a:buNone/>
              <a:defRPr b="1" sz="1380">
                <a:latin typeface="Times Roman"/>
                <a:ea typeface="Times Roman"/>
                <a:cs typeface="Times Roman"/>
                <a:sym typeface="Times Roman"/>
              </a:defRPr>
            </a:pPr>
            <a:r>
              <a:t>    std::initializer_list&lt;int&gt; lst{34, 45, 1, 77, 98, 15};</a:t>
            </a:r>
          </a:p>
          <a:p>
            <a:pPr marL="0" indent="0" defTabSz="315468">
              <a:spcBef>
                <a:spcPts val="0"/>
              </a:spcBef>
              <a:buSzTx/>
              <a:buNone/>
              <a:defRPr b="1" sz="1380">
                <a:latin typeface="Times Roman"/>
                <a:ea typeface="Times Roman"/>
                <a:cs typeface="Times Roman"/>
                <a:sym typeface="Times Roman"/>
              </a:defRPr>
            </a:pPr>
          </a:p>
          <a:p>
            <a:pPr marL="0" indent="0" defTabSz="315468">
              <a:spcBef>
                <a:spcPts val="0"/>
              </a:spcBef>
              <a:buSzTx/>
              <a:buNone/>
              <a:defRPr b="1" sz="1380">
                <a:latin typeface="Times Roman"/>
                <a:ea typeface="Times Roman"/>
                <a:cs typeface="Times Roman"/>
                <a:sym typeface="Times Roman"/>
              </a:defRPr>
            </a:pPr>
            <a:r>
              <a:t>    std::set&lt;int&gt; st(lst);                        // default std::less&lt;int&gt;</a:t>
            </a:r>
          </a:p>
          <a:p>
            <a:pPr marL="0" indent="0" defTabSz="315468">
              <a:spcBef>
                <a:spcPts val="0"/>
              </a:spcBef>
              <a:buSzTx/>
              <a:buNone/>
              <a:defRPr b="1" sz="1380">
                <a:latin typeface="Times Roman"/>
                <a:ea typeface="Times Roman"/>
                <a:cs typeface="Times Roman"/>
                <a:sym typeface="Times Roman"/>
              </a:defRPr>
            </a:pPr>
            <a:r>
              <a:t>    std::set&lt;int, std::greater&lt;int&gt;&gt; st1(lst);    // changed compare to std::greater&lt;int&gt;</a:t>
            </a:r>
          </a:p>
          <a:p>
            <a:pPr marL="0" indent="0" defTabSz="315468">
              <a:spcBef>
                <a:spcPts val="0"/>
              </a:spcBef>
              <a:buSzTx/>
              <a:buNone/>
              <a:defRPr b="1" sz="1380">
                <a:latin typeface="Times Roman"/>
                <a:ea typeface="Times Roman"/>
                <a:cs typeface="Times Roman"/>
                <a:sym typeface="Times Roman"/>
              </a:defRPr>
            </a:pPr>
            <a:r>
              <a:t>    std::set&lt;int, decltype(comp)&gt; st2(lst, comp); // custom compare same as std::greater&lt;int&gt;</a:t>
            </a:r>
          </a:p>
          <a:p>
            <a:pPr marL="0" indent="0" defTabSz="315468">
              <a:spcBef>
                <a:spcPts val="0"/>
              </a:spcBef>
              <a:buSzTx/>
              <a:buNone/>
              <a:defRPr b="1" sz="1380">
                <a:latin typeface="Times Roman"/>
                <a:ea typeface="Times Roman"/>
                <a:cs typeface="Times Roman"/>
                <a:sym typeface="Times Roman"/>
              </a:defRPr>
            </a:pPr>
          </a:p>
          <a:p>
            <a:pPr marL="0" indent="0" defTabSz="315468">
              <a:spcBef>
                <a:spcPts val="0"/>
              </a:spcBef>
              <a:buSzTx/>
              <a:buNone/>
              <a:defRPr b="1" sz="1380">
                <a:latin typeface="Times Roman"/>
                <a:ea typeface="Times Roman"/>
                <a:cs typeface="Times Roman"/>
                <a:sym typeface="Times Roman"/>
              </a:defRPr>
            </a:pPr>
            <a:r>
              <a:t>    std::cout &lt;&lt; "With default std::less&lt;int&gt;: ";</a:t>
            </a:r>
          </a:p>
          <a:p>
            <a:pPr marL="0" indent="0" defTabSz="315468">
              <a:spcBef>
                <a:spcPts val="0"/>
              </a:spcBef>
              <a:buSzTx/>
              <a:buNone/>
              <a:defRPr b="1" sz="1380">
                <a:latin typeface="Times Roman"/>
                <a:ea typeface="Times Roman"/>
                <a:cs typeface="Times Roman"/>
                <a:sym typeface="Times Roman"/>
              </a:defRPr>
            </a:pPr>
            <a:r>
              <a:t>    printContainer(st);</a:t>
            </a:r>
          </a:p>
          <a:p>
            <a:pPr marL="0" indent="0" defTabSz="315468">
              <a:spcBef>
                <a:spcPts val="0"/>
              </a:spcBef>
              <a:buSzTx/>
              <a:buNone/>
              <a:defRPr b="1" sz="1380">
                <a:latin typeface="Times Roman"/>
                <a:ea typeface="Times Roman"/>
                <a:cs typeface="Times Roman"/>
                <a:sym typeface="Times Roman"/>
              </a:defRPr>
            </a:pPr>
          </a:p>
          <a:p>
            <a:pPr marL="0" indent="0" defTabSz="315468">
              <a:spcBef>
                <a:spcPts val="0"/>
              </a:spcBef>
              <a:buSzTx/>
              <a:buNone/>
              <a:defRPr b="1" sz="1380">
                <a:latin typeface="Times Roman"/>
                <a:ea typeface="Times Roman"/>
                <a:cs typeface="Times Roman"/>
                <a:sym typeface="Times Roman"/>
              </a:defRPr>
            </a:pPr>
            <a:r>
              <a:t>    std::cout &lt;&lt; "With std::greater&lt;int&gt;: ";</a:t>
            </a:r>
          </a:p>
          <a:p>
            <a:pPr marL="0" indent="0" defTabSz="315468">
              <a:spcBef>
                <a:spcPts val="0"/>
              </a:spcBef>
              <a:buSzTx/>
              <a:buNone/>
              <a:defRPr b="1" sz="1380">
                <a:latin typeface="Times Roman"/>
                <a:ea typeface="Times Roman"/>
                <a:cs typeface="Times Roman"/>
                <a:sym typeface="Times Roman"/>
              </a:defRPr>
            </a:pPr>
            <a:r>
              <a:t>    printContainer(st1);</a:t>
            </a:r>
          </a:p>
          <a:p>
            <a:pPr marL="0" indent="0" defTabSz="315468">
              <a:spcBef>
                <a:spcPts val="0"/>
              </a:spcBef>
              <a:buSzTx/>
              <a:buNone/>
              <a:defRPr b="1" sz="1380">
                <a:latin typeface="Times Roman"/>
                <a:ea typeface="Times Roman"/>
                <a:cs typeface="Times Roman"/>
                <a:sym typeface="Times Roman"/>
              </a:defRPr>
            </a:pPr>
          </a:p>
          <a:p>
            <a:pPr marL="0" indent="0" defTabSz="315468">
              <a:spcBef>
                <a:spcPts val="0"/>
              </a:spcBef>
              <a:buSzTx/>
              <a:buNone/>
              <a:defRPr b="1" sz="1380">
                <a:latin typeface="Times Roman"/>
                <a:ea typeface="Times Roman"/>
                <a:cs typeface="Times Roman"/>
                <a:sym typeface="Times Roman"/>
              </a:defRPr>
            </a:pPr>
            <a:r>
              <a:t>    std::cout &lt;&lt; "With custom compare comp: ";</a:t>
            </a:r>
          </a:p>
          <a:p>
            <a:pPr marL="0" indent="0" defTabSz="315468">
              <a:spcBef>
                <a:spcPts val="0"/>
              </a:spcBef>
              <a:buSzTx/>
              <a:buNone/>
              <a:defRPr b="1" sz="1380">
                <a:latin typeface="Times Roman"/>
                <a:ea typeface="Times Roman"/>
                <a:cs typeface="Times Roman"/>
                <a:sym typeface="Times Roman"/>
              </a:defRPr>
            </a:pPr>
            <a:r>
              <a:t>    printContainer(st2);</a:t>
            </a:r>
          </a:p>
          <a:p>
            <a:pPr marL="0" indent="0" defTabSz="315468">
              <a:spcBef>
                <a:spcPts val="0"/>
              </a:spcBef>
              <a:buSzTx/>
              <a:buNone/>
              <a:defRPr b="1" sz="1380">
                <a:latin typeface="Times Roman"/>
                <a:ea typeface="Times Roman"/>
                <a:cs typeface="Times Roman"/>
                <a:sym typeface="Times Roman"/>
              </a:defRPr>
            </a:pPr>
          </a:p>
          <a:p>
            <a:pPr marL="0" indent="0" defTabSz="315468">
              <a:spcBef>
                <a:spcPts val="0"/>
              </a:spcBef>
              <a:buSzTx/>
              <a:buNone/>
              <a:defRPr b="1" sz="1380">
                <a:latin typeface="Times Roman"/>
                <a:ea typeface="Times Roman"/>
                <a:cs typeface="Times Roman"/>
                <a:sym typeface="Times Roman"/>
              </a:defRPr>
            </a:pPr>
            <a:r>
              <a:t>    return EXIT_SUCCESS;</a:t>
            </a:r>
          </a:p>
          <a:p>
            <a:pPr marL="0" indent="0" defTabSz="315468">
              <a:spcBef>
                <a:spcPts val="0"/>
              </a:spcBef>
              <a:buSzTx/>
              <a:buNone/>
              <a:defRPr b="1" sz="1380">
                <a:latin typeface="Times Roman"/>
                <a:ea typeface="Times Roman"/>
                <a:cs typeface="Times Roman"/>
                <a:sym typeface="Times Roman"/>
              </a:defRPr>
            </a:pPr>
            <a:r>
              <a:t>}</a:t>
            </a:r>
          </a:p>
          <a:p>
            <a:pPr marL="0" indent="0" defTabSz="315468">
              <a:spcBef>
                <a:spcPts val="0"/>
              </a:spcBef>
              <a:buSzTx/>
              <a:buNone/>
              <a:defRPr b="1" sz="1380">
                <a:latin typeface="Times Roman"/>
                <a:ea typeface="Times Roman"/>
                <a:cs typeface="Times Roman"/>
                <a:sym typeface="Times Roman"/>
              </a:defRPr>
            </a:pPr>
          </a:p>
          <a:p>
            <a:pPr marL="0" indent="0" defTabSz="315468">
              <a:spcBef>
                <a:spcPts val="0"/>
              </a:spcBef>
              <a:buSzTx/>
              <a:buNone/>
              <a:defRPr b="1" sz="1380">
                <a:latin typeface="Times Roman"/>
                <a:ea typeface="Times Roman"/>
                <a:cs typeface="Times Roman"/>
                <a:sym typeface="Times Roman"/>
              </a:defRPr>
            </a:pPr>
            <a:r>
              <a:t>/*OUTPUT</a:t>
            </a:r>
          </a:p>
          <a:p>
            <a:pPr marL="0" indent="0" defTabSz="315468">
              <a:spcBef>
                <a:spcPts val="0"/>
              </a:spcBef>
              <a:buSzTx/>
              <a:buNone/>
              <a:defRPr b="1" sz="1380">
                <a:latin typeface="Times Roman"/>
                <a:ea typeface="Times Roman"/>
                <a:cs typeface="Times Roman"/>
                <a:sym typeface="Times Roman"/>
              </a:defRPr>
            </a:pPr>
            <a:r>
              <a:t>With default std::less&lt;int&gt;: 1 15 34 45 77 98 </a:t>
            </a:r>
          </a:p>
          <a:p>
            <a:pPr marL="0" indent="0" defTabSz="315468">
              <a:spcBef>
                <a:spcPts val="0"/>
              </a:spcBef>
              <a:buSzTx/>
              <a:buNone/>
              <a:defRPr b="1" sz="1380">
                <a:latin typeface="Times Roman"/>
                <a:ea typeface="Times Roman"/>
                <a:cs typeface="Times Roman"/>
                <a:sym typeface="Times Roman"/>
              </a:defRPr>
            </a:pPr>
            <a:r>
              <a:t>With std::greater&lt;int&gt;: 98 77 45 34 15 1 </a:t>
            </a:r>
          </a:p>
          <a:p>
            <a:pPr marL="0" indent="0" defTabSz="315468">
              <a:spcBef>
                <a:spcPts val="0"/>
              </a:spcBef>
              <a:buSzTx/>
              <a:buNone/>
              <a:defRPr b="1" sz="1380">
                <a:latin typeface="Times Roman"/>
                <a:ea typeface="Times Roman"/>
                <a:cs typeface="Times Roman"/>
                <a:sym typeface="Times Roman"/>
              </a:defRPr>
            </a:pPr>
            <a:r>
              <a:t>With custom compare comp: 98 77 45 34 15 1</a:t>
            </a:r>
          </a:p>
          <a:p>
            <a:pPr marL="0" indent="0" defTabSz="315468">
              <a:spcBef>
                <a:spcPts val="0"/>
              </a:spcBef>
              <a:buSzTx/>
              <a:buNone/>
              <a:defRPr b="1" sz="1380">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2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Unordered associative containers"/>
          <p:cNvSpPr txBox="1"/>
          <p:nvPr>
            <p:ph type="title"/>
          </p:nvPr>
        </p:nvSpPr>
        <p:spPr>
          <a:prstGeom prst="rect">
            <a:avLst/>
          </a:prstGeom>
        </p:spPr>
        <p:txBody>
          <a:bodyPr/>
          <a:lstStyle>
            <a:lvl1pPr defTabSz="775969">
              <a:defRPr sz="10528"/>
            </a:lvl1pPr>
          </a:lstStyle>
          <a:p>
            <a:pPr/>
            <a:r>
              <a:t>Unordered associative containers</a:t>
            </a:r>
          </a:p>
        </p:txBody>
      </p:sp>
      <p:sp>
        <p:nvSpPr>
          <p:cNvPr id="800" name="Unordered associative containers…"/>
          <p:cNvSpPr txBox="1"/>
          <p:nvPr>
            <p:ph type="body" idx="1"/>
          </p:nvPr>
        </p:nvSpPr>
        <p:spPr>
          <a:prstGeom prst="rect">
            <a:avLst/>
          </a:prstGeom>
        </p:spPr>
        <p:txBody>
          <a:bodyPr/>
          <a:lstStyle/>
          <a:p>
            <a:pPr marL="0" indent="0" defTabSz="457200">
              <a:spcBef>
                <a:spcPts val="0"/>
              </a:spcBef>
              <a:buSzTx/>
              <a:buNone/>
              <a:defRPr b="1" sz="4000">
                <a:solidFill>
                  <a:srgbClr val="090909"/>
                </a:solidFill>
                <a:latin typeface="Helvetica"/>
                <a:ea typeface="Helvetica"/>
                <a:cs typeface="Helvetica"/>
                <a:sym typeface="Helvetica"/>
              </a:defRPr>
            </a:pPr>
            <a:r>
              <a:t>Unordered associative containers</a:t>
            </a:r>
          </a:p>
          <a:p>
            <a:pPr marL="0" indent="0" defTabSz="457200">
              <a:spcBef>
                <a:spcPts val="0"/>
              </a:spcBef>
              <a:buSzTx/>
              <a:buNone/>
              <a:defRPr sz="4500">
                <a:solidFill>
                  <a:srgbClr val="090909"/>
                </a:solidFill>
                <a:latin typeface="Helvetica"/>
                <a:ea typeface="Helvetica"/>
                <a:cs typeface="Helvetica"/>
                <a:sym typeface="Helvetica"/>
              </a:defRPr>
            </a:pPr>
            <a:r>
              <a:t>Binary search tree is not the only way of implementing associative containers. With hash tables, items can be found in </a:t>
            </a:r>
            <a:r>
              <a:rPr sz="4100"/>
              <a:t>O(1)</a:t>
            </a:r>
            <a:r>
              <a:t> time. The </a:t>
            </a:r>
            <a:r>
              <a:rPr sz="4100"/>
              <a:t>size</a:t>
            </a:r>
            <a:r>
              <a:t> of the hash table can be manipulated by the user, and the hash function can also be chosen individually, which is important, because the performance versus space consumption characteristics depend on that.</a:t>
            </a:r>
          </a:p>
          <a:p>
            <a:pPr marL="0" indent="0" defTabSz="457200">
              <a:spcBef>
                <a:spcPts val="0"/>
              </a:spcBef>
              <a:buSzTx/>
              <a:buNone/>
              <a:defRPr sz="4500">
                <a:solidFill>
                  <a:srgbClr val="090909"/>
                </a:solidFill>
                <a:latin typeface="Helvetica"/>
                <a:ea typeface="Helvetica"/>
                <a:cs typeface="Helvetica"/>
                <a:sym typeface="Helvetica"/>
              </a:defRPr>
            </a:pPr>
            <a:r>
              <a:t>Some important pointers</a:t>
            </a:r>
          </a:p>
          <a:p>
            <a:pPr marL="457199" indent="-317499" defTabSz="457200">
              <a:spcBef>
                <a:spcPts val="0"/>
              </a:spcBef>
              <a:buClr>
                <a:srgbClr val="090909"/>
              </a:buClr>
              <a:buFont typeface="TimesNewRomanPSMT"/>
              <a:defRPr sz="4500">
                <a:solidFill>
                  <a:srgbClr val="090909"/>
                </a:solidFill>
                <a:latin typeface="Helvetica"/>
                <a:ea typeface="Helvetica"/>
                <a:cs typeface="Helvetica"/>
                <a:sym typeface="Helvetica"/>
              </a:defRPr>
            </a:pPr>
            <a:r>
              <a:t>These containers has Hash table implementation</a:t>
            </a:r>
          </a:p>
          <a:p>
            <a:pPr marL="457199" indent="-317499" defTabSz="457200">
              <a:spcBef>
                <a:spcPts val="0"/>
              </a:spcBef>
              <a:buClr>
                <a:srgbClr val="090909"/>
              </a:buClr>
              <a:buFont typeface="TimesNewRomanPSMT"/>
              <a:defRPr sz="4500">
                <a:solidFill>
                  <a:srgbClr val="090909"/>
                </a:solidFill>
                <a:latin typeface="Helvetica"/>
                <a:ea typeface="Helvetica"/>
                <a:cs typeface="Helvetica"/>
                <a:sym typeface="Helvetica"/>
              </a:defRPr>
            </a:pPr>
            <a:r>
              <a:t>Since elements are unordered, you cannot perform binary search</a:t>
            </a:r>
          </a:p>
          <a:p>
            <a:pPr marL="457199" indent="-317499" defTabSz="457200">
              <a:spcBef>
                <a:spcPts val="0"/>
              </a:spcBef>
              <a:buClr>
                <a:srgbClr val="090909"/>
              </a:buClr>
              <a:buFont typeface="TimesNewRomanPSMT"/>
              <a:defRPr sz="4500">
                <a:solidFill>
                  <a:srgbClr val="090909"/>
                </a:solidFill>
                <a:latin typeface="Helvetica"/>
                <a:ea typeface="Helvetica"/>
                <a:cs typeface="Helvetica"/>
                <a:sym typeface="Helvetica"/>
              </a:defRPr>
            </a:pPr>
            <a:r>
              <a:t>Also, </a:t>
            </a:r>
            <a:r>
              <a:rPr sz="4100"/>
              <a:t>begin()</a:t>
            </a:r>
            <a:r>
              <a:t> does not return the smallest element</a:t>
            </a:r>
          </a:p>
          <a:p>
            <a:pPr marL="457199" indent="-317499" defTabSz="457200">
              <a:spcBef>
                <a:spcPts val="0"/>
              </a:spcBef>
              <a:buClr>
                <a:srgbClr val="090909"/>
              </a:buClr>
              <a:buFont typeface="TimesNewRomanPSMT"/>
              <a:defRPr sz="4500">
                <a:solidFill>
                  <a:srgbClr val="090909"/>
                </a:solidFill>
                <a:latin typeface="Helvetica"/>
                <a:ea typeface="Helvetica"/>
                <a:cs typeface="Helvetica"/>
                <a:sym typeface="Helvetica"/>
              </a:defRPr>
            </a:pPr>
            <a:r>
              <a:t>In order to use </a:t>
            </a:r>
            <a:r>
              <a:rPr sz="4100"/>
              <a:t>unordered_set/map</a:t>
            </a:r>
            <a:r>
              <a:t>, classes must have hash function implemented</a:t>
            </a:r>
          </a:p>
        </p:txBody>
      </p:sp>
    </p:spTree>
  </p:cSld>
  <p:clrMapOvr>
    <a:masterClrMapping/>
  </p:clrMapOvr>
  <p:transition xmlns:p14="http://schemas.microsoft.com/office/powerpoint/2010/main" spd="med" advClick="1"/>
</p:sld>
</file>

<file path=ppt/slides/slide2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Unordered associative containers"/>
          <p:cNvSpPr txBox="1"/>
          <p:nvPr>
            <p:ph type="title"/>
          </p:nvPr>
        </p:nvSpPr>
        <p:spPr>
          <a:prstGeom prst="rect">
            <a:avLst/>
          </a:prstGeom>
        </p:spPr>
        <p:txBody>
          <a:bodyPr/>
          <a:lstStyle>
            <a:lvl1pPr defTabSz="775969">
              <a:defRPr sz="10528"/>
            </a:lvl1pPr>
          </a:lstStyle>
          <a:p>
            <a:pPr/>
            <a:r>
              <a:t>Unordered associative containers</a:t>
            </a:r>
          </a:p>
        </p:txBody>
      </p:sp>
      <p:sp>
        <p:nvSpPr>
          <p:cNvPr id="803" name="struct hasher…"/>
          <p:cNvSpPr txBox="1"/>
          <p:nvPr>
            <p:ph type="body" idx="1"/>
          </p:nvPr>
        </p:nvSpPr>
        <p:spPr>
          <a:prstGeom prst="rect">
            <a:avLst/>
          </a:prstGeom>
        </p:spPr>
        <p:txBody>
          <a:bodyPr/>
          <a:lstStyle/>
          <a:p>
            <a:pPr marL="0" indent="0" defTabSz="333756">
              <a:spcBef>
                <a:spcPts val="0"/>
              </a:spcBef>
              <a:buSzTx/>
              <a:buNone/>
              <a:defRPr b="1" sz="2701">
                <a:latin typeface="Times Roman"/>
                <a:ea typeface="Times Roman"/>
                <a:cs typeface="Times Roman"/>
                <a:sym typeface="Times Roman"/>
              </a:defRPr>
            </a:pPr>
            <a:r>
              <a:t>struct hasher</a:t>
            </a:r>
          </a:p>
          <a:p>
            <a:pPr marL="0" indent="0" defTabSz="333756">
              <a:spcBef>
                <a:spcPts val="0"/>
              </a:spcBef>
              <a:buSzTx/>
              <a:buNone/>
              <a:defRPr b="1" sz="2701">
                <a:latin typeface="Times Roman"/>
                <a:ea typeface="Times Roman"/>
                <a:cs typeface="Times Roman"/>
                <a:sym typeface="Times Roman"/>
              </a:defRPr>
            </a:pPr>
            <a:r>
              <a:t>{</a:t>
            </a:r>
          </a:p>
          <a:p>
            <a:pPr marL="0" indent="0" defTabSz="333756">
              <a:spcBef>
                <a:spcPts val="0"/>
              </a:spcBef>
              <a:buSzTx/>
              <a:buNone/>
              <a:defRPr b="1" sz="2701">
                <a:latin typeface="Times Roman"/>
                <a:ea typeface="Times Roman"/>
                <a:cs typeface="Times Roman"/>
                <a:sym typeface="Times Roman"/>
              </a:defRPr>
            </a:pPr>
            <a:r>
              <a:t>    size_t operator()(std::pair&lt;int, int&gt; x) const</a:t>
            </a:r>
          </a:p>
          <a:p>
            <a:pPr marL="0" indent="0" defTabSz="333756">
              <a:spcBef>
                <a:spcPts val="0"/>
              </a:spcBef>
              <a:buSzTx/>
              <a:buNone/>
              <a:defRPr b="1" sz="2701">
                <a:latin typeface="Times Roman"/>
                <a:ea typeface="Times Roman"/>
                <a:cs typeface="Times Roman"/>
                <a:sym typeface="Times Roman"/>
              </a:defRPr>
            </a:pPr>
            <a:r>
              <a:t>    {</a:t>
            </a:r>
          </a:p>
          <a:p>
            <a:pPr marL="0" indent="0" defTabSz="333756">
              <a:spcBef>
                <a:spcPts val="0"/>
              </a:spcBef>
              <a:buSzTx/>
              <a:buNone/>
              <a:defRPr b="1" sz="2701">
                <a:latin typeface="Times Roman"/>
                <a:ea typeface="Times Roman"/>
                <a:cs typeface="Times Roman"/>
                <a:sym typeface="Times Roman"/>
              </a:defRPr>
            </a:pPr>
            <a:r>
              <a:t>        return x.first ^ x.second;</a:t>
            </a:r>
          </a:p>
          <a:p>
            <a:pPr marL="0" indent="0" defTabSz="333756">
              <a:spcBef>
                <a:spcPts val="0"/>
              </a:spcBef>
              <a:buSzTx/>
              <a:buNone/>
              <a:defRPr b="1" sz="2701">
                <a:latin typeface="Times Roman"/>
                <a:ea typeface="Times Roman"/>
                <a:cs typeface="Times Roman"/>
                <a:sym typeface="Times Roman"/>
              </a:defRPr>
            </a:pPr>
            <a:r>
              <a:t>    }</a:t>
            </a:r>
          </a:p>
          <a:p>
            <a:pPr marL="0" indent="0" defTabSz="333756">
              <a:spcBef>
                <a:spcPts val="0"/>
              </a:spcBef>
              <a:buSzTx/>
              <a:buNone/>
              <a:defRPr b="1" sz="2701">
                <a:latin typeface="Times Roman"/>
                <a:ea typeface="Times Roman"/>
                <a:cs typeface="Times Roman"/>
                <a:sym typeface="Times Roman"/>
              </a:defRPr>
            </a:pPr>
            <a:r>
              <a:t>};</a:t>
            </a:r>
          </a:p>
          <a:p>
            <a:pPr marL="0" indent="0" defTabSz="333756">
              <a:spcBef>
                <a:spcPts val="0"/>
              </a:spcBef>
              <a:buSzTx/>
              <a:buNone/>
              <a:defRPr b="1" sz="2701">
                <a:latin typeface="Times Roman"/>
                <a:ea typeface="Times Roman"/>
                <a:cs typeface="Times Roman"/>
                <a:sym typeface="Times Roman"/>
              </a:defRPr>
            </a:pPr>
          </a:p>
          <a:p>
            <a:pPr marL="0" indent="0" defTabSz="333756">
              <a:spcBef>
                <a:spcPts val="0"/>
              </a:spcBef>
              <a:buSzTx/>
              <a:buNone/>
              <a:defRPr b="1" sz="2701">
                <a:latin typeface="Times Roman"/>
                <a:ea typeface="Times Roman"/>
                <a:cs typeface="Times Roman"/>
                <a:sym typeface="Times Roman"/>
              </a:defRPr>
            </a:pPr>
            <a:r>
              <a:t>int main()</a:t>
            </a:r>
          </a:p>
          <a:p>
            <a:pPr marL="0" indent="0" defTabSz="333756">
              <a:spcBef>
                <a:spcPts val="0"/>
              </a:spcBef>
              <a:buSzTx/>
              <a:buNone/>
              <a:defRPr b="1" sz="2701">
                <a:latin typeface="Times Roman"/>
                <a:ea typeface="Times Roman"/>
                <a:cs typeface="Times Roman"/>
                <a:sym typeface="Times Roman"/>
              </a:defRPr>
            </a:pPr>
            <a:r>
              <a:t>{</a:t>
            </a:r>
          </a:p>
          <a:p>
            <a:pPr marL="0" indent="0" defTabSz="333756">
              <a:spcBef>
                <a:spcPts val="0"/>
              </a:spcBef>
              <a:buSzTx/>
              <a:buNone/>
              <a:defRPr b="1" sz="2701">
                <a:latin typeface="Times Roman"/>
                <a:ea typeface="Times Roman"/>
                <a:cs typeface="Times Roman"/>
                <a:sym typeface="Times Roman"/>
              </a:defRPr>
            </a:pPr>
            <a:r>
              <a:t>    std::unordered_set&lt;std::pair&lt;int, int&gt;, hasher&gt; us;</a:t>
            </a:r>
          </a:p>
          <a:p>
            <a:pPr marL="0" indent="0" defTabSz="333756">
              <a:spcBef>
                <a:spcPts val="0"/>
              </a:spcBef>
              <a:buSzTx/>
              <a:buNone/>
              <a:defRPr b="1" sz="2701">
                <a:latin typeface="Times Roman"/>
                <a:ea typeface="Times Roman"/>
                <a:cs typeface="Times Roman"/>
                <a:sym typeface="Times Roman"/>
              </a:defRPr>
            </a:pPr>
          </a:p>
          <a:p>
            <a:pPr marL="0" indent="0" defTabSz="333756">
              <a:spcBef>
                <a:spcPts val="0"/>
              </a:spcBef>
              <a:buSzTx/>
              <a:buNone/>
              <a:defRPr b="1" sz="2701">
                <a:latin typeface="Times Roman"/>
                <a:ea typeface="Times Roman"/>
                <a:cs typeface="Times Roman"/>
                <a:sym typeface="Times Roman"/>
              </a:defRPr>
            </a:pPr>
            <a:r>
              <a:t>    us.insert({5, 2});</a:t>
            </a:r>
          </a:p>
          <a:p>
            <a:pPr marL="0" indent="0" defTabSz="333756">
              <a:spcBef>
                <a:spcPts val="0"/>
              </a:spcBef>
              <a:buSzTx/>
              <a:buNone/>
              <a:defRPr b="1" sz="2701">
                <a:latin typeface="Times Roman"/>
                <a:ea typeface="Times Roman"/>
                <a:cs typeface="Times Roman"/>
                <a:sym typeface="Times Roman"/>
              </a:defRPr>
            </a:pPr>
            <a:r>
              <a:t>    us.insert({6, 1});</a:t>
            </a:r>
          </a:p>
          <a:p>
            <a:pPr marL="0" indent="0" defTabSz="333756">
              <a:spcBef>
                <a:spcPts val="0"/>
              </a:spcBef>
              <a:buSzTx/>
              <a:buNone/>
              <a:defRPr b="1" sz="2701">
                <a:latin typeface="Times Roman"/>
                <a:ea typeface="Times Roman"/>
                <a:cs typeface="Times Roman"/>
                <a:sym typeface="Times Roman"/>
              </a:defRPr>
            </a:pPr>
            <a:r>
              <a:t>    us.insert({1, 7});</a:t>
            </a:r>
          </a:p>
          <a:p>
            <a:pPr marL="0" indent="0" defTabSz="333756">
              <a:spcBef>
                <a:spcPts val="0"/>
              </a:spcBef>
              <a:buSzTx/>
              <a:buNone/>
              <a:defRPr b="1" sz="2701">
                <a:latin typeface="Times Roman"/>
                <a:ea typeface="Times Roman"/>
                <a:cs typeface="Times Roman"/>
                <a:sym typeface="Times Roman"/>
              </a:defRPr>
            </a:pPr>
            <a:r>
              <a:t>    us.insert({4, 9});</a:t>
            </a:r>
          </a:p>
          <a:p>
            <a:pPr marL="0" indent="0" defTabSz="333756">
              <a:spcBef>
                <a:spcPts val="0"/>
              </a:spcBef>
              <a:buSzTx/>
              <a:buNone/>
              <a:defRPr b="1" sz="2701">
                <a:latin typeface="Times Roman"/>
                <a:ea typeface="Times Roman"/>
                <a:cs typeface="Times Roman"/>
                <a:sym typeface="Times Roman"/>
              </a:defRPr>
            </a:pPr>
            <a:r>
              <a:t>    us.insert({0, 6});</a:t>
            </a:r>
          </a:p>
          <a:p>
            <a:pPr marL="0" indent="0" defTabSz="333756">
              <a:spcBef>
                <a:spcPts val="0"/>
              </a:spcBef>
              <a:buSzTx/>
              <a:buNone/>
              <a:defRPr b="1" sz="2701">
                <a:latin typeface="Times Roman"/>
                <a:ea typeface="Times Roman"/>
                <a:cs typeface="Times Roman"/>
                <a:sym typeface="Times Roman"/>
              </a:defRPr>
            </a:pPr>
          </a:p>
          <a:p>
            <a:pPr marL="0" indent="0" defTabSz="333756">
              <a:spcBef>
                <a:spcPts val="0"/>
              </a:spcBef>
              <a:buSzTx/>
              <a:buNone/>
              <a:defRPr b="1" sz="2701">
                <a:latin typeface="Times Roman"/>
                <a:ea typeface="Times Roman"/>
                <a:cs typeface="Times Roman"/>
                <a:sym typeface="Times Roman"/>
              </a:defRPr>
            </a:pPr>
            <a:r>
              <a:t>    std::cout &lt;&lt; us.bucket_size(6) &lt;&lt; std::endl; // prints 2 becz there are 2 containers with hash code 6</a:t>
            </a:r>
          </a:p>
          <a:p>
            <a:pPr marL="0" indent="0" defTabSz="333756">
              <a:spcBef>
                <a:spcPts val="0"/>
              </a:spcBef>
              <a:buSzTx/>
              <a:buNone/>
              <a:defRPr b="1" sz="2701">
                <a:latin typeface="Times Roman"/>
                <a:ea typeface="Times Roman"/>
                <a:cs typeface="Times Roman"/>
                <a:sym typeface="Times Roman"/>
              </a:defRPr>
            </a:pPr>
            <a:r>
              <a:t>    return EXIT_SUCCESS;  </a:t>
            </a:r>
          </a:p>
          <a:p>
            <a:pPr marL="0" indent="0" defTabSz="333756">
              <a:spcBef>
                <a:spcPts val="0"/>
              </a:spcBef>
              <a:buSzTx/>
              <a:buNone/>
              <a:defRPr b="1" sz="2701">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2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Adapter Containers"/>
          <p:cNvSpPr txBox="1"/>
          <p:nvPr>
            <p:ph type="title"/>
          </p:nvPr>
        </p:nvSpPr>
        <p:spPr>
          <a:prstGeom prst="rect">
            <a:avLst/>
          </a:prstGeom>
        </p:spPr>
        <p:txBody>
          <a:bodyPr/>
          <a:lstStyle/>
          <a:p>
            <a:pPr/>
            <a:r>
              <a:t>Adapter Containers</a:t>
            </a:r>
          </a:p>
        </p:txBody>
      </p:sp>
      <p:sp>
        <p:nvSpPr>
          <p:cNvPr id="806" name="Adapter Containers…"/>
          <p:cNvSpPr txBox="1"/>
          <p:nvPr>
            <p:ph type="body" idx="1"/>
          </p:nvPr>
        </p:nvSpPr>
        <p:spPr>
          <a:prstGeom prst="rect">
            <a:avLst/>
          </a:prstGeom>
        </p:spPr>
        <p:txBody>
          <a:bodyPr/>
          <a:lstStyle/>
          <a:p>
            <a:pPr marL="0" indent="0" defTabSz="443484">
              <a:spcBef>
                <a:spcPts val="0"/>
              </a:spcBef>
              <a:buSzTx/>
              <a:buNone/>
              <a:defRPr b="1" sz="2813">
                <a:solidFill>
                  <a:srgbClr val="090909"/>
                </a:solidFill>
                <a:latin typeface="Helvetica"/>
                <a:ea typeface="Helvetica"/>
                <a:cs typeface="Helvetica"/>
                <a:sym typeface="Helvetica"/>
              </a:defRPr>
            </a:pPr>
            <a:r>
              <a:t>Adapter Containers</a:t>
            </a:r>
          </a:p>
          <a:p>
            <a:pPr marL="0" indent="0" defTabSz="443484">
              <a:spcBef>
                <a:spcPts val="0"/>
              </a:spcBef>
              <a:buSzTx/>
              <a:buNone/>
              <a:defRPr sz="3298">
                <a:solidFill>
                  <a:srgbClr val="090909"/>
                </a:solidFill>
                <a:latin typeface="Helvetica"/>
                <a:ea typeface="Helvetica"/>
                <a:cs typeface="Helvetica"/>
                <a:sym typeface="Helvetica"/>
              </a:defRPr>
            </a:pPr>
            <a:r>
              <a:t>Container adapters are a special type of container class. They are not full container classes on their own, but wrappers around other container types (such as a vector, deque, or list). These container adapters encapsulate the underlying container type and limit the user interfaces accordingly.</a:t>
            </a:r>
          </a:p>
          <a:p>
            <a:pPr marL="443484" indent="-307975" defTabSz="443484">
              <a:spcBef>
                <a:spcPts val="0"/>
              </a:spcBef>
              <a:buClr>
                <a:srgbClr val="090909"/>
              </a:buClr>
              <a:buFont typeface="TimesNewRomanPSMT"/>
              <a:defRPr sz="3298">
                <a:solidFill>
                  <a:srgbClr val="090909"/>
                </a:solidFill>
                <a:latin typeface="Helvetica"/>
                <a:ea typeface="Helvetica"/>
                <a:cs typeface="Helvetica"/>
                <a:sym typeface="Helvetica"/>
              </a:defRPr>
            </a:pPr>
            <a:r>
              <a:t>There are three standard container adapters: stacks, queues, and priority queues.</a:t>
            </a:r>
          </a:p>
          <a:p>
            <a:pPr marL="443484" indent="-307975" defTabSz="443484">
              <a:spcBef>
                <a:spcPts val="0"/>
              </a:spcBef>
              <a:buClr>
                <a:srgbClr val="090909"/>
              </a:buClr>
              <a:buFont typeface="TimesNewRomanPSMT"/>
              <a:defRPr sz="3298">
                <a:solidFill>
                  <a:srgbClr val="090909"/>
                </a:solidFill>
                <a:latin typeface="Helvetica"/>
                <a:ea typeface="Helvetica"/>
                <a:cs typeface="Helvetica"/>
                <a:sym typeface="Helvetica"/>
              </a:defRPr>
            </a:pPr>
            <a:r>
              <a:t>Constructor adapters allow you to pass a specific allocator to their constructors.</a:t>
            </a:r>
          </a:p>
          <a:p>
            <a:pPr marL="443484" indent="-307975" defTabSz="443484">
              <a:spcBef>
                <a:spcPts val="0"/>
              </a:spcBef>
              <a:buClr>
                <a:srgbClr val="090909"/>
              </a:buClr>
              <a:buFont typeface="TimesNewRomanPSMT"/>
              <a:defRPr sz="3298">
                <a:solidFill>
                  <a:srgbClr val="090909"/>
                </a:solidFill>
                <a:latin typeface="Helvetica"/>
                <a:ea typeface="Helvetica"/>
                <a:cs typeface="Helvetica"/>
                <a:sym typeface="Helvetica"/>
              </a:defRPr>
            </a:pPr>
            <a:r>
              <a:t>Container adapters provide the </a:t>
            </a:r>
            <a:r>
              <a:rPr sz="2910"/>
              <a:t>emplace()</a:t>
            </a:r>
            <a:r>
              <a:t> feature, which internally creates a new element initialized by the passed arguments</a:t>
            </a:r>
          </a:p>
          <a:p>
            <a:pPr marL="0" indent="0" defTabSz="443484">
              <a:spcBef>
                <a:spcPts val="0"/>
              </a:spcBef>
              <a:buSzTx/>
              <a:buNone/>
              <a:defRPr sz="2910">
                <a:solidFill>
                  <a:srgbClr val="090909"/>
                </a:solidFill>
                <a:latin typeface="Helvetica"/>
                <a:ea typeface="Helvetica"/>
                <a:cs typeface="Helvetica"/>
                <a:sym typeface="Helvetica"/>
              </a:defRPr>
            </a:pPr>
            <a:r>
              <a:t>std::stack</a:t>
            </a:r>
            <a:endParaRPr sz="3298"/>
          </a:p>
          <a:p>
            <a:pPr marL="0" indent="0" defTabSz="443484">
              <a:spcBef>
                <a:spcPts val="0"/>
              </a:spcBef>
              <a:buSzTx/>
              <a:buNone/>
              <a:defRPr sz="3298">
                <a:solidFill>
                  <a:srgbClr val="090909"/>
                </a:solidFill>
                <a:latin typeface="Helvetica"/>
                <a:ea typeface="Helvetica"/>
                <a:cs typeface="Helvetica"/>
                <a:sym typeface="Helvetica"/>
              </a:defRPr>
            </a:pPr>
            <a:r>
              <a:t>A </a:t>
            </a:r>
            <a:r>
              <a:rPr sz="2910"/>
              <a:t>stack</a:t>
            </a:r>
            <a:r>
              <a:t> is a container which allows insertion, retrieving, and deletion only at one end (LIFO data structure). Objects inserted first are removed last. Any one of the sequence container could be used as a </a:t>
            </a:r>
            <a:r>
              <a:rPr sz="2910"/>
              <a:t>stack</a:t>
            </a:r>
            <a:r>
              <a:t>, if those containers supports the following operation.</a:t>
            </a:r>
          </a:p>
          <a:p>
            <a:pPr marL="443484" indent="-307975" defTabSz="443484">
              <a:spcBef>
                <a:spcPts val="0"/>
              </a:spcBef>
              <a:buClr>
                <a:srgbClr val="090909"/>
              </a:buClr>
              <a:buFont typeface="TimesNewRomanPSMT"/>
              <a:defRPr sz="3298">
                <a:solidFill>
                  <a:srgbClr val="090909"/>
                </a:solidFill>
                <a:latin typeface="Helvetica"/>
                <a:ea typeface="Helvetica"/>
                <a:cs typeface="Helvetica"/>
                <a:sym typeface="Helvetica"/>
              </a:defRPr>
            </a:pPr>
            <a:r>
              <a:t>Insertion at one end (push, with </a:t>
            </a:r>
            <a:r>
              <a:rPr sz="2910"/>
              <a:t>push_back()</a:t>
            </a:r>
            <a:r>
              <a:t>).</a:t>
            </a:r>
          </a:p>
          <a:p>
            <a:pPr marL="443484" indent="-307975" defTabSz="443484">
              <a:spcBef>
                <a:spcPts val="0"/>
              </a:spcBef>
              <a:buClr>
                <a:srgbClr val="090909"/>
              </a:buClr>
              <a:buFont typeface="TimesNewRomanPSMT"/>
              <a:defRPr sz="3298">
                <a:solidFill>
                  <a:srgbClr val="090909"/>
                </a:solidFill>
                <a:latin typeface="Helvetica"/>
                <a:ea typeface="Helvetica"/>
                <a:cs typeface="Helvetica"/>
                <a:sym typeface="Helvetica"/>
              </a:defRPr>
            </a:pPr>
            <a:r>
              <a:t>Deletion from the same end (pop, with </a:t>
            </a:r>
            <a:r>
              <a:rPr sz="2910"/>
              <a:t>pop_back()</a:t>
            </a:r>
            <a:r>
              <a:t>).</a:t>
            </a:r>
          </a:p>
          <a:p>
            <a:pPr marL="443484" indent="-307975" defTabSz="443484">
              <a:spcBef>
                <a:spcPts val="0"/>
              </a:spcBef>
              <a:buClr>
                <a:srgbClr val="090909"/>
              </a:buClr>
              <a:buFont typeface="TimesNewRomanPSMT"/>
              <a:defRPr sz="3298">
                <a:solidFill>
                  <a:srgbClr val="090909"/>
                </a:solidFill>
                <a:latin typeface="Helvetica"/>
                <a:ea typeface="Helvetica"/>
                <a:cs typeface="Helvetica"/>
                <a:sym typeface="Helvetica"/>
              </a:defRPr>
            </a:pPr>
            <a:r>
              <a:t>Retrieving the value at that end (top, with </a:t>
            </a:r>
            <a:r>
              <a:rPr sz="2910"/>
              <a:t>back()</a:t>
            </a:r>
            <a:r>
              <a:t>).</a:t>
            </a:r>
          </a:p>
          <a:p>
            <a:pPr marL="443484" indent="-307975" defTabSz="443484">
              <a:spcBef>
                <a:spcPts val="0"/>
              </a:spcBef>
              <a:buClr>
                <a:srgbClr val="090909"/>
              </a:buClr>
              <a:buFont typeface="TimesNewRomanPSMT"/>
              <a:defRPr sz="3298">
                <a:solidFill>
                  <a:srgbClr val="090909"/>
                </a:solidFill>
                <a:latin typeface="Helvetica"/>
                <a:ea typeface="Helvetica"/>
                <a:cs typeface="Helvetica"/>
                <a:sym typeface="Helvetica"/>
              </a:defRPr>
            </a:pPr>
            <a:r>
              <a:t>Testing the </a:t>
            </a:r>
            <a:r>
              <a:rPr sz="2910"/>
              <a:t>stack</a:t>
            </a:r>
            <a:r>
              <a:t> being empty (with </a:t>
            </a:r>
            <a:r>
              <a:rPr sz="2910"/>
              <a:t>empty()</a:t>
            </a:r>
            <a:r>
              <a:t>).</a:t>
            </a:r>
          </a:p>
          <a:p>
            <a:pPr marL="0" indent="0" defTabSz="443484">
              <a:spcBef>
                <a:spcPts val="0"/>
              </a:spcBef>
              <a:buSzTx/>
              <a:buNone/>
              <a:defRPr sz="3298">
                <a:solidFill>
                  <a:srgbClr val="090909"/>
                </a:solidFill>
                <a:latin typeface="Helvetica"/>
                <a:ea typeface="Helvetica"/>
                <a:cs typeface="Helvetica"/>
                <a:sym typeface="Helvetica"/>
              </a:defRPr>
            </a:pPr>
            <a:r>
              <a:t>The </a:t>
            </a:r>
            <a:r>
              <a:rPr sz="2910"/>
              <a:t>std::stack&lt;T&gt;</a:t>
            </a:r>
            <a:r>
              <a:t> is a </a:t>
            </a:r>
            <a:r>
              <a:rPr sz="2910"/>
              <a:t>stack</a:t>
            </a:r>
            <a:r>
              <a:t> of </a:t>
            </a:r>
            <a:r>
              <a:rPr sz="2910"/>
              <a:t>T</a:t>
            </a:r>
            <a:r>
              <a:t> with a default implementation using a </a:t>
            </a:r>
            <a:r>
              <a:rPr sz="2910"/>
              <a:t>deque</a:t>
            </a:r>
            <a:r>
              <a:t>.</a:t>
            </a:r>
          </a:p>
        </p:txBody>
      </p:sp>
    </p:spTree>
  </p:cSld>
  <p:clrMapOvr>
    <a:masterClrMapping/>
  </p:clrMapOvr>
  <p:transition xmlns:p14="http://schemas.microsoft.com/office/powerpoint/2010/main" spd="med" advClick="1"/>
</p:sld>
</file>

<file path=ppt/slides/slide2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8" name="Stack"/>
          <p:cNvSpPr txBox="1"/>
          <p:nvPr>
            <p:ph type="title"/>
          </p:nvPr>
        </p:nvSpPr>
        <p:spPr>
          <a:prstGeom prst="rect">
            <a:avLst/>
          </a:prstGeom>
        </p:spPr>
        <p:txBody>
          <a:bodyPr/>
          <a:lstStyle/>
          <a:p>
            <a:pPr/>
            <a:r>
              <a:t>Stack</a:t>
            </a:r>
          </a:p>
        </p:txBody>
      </p:sp>
      <p:sp>
        <p:nvSpPr>
          <p:cNvPr id="809" name="nt main()…"/>
          <p:cNvSpPr txBox="1"/>
          <p:nvPr>
            <p:ph type="body" idx="1"/>
          </p:nvPr>
        </p:nvSpPr>
        <p:spPr>
          <a:prstGeom prst="rect">
            <a:avLst/>
          </a:prstGeom>
        </p:spPr>
        <p:txBody>
          <a:bodyPr/>
          <a:lstStyle/>
          <a:p>
            <a:pPr marL="0" indent="0" defTabSz="301752">
              <a:spcBef>
                <a:spcPts val="0"/>
              </a:spcBef>
              <a:buSzTx/>
              <a:buNone/>
              <a:defRPr b="1" sz="2046">
                <a:latin typeface="Times Roman"/>
                <a:ea typeface="Times Roman"/>
                <a:cs typeface="Times Roman"/>
                <a:sym typeface="Times Roman"/>
              </a:defRPr>
            </a:pPr>
            <a:r>
              <a:t>nt main()</a:t>
            </a:r>
          </a:p>
          <a:p>
            <a:pPr marL="0" indent="0" defTabSz="301752">
              <a:spcBef>
                <a:spcPts val="0"/>
              </a:spcBef>
              <a:buSzTx/>
              <a:buNone/>
              <a:defRPr b="1" sz="2046">
                <a:latin typeface="Times Roman"/>
                <a:ea typeface="Times Roman"/>
                <a:cs typeface="Times Roman"/>
                <a:sym typeface="Times Roman"/>
              </a:defRPr>
            </a:pPr>
            <a:r>
              <a:t>{</a:t>
            </a:r>
          </a:p>
          <a:p>
            <a:pPr marL="0" indent="0" defTabSz="301752">
              <a:spcBef>
                <a:spcPts val="0"/>
              </a:spcBef>
              <a:buSzTx/>
              <a:buNone/>
              <a:defRPr b="1" sz="2046">
                <a:latin typeface="Times Roman"/>
                <a:ea typeface="Times Roman"/>
                <a:cs typeface="Times Roman"/>
                <a:sym typeface="Times Roman"/>
              </a:defRPr>
            </a:pPr>
            <a:r>
              <a:t>    std::stack&lt;int&gt; s;</a:t>
            </a:r>
          </a:p>
          <a:p>
            <a:pPr marL="0" indent="0" defTabSz="301752">
              <a:spcBef>
                <a:spcPts val="0"/>
              </a:spcBef>
              <a:buSzTx/>
              <a:buNone/>
              <a:defRPr b="1" sz="2046">
                <a:latin typeface="Times Roman"/>
                <a:ea typeface="Times Roman"/>
                <a:cs typeface="Times Roman"/>
                <a:sym typeface="Times Roman"/>
              </a:defRPr>
            </a:pPr>
            <a:r>
              <a:t>    s.push(10);</a:t>
            </a:r>
          </a:p>
          <a:p>
            <a:pPr marL="0" indent="0" defTabSz="301752">
              <a:spcBef>
                <a:spcPts val="0"/>
              </a:spcBef>
              <a:buSzTx/>
              <a:buNone/>
              <a:defRPr b="1" sz="2046">
                <a:latin typeface="Times Roman"/>
                <a:ea typeface="Times Roman"/>
                <a:cs typeface="Times Roman"/>
                <a:sym typeface="Times Roman"/>
              </a:defRPr>
            </a:pPr>
            <a:r>
              <a:t>    s.push(20);</a:t>
            </a:r>
          </a:p>
          <a:p>
            <a:pPr marL="0" indent="0" defTabSz="301752">
              <a:spcBef>
                <a:spcPts val="0"/>
              </a:spcBef>
              <a:buSzTx/>
              <a:buNone/>
              <a:defRPr b="1" sz="2046">
                <a:latin typeface="Times Roman"/>
                <a:ea typeface="Times Roman"/>
                <a:cs typeface="Times Roman"/>
                <a:sym typeface="Times Roman"/>
              </a:defRPr>
            </a:pPr>
            <a:r>
              <a:t>    s.push(30);</a:t>
            </a:r>
          </a:p>
          <a:p>
            <a:pPr marL="0" indent="0" defTabSz="301752">
              <a:spcBef>
                <a:spcPts val="0"/>
              </a:spcBef>
              <a:buSzTx/>
              <a:buNone/>
              <a:defRPr b="1" sz="2046">
                <a:latin typeface="Times Roman"/>
                <a:ea typeface="Times Roman"/>
                <a:cs typeface="Times Roman"/>
                <a:sym typeface="Times Roman"/>
              </a:defRPr>
            </a:pPr>
            <a:r>
              <a:t>    s.push(40);</a:t>
            </a:r>
          </a:p>
          <a:p>
            <a:pPr marL="0" indent="0" defTabSz="301752">
              <a:spcBef>
                <a:spcPts val="0"/>
              </a:spcBef>
              <a:buSzTx/>
              <a:buNone/>
              <a:defRPr b="1" sz="2046">
                <a:latin typeface="Times Roman"/>
                <a:ea typeface="Times Roman"/>
                <a:cs typeface="Times Roman"/>
                <a:sym typeface="Times Roman"/>
              </a:defRPr>
            </a:pPr>
            <a:r>
              <a:t>    s.push(50);</a:t>
            </a:r>
          </a:p>
          <a:p>
            <a:pPr marL="0" indent="0" defTabSz="301752">
              <a:spcBef>
                <a:spcPts val="0"/>
              </a:spcBef>
              <a:buSzTx/>
              <a:buNone/>
              <a:defRPr b="1" sz="2046">
                <a:latin typeface="Times Roman"/>
                <a:ea typeface="Times Roman"/>
                <a:cs typeface="Times Roman"/>
                <a:sym typeface="Times Roman"/>
              </a:defRPr>
            </a:pPr>
          </a:p>
          <a:p>
            <a:pPr marL="0" indent="0" defTabSz="301752">
              <a:spcBef>
                <a:spcPts val="0"/>
              </a:spcBef>
              <a:buSzTx/>
              <a:buNone/>
              <a:defRPr b="1" sz="2046">
                <a:latin typeface="Times Roman"/>
                <a:ea typeface="Times Roman"/>
                <a:cs typeface="Times Roman"/>
                <a:sym typeface="Times Roman"/>
              </a:defRPr>
            </a:pPr>
            <a:r>
              <a:t>    std::cout &lt;&lt; "Size: " &lt;&lt; s.size() &lt;&lt; std::endl; </a:t>
            </a:r>
          </a:p>
          <a:p>
            <a:pPr marL="0" indent="0" defTabSz="301752">
              <a:spcBef>
                <a:spcPts val="0"/>
              </a:spcBef>
              <a:buSzTx/>
              <a:buNone/>
              <a:defRPr b="1" sz="2046">
                <a:latin typeface="Times Roman"/>
                <a:ea typeface="Times Roman"/>
                <a:cs typeface="Times Roman"/>
                <a:sym typeface="Times Roman"/>
              </a:defRPr>
            </a:pPr>
            <a:r>
              <a:t>    std::cout &lt;&lt; "Top: " &lt;&lt; s.top() &lt;&lt; std::endl; </a:t>
            </a:r>
          </a:p>
          <a:p>
            <a:pPr marL="0" indent="0" defTabSz="301752">
              <a:spcBef>
                <a:spcPts val="0"/>
              </a:spcBef>
              <a:buSzTx/>
              <a:buNone/>
              <a:defRPr b="1" sz="2046">
                <a:latin typeface="Times Roman"/>
                <a:ea typeface="Times Roman"/>
                <a:cs typeface="Times Roman"/>
                <a:sym typeface="Times Roman"/>
              </a:defRPr>
            </a:pPr>
          </a:p>
          <a:p>
            <a:pPr marL="0" indent="0" defTabSz="301752">
              <a:spcBef>
                <a:spcPts val="0"/>
              </a:spcBef>
              <a:buSzTx/>
              <a:buNone/>
              <a:defRPr b="1" sz="2046">
                <a:latin typeface="Times Roman"/>
                <a:ea typeface="Times Roman"/>
                <a:cs typeface="Times Roman"/>
                <a:sym typeface="Times Roman"/>
              </a:defRPr>
            </a:pPr>
            <a:r>
              <a:t>    std::cout &lt;&lt; "Elements of stack: ";</a:t>
            </a:r>
          </a:p>
          <a:p>
            <a:pPr marL="0" indent="0" defTabSz="301752">
              <a:spcBef>
                <a:spcPts val="0"/>
              </a:spcBef>
              <a:buSzTx/>
              <a:buNone/>
              <a:defRPr b="1" sz="2046">
                <a:latin typeface="Times Roman"/>
                <a:ea typeface="Times Roman"/>
                <a:cs typeface="Times Roman"/>
                <a:sym typeface="Times Roman"/>
              </a:defRPr>
            </a:pPr>
          </a:p>
          <a:p>
            <a:pPr marL="0" indent="0" defTabSz="301752">
              <a:spcBef>
                <a:spcPts val="0"/>
              </a:spcBef>
              <a:buSzTx/>
              <a:buNone/>
              <a:defRPr b="1" sz="2046">
                <a:latin typeface="Times Roman"/>
                <a:ea typeface="Times Roman"/>
                <a:cs typeface="Times Roman"/>
                <a:sym typeface="Times Roman"/>
              </a:defRPr>
            </a:pPr>
            <a:r>
              <a:t>    while(!s.empty())</a:t>
            </a:r>
          </a:p>
          <a:p>
            <a:pPr marL="0" indent="0" defTabSz="301752">
              <a:spcBef>
                <a:spcPts val="0"/>
              </a:spcBef>
              <a:buSzTx/>
              <a:buNone/>
              <a:defRPr b="1" sz="2046">
                <a:latin typeface="Times Roman"/>
                <a:ea typeface="Times Roman"/>
                <a:cs typeface="Times Roman"/>
                <a:sym typeface="Times Roman"/>
              </a:defRPr>
            </a:pPr>
            <a:r>
              <a:t>    {</a:t>
            </a:r>
          </a:p>
          <a:p>
            <a:pPr marL="0" indent="0" defTabSz="301752">
              <a:spcBef>
                <a:spcPts val="0"/>
              </a:spcBef>
              <a:buSzTx/>
              <a:buNone/>
              <a:defRPr b="1" sz="2046">
                <a:latin typeface="Times Roman"/>
                <a:ea typeface="Times Roman"/>
                <a:cs typeface="Times Roman"/>
                <a:sym typeface="Times Roman"/>
              </a:defRPr>
            </a:pPr>
            <a:r>
              <a:t>        std::cout &lt;&lt; s.top() &lt;&lt; ' ';</a:t>
            </a:r>
          </a:p>
          <a:p>
            <a:pPr marL="0" indent="0" defTabSz="301752">
              <a:spcBef>
                <a:spcPts val="0"/>
              </a:spcBef>
              <a:buSzTx/>
              <a:buNone/>
              <a:defRPr b="1" sz="2046">
                <a:latin typeface="Times Roman"/>
                <a:ea typeface="Times Roman"/>
                <a:cs typeface="Times Roman"/>
                <a:sym typeface="Times Roman"/>
              </a:defRPr>
            </a:pPr>
            <a:r>
              <a:t>        s.pop();</a:t>
            </a:r>
          </a:p>
          <a:p>
            <a:pPr marL="0" indent="0" defTabSz="301752">
              <a:spcBef>
                <a:spcPts val="0"/>
              </a:spcBef>
              <a:buSzTx/>
              <a:buNone/>
              <a:defRPr b="1" sz="2046">
                <a:latin typeface="Times Roman"/>
                <a:ea typeface="Times Roman"/>
                <a:cs typeface="Times Roman"/>
                <a:sym typeface="Times Roman"/>
              </a:defRPr>
            </a:pPr>
            <a:r>
              <a:t>    }</a:t>
            </a:r>
          </a:p>
          <a:p>
            <a:pPr marL="0" indent="0" defTabSz="301752">
              <a:spcBef>
                <a:spcPts val="0"/>
              </a:spcBef>
              <a:buSzTx/>
              <a:buNone/>
              <a:defRPr b="1" sz="2046">
                <a:latin typeface="Times Roman"/>
                <a:ea typeface="Times Roman"/>
                <a:cs typeface="Times Roman"/>
                <a:sym typeface="Times Roman"/>
              </a:defRPr>
            </a:pPr>
            <a:r>
              <a:t>    std::cout &lt;&lt; std::endl;</a:t>
            </a:r>
          </a:p>
          <a:p>
            <a:pPr marL="0" indent="0" defTabSz="301752">
              <a:spcBef>
                <a:spcPts val="0"/>
              </a:spcBef>
              <a:buSzTx/>
              <a:buNone/>
              <a:defRPr b="1" sz="2046">
                <a:latin typeface="Times Roman"/>
                <a:ea typeface="Times Roman"/>
                <a:cs typeface="Times Roman"/>
                <a:sym typeface="Times Roman"/>
              </a:defRPr>
            </a:pPr>
          </a:p>
          <a:p>
            <a:pPr marL="0" indent="0" defTabSz="301752">
              <a:spcBef>
                <a:spcPts val="0"/>
              </a:spcBef>
              <a:buSzTx/>
              <a:buNone/>
              <a:defRPr b="1" sz="2046">
                <a:latin typeface="Times Roman"/>
                <a:ea typeface="Times Roman"/>
                <a:cs typeface="Times Roman"/>
                <a:sym typeface="Times Roman"/>
              </a:defRPr>
            </a:pPr>
            <a:r>
              <a:t>    return EXIT_SUCCESS;   </a:t>
            </a:r>
          </a:p>
          <a:p>
            <a:pPr marL="0" indent="0" defTabSz="301752">
              <a:spcBef>
                <a:spcPts val="0"/>
              </a:spcBef>
              <a:buSzTx/>
              <a:buNone/>
              <a:defRPr b="1" sz="2046">
                <a:latin typeface="Times Roman"/>
                <a:ea typeface="Times Roman"/>
                <a:cs typeface="Times Roman"/>
                <a:sym typeface="Times Roman"/>
              </a:defRPr>
            </a:pPr>
            <a:r>
              <a:t>}</a:t>
            </a:r>
          </a:p>
          <a:p>
            <a:pPr marL="0" indent="0" defTabSz="301752">
              <a:spcBef>
                <a:spcPts val="0"/>
              </a:spcBef>
              <a:buSzTx/>
              <a:buNone/>
              <a:defRPr b="1" sz="2046">
                <a:latin typeface="Times Roman"/>
                <a:ea typeface="Times Roman"/>
                <a:cs typeface="Times Roman"/>
                <a:sym typeface="Times Roman"/>
              </a:defRPr>
            </a:pPr>
          </a:p>
          <a:p>
            <a:pPr marL="0" indent="0" defTabSz="301752">
              <a:spcBef>
                <a:spcPts val="0"/>
              </a:spcBef>
              <a:buSzTx/>
              <a:buNone/>
              <a:defRPr b="1" sz="2046">
                <a:latin typeface="Times Roman"/>
                <a:ea typeface="Times Roman"/>
                <a:cs typeface="Times Roman"/>
                <a:sym typeface="Times Roman"/>
              </a:defRPr>
            </a:pPr>
            <a:r>
              <a:t>/*OUTPUT</a:t>
            </a:r>
          </a:p>
          <a:p>
            <a:pPr marL="0" indent="0" defTabSz="301752">
              <a:spcBef>
                <a:spcPts val="0"/>
              </a:spcBef>
              <a:buSzTx/>
              <a:buNone/>
              <a:defRPr b="1" sz="2046">
                <a:latin typeface="Times Roman"/>
                <a:ea typeface="Times Roman"/>
                <a:cs typeface="Times Roman"/>
                <a:sym typeface="Times Roman"/>
              </a:defRPr>
            </a:pPr>
            <a:r>
              <a:t>Size: 5</a:t>
            </a:r>
          </a:p>
          <a:p>
            <a:pPr marL="0" indent="0" defTabSz="301752">
              <a:spcBef>
                <a:spcPts val="0"/>
              </a:spcBef>
              <a:buSzTx/>
              <a:buNone/>
              <a:defRPr b="1" sz="2046">
                <a:latin typeface="Times Roman"/>
                <a:ea typeface="Times Roman"/>
                <a:cs typeface="Times Roman"/>
                <a:sym typeface="Times Roman"/>
              </a:defRPr>
            </a:pPr>
            <a:r>
              <a:t>Top: 50</a:t>
            </a:r>
          </a:p>
          <a:p>
            <a:pPr marL="0" indent="0" defTabSz="301752">
              <a:spcBef>
                <a:spcPts val="0"/>
              </a:spcBef>
              <a:buSzTx/>
              <a:buNone/>
              <a:defRPr b="1" sz="2046">
                <a:latin typeface="Times Roman"/>
                <a:ea typeface="Times Roman"/>
                <a:cs typeface="Times Roman"/>
                <a:sym typeface="Times Roman"/>
              </a:defRPr>
            </a:pPr>
            <a:r>
              <a:t>Elements of stack: 50 40 30 20 10</a:t>
            </a:r>
          </a:p>
          <a:p>
            <a:pPr marL="0" indent="0" defTabSz="301752">
              <a:spcBef>
                <a:spcPts val="0"/>
              </a:spcBef>
              <a:buSzTx/>
              <a:buNone/>
              <a:defRPr b="1" sz="2046">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2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Queue"/>
          <p:cNvSpPr txBox="1"/>
          <p:nvPr>
            <p:ph type="title"/>
          </p:nvPr>
        </p:nvSpPr>
        <p:spPr>
          <a:prstGeom prst="rect">
            <a:avLst/>
          </a:prstGeom>
        </p:spPr>
        <p:txBody>
          <a:bodyPr/>
          <a:lstStyle/>
          <a:p>
            <a:pPr/>
            <a:r>
              <a:t>Queue</a:t>
            </a:r>
          </a:p>
        </p:txBody>
      </p:sp>
      <p:sp>
        <p:nvSpPr>
          <p:cNvPr id="812" name="std::queue…"/>
          <p:cNvSpPr txBox="1"/>
          <p:nvPr>
            <p:ph type="body" idx="1"/>
          </p:nvPr>
        </p:nvSpPr>
        <p:spPr>
          <a:prstGeom prst="rect">
            <a:avLst/>
          </a:prstGeom>
        </p:spPr>
        <p:txBody>
          <a:bodyPr/>
          <a:lstStyle/>
          <a:p>
            <a:pPr marL="0" indent="0" defTabSz="457200">
              <a:spcBef>
                <a:spcPts val="0"/>
              </a:spcBef>
              <a:buSzTx/>
              <a:buNone/>
              <a:defRPr sz="3900">
                <a:solidFill>
                  <a:srgbClr val="090909"/>
                </a:solidFill>
                <a:latin typeface="Helvetica"/>
                <a:ea typeface="Helvetica"/>
                <a:cs typeface="Helvetica"/>
                <a:sym typeface="Helvetica"/>
              </a:defRPr>
            </a:pPr>
            <a:r>
              <a:t>std::queue</a:t>
            </a:r>
            <a:endParaRPr sz="4300"/>
          </a:p>
          <a:p>
            <a:pPr marL="0" indent="0" defTabSz="457200">
              <a:spcBef>
                <a:spcPts val="0"/>
              </a:spcBef>
              <a:buSzTx/>
              <a:buNone/>
              <a:defRPr sz="4300">
                <a:solidFill>
                  <a:srgbClr val="090909"/>
                </a:solidFill>
                <a:latin typeface="Helvetica"/>
                <a:ea typeface="Helvetica"/>
                <a:cs typeface="Helvetica"/>
                <a:sym typeface="Helvetica"/>
              </a:defRPr>
            </a:pPr>
            <a:r>
              <a:t>A queue allows you to insert objects at one end and to remove them from the opposite end (FIFO data structure). The objects at both ends of the queue can be read without being removed.</a:t>
            </a:r>
          </a:p>
          <a:p>
            <a:pPr marL="499656" indent="-359956" defTabSz="457200">
              <a:spcBef>
                <a:spcPts val="0"/>
              </a:spcBef>
              <a:buClr>
                <a:srgbClr val="090909"/>
              </a:buClr>
              <a:buFont typeface="TimesNewRomanPSMT"/>
              <a:defRPr sz="4300">
                <a:solidFill>
                  <a:srgbClr val="090909"/>
                </a:solidFill>
                <a:latin typeface="Helvetica"/>
                <a:ea typeface="Helvetica"/>
                <a:cs typeface="Helvetica"/>
                <a:sym typeface="Helvetica"/>
              </a:defRPr>
            </a:pPr>
            <a:r>
              <a:rPr sz="3900"/>
              <a:t>list</a:t>
            </a:r>
            <a:r>
              <a:t> and </a:t>
            </a:r>
            <a:r>
              <a:rPr sz="3900"/>
              <a:t>deque</a:t>
            </a:r>
            <a:r>
              <a:t> are suitable data types for </a:t>
            </a:r>
            <a:r>
              <a:rPr sz="3900"/>
              <a:t>queue</a:t>
            </a:r>
            <a:r>
              <a:t> implementation.</a:t>
            </a:r>
          </a:p>
          <a:p>
            <a:pPr marL="536575" indent="-396875" defTabSz="457200">
              <a:spcBef>
                <a:spcPts val="0"/>
              </a:spcBef>
              <a:buClr>
                <a:srgbClr val="090909"/>
              </a:buClr>
              <a:buFont typeface="TimesNewRomanPSMT"/>
              <a:defRPr sz="4300">
                <a:solidFill>
                  <a:srgbClr val="090909"/>
                </a:solidFill>
                <a:latin typeface="Helvetica"/>
                <a:ea typeface="Helvetica"/>
                <a:cs typeface="Helvetica"/>
                <a:sym typeface="Helvetica"/>
              </a:defRPr>
            </a:pPr>
            <a:r>
              <a:t>The </a:t>
            </a:r>
            <a:r>
              <a:rPr sz="3900"/>
              <a:t>std::queue&lt;T&gt;</a:t>
            </a:r>
            <a:r>
              <a:t> is a </a:t>
            </a:r>
            <a:r>
              <a:rPr sz="3900"/>
              <a:t>queue</a:t>
            </a:r>
            <a:r>
              <a:t> of </a:t>
            </a:r>
            <a:r>
              <a:rPr sz="3900"/>
              <a:t>T</a:t>
            </a:r>
            <a:r>
              <a:t> with a default implementation using a </a:t>
            </a:r>
            <a:r>
              <a:rPr sz="3900"/>
              <a:t>list</a:t>
            </a:r>
            <a:r>
              <a:t>.</a:t>
            </a:r>
          </a:p>
          <a:p>
            <a:pPr marL="499656" indent="-359956" defTabSz="457200">
              <a:spcBef>
                <a:spcPts val="0"/>
              </a:spcBef>
              <a:buClr>
                <a:srgbClr val="090909"/>
              </a:buClr>
              <a:buFont typeface="TimesNewRomanPSMT"/>
              <a:defRPr sz="4300">
                <a:solidFill>
                  <a:srgbClr val="090909"/>
                </a:solidFill>
                <a:latin typeface="Helvetica"/>
                <a:ea typeface="Helvetica"/>
                <a:cs typeface="Helvetica"/>
                <a:sym typeface="Helvetica"/>
              </a:defRPr>
            </a:pPr>
            <a:r>
              <a:rPr sz="3900"/>
              <a:t>push()</a:t>
            </a:r>
            <a:r>
              <a:t> inserts any number f elements.</a:t>
            </a:r>
          </a:p>
          <a:p>
            <a:pPr marL="499656" indent="-359956" defTabSz="457200">
              <a:spcBef>
                <a:spcPts val="0"/>
              </a:spcBef>
              <a:buClr>
                <a:srgbClr val="090909"/>
              </a:buClr>
              <a:buFont typeface="TimesNewRomanPSMT"/>
              <a:defRPr sz="4300">
                <a:solidFill>
                  <a:srgbClr val="090909"/>
                </a:solidFill>
                <a:latin typeface="Helvetica"/>
                <a:ea typeface="Helvetica"/>
                <a:cs typeface="Helvetica"/>
                <a:sym typeface="Helvetica"/>
              </a:defRPr>
            </a:pPr>
            <a:r>
              <a:rPr sz="3900"/>
              <a:t>pop()</a:t>
            </a:r>
            <a:r>
              <a:t> removes the elements in the same order in which they are inserted.</a:t>
            </a:r>
          </a:p>
          <a:p>
            <a:pPr marL="499656" indent="-359956" defTabSz="457200">
              <a:spcBef>
                <a:spcPts val="0"/>
              </a:spcBef>
              <a:buClr>
                <a:srgbClr val="090909"/>
              </a:buClr>
              <a:buFont typeface="TimesNewRomanPSMT"/>
              <a:defRPr sz="4300">
                <a:solidFill>
                  <a:srgbClr val="090909"/>
                </a:solidFill>
                <a:latin typeface="Helvetica"/>
                <a:ea typeface="Helvetica"/>
                <a:cs typeface="Helvetica"/>
                <a:sym typeface="Helvetica"/>
              </a:defRPr>
            </a:pPr>
            <a:r>
              <a:rPr sz="3900"/>
              <a:t>front()</a:t>
            </a:r>
            <a:r>
              <a:t> returns the first element in the queue.</a:t>
            </a:r>
          </a:p>
          <a:p>
            <a:pPr marL="499656" indent="-359956" defTabSz="457200">
              <a:spcBef>
                <a:spcPts val="0"/>
              </a:spcBef>
              <a:buClr>
                <a:srgbClr val="090909"/>
              </a:buClr>
              <a:buFont typeface="TimesNewRomanPSMT"/>
              <a:defRPr sz="4300">
                <a:solidFill>
                  <a:srgbClr val="090909"/>
                </a:solidFill>
                <a:latin typeface="Helvetica"/>
                <a:ea typeface="Helvetica"/>
                <a:cs typeface="Helvetica"/>
                <a:sym typeface="Helvetica"/>
              </a:defRPr>
            </a:pPr>
            <a:r>
              <a:rPr sz="3900"/>
              <a:t>back()</a:t>
            </a:r>
            <a:r>
              <a:t> returns the last element in the queue.</a:t>
            </a:r>
          </a:p>
        </p:txBody>
      </p:sp>
    </p:spTree>
  </p:cSld>
  <p:clrMapOvr>
    <a:masterClrMapping/>
  </p:clrMapOvr>
  <p:transition xmlns:p14="http://schemas.microsoft.com/office/powerpoint/2010/main" spd="med" advClick="1"/>
</p:sld>
</file>

<file path=ppt/slides/slide2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queue"/>
          <p:cNvSpPr txBox="1"/>
          <p:nvPr>
            <p:ph type="title"/>
          </p:nvPr>
        </p:nvSpPr>
        <p:spPr>
          <a:prstGeom prst="rect">
            <a:avLst/>
          </a:prstGeom>
        </p:spPr>
        <p:txBody>
          <a:bodyPr/>
          <a:lstStyle/>
          <a:p>
            <a:pPr/>
            <a:r>
              <a:t>queue</a:t>
            </a:r>
          </a:p>
        </p:txBody>
      </p:sp>
      <p:sp>
        <p:nvSpPr>
          <p:cNvPr id="815" name="int main()…"/>
          <p:cNvSpPr txBox="1"/>
          <p:nvPr>
            <p:ph type="body" idx="1"/>
          </p:nvPr>
        </p:nvSpPr>
        <p:spPr>
          <a:prstGeom prst="rect">
            <a:avLst/>
          </a:prstGeom>
        </p:spPr>
        <p:txBody>
          <a:bodyPr/>
          <a:lstStyle/>
          <a:p>
            <a:pPr marL="0" indent="0" defTabSz="315468">
              <a:spcBef>
                <a:spcPts val="0"/>
              </a:spcBef>
              <a:buSzTx/>
              <a:buNone/>
              <a:defRPr sz="1104">
                <a:solidFill>
                  <a:srgbClr val="F8F8F2"/>
                </a:solidFill>
                <a:latin typeface="Times Roman"/>
                <a:ea typeface="Times Roman"/>
                <a:cs typeface="Times Roman"/>
                <a:sym typeface="Times Roman"/>
              </a:defRPr>
            </a:pPr>
            <a:r>
              <a:t>i</a:t>
            </a:r>
            <a:r>
              <a:rPr b="1" sz="1794">
                <a:solidFill>
                  <a:srgbClr val="000000"/>
                </a:solidFill>
              </a:rPr>
              <a:t>nt main()</a:t>
            </a:r>
            <a:endParaRPr b="1" sz="1794">
              <a:solidFill>
                <a:srgbClr val="000000"/>
              </a:solidFill>
            </a:endParaRPr>
          </a:p>
          <a:p>
            <a:pPr marL="0" indent="0" defTabSz="315468">
              <a:spcBef>
                <a:spcPts val="0"/>
              </a:spcBef>
              <a:buSzTx/>
              <a:buNone/>
              <a:defRPr b="1" sz="1794">
                <a:latin typeface="Times Roman"/>
                <a:ea typeface="Times Roman"/>
                <a:cs typeface="Times Roman"/>
                <a:sym typeface="Times Roman"/>
              </a:defRPr>
            </a:pPr>
            <a:r>
              <a:t>{</a:t>
            </a:r>
          </a:p>
          <a:p>
            <a:pPr marL="0" indent="0" defTabSz="315468">
              <a:spcBef>
                <a:spcPts val="0"/>
              </a:spcBef>
              <a:buSzTx/>
              <a:buNone/>
              <a:defRPr b="1" sz="1794">
                <a:latin typeface="Times Roman"/>
                <a:ea typeface="Times Roman"/>
                <a:cs typeface="Times Roman"/>
                <a:sym typeface="Times Roman"/>
              </a:defRPr>
            </a:pPr>
            <a:r>
              <a:t>    std::queue&lt;int&gt; q;</a:t>
            </a:r>
          </a:p>
          <a:p>
            <a:pPr marL="0" indent="0" defTabSz="315468">
              <a:spcBef>
                <a:spcPts val="0"/>
              </a:spcBef>
              <a:buSzTx/>
              <a:buNone/>
              <a:defRPr b="1" sz="1794">
                <a:latin typeface="Times Roman"/>
                <a:ea typeface="Times Roman"/>
                <a:cs typeface="Times Roman"/>
                <a:sym typeface="Times Roman"/>
              </a:defRPr>
            </a:pPr>
            <a:r>
              <a:t>    q.push(10);</a:t>
            </a:r>
          </a:p>
          <a:p>
            <a:pPr marL="0" indent="0" defTabSz="315468">
              <a:spcBef>
                <a:spcPts val="0"/>
              </a:spcBef>
              <a:buSzTx/>
              <a:buNone/>
              <a:defRPr b="1" sz="1794">
                <a:latin typeface="Times Roman"/>
                <a:ea typeface="Times Roman"/>
                <a:cs typeface="Times Roman"/>
                <a:sym typeface="Times Roman"/>
              </a:defRPr>
            </a:pPr>
            <a:r>
              <a:t>    q.push(20);</a:t>
            </a:r>
          </a:p>
          <a:p>
            <a:pPr marL="0" indent="0" defTabSz="315468">
              <a:spcBef>
                <a:spcPts val="0"/>
              </a:spcBef>
              <a:buSzTx/>
              <a:buNone/>
              <a:defRPr b="1" sz="1794">
                <a:latin typeface="Times Roman"/>
                <a:ea typeface="Times Roman"/>
                <a:cs typeface="Times Roman"/>
                <a:sym typeface="Times Roman"/>
              </a:defRPr>
            </a:pPr>
            <a:r>
              <a:t>    q.push(30);</a:t>
            </a:r>
          </a:p>
          <a:p>
            <a:pPr marL="0" indent="0" defTabSz="315468">
              <a:spcBef>
                <a:spcPts val="0"/>
              </a:spcBef>
              <a:buSzTx/>
              <a:buNone/>
              <a:defRPr b="1" sz="1794">
                <a:latin typeface="Times Roman"/>
                <a:ea typeface="Times Roman"/>
                <a:cs typeface="Times Roman"/>
                <a:sym typeface="Times Roman"/>
              </a:defRPr>
            </a:pPr>
            <a:r>
              <a:t>    q.push(40);</a:t>
            </a:r>
          </a:p>
          <a:p>
            <a:pPr marL="0" indent="0" defTabSz="315468">
              <a:spcBef>
                <a:spcPts val="0"/>
              </a:spcBef>
              <a:buSzTx/>
              <a:buNone/>
              <a:defRPr b="1" sz="1794">
                <a:latin typeface="Times Roman"/>
                <a:ea typeface="Times Roman"/>
                <a:cs typeface="Times Roman"/>
                <a:sym typeface="Times Roman"/>
              </a:defRPr>
            </a:pPr>
            <a:r>
              <a:t>    q.push(50);</a:t>
            </a:r>
          </a:p>
          <a:p>
            <a:pPr marL="0" indent="0" defTabSz="315468">
              <a:spcBef>
                <a:spcPts val="0"/>
              </a:spcBef>
              <a:buSzTx/>
              <a:buNone/>
              <a:defRPr b="1" sz="1794">
                <a:latin typeface="Times Roman"/>
                <a:ea typeface="Times Roman"/>
                <a:cs typeface="Times Roman"/>
                <a:sym typeface="Times Roman"/>
              </a:defRPr>
            </a:pPr>
          </a:p>
          <a:p>
            <a:pPr marL="0" indent="0" defTabSz="315468">
              <a:spcBef>
                <a:spcPts val="0"/>
              </a:spcBef>
              <a:buSzTx/>
              <a:buNone/>
              <a:defRPr b="1" sz="1794">
                <a:latin typeface="Times Roman"/>
                <a:ea typeface="Times Roman"/>
                <a:cs typeface="Times Roman"/>
                <a:sym typeface="Times Roman"/>
              </a:defRPr>
            </a:pPr>
            <a:r>
              <a:t>    std::cout &lt;&lt; "Size: " &lt;&lt; q.size() &lt;&lt; std::endl; </a:t>
            </a:r>
          </a:p>
          <a:p>
            <a:pPr marL="0" indent="0" defTabSz="315468">
              <a:spcBef>
                <a:spcPts val="0"/>
              </a:spcBef>
              <a:buSzTx/>
              <a:buNone/>
              <a:defRPr b="1" sz="1794">
                <a:latin typeface="Times Roman"/>
                <a:ea typeface="Times Roman"/>
                <a:cs typeface="Times Roman"/>
                <a:sym typeface="Times Roman"/>
              </a:defRPr>
            </a:pPr>
            <a:r>
              <a:t>    std::cout &lt;&lt; "Front: " &lt;&lt; q.front() &lt;&lt; std::endl; </a:t>
            </a:r>
          </a:p>
          <a:p>
            <a:pPr marL="0" indent="0" defTabSz="315468">
              <a:spcBef>
                <a:spcPts val="0"/>
              </a:spcBef>
              <a:buSzTx/>
              <a:buNone/>
              <a:defRPr b="1" sz="1794">
                <a:latin typeface="Times Roman"/>
                <a:ea typeface="Times Roman"/>
                <a:cs typeface="Times Roman"/>
                <a:sym typeface="Times Roman"/>
              </a:defRPr>
            </a:pPr>
            <a:r>
              <a:t>    std::cout &lt;&lt; "Back: " &lt;&lt; q.back() &lt;&lt; std::endl; </a:t>
            </a:r>
          </a:p>
          <a:p>
            <a:pPr marL="0" indent="0" defTabSz="315468">
              <a:spcBef>
                <a:spcPts val="0"/>
              </a:spcBef>
              <a:buSzTx/>
              <a:buNone/>
              <a:defRPr b="1" sz="1794">
                <a:latin typeface="Times Roman"/>
                <a:ea typeface="Times Roman"/>
                <a:cs typeface="Times Roman"/>
                <a:sym typeface="Times Roman"/>
              </a:defRPr>
            </a:pPr>
          </a:p>
          <a:p>
            <a:pPr marL="0" indent="0" defTabSz="315468">
              <a:spcBef>
                <a:spcPts val="0"/>
              </a:spcBef>
              <a:buSzTx/>
              <a:buNone/>
              <a:defRPr b="1" sz="1794">
                <a:latin typeface="Times Roman"/>
                <a:ea typeface="Times Roman"/>
                <a:cs typeface="Times Roman"/>
                <a:sym typeface="Times Roman"/>
              </a:defRPr>
            </a:pPr>
            <a:r>
              <a:t>    std::cout &lt;&lt; "Elements of queue: ";</a:t>
            </a:r>
          </a:p>
          <a:p>
            <a:pPr marL="0" indent="0" defTabSz="315468">
              <a:spcBef>
                <a:spcPts val="0"/>
              </a:spcBef>
              <a:buSzTx/>
              <a:buNone/>
              <a:defRPr b="1" sz="1794">
                <a:latin typeface="Times Roman"/>
                <a:ea typeface="Times Roman"/>
                <a:cs typeface="Times Roman"/>
                <a:sym typeface="Times Roman"/>
              </a:defRPr>
            </a:pPr>
          </a:p>
          <a:p>
            <a:pPr marL="0" indent="0" defTabSz="315468">
              <a:spcBef>
                <a:spcPts val="0"/>
              </a:spcBef>
              <a:buSzTx/>
              <a:buNone/>
              <a:defRPr b="1" sz="1794">
                <a:latin typeface="Times Roman"/>
                <a:ea typeface="Times Roman"/>
                <a:cs typeface="Times Roman"/>
                <a:sym typeface="Times Roman"/>
              </a:defRPr>
            </a:pPr>
            <a:r>
              <a:t>    while(!q.empty())</a:t>
            </a:r>
          </a:p>
          <a:p>
            <a:pPr marL="0" indent="0" defTabSz="315468">
              <a:spcBef>
                <a:spcPts val="0"/>
              </a:spcBef>
              <a:buSzTx/>
              <a:buNone/>
              <a:defRPr b="1" sz="1794">
                <a:latin typeface="Times Roman"/>
                <a:ea typeface="Times Roman"/>
                <a:cs typeface="Times Roman"/>
                <a:sym typeface="Times Roman"/>
              </a:defRPr>
            </a:pPr>
            <a:r>
              <a:t>    {</a:t>
            </a:r>
          </a:p>
          <a:p>
            <a:pPr marL="0" indent="0" defTabSz="315468">
              <a:spcBef>
                <a:spcPts val="0"/>
              </a:spcBef>
              <a:buSzTx/>
              <a:buNone/>
              <a:defRPr b="1" sz="1794">
                <a:latin typeface="Times Roman"/>
                <a:ea typeface="Times Roman"/>
                <a:cs typeface="Times Roman"/>
                <a:sym typeface="Times Roman"/>
              </a:defRPr>
            </a:pPr>
            <a:r>
              <a:t>        std::cout &lt;&lt; q.front() &lt;&lt; ' ';</a:t>
            </a:r>
          </a:p>
          <a:p>
            <a:pPr marL="0" indent="0" defTabSz="315468">
              <a:spcBef>
                <a:spcPts val="0"/>
              </a:spcBef>
              <a:buSzTx/>
              <a:buNone/>
              <a:defRPr b="1" sz="1794">
                <a:latin typeface="Times Roman"/>
                <a:ea typeface="Times Roman"/>
                <a:cs typeface="Times Roman"/>
                <a:sym typeface="Times Roman"/>
              </a:defRPr>
            </a:pPr>
            <a:r>
              <a:t>        q.pop();</a:t>
            </a:r>
          </a:p>
          <a:p>
            <a:pPr marL="0" indent="0" defTabSz="315468">
              <a:spcBef>
                <a:spcPts val="0"/>
              </a:spcBef>
              <a:buSzTx/>
              <a:buNone/>
              <a:defRPr b="1" sz="1794">
                <a:latin typeface="Times Roman"/>
                <a:ea typeface="Times Roman"/>
                <a:cs typeface="Times Roman"/>
                <a:sym typeface="Times Roman"/>
              </a:defRPr>
            </a:pPr>
            <a:r>
              <a:t>    }</a:t>
            </a:r>
          </a:p>
          <a:p>
            <a:pPr marL="0" indent="0" defTabSz="315468">
              <a:spcBef>
                <a:spcPts val="0"/>
              </a:spcBef>
              <a:buSzTx/>
              <a:buNone/>
              <a:defRPr b="1" sz="1794">
                <a:latin typeface="Times Roman"/>
                <a:ea typeface="Times Roman"/>
                <a:cs typeface="Times Roman"/>
                <a:sym typeface="Times Roman"/>
              </a:defRPr>
            </a:pPr>
            <a:r>
              <a:t>    std::cout &lt;&lt; std::endl;</a:t>
            </a:r>
          </a:p>
          <a:p>
            <a:pPr marL="0" indent="0" defTabSz="315468">
              <a:spcBef>
                <a:spcPts val="0"/>
              </a:spcBef>
              <a:buSzTx/>
              <a:buNone/>
              <a:defRPr b="1" sz="1794">
                <a:latin typeface="Times Roman"/>
                <a:ea typeface="Times Roman"/>
                <a:cs typeface="Times Roman"/>
                <a:sym typeface="Times Roman"/>
              </a:defRPr>
            </a:pPr>
          </a:p>
          <a:p>
            <a:pPr marL="0" indent="0" defTabSz="315468">
              <a:spcBef>
                <a:spcPts val="0"/>
              </a:spcBef>
              <a:buSzTx/>
              <a:buNone/>
              <a:defRPr b="1" sz="1794">
                <a:latin typeface="Times Roman"/>
                <a:ea typeface="Times Roman"/>
                <a:cs typeface="Times Roman"/>
                <a:sym typeface="Times Roman"/>
              </a:defRPr>
            </a:pPr>
            <a:r>
              <a:t>    return EXIT_SUCCESS;   </a:t>
            </a:r>
          </a:p>
          <a:p>
            <a:pPr marL="0" indent="0" defTabSz="315468">
              <a:spcBef>
                <a:spcPts val="0"/>
              </a:spcBef>
              <a:buSzTx/>
              <a:buNone/>
              <a:defRPr b="1" sz="1794">
                <a:latin typeface="Times Roman"/>
                <a:ea typeface="Times Roman"/>
                <a:cs typeface="Times Roman"/>
                <a:sym typeface="Times Roman"/>
              </a:defRPr>
            </a:pPr>
            <a:r>
              <a:t>}</a:t>
            </a:r>
          </a:p>
          <a:p>
            <a:pPr marL="0" indent="0" defTabSz="315468">
              <a:spcBef>
                <a:spcPts val="0"/>
              </a:spcBef>
              <a:buSzTx/>
              <a:buNone/>
              <a:defRPr b="1" sz="1794">
                <a:latin typeface="Times Roman"/>
                <a:ea typeface="Times Roman"/>
                <a:cs typeface="Times Roman"/>
                <a:sym typeface="Times Roman"/>
              </a:defRPr>
            </a:pPr>
          </a:p>
          <a:p>
            <a:pPr marL="0" indent="0" defTabSz="315468">
              <a:spcBef>
                <a:spcPts val="0"/>
              </a:spcBef>
              <a:buSzTx/>
              <a:buNone/>
              <a:defRPr b="1" sz="1794">
                <a:latin typeface="Times Roman"/>
                <a:ea typeface="Times Roman"/>
                <a:cs typeface="Times Roman"/>
                <a:sym typeface="Times Roman"/>
              </a:defRPr>
            </a:pPr>
            <a:r>
              <a:t>/*OUTPUT</a:t>
            </a:r>
          </a:p>
          <a:p>
            <a:pPr marL="0" indent="0" defTabSz="315468">
              <a:spcBef>
                <a:spcPts val="0"/>
              </a:spcBef>
              <a:buSzTx/>
              <a:buNone/>
              <a:defRPr b="1" sz="1794">
                <a:latin typeface="Times Roman"/>
                <a:ea typeface="Times Roman"/>
                <a:cs typeface="Times Roman"/>
                <a:sym typeface="Times Roman"/>
              </a:defRPr>
            </a:pPr>
            <a:r>
              <a:t>Size: 5</a:t>
            </a:r>
          </a:p>
          <a:p>
            <a:pPr marL="0" indent="0" defTabSz="315468">
              <a:spcBef>
                <a:spcPts val="0"/>
              </a:spcBef>
              <a:buSzTx/>
              <a:buNone/>
              <a:defRPr b="1" sz="1794">
                <a:latin typeface="Times Roman"/>
                <a:ea typeface="Times Roman"/>
                <a:cs typeface="Times Roman"/>
                <a:sym typeface="Times Roman"/>
              </a:defRPr>
            </a:pPr>
            <a:r>
              <a:t>Front: 10</a:t>
            </a:r>
          </a:p>
          <a:p>
            <a:pPr marL="0" indent="0" defTabSz="315468">
              <a:spcBef>
                <a:spcPts val="0"/>
              </a:spcBef>
              <a:buSzTx/>
              <a:buNone/>
              <a:defRPr b="1" sz="1794">
                <a:latin typeface="Times Roman"/>
                <a:ea typeface="Times Roman"/>
                <a:cs typeface="Times Roman"/>
                <a:sym typeface="Times Roman"/>
              </a:defRPr>
            </a:pPr>
            <a:r>
              <a:t>Back: 50</a:t>
            </a:r>
          </a:p>
          <a:p>
            <a:pPr marL="0" indent="0" defTabSz="315468">
              <a:spcBef>
                <a:spcPts val="0"/>
              </a:spcBef>
              <a:buSzTx/>
              <a:buNone/>
              <a:defRPr b="1" sz="1794">
                <a:latin typeface="Times Roman"/>
                <a:ea typeface="Times Roman"/>
                <a:cs typeface="Times Roman"/>
                <a:sym typeface="Times Roman"/>
              </a:defRPr>
            </a:pPr>
            <a:r>
              <a:t>Elements of queue: 10 20 30 40 50</a:t>
            </a:r>
          </a:p>
          <a:p>
            <a:pPr marL="0" indent="0" defTabSz="315468">
              <a:spcBef>
                <a:spcPts val="0"/>
              </a:spcBef>
              <a:buSzTx/>
              <a:buNone/>
              <a:defRPr b="1" sz="1794">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Fixed int width"/>
          <p:cNvSpPr txBox="1"/>
          <p:nvPr>
            <p:ph type="title"/>
          </p:nvPr>
        </p:nvSpPr>
        <p:spPr>
          <a:prstGeom prst="rect">
            <a:avLst/>
          </a:prstGeom>
        </p:spPr>
        <p:txBody>
          <a:bodyPr/>
          <a:lstStyle/>
          <a:p>
            <a:pPr/>
            <a:r>
              <a:t>Fixed int width</a:t>
            </a:r>
          </a:p>
        </p:txBody>
      </p:sp>
      <p:sp>
        <p:nvSpPr>
          <p:cNvPr id="205" name="#include &lt;cstdint&gt; // for fixed-width integers…"/>
          <p:cNvSpPr txBox="1"/>
          <p:nvPr>
            <p:ph type="body" idx="1"/>
          </p:nvPr>
        </p:nvSpPr>
        <p:spPr>
          <a:prstGeom prst="rect">
            <a:avLst/>
          </a:prstGeom>
        </p:spPr>
        <p:txBody>
          <a:bodyPr/>
          <a:lstStyle/>
          <a:p>
            <a:pPr marL="0" indent="0" defTabSz="288036">
              <a:lnSpc>
                <a:spcPts val="3200"/>
              </a:lnSpc>
              <a:spcBef>
                <a:spcPts val="0"/>
              </a:spcBef>
              <a:buSzTx/>
              <a:buNone/>
              <a:defRPr sz="1827">
                <a:solidFill>
                  <a:srgbClr val="008016"/>
                </a:solidFill>
                <a:latin typeface="Monaco"/>
                <a:ea typeface="Monaco"/>
                <a:cs typeface="Monaco"/>
                <a:sym typeface="Monaco"/>
              </a:defRPr>
            </a:pPr>
            <a:r>
              <a:rPr>
                <a:solidFill>
                  <a:srgbClr val="80807F"/>
                </a:solidFill>
              </a:rPr>
              <a:t>#include </a:t>
            </a:r>
            <a:r>
              <a:rPr>
                <a:solidFill>
                  <a:srgbClr val="E21F1F"/>
                </a:solidFill>
              </a:rPr>
              <a:t>&lt;cstdint&gt;</a:t>
            </a:r>
            <a:r>
              <a:rPr>
                <a:solidFill>
                  <a:srgbClr val="80807F"/>
                </a:solidFill>
              </a:rPr>
              <a:t> </a:t>
            </a:r>
            <a:r>
              <a:t>// for fixed-width integers</a:t>
            </a:r>
            <a:endParaRPr>
              <a:solidFill>
                <a:srgbClr val="000000"/>
              </a:solidFill>
            </a:endParaRPr>
          </a:p>
          <a:p>
            <a:pPr marL="0" indent="0" defTabSz="288036">
              <a:lnSpc>
                <a:spcPts val="3200"/>
              </a:lnSpc>
              <a:spcBef>
                <a:spcPts val="0"/>
              </a:spcBef>
              <a:buSzTx/>
              <a:buNone/>
              <a:defRPr sz="1827">
                <a:solidFill>
                  <a:srgbClr val="E21F1F"/>
                </a:solidFill>
                <a:latin typeface="Monaco"/>
                <a:ea typeface="Monaco"/>
                <a:cs typeface="Monaco"/>
                <a:sym typeface="Monaco"/>
              </a:defRPr>
            </a:pPr>
            <a:r>
              <a:rPr>
                <a:solidFill>
                  <a:srgbClr val="80807F"/>
                </a:solidFill>
              </a:rPr>
              <a:t>#include </a:t>
            </a:r>
            <a:r>
              <a:t>&lt;iostream&gt;</a:t>
            </a:r>
            <a:endParaRPr>
              <a:solidFill>
                <a:srgbClr val="000000"/>
              </a:solidFill>
            </a:endParaRPr>
          </a:p>
          <a:p>
            <a:pPr marL="0" indent="0" defTabSz="288036">
              <a:lnSpc>
                <a:spcPts val="3200"/>
              </a:lnSpc>
              <a:spcBef>
                <a:spcPts val="0"/>
              </a:spcBef>
              <a:buSzTx/>
              <a:buNone/>
              <a:defRPr sz="1827">
                <a:latin typeface="Monaco"/>
                <a:ea typeface="Monaco"/>
                <a:cs typeface="Monaco"/>
                <a:sym typeface="Monaco"/>
              </a:defRPr>
            </a:pPr>
          </a:p>
          <a:p>
            <a:pPr marL="0" indent="0" defTabSz="288036">
              <a:lnSpc>
                <a:spcPts val="3200"/>
              </a:lnSpc>
              <a:spcBef>
                <a:spcPts val="0"/>
              </a:spcBef>
              <a:buSzTx/>
              <a:buNone/>
              <a:defRPr sz="1827">
                <a:solidFill>
                  <a:srgbClr val="74531F"/>
                </a:solidFill>
                <a:latin typeface="Monaco"/>
                <a:ea typeface="Monaco"/>
                <a:cs typeface="Monaco"/>
                <a:sym typeface="Monaco"/>
              </a:defRPr>
            </a:pPr>
            <a:r>
              <a:rPr>
                <a:solidFill>
                  <a:srgbClr val="004ED0"/>
                </a:solidFill>
              </a:rPr>
              <a:t>int</a:t>
            </a:r>
            <a:r>
              <a:rPr>
                <a:solidFill>
                  <a:srgbClr val="000000"/>
                </a:solidFill>
              </a:rPr>
              <a:t> </a:t>
            </a:r>
            <a:r>
              <a:t>main</a:t>
            </a:r>
            <a:r>
              <a:rPr>
                <a:solidFill>
                  <a:srgbClr val="000000"/>
                </a:solidFill>
              </a:rPr>
              <a:t>()</a:t>
            </a:r>
            <a:endParaRPr>
              <a:solidFill>
                <a:srgbClr val="000000"/>
              </a:solidFill>
            </a:endParaRPr>
          </a:p>
          <a:p>
            <a:pPr marL="0" indent="0" defTabSz="288036">
              <a:lnSpc>
                <a:spcPts val="3200"/>
              </a:lnSpc>
              <a:spcBef>
                <a:spcPts val="0"/>
              </a:spcBef>
              <a:buSzTx/>
              <a:buNone/>
              <a:defRPr sz="1827">
                <a:latin typeface="Monaco"/>
                <a:ea typeface="Monaco"/>
                <a:cs typeface="Monaco"/>
                <a:sym typeface="Monaco"/>
              </a:defRPr>
            </a:pPr>
            <a:r>
              <a:t>{</a:t>
            </a:r>
          </a:p>
          <a:p>
            <a:pPr marL="0" indent="0" defTabSz="288036">
              <a:lnSpc>
                <a:spcPts val="3200"/>
              </a:lnSpc>
              <a:spcBef>
                <a:spcPts val="0"/>
              </a:spcBef>
              <a:buSzTx/>
              <a:buNone/>
              <a:defRPr sz="1827">
                <a:latin typeface="Monaco"/>
                <a:ea typeface="Monaco"/>
                <a:cs typeface="Monaco"/>
                <a:sym typeface="Monaco"/>
              </a:defRPr>
            </a:pPr>
            <a:r>
              <a:t>	std::cout &lt;&lt; </a:t>
            </a:r>
            <a:r>
              <a:rPr>
                <a:solidFill>
                  <a:srgbClr val="E21F1F"/>
                </a:solidFill>
              </a:rPr>
              <a:t>"least 8:  "</a:t>
            </a:r>
            <a:r>
              <a:t> &lt;&lt; </a:t>
            </a:r>
            <a:r>
              <a:rPr>
                <a:solidFill>
                  <a:srgbClr val="004ED0"/>
                </a:solidFill>
              </a:rPr>
              <a:t>sizeof</a:t>
            </a:r>
            <a:r>
              <a:t>(std::int_least8_t) * 8 &lt;&lt; </a:t>
            </a:r>
            <a:r>
              <a:rPr>
                <a:solidFill>
                  <a:srgbClr val="E21F1F"/>
                </a:solidFill>
              </a:rPr>
              <a:t>" bits\n"</a:t>
            </a:r>
            <a:r>
              <a:t>;</a:t>
            </a:r>
          </a:p>
          <a:p>
            <a:pPr marL="0" indent="0" defTabSz="288036">
              <a:lnSpc>
                <a:spcPts val="3200"/>
              </a:lnSpc>
              <a:spcBef>
                <a:spcPts val="0"/>
              </a:spcBef>
              <a:buSzTx/>
              <a:buNone/>
              <a:defRPr sz="1827">
                <a:latin typeface="Monaco"/>
                <a:ea typeface="Monaco"/>
                <a:cs typeface="Monaco"/>
                <a:sym typeface="Monaco"/>
              </a:defRPr>
            </a:pPr>
            <a:r>
              <a:t>	std::cout &lt;&lt; </a:t>
            </a:r>
            <a:r>
              <a:rPr>
                <a:solidFill>
                  <a:srgbClr val="E21F1F"/>
                </a:solidFill>
              </a:rPr>
              <a:t>"least 16: "</a:t>
            </a:r>
            <a:r>
              <a:t> &lt;&lt; </a:t>
            </a:r>
            <a:r>
              <a:rPr>
                <a:solidFill>
                  <a:srgbClr val="004ED0"/>
                </a:solidFill>
              </a:rPr>
              <a:t>sizeof</a:t>
            </a:r>
            <a:r>
              <a:t>(std::int_least16_t) * 8 &lt;&lt; </a:t>
            </a:r>
            <a:r>
              <a:rPr>
                <a:solidFill>
                  <a:srgbClr val="E21F1F"/>
                </a:solidFill>
              </a:rPr>
              <a:t>" bits\n"</a:t>
            </a:r>
            <a:r>
              <a:t>;</a:t>
            </a:r>
          </a:p>
          <a:p>
            <a:pPr marL="0" indent="0" defTabSz="288036">
              <a:lnSpc>
                <a:spcPts val="3200"/>
              </a:lnSpc>
              <a:spcBef>
                <a:spcPts val="0"/>
              </a:spcBef>
              <a:buSzTx/>
              <a:buNone/>
              <a:defRPr sz="1827">
                <a:latin typeface="Monaco"/>
                <a:ea typeface="Monaco"/>
                <a:cs typeface="Monaco"/>
                <a:sym typeface="Monaco"/>
              </a:defRPr>
            </a:pPr>
            <a:r>
              <a:t>	std::cout &lt;&lt; </a:t>
            </a:r>
            <a:r>
              <a:rPr>
                <a:solidFill>
                  <a:srgbClr val="E21F1F"/>
                </a:solidFill>
              </a:rPr>
              <a:t>"least 32: "</a:t>
            </a:r>
            <a:r>
              <a:t> &lt;&lt; </a:t>
            </a:r>
            <a:r>
              <a:rPr>
                <a:solidFill>
                  <a:srgbClr val="004ED0"/>
                </a:solidFill>
              </a:rPr>
              <a:t>sizeof</a:t>
            </a:r>
            <a:r>
              <a:t>(std::int_least32_t) * 8 &lt;&lt; </a:t>
            </a:r>
            <a:r>
              <a:rPr>
                <a:solidFill>
                  <a:srgbClr val="E21F1F"/>
                </a:solidFill>
              </a:rPr>
              <a:t>" bits\n"</a:t>
            </a:r>
            <a:r>
              <a:t>;</a:t>
            </a:r>
          </a:p>
          <a:p>
            <a:pPr marL="0" indent="0" defTabSz="288036">
              <a:lnSpc>
                <a:spcPts val="3200"/>
              </a:lnSpc>
              <a:spcBef>
                <a:spcPts val="0"/>
              </a:spcBef>
              <a:buSzTx/>
              <a:buNone/>
              <a:defRPr sz="1827">
                <a:latin typeface="Monaco"/>
                <a:ea typeface="Monaco"/>
                <a:cs typeface="Monaco"/>
                <a:sym typeface="Monaco"/>
              </a:defRPr>
            </a:pPr>
            <a:r>
              <a:t>	std::cout &lt;&lt; </a:t>
            </a:r>
            <a:r>
              <a:rPr>
                <a:solidFill>
                  <a:srgbClr val="E21F1F"/>
                </a:solidFill>
              </a:rPr>
              <a:t>'\n'</a:t>
            </a:r>
            <a:r>
              <a:t>;</a:t>
            </a:r>
          </a:p>
          <a:p>
            <a:pPr marL="0" indent="0" defTabSz="288036">
              <a:lnSpc>
                <a:spcPts val="3200"/>
              </a:lnSpc>
              <a:spcBef>
                <a:spcPts val="0"/>
              </a:spcBef>
              <a:buSzTx/>
              <a:buNone/>
              <a:defRPr sz="1827">
                <a:latin typeface="Monaco"/>
                <a:ea typeface="Monaco"/>
                <a:cs typeface="Monaco"/>
                <a:sym typeface="Monaco"/>
              </a:defRPr>
            </a:pPr>
            <a:r>
              <a:t>	std::cout &lt;&lt; </a:t>
            </a:r>
            <a:r>
              <a:rPr>
                <a:solidFill>
                  <a:srgbClr val="E21F1F"/>
                </a:solidFill>
              </a:rPr>
              <a:t>"fast 8:  "</a:t>
            </a:r>
            <a:r>
              <a:t> &lt;&lt; </a:t>
            </a:r>
            <a:r>
              <a:rPr>
                <a:solidFill>
                  <a:srgbClr val="004ED0"/>
                </a:solidFill>
              </a:rPr>
              <a:t>sizeof</a:t>
            </a:r>
            <a:r>
              <a:t>(std::int_fast8_t) * 8 &lt;&lt; </a:t>
            </a:r>
            <a:r>
              <a:rPr>
                <a:solidFill>
                  <a:srgbClr val="E21F1F"/>
                </a:solidFill>
              </a:rPr>
              <a:t>" bits\n"</a:t>
            </a:r>
            <a:r>
              <a:t>;</a:t>
            </a:r>
          </a:p>
          <a:p>
            <a:pPr marL="0" indent="0" defTabSz="288036">
              <a:lnSpc>
                <a:spcPts val="3200"/>
              </a:lnSpc>
              <a:spcBef>
                <a:spcPts val="0"/>
              </a:spcBef>
              <a:buSzTx/>
              <a:buNone/>
              <a:defRPr sz="1827">
                <a:latin typeface="Monaco"/>
                <a:ea typeface="Monaco"/>
                <a:cs typeface="Monaco"/>
                <a:sym typeface="Monaco"/>
              </a:defRPr>
            </a:pPr>
            <a:r>
              <a:t>	std::cout &lt;&lt; </a:t>
            </a:r>
            <a:r>
              <a:rPr>
                <a:solidFill>
                  <a:srgbClr val="E21F1F"/>
                </a:solidFill>
              </a:rPr>
              <a:t>"fast 16: "</a:t>
            </a:r>
            <a:r>
              <a:t> &lt;&lt; </a:t>
            </a:r>
            <a:r>
              <a:rPr>
                <a:solidFill>
                  <a:srgbClr val="004ED0"/>
                </a:solidFill>
              </a:rPr>
              <a:t>sizeof</a:t>
            </a:r>
            <a:r>
              <a:t>(std::int_fast16_t) * 8 &lt;&lt; </a:t>
            </a:r>
            <a:r>
              <a:rPr>
                <a:solidFill>
                  <a:srgbClr val="E21F1F"/>
                </a:solidFill>
              </a:rPr>
              <a:t>" bits\n"</a:t>
            </a:r>
            <a:r>
              <a:t>;</a:t>
            </a:r>
          </a:p>
          <a:p>
            <a:pPr marL="0" indent="0" defTabSz="288036">
              <a:lnSpc>
                <a:spcPts val="3200"/>
              </a:lnSpc>
              <a:spcBef>
                <a:spcPts val="0"/>
              </a:spcBef>
              <a:buSzTx/>
              <a:buNone/>
              <a:defRPr sz="1827">
                <a:latin typeface="Monaco"/>
                <a:ea typeface="Monaco"/>
                <a:cs typeface="Monaco"/>
                <a:sym typeface="Monaco"/>
              </a:defRPr>
            </a:pPr>
            <a:r>
              <a:t>	std::cout &lt;&lt; </a:t>
            </a:r>
            <a:r>
              <a:rPr>
                <a:solidFill>
                  <a:srgbClr val="E21F1F"/>
                </a:solidFill>
              </a:rPr>
              <a:t>"fast 32: "</a:t>
            </a:r>
            <a:r>
              <a:t> &lt;&lt; </a:t>
            </a:r>
            <a:r>
              <a:rPr>
                <a:solidFill>
                  <a:srgbClr val="004ED0"/>
                </a:solidFill>
              </a:rPr>
              <a:t>sizeof</a:t>
            </a:r>
            <a:r>
              <a:t>(std::int_fast32_t) * 8 &lt;&lt; </a:t>
            </a:r>
            <a:r>
              <a:rPr>
                <a:solidFill>
                  <a:srgbClr val="E21F1F"/>
                </a:solidFill>
              </a:rPr>
              <a:t>" bits\n"</a:t>
            </a:r>
            <a:r>
              <a:t>;</a:t>
            </a:r>
          </a:p>
          <a:p>
            <a:pPr marL="0" indent="0" defTabSz="288036">
              <a:lnSpc>
                <a:spcPts val="3200"/>
              </a:lnSpc>
              <a:spcBef>
                <a:spcPts val="0"/>
              </a:spcBef>
              <a:buSzTx/>
              <a:buNone/>
              <a:defRPr sz="1827">
                <a:latin typeface="Monaco"/>
                <a:ea typeface="Monaco"/>
                <a:cs typeface="Monaco"/>
                <a:sym typeface="Monaco"/>
              </a:defRPr>
            </a:pPr>
          </a:p>
          <a:p>
            <a:pPr marL="0" indent="0" defTabSz="288036">
              <a:lnSpc>
                <a:spcPts val="3200"/>
              </a:lnSpc>
              <a:spcBef>
                <a:spcPts val="0"/>
              </a:spcBef>
              <a:buSzTx/>
              <a:buNone/>
              <a:defRPr sz="1827">
                <a:solidFill>
                  <a:srgbClr val="8F08C4"/>
                </a:solidFill>
                <a:latin typeface="Monaco"/>
                <a:ea typeface="Monaco"/>
                <a:cs typeface="Monaco"/>
                <a:sym typeface="Monaco"/>
              </a:defRPr>
            </a:pPr>
            <a:r>
              <a:rPr>
                <a:solidFill>
                  <a:srgbClr val="000000"/>
                </a:solidFill>
              </a:rPr>
              <a:t>	</a:t>
            </a:r>
            <a:r>
              <a:t>return</a:t>
            </a:r>
            <a:r>
              <a:rPr>
                <a:solidFill>
                  <a:srgbClr val="000000"/>
                </a:solidFill>
              </a:rPr>
              <a:t> 0;</a:t>
            </a:r>
            <a:endParaRPr>
              <a:solidFill>
                <a:srgbClr val="000000"/>
              </a:solidFill>
            </a:endParaRPr>
          </a:p>
          <a:p>
            <a:pPr marL="0" indent="0" defTabSz="288036">
              <a:lnSpc>
                <a:spcPts val="3200"/>
              </a:lnSpc>
              <a:spcBef>
                <a:spcPts val="0"/>
              </a:spcBef>
              <a:buSzTx/>
              <a:buNone/>
              <a:defRPr sz="1827">
                <a:solidFill>
                  <a:srgbClr val="8F08C4"/>
                </a:solidFill>
                <a:latin typeface="Monaco"/>
                <a:ea typeface="Monaco"/>
                <a:cs typeface="Monaco"/>
                <a:sym typeface="Monaco"/>
              </a:defRPr>
            </a:pPr>
            <a:r>
              <a:rPr>
                <a:solidFill>
                  <a:srgbClr val="000000"/>
                </a:solidFill>
              </a:rPr>
              <a:t>}</a:t>
            </a:r>
            <a:endParaRPr>
              <a:solidFill>
                <a:srgbClr val="000000"/>
              </a:solidFill>
            </a:endParaRPr>
          </a:p>
          <a:p>
            <a:pPr marL="0" indent="0" defTabSz="288036">
              <a:lnSpc>
                <a:spcPts val="3200"/>
              </a:lnSpc>
              <a:spcBef>
                <a:spcPts val="0"/>
              </a:spcBef>
              <a:buSzTx/>
              <a:buNone/>
              <a:defRPr sz="1827">
                <a:solidFill>
                  <a:srgbClr val="8F08C4"/>
                </a:solidFill>
                <a:latin typeface="Monaco"/>
                <a:ea typeface="Monaco"/>
                <a:cs typeface="Monaco"/>
                <a:sym typeface="Monaco"/>
              </a:defRPr>
            </a:pPr>
            <a:endParaRPr>
              <a:solidFill>
                <a:srgbClr val="000000"/>
              </a:solidFill>
            </a:endParaRPr>
          </a:p>
          <a:p>
            <a:pPr marL="0" indent="0" defTabSz="288036">
              <a:spcBef>
                <a:spcPts val="0"/>
              </a:spcBef>
              <a:buSzTx/>
              <a:buNone/>
              <a:defRPr sz="1908">
                <a:solidFill>
                  <a:srgbClr val="2D3140"/>
                </a:solidFill>
                <a:latin typeface="Courier"/>
                <a:ea typeface="Courier"/>
                <a:cs typeface="Courier"/>
                <a:sym typeface="Courier"/>
              </a:defRPr>
            </a:pPr>
            <a:r>
              <a:rPr>
                <a:solidFill>
                  <a:srgbClr val="000000"/>
                </a:solidFill>
              </a:rPr>
              <a:t>least 8:  8 bits      : </a:t>
            </a:r>
            <a:r>
              <a:rPr sz="1764">
                <a:latin typeface="Times Roman"/>
                <a:ea typeface="Times Roman"/>
                <a:cs typeface="Times Roman"/>
                <a:sym typeface="Times Roman"/>
              </a:rPr>
              <a:t>int_fast16_t</a:t>
            </a:r>
            <a:r>
              <a:rPr sz="2853"/>
              <a:t> </a:t>
            </a:r>
            <a:r>
              <a:rPr sz="2160"/>
              <a:t>is most efficient type in speed with </a:t>
            </a:r>
            <a:r>
              <a:rPr i="1" sz="2160"/>
              <a:t>at least</a:t>
            </a:r>
            <a:r>
              <a:rPr sz="2160"/>
              <a:t> the range of a 16 bit int.</a:t>
            </a:r>
            <a:endParaRPr sz="2160">
              <a:solidFill>
                <a:srgbClr val="000000"/>
              </a:solidFill>
            </a:endParaRPr>
          </a:p>
          <a:p>
            <a:pPr marL="0" indent="0" defTabSz="288036">
              <a:spcBef>
                <a:spcPts val="0"/>
              </a:spcBef>
              <a:buSzTx/>
              <a:buNone/>
              <a:defRPr sz="1908">
                <a:solidFill>
                  <a:srgbClr val="2D3140"/>
                </a:solidFill>
                <a:latin typeface="Courier"/>
                <a:ea typeface="Courier"/>
                <a:cs typeface="Courier"/>
                <a:sym typeface="Courier"/>
              </a:defRPr>
            </a:pPr>
            <a:endParaRPr>
              <a:solidFill>
                <a:srgbClr val="000000"/>
              </a:solidFill>
            </a:endParaRPr>
          </a:p>
          <a:p>
            <a:pPr marL="0" indent="0" defTabSz="288036">
              <a:spcBef>
                <a:spcPts val="0"/>
              </a:spcBef>
              <a:buSzTx/>
              <a:buNone/>
              <a:defRPr sz="1908">
                <a:solidFill>
                  <a:srgbClr val="2D3140"/>
                </a:solidFill>
                <a:latin typeface="Courier"/>
                <a:ea typeface="Courier"/>
                <a:cs typeface="Courier"/>
                <a:sym typeface="Courier"/>
              </a:defRPr>
            </a:pPr>
            <a:r>
              <a:rPr>
                <a:solidFill>
                  <a:srgbClr val="000000"/>
                </a:solidFill>
              </a:rPr>
              <a:t>least 16: 16 bits      </a:t>
            </a:r>
            <a:r>
              <a:rPr sz="2160">
                <a:solidFill>
                  <a:srgbClr val="000000"/>
                </a:solidFill>
              </a:rPr>
              <a:t> </a:t>
            </a:r>
            <a:r>
              <a:rPr sz="2160"/>
              <a:t>In a 64-bit machine, where one would expect to have </a:t>
            </a:r>
            <a:r>
              <a:rPr sz="1071">
                <a:latin typeface="Times Roman"/>
                <a:ea typeface="Times Roman"/>
                <a:cs typeface="Times Roman"/>
                <a:sym typeface="Times Roman"/>
              </a:rPr>
              <a:t>int</a:t>
            </a:r>
            <a:r>
              <a:rPr sz="2160"/>
              <a:t> as 64-bit, a compiler may use a mode with</a:t>
            </a:r>
            <a:endParaRPr sz="2160"/>
          </a:p>
          <a:p>
            <a:pPr marL="0" indent="0" defTabSz="288036">
              <a:spcBef>
                <a:spcPts val="0"/>
              </a:spcBef>
              <a:buSzTx/>
              <a:buNone/>
              <a:defRPr sz="2160">
                <a:solidFill>
                  <a:srgbClr val="2D3140"/>
                </a:solidFill>
                <a:latin typeface="Courier"/>
                <a:ea typeface="Courier"/>
                <a:cs typeface="Courier"/>
                <a:sym typeface="Courier"/>
              </a:defRPr>
            </a:pPr>
            <a:r>
              <a:t>                      32-bit </a:t>
            </a:r>
            <a:r>
              <a:rPr sz="2583">
                <a:latin typeface="Times Roman"/>
                <a:ea typeface="Times Roman"/>
                <a:cs typeface="Times Roman"/>
                <a:sym typeface="Times Roman"/>
              </a:rPr>
              <a:t>int</a:t>
            </a:r>
            <a:r>
              <a:rPr sz="3672"/>
              <a:t> </a:t>
            </a:r>
            <a:r>
              <a:t>compilation for compatibility. In this mode, </a:t>
            </a:r>
            <a:r>
              <a:rPr sz="1071">
                <a:latin typeface="Times Roman"/>
                <a:ea typeface="Times Roman"/>
                <a:cs typeface="Times Roman"/>
                <a:sym typeface="Times Roman"/>
              </a:rPr>
              <a:t>int_fast16_t</a:t>
            </a:r>
            <a:r>
              <a:t> could be 64-bit as that is natively </a:t>
            </a:r>
          </a:p>
          <a:p>
            <a:pPr marL="0" indent="0" defTabSz="288036">
              <a:spcBef>
                <a:spcPts val="0"/>
              </a:spcBef>
              <a:buSzTx/>
              <a:buNone/>
              <a:defRPr sz="2160">
                <a:solidFill>
                  <a:srgbClr val="2D3140"/>
                </a:solidFill>
                <a:latin typeface="Courier"/>
                <a:ea typeface="Courier"/>
                <a:cs typeface="Courier"/>
                <a:sym typeface="Courier"/>
              </a:defRPr>
            </a:pPr>
            <a:r>
              <a:t>                      the fastest width for it avoids alignment issues, etc.</a:t>
            </a:r>
            <a:endParaRPr>
              <a:solidFill>
                <a:srgbClr val="000000"/>
              </a:solidFill>
            </a:endParaRPr>
          </a:p>
          <a:p>
            <a:pPr marL="0" indent="0" defTabSz="288036">
              <a:spcBef>
                <a:spcPts val="0"/>
              </a:spcBef>
              <a:buSzTx/>
              <a:buNone/>
              <a:defRPr sz="1908">
                <a:solidFill>
                  <a:srgbClr val="2D3140"/>
                </a:solidFill>
                <a:latin typeface="Courier"/>
                <a:ea typeface="Courier"/>
                <a:cs typeface="Courier"/>
                <a:sym typeface="Courier"/>
              </a:defRPr>
            </a:pPr>
            <a:r>
              <a:rPr>
                <a:solidFill>
                  <a:srgbClr val="000000"/>
                </a:solidFill>
              </a:rPr>
              <a:t>least 32: 32 bits</a:t>
            </a:r>
            <a:endParaRPr>
              <a:solidFill>
                <a:srgbClr val="000000"/>
              </a:solidFill>
            </a:endParaRPr>
          </a:p>
          <a:p>
            <a:pPr marL="0" indent="0" defTabSz="288036">
              <a:spcBef>
                <a:spcPts val="0"/>
              </a:spcBef>
              <a:buSzTx/>
              <a:buNone/>
              <a:defRPr sz="1908">
                <a:solidFill>
                  <a:srgbClr val="2D3140"/>
                </a:solidFill>
                <a:latin typeface="Courier"/>
                <a:ea typeface="Courier"/>
                <a:cs typeface="Courier"/>
                <a:sym typeface="Courier"/>
              </a:defRPr>
            </a:pPr>
            <a:endParaRPr>
              <a:solidFill>
                <a:srgbClr val="000000"/>
              </a:solidFill>
            </a:endParaRPr>
          </a:p>
          <a:p>
            <a:pPr marL="0" indent="0" defTabSz="288036">
              <a:spcBef>
                <a:spcPts val="0"/>
              </a:spcBef>
              <a:buSzTx/>
              <a:buNone/>
              <a:defRPr sz="1908">
                <a:solidFill>
                  <a:srgbClr val="2D3140"/>
                </a:solidFill>
                <a:latin typeface="Courier"/>
                <a:ea typeface="Courier"/>
                <a:cs typeface="Courier"/>
                <a:sym typeface="Courier"/>
              </a:defRPr>
            </a:pPr>
            <a:r>
              <a:rPr>
                <a:solidFill>
                  <a:srgbClr val="000000"/>
                </a:solidFill>
              </a:rPr>
              <a:t>fast 8:  8 bits</a:t>
            </a:r>
            <a:endParaRPr>
              <a:solidFill>
                <a:srgbClr val="000000"/>
              </a:solidFill>
            </a:endParaRPr>
          </a:p>
          <a:p>
            <a:pPr marL="0" indent="0" defTabSz="288036">
              <a:spcBef>
                <a:spcPts val="0"/>
              </a:spcBef>
              <a:buSzTx/>
              <a:buNone/>
              <a:defRPr sz="1908">
                <a:solidFill>
                  <a:srgbClr val="2D3140"/>
                </a:solidFill>
                <a:latin typeface="Courier"/>
                <a:ea typeface="Courier"/>
                <a:cs typeface="Courier"/>
                <a:sym typeface="Courier"/>
              </a:defRPr>
            </a:pPr>
            <a:r>
              <a:rPr>
                <a:solidFill>
                  <a:srgbClr val="000000"/>
                </a:solidFill>
              </a:rPr>
              <a:t>fast 16: 32 bits </a:t>
            </a:r>
            <a:endParaRPr>
              <a:solidFill>
                <a:srgbClr val="000000"/>
              </a:solidFill>
            </a:endParaRPr>
          </a:p>
          <a:p>
            <a:pPr marL="0" indent="0" defTabSz="288036">
              <a:spcBef>
                <a:spcPts val="0"/>
              </a:spcBef>
              <a:buSzTx/>
              <a:buNone/>
              <a:defRPr sz="1908">
                <a:solidFill>
                  <a:srgbClr val="2D3140"/>
                </a:solidFill>
                <a:latin typeface="Courier"/>
                <a:ea typeface="Courier"/>
                <a:cs typeface="Courier"/>
                <a:sym typeface="Courier"/>
              </a:defRPr>
            </a:pPr>
            <a:r>
              <a:rPr>
                <a:solidFill>
                  <a:srgbClr val="000000"/>
                </a:solidFill>
              </a:rPr>
              <a:t>fast 32: 32 bits</a:t>
            </a:r>
            <a:endParaRPr>
              <a:solidFill>
                <a:srgbClr val="000000"/>
              </a:solidFill>
            </a:endParaRPr>
          </a:p>
          <a:p>
            <a:pPr marL="0" indent="0" defTabSz="288036">
              <a:spcBef>
                <a:spcPts val="0"/>
              </a:spcBef>
              <a:buSzTx/>
              <a:buNone/>
              <a:defRPr sz="1908">
                <a:solidFill>
                  <a:srgbClr val="2D3140"/>
                </a:solidFill>
                <a:latin typeface="Courier"/>
                <a:ea typeface="Courier"/>
                <a:cs typeface="Courier"/>
                <a:sym typeface="Courier"/>
              </a:defRPr>
            </a:pPr>
            <a:endParaRPr>
              <a:solidFill>
                <a:srgbClr val="000000"/>
              </a:solidFill>
            </a:endParaRPr>
          </a:p>
        </p:txBody>
      </p:sp>
    </p:spTree>
  </p:cSld>
  <p:clrMapOvr>
    <a:masterClrMapping/>
  </p:clrMapOvr>
  <p:transition xmlns:p14="http://schemas.microsoft.com/office/powerpoint/2010/main" spd="med" advClick="1"/>
</p:sld>
</file>

<file path=ppt/slides/slide2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Priority queue"/>
          <p:cNvSpPr txBox="1"/>
          <p:nvPr>
            <p:ph type="title"/>
          </p:nvPr>
        </p:nvSpPr>
        <p:spPr>
          <a:prstGeom prst="rect">
            <a:avLst/>
          </a:prstGeom>
        </p:spPr>
        <p:txBody>
          <a:bodyPr/>
          <a:lstStyle/>
          <a:p>
            <a:pPr/>
            <a:r>
              <a:t>Priority queue</a:t>
            </a:r>
          </a:p>
        </p:txBody>
      </p:sp>
      <p:sp>
        <p:nvSpPr>
          <p:cNvPr id="818" name="std::priority_queue…"/>
          <p:cNvSpPr txBox="1"/>
          <p:nvPr>
            <p:ph type="body" idx="1"/>
          </p:nvPr>
        </p:nvSpPr>
        <p:spPr>
          <a:prstGeom prst="rect">
            <a:avLst/>
          </a:prstGeom>
        </p:spPr>
        <p:txBody>
          <a:bodyPr/>
          <a:lstStyle/>
          <a:p>
            <a:pPr marL="0" indent="0" defTabSz="457200">
              <a:spcBef>
                <a:spcPts val="0"/>
              </a:spcBef>
              <a:buSzTx/>
              <a:buNone/>
              <a:defRPr sz="5500">
                <a:solidFill>
                  <a:srgbClr val="090909"/>
                </a:solidFill>
                <a:latin typeface="Helvetica"/>
                <a:ea typeface="Helvetica"/>
                <a:cs typeface="Helvetica"/>
                <a:sym typeface="Helvetica"/>
              </a:defRPr>
            </a:pPr>
            <a:r>
              <a:t>std::priority_queue</a:t>
            </a:r>
            <a:endParaRPr sz="5900"/>
          </a:p>
          <a:p>
            <a:pPr marL="0" indent="0" defTabSz="457200">
              <a:spcBef>
                <a:spcPts val="0"/>
              </a:spcBef>
              <a:buSzTx/>
              <a:buNone/>
              <a:defRPr sz="5900">
                <a:solidFill>
                  <a:srgbClr val="090909"/>
                </a:solidFill>
                <a:latin typeface="Helvetica"/>
                <a:ea typeface="Helvetica"/>
                <a:cs typeface="Helvetica"/>
                <a:sym typeface="Helvetica"/>
              </a:defRPr>
            </a:pPr>
            <a:r>
              <a:t>A priority queue always returns the element with the highest priority. The priority criterion must be specified when creating the queue. In the simplest case, it is the greatest (or smallest) number in the queue. We can also write our own custom compare to describe the priority of an element in the queue (default compare is </a:t>
            </a:r>
            <a:r>
              <a:rPr sz="5500"/>
              <a:t>std::less&lt;int&gt;</a:t>
            </a:r>
            <a:r>
              <a:t>).</a:t>
            </a:r>
          </a:p>
        </p:txBody>
      </p:sp>
    </p:spTree>
  </p:cSld>
  <p:clrMapOvr>
    <a:masterClrMapping/>
  </p:clrMapOvr>
  <p:transition xmlns:p14="http://schemas.microsoft.com/office/powerpoint/2010/main" spd="med" advClick="1"/>
</p:sld>
</file>

<file path=ppt/slides/slide2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Bridge"/>
          <p:cNvSpPr txBox="1"/>
          <p:nvPr>
            <p:ph type="title"/>
          </p:nvPr>
        </p:nvSpPr>
        <p:spPr>
          <a:prstGeom prst="rect">
            <a:avLst/>
          </a:prstGeom>
        </p:spPr>
        <p:txBody>
          <a:bodyPr/>
          <a:lstStyle>
            <a:lvl1pPr defTabSz="536575">
              <a:defRPr sz="7279">
                <a:latin typeface="Arial"/>
                <a:ea typeface="Arial"/>
                <a:cs typeface="Arial"/>
                <a:sym typeface="Arial"/>
              </a:defRPr>
            </a:lvl1pPr>
          </a:lstStyle>
          <a:p>
            <a:pPr>
              <a:defRPr>
                <a:latin typeface="+mn-lt"/>
                <a:ea typeface="+mn-ea"/>
                <a:cs typeface="+mn-cs"/>
                <a:sym typeface="Helvetica Neue Medium"/>
              </a:defRPr>
            </a:pPr>
            <a:r>
              <a:rPr>
                <a:latin typeface="Arial"/>
                <a:ea typeface="Arial"/>
                <a:cs typeface="Arial"/>
                <a:sym typeface="Arial"/>
              </a:rPr>
              <a:t>Bridge </a:t>
            </a:r>
          </a:p>
        </p:txBody>
      </p:sp>
      <p:sp>
        <p:nvSpPr>
          <p:cNvPr id="821" name="Double-click to edit"/>
          <p:cNvSpPr txBox="1"/>
          <p:nvPr>
            <p:ph type="body" idx="1"/>
          </p:nvPr>
        </p:nvSpPr>
        <p:spPr>
          <a:xfrm>
            <a:off x="1082643" y="1783020"/>
            <a:ext cx="21612257" cy="10662980"/>
          </a:xfrm>
          <a:prstGeom prst="rect">
            <a:avLst/>
          </a:prstGeom>
        </p:spPr>
        <p:txBody>
          <a:bodyPr/>
          <a:lstStyle/>
          <a:p>
            <a:pPr marL="0" indent="0" algn="ctr" defTabSz="457200">
              <a:lnSpc>
                <a:spcPts val="8600"/>
              </a:lnSpc>
              <a:spcBef>
                <a:spcPts val="1200"/>
              </a:spcBef>
              <a:buSzTx/>
              <a:buNone/>
              <a:defRPr b="1" sz="4400">
                <a:solidFill>
                  <a:srgbClr val="252525"/>
                </a:solidFill>
                <a:latin typeface="Times Roman"/>
                <a:ea typeface="Times Roman"/>
                <a:cs typeface="Times Roman"/>
                <a:sym typeface="Times Roman"/>
              </a:defRPr>
            </a:pPr>
          </a:p>
        </p:txBody>
      </p:sp>
      <p:pic>
        <p:nvPicPr>
          <p:cNvPr id="822" name="Image" descr="Image"/>
          <p:cNvPicPr>
            <a:picLocks noChangeAspect="1"/>
          </p:cNvPicPr>
          <p:nvPr/>
        </p:nvPicPr>
        <p:blipFill>
          <a:blip r:embed="rId2">
            <a:extLst/>
          </a:blip>
          <a:stretch>
            <a:fillRect/>
          </a:stretch>
        </p:blipFill>
        <p:spPr>
          <a:xfrm>
            <a:off x="1082643" y="1783020"/>
            <a:ext cx="11898990" cy="9194674"/>
          </a:xfrm>
          <a:prstGeom prst="rect">
            <a:avLst/>
          </a:prstGeom>
          <a:ln w="12700">
            <a:miter lim="400000"/>
          </a:ln>
        </p:spPr>
      </p:pic>
    </p:spTree>
  </p:cSld>
  <p:clrMapOvr>
    <a:masterClrMapping/>
  </p:clrMapOvr>
  <p:transition xmlns:p14="http://schemas.microsoft.com/office/powerpoint/2010/main" spd="med" advClick="1"/>
</p:sld>
</file>

<file path=ppt/slides/slide2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Priority queue"/>
          <p:cNvSpPr txBox="1"/>
          <p:nvPr>
            <p:ph type="title"/>
          </p:nvPr>
        </p:nvSpPr>
        <p:spPr>
          <a:prstGeom prst="rect">
            <a:avLst/>
          </a:prstGeom>
        </p:spPr>
        <p:txBody>
          <a:bodyPr/>
          <a:lstStyle/>
          <a:p>
            <a:pPr/>
            <a:r>
              <a:t>Priority queue</a:t>
            </a:r>
          </a:p>
        </p:txBody>
      </p:sp>
      <p:sp>
        <p:nvSpPr>
          <p:cNvPr id="825" name="int main()…"/>
          <p:cNvSpPr txBox="1"/>
          <p:nvPr>
            <p:ph type="body" idx="1"/>
          </p:nvPr>
        </p:nvSpPr>
        <p:spPr>
          <a:prstGeom prst="rect">
            <a:avLst/>
          </a:prstGeom>
        </p:spPr>
        <p:txBody>
          <a:bodyPr/>
          <a:lstStyle/>
          <a:p>
            <a:pPr marL="0" indent="0" defTabSz="301752">
              <a:spcBef>
                <a:spcPts val="0"/>
              </a:spcBef>
              <a:buSzTx/>
              <a:buNone/>
              <a:defRPr sz="1056">
                <a:solidFill>
                  <a:srgbClr val="F8F8F2"/>
                </a:solidFill>
                <a:latin typeface="Times Roman"/>
                <a:ea typeface="Times Roman"/>
                <a:cs typeface="Times Roman"/>
                <a:sym typeface="Times Roman"/>
              </a:defRPr>
            </a:pPr>
            <a:r>
              <a:t>i</a:t>
            </a:r>
            <a:r>
              <a:rPr b="1" sz="1254">
                <a:solidFill>
                  <a:srgbClr val="000000"/>
                </a:solidFill>
              </a:rPr>
              <a:t>nt main()</a:t>
            </a:r>
            <a:endParaRPr b="1" sz="1254">
              <a:solidFill>
                <a:srgbClr val="000000"/>
              </a:solidFill>
            </a:endParaRPr>
          </a:p>
          <a:p>
            <a:pPr marL="0" indent="0" defTabSz="301752">
              <a:spcBef>
                <a:spcPts val="0"/>
              </a:spcBef>
              <a:buSzTx/>
              <a:buNone/>
              <a:defRPr b="1" sz="1254">
                <a:latin typeface="Times Roman"/>
                <a:ea typeface="Times Roman"/>
                <a:cs typeface="Times Roman"/>
                <a:sym typeface="Times Roman"/>
              </a:defRPr>
            </a:pPr>
            <a:r>
              <a:t>{</a:t>
            </a:r>
          </a:p>
          <a:p>
            <a:pPr marL="0" indent="0" defTabSz="301752">
              <a:spcBef>
                <a:spcPts val="0"/>
              </a:spcBef>
              <a:buSzTx/>
              <a:buNone/>
              <a:defRPr b="1" sz="1254">
                <a:latin typeface="Times Roman"/>
                <a:ea typeface="Times Roman"/>
                <a:cs typeface="Times Roman"/>
                <a:sym typeface="Times Roman"/>
              </a:defRPr>
            </a:pPr>
            <a:r>
              <a:t>    std::priority_queue&lt;int, std::vector&lt;int&gt;, std::greater&lt;int&gt;&gt; pq;</a:t>
            </a:r>
          </a:p>
          <a:p>
            <a:pPr marL="0" indent="0" defTabSz="301752">
              <a:spcBef>
                <a:spcPts val="0"/>
              </a:spcBef>
              <a:buSzTx/>
              <a:buNone/>
              <a:defRPr b="1" sz="1254">
                <a:latin typeface="Times Roman"/>
                <a:ea typeface="Times Roman"/>
                <a:cs typeface="Times Roman"/>
                <a:sym typeface="Times Roman"/>
              </a:defRPr>
            </a:pPr>
            <a:r>
              <a:t>    pq.push(10);</a:t>
            </a:r>
          </a:p>
          <a:p>
            <a:pPr marL="0" indent="0" defTabSz="301752">
              <a:spcBef>
                <a:spcPts val="0"/>
              </a:spcBef>
              <a:buSzTx/>
              <a:buNone/>
              <a:defRPr b="1" sz="1254">
                <a:latin typeface="Times Roman"/>
                <a:ea typeface="Times Roman"/>
                <a:cs typeface="Times Roman"/>
                <a:sym typeface="Times Roman"/>
              </a:defRPr>
            </a:pPr>
            <a:r>
              <a:t>    pq.push(20);</a:t>
            </a:r>
          </a:p>
          <a:p>
            <a:pPr marL="0" indent="0" defTabSz="301752">
              <a:spcBef>
                <a:spcPts val="0"/>
              </a:spcBef>
              <a:buSzTx/>
              <a:buNone/>
              <a:defRPr b="1" sz="1254">
                <a:latin typeface="Times Roman"/>
                <a:ea typeface="Times Roman"/>
                <a:cs typeface="Times Roman"/>
                <a:sym typeface="Times Roman"/>
              </a:defRPr>
            </a:pPr>
            <a:r>
              <a:t>    pq.push(30);</a:t>
            </a:r>
          </a:p>
          <a:p>
            <a:pPr marL="0" indent="0" defTabSz="301752">
              <a:spcBef>
                <a:spcPts val="0"/>
              </a:spcBef>
              <a:buSzTx/>
              <a:buNone/>
              <a:defRPr b="1" sz="1254">
                <a:latin typeface="Times Roman"/>
                <a:ea typeface="Times Roman"/>
                <a:cs typeface="Times Roman"/>
                <a:sym typeface="Times Roman"/>
              </a:defRPr>
            </a:pPr>
            <a:r>
              <a:t>    pq.push(40);</a:t>
            </a:r>
          </a:p>
          <a:p>
            <a:pPr marL="0" indent="0" defTabSz="301752">
              <a:spcBef>
                <a:spcPts val="0"/>
              </a:spcBef>
              <a:buSzTx/>
              <a:buNone/>
              <a:defRPr b="1" sz="1254">
                <a:latin typeface="Times Roman"/>
                <a:ea typeface="Times Roman"/>
                <a:cs typeface="Times Roman"/>
                <a:sym typeface="Times Roman"/>
              </a:defRPr>
            </a:pPr>
            <a:r>
              <a:t>    pq.push(50);</a:t>
            </a:r>
          </a:p>
          <a:p>
            <a:pPr marL="0" indent="0" defTabSz="301752">
              <a:spcBef>
                <a:spcPts val="0"/>
              </a:spcBef>
              <a:buSzTx/>
              <a:buNone/>
              <a:defRPr b="1" sz="1254">
                <a:latin typeface="Times Roman"/>
                <a:ea typeface="Times Roman"/>
                <a:cs typeface="Times Roman"/>
                <a:sym typeface="Times Roman"/>
              </a:defRPr>
            </a:pPr>
          </a:p>
          <a:p>
            <a:pPr marL="0" indent="0" defTabSz="301752">
              <a:spcBef>
                <a:spcPts val="0"/>
              </a:spcBef>
              <a:buSzTx/>
              <a:buNone/>
              <a:defRPr b="1" sz="1254">
                <a:latin typeface="Times Roman"/>
                <a:ea typeface="Times Roman"/>
                <a:cs typeface="Times Roman"/>
                <a:sym typeface="Times Roman"/>
              </a:defRPr>
            </a:pPr>
            <a:r>
              <a:t>    std::cout &lt;&lt; "Size: " &lt;&lt; pq.size() &lt;&lt; std::endl;</a:t>
            </a:r>
          </a:p>
          <a:p>
            <a:pPr marL="0" indent="0" defTabSz="301752">
              <a:spcBef>
                <a:spcPts val="0"/>
              </a:spcBef>
              <a:buSzTx/>
              <a:buNone/>
              <a:defRPr b="1" sz="1254">
                <a:latin typeface="Times Roman"/>
                <a:ea typeface="Times Roman"/>
                <a:cs typeface="Times Roman"/>
                <a:sym typeface="Times Roman"/>
              </a:defRPr>
            </a:pPr>
            <a:r>
              <a:t>    std::cout &lt;&lt; "Top: " &lt;&lt; pq.top() &lt;&lt; std::endl;</a:t>
            </a:r>
          </a:p>
          <a:p>
            <a:pPr marL="0" indent="0" defTabSz="301752">
              <a:spcBef>
                <a:spcPts val="0"/>
              </a:spcBef>
              <a:buSzTx/>
              <a:buNone/>
              <a:defRPr b="1" sz="1254">
                <a:latin typeface="Times Roman"/>
                <a:ea typeface="Times Roman"/>
                <a:cs typeface="Times Roman"/>
                <a:sym typeface="Times Roman"/>
              </a:defRPr>
            </a:pPr>
          </a:p>
          <a:p>
            <a:pPr marL="0" indent="0" defTabSz="301752">
              <a:spcBef>
                <a:spcPts val="0"/>
              </a:spcBef>
              <a:buSzTx/>
              <a:buNone/>
              <a:defRPr b="1" sz="1254">
                <a:latin typeface="Times Roman"/>
                <a:ea typeface="Times Roman"/>
                <a:cs typeface="Times Roman"/>
                <a:sym typeface="Times Roman"/>
              </a:defRPr>
            </a:pPr>
            <a:r>
              <a:t>    std::cout &lt;&lt; "Elements of queue: ";</a:t>
            </a:r>
          </a:p>
          <a:p>
            <a:pPr marL="0" indent="0" defTabSz="301752">
              <a:spcBef>
                <a:spcPts val="0"/>
              </a:spcBef>
              <a:buSzTx/>
              <a:buNone/>
              <a:defRPr b="1" sz="1254">
                <a:latin typeface="Times Roman"/>
                <a:ea typeface="Times Roman"/>
                <a:cs typeface="Times Roman"/>
                <a:sym typeface="Times Roman"/>
              </a:defRPr>
            </a:pPr>
          </a:p>
          <a:p>
            <a:pPr marL="0" indent="0" defTabSz="301752">
              <a:spcBef>
                <a:spcPts val="0"/>
              </a:spcBef>
              <a:buSzTx/>
              <a:buNone/>
              <a:defRPr b="1" sz="1254">
                <a:latin typeface="Times Roman"/>
                <a:ea typeface="Times Roman"/>
                <a:cs typeface="Times Roman"/>
                <a:sym typeface="Times Roman"/>
              </a:defRPr>
            </a:pPr>
            <a:r>
              <a:t>    while (!pq.empty())</a:t>
            </a:r>
          </a:p>
          <a:p>
            <a:pPr marL="0" indent="0" defTabSz="301752">
              <a:spcBef>
                <a:spcPts val="0"/>
              </a:spcBef>
              <a:buSzTx/>
              <a:buNone/>
              <a:defRPr b="1" sz="1254">
                <a:latin typeface="Times Roman"/>
                <a:ea typeface="Times Roman"/>
                <a:cs typeface="Times Roman"/>
                <a:sym typeface="Times Roman"/>
              </a:defRPr>
            </a:pPr>
            <a:r>
              <a:t>    {</a:t>
            </a:r>
          </a:p>
          <a:p>
            <a:pPr marL="0" indent="0" defTabSz="301752">
              <a:spcBef>
                <a:spcPts val="0"/>
              </a:spcBef>
              <a:buSzTx/>
              <a:buNone/>
              <a:defRPr b="1" sz="1254">
                <a:latin typeface="Times Roman"/>
                <a:ea typeface="Times Roman"/>
                <a:cs typeface="Times Roman"/>
                <a:sym typeface="Times Roman"/>
              </a:defRPr>
            </a:pPr>
            <a:r>
              <a:t>        std::cout &lt;&lt; pq.top() &lt;&lt; ' ';</a:t>
            </a:r>
          </a:p>
          <a:p>
            <a:pPr marL="0" indent="0" defTabSz="301752">
              <a:spcBef>
                <a:spcPts val="0"/>
              </a:spcBef>
              <a:buSzTx/>
              <a:buNone/>
              <a:defRPr b="1" sz="1254">
                <a:latin typeface="Times Roman"/>
                <a:ea typeface="Times Roman"/>
                <a:cs typeface="Times Roman"/>
                <a:sym typeface="Times Roman"/>
              </a:defRPr>
            </a:pPr>
            <a:r>
              <a:t>        pq.pop();</a:t>
            </a:r>
          </a:p>
          <a:p>
            <a:pPr marL="0" indent="0" defTabSz="301752">
              <a:spcBef>
                <a:spcPts val="0"/>
              </a:spcBef>
              <a:buSzTx/>
              <a:buNone/>
              <a:defRPr b="1" sz="1254">
                <a:latin typeface="Times Roman"/>
                <a:ea typeface="Times Roman"/>
                <a:cs typeface="Times Roman"/>
                <a:sym typeface="Times Roman"/>
              </a:defRPr>
            </a:pPr>
            <a:r>
              <a:t>    }</a:t>
            </a:r>
          </a:p>
          <a:p>
            <a:pPr marL="0" indent="0" defTabSz="301752">
              <a:spcBef>
                <a:spcPts val="0"/>
              </a:spcBef>
              <a:buSzTx/>
              <a:buNone/>
              <a:defRPr b="1" sz="1254">
                <a:latin typeface="Times Roman"/>
                <a:ea typeface="Times Roman"/>
                <a:cs typeface="Times Roman"/>
                <a:sym typeface="Times Roman"/>
              </a:defRPr>
            </a:pPr>
            <a:r>
              <a:t>    std::cout &lt;&lt; std::endl;</a:t>
            </a:r>
          </a:p>
          <a:p>
            <a:pPr marL="0" indent="0" defTabSz="301752">
              <a:spcBef>
                <a:spcPts val="0"/>
              </a:spcBef>
              <a:buSzTx/>
              <a:buNone/>
              <a:defRPr b="1" sz="1254">
                <a:latin typeface="Times Roman"/>
                <a:ea typeface="Times Roman"/>
                <a:cs typeface="Times Roman"/>
                <a:sym typeface="Times Roman"/>
              </a:defRPr>
            </a:pPr>
          </a:p>
          <a:p>
            <a:pPr marL="0" indent="0" defTabSz="301752">
              <a:spcBef>
                <a:spcPts val="0"/>
              </a:spcBef>
              <a:buSzTx/>
              <a:buNone/>
              <a:defRPr b="1" sz="1254">
                <a:latin typeface="Times Roman"/>
                <a:ea typeface="Times Roman"/>
                <a:cs typeface="Times Roman"/>
                <a:sym typeface="Times Roman"/>
              </a:defRPr>
            </a:pPr>
            <a:r>
              <a:t>    // using lambda to compare elements.</a:t>
            </a:r>
          </a:p>
          <a:p>
            <a:pPr marL="0" indent="0" defTabSz="301752">
              <a:spcBef>
                <a:spcPts val="0"/>
              </a:spcBef>
              <a:buSzTx/>
              <a:buNone/>
              <a:defRPr b="1" sz="1254">
                <a:latin typeface="Times Roman"/>
                <a:ea typeface="Times Roman"/>
                <a:cs typeface="Times Roman"/>
                <a:sym typeface="Times Roman"/>
              </a:defRPr>
            </a:pPr>
            <a:r>
              <a:t>    auto compare = [](int a, int b)</a:t>
            </a:r>
          </a:p>
          <a:p>
            <a:pPr marL="0" indent="0" defTabSz="301752">
              <a:spcBef>
                <a:spcPts val="0"/>
              </a:spcBef>
              <a:buSzTx/>
              <a:buNone/>
              <a:defRPr b="1" sz="1254">
                <a:latin typeface="Times Roman"/>
                <a:ea typeface="Times Roman"/>
                <a:cs typeface="Times Roman"/>
                <a:sym typeface="Times Roman"/>
              </a:defRPr>
            </a:pPr>
            <a:r>
              <a:t>    {</a:t>
            </a:r>
          </a:p>
          <a:p>
            <a:pPr marL="0" indent="0" defTabSz="301752">
              <a:spcBef>
                <a:spcPts val="0"/>
              </a:spcBef>
              <a:buSzTx/>
              <a:buNone/>
              <a:defRPr b="1" sz="1254">
                <a:latin typeface="Times Roman"/>
                <a:ea typeface="Times Roman"/>
                <a:cs typeface="Times Roman"/>
                <a:sym typeface="Times Roman"/>
              </a:defRPr>
            </a:pPr>
            <a:r>
              <a:t>        return a &lt; b;</a:t>
            </a:r>
          </a:p>
          <a:p>
            <a:pPr marL="0" indent="0" defTabSz="301752">
              <a:spcBef>
                <a:spcPts val="0"/>
              </a:spcBef>
              <a:buSzTx/>
              <a:buNone/>
              <a:defRPr b="1" sz="1254">
                <a:latin typeface="Times Roman"/>
                <a:ea typeface="Times Roman"/>
                <a:cs typeface="Times Roman"/>
                <a:sym typeface="Times Roman"/>
              </a:defRPr>
            </a:pPr>
            <a:r>
              <a:t>    };</a:t>
            </a:r>
          </a:p>
          <a:p>
            <a:pPr marL="0" indent="0" defTabSz="301752">
              <a:spcBef>
                <a:spcPts val="0"/>
              </a:spcBef>
              <a:buSzTx/>
              <a:buNone/>
              <a:defRPr b="1" sz="1254">
                <a:latin typeface="Times Roman"/>
                <a:ea typeface="Times Roman"/>
                <a:cs typeface="Times Roman"/>
                <a:sym typeface="Times Roman"/>
              </a:defRPr>
            </a:pPr>
          </a:p>
          <a:p>
            <a:pPr marL="0" indent="0" defTabSz="301752">
              <a:spcBef>
                <a:spcPts val="0"/>
              </a:spcBef>
              <a:buSzTx/>
              <a:buNone/>
              <a:defRPr b="1" sz="1254">
                <a:latin typeface="Times Roman"/>
                <a:ea typeface="Times Roman"/>
                <a:cs typeface="Times Roman"/>
                <a:sym typeface="Times Roman"/>
              </a:defRPr>
            </a:pPr>
            <a:r>
              <a:t>    std::priority_queue&lt;int, std::vector&lt;int&gt;, decltype(compare)&gt; q(compare);</a:t>
            </a:r>
          </a:p>
          <a:p>
            <a:pPr marL="0" indent="0" defTabSz="301752">
              <a:spcBef>
                <a:spcPts val="0"/>
              </a:spcBef>
              <a:buSzTx/>
              <a:buNone/>
              <a:defRPr b="1" sz="1254">
                <a:latin typeface="Times Roman"/>
                <a:ea typeface="Times Roman"/>
                <a:cs typeface="Times Roman"/>
                <a:sym typeface="Times Roman"/>
              </a:defRPr>
            </a:pPr>
          </a:p>
          <a:p>
            <a:pPr marL="0" indent="0" defTabSz="301752">
              <a:spcBef>
                <a:spcPts val="0"/>
              </a:spcBef>
              <a:buSzTx/>
              <a:buNone/>
              <a:defRPr b="1" sz="1254">
                <a:latin typeface="Times Roman"/>
                <a:ea typeface="Times Roman"/>
                <a:cs typeface="Times Roman"/>
                <a:sym typeface="Times Roman"/>
              </a:defRPr>
            </a:pPr>
            <a:r>
              <a:t>    for (int n : {1, 8, 5, 6, 3, 4, 0, 9, 7, 2})</a:t>
            </a:r>
          </a:p>
          <a:p>
            <a:pPr marL="0" indent="0" defTabSz="301752">
              <a:spcBef>
                <a:spcPts val="0"/>
              </a:spcBef>
              <a:buSzTx/>
              <a:buNone/>
              <a:defRPr b="1" sz="1254">
                <a:latin typeface="Times Roman"/>
                <a:ea typeface="Times Roman"/>
                <a:cs typeface="Times Roman"/>
                <a:sym typeface="Times Roman"/>
              </a:defRPr>
            </a:pPr>
            <a:r>
              <a:t>        q.push(n);</a:t>
            </a:r>
          </a:p>
          <a:p>
            <a:pPr marL="0" indent="0" defTabSz="301752">
              <a:spcBef>
                <a:spcPts val="0"/>
              </a:spcBef>
              <a:buSzTx/>
              <a:buNone/>
              <a:defRPr b="1" sz="1254">
                <a:latin typeface="Times Roman"/>
                <a:ea typeface="Times Roman"/>
                <a:cs typeface="Times Roman"/>
                <a:sym typeface="Times Roman"/>
              </a:defRPr>
            </a:pPr>
          </a:p>
          <a:p>
            <a:pPr marL="0" indent="0" defTabSz="301752">
              <a:spcBef>
                <a:spcPts val="0"/>
              </a:spcBef>
              <a:buSzTx/>
              <a:buNone/>
              <a:defRPr b="1" sz="1254">
                <a:latin typeface="Times Roman"/>
                <a:ea typeface="Times Roman"/>
                <a:cs typeface="Times Roman"/>
                <a:sym typeface="Times Roman"/>
              </a:defRPr>
            </a:pPr>
            <a:r>
              <a:t>    std::cout &lt;&lt; "Elements of queue for custom compare: ";</a:t>
            </a:r>
          </a:p>
          <a:p>
            <a:pPr marL="0" indent="0" defTabSz="301752">
              <a:spcBef>
                <a:spcPts val="0"/>
              </a:spcBef>
              <a:buSzTx/>
              <a:buNone/>
              <a:defRPr b="1" sz="1254">
                <a:latin typeface="Times Roman"/>
                <a:ea typeface="Times Roman"/>
                <a:cs typeface="Times Roman"/>
                <a:sym typeface="Times Roman"/>
              </a:defRPr>
            </a:pPr>
          </a:p>
          <a:p>
            <a:pPr marL="0" indent="0" defTabSz="301752">
              <a:spcBef>
                <a:spcPts val="0"/>
              </a:spcBef>
              <a:buSzTx/>
              <a:buNone/>
              <a:defRPr b="1" sz="1254">
                <a:latin typeface="Times Roman"/>
                <a:ea typeface="Times Roman"/>
                <a:cs typeface="Times Roman"/>
                <a:sym typeface="Times Roman"/>
              </a:defRPr>
            </a:pPr>
            <a:r>
              <a:t>    while (!q.empty())</a:t>
            </a:r>
          </a:p>
          <a:p>
            <a:pPr marL="0" indent="0" defTabSz="301752">
              <a:spcBef>
                <a:spcPts val="0"/>
              </a:spcBef>
              <a:buSzTx/>
              <a:buNone/>
              <a:defRPr b="1" sz="1254">
                <a:latin typeface="Times Roman"/>
                <a:ea typeface="Times Roman"/>
                <a:cs typeface="Times Roman"/>
                <a:sym typeface="Times Roman"/>
              </a:defRPr>
            </a:pPr>
            <a:r>
              <a:t>    {</a:t>
            </a:r>
          </a:p>
          <a:p>
            <a:pPr marL="0" indent="0" defTabSz="301752">
              <a:spcBef>
                <a:spcPts val="0"/>
              </a:spcBef>
              <a:buSzTx/>
              <a:buNone/>
              <a:defRPr b="1" sz="1254">
                <a:latin typeface="Times Roman"/>
                <a:ea typeface="Times Roman"/>
                <a:cs typeface="Times Roman"/>
                <a:sym typeface="Times Roman"/>
              </a:defRPr>
            </a:pPr>
            <a:r>
              <a:t>        std::cout &lt;&lt; q.top() &lt;&lt; ' ';</a:t>
            </a:r>
          </a:p>
          <a:p>
            <a:pPr marL="0" indent="0" defTabSz="301752">
              <a:spcBef>
                <a:spcPts val="0"/>
              </a:spcBef>
              <a:buSzTx/>
              <a:buNone/>
              <a:defRPr b="1" sz="1254">
                <a:latin typeface="Times Roman"/>
                <a:ea typeface="Times Roman"/>
                <a:cs typeface="Times Roman"/>
                <a:sym typeface="Times Roman"/>
              </a:defRPr>
            </a:pPr>
            <a:r>
              <a:t>        q.pop();</a:t>
            </a:r>
          </a:p>
          <a:p>
            <a:pPr marL="0" indent="0" defTabSz="301752">
              <a:spcBef>
                <a:spcPts val="0"/>
              </a:spcBef>
              <a:buSzTx/>
              <a:buNone/>
              <a:defRPr b="1" sz="1254">
                <a:latin typeface="Times Roman"/>
                <a:ea typeface="Times Roman"/>
                <a:cs typeface="Times Roman"/>
                <a:sym typeface="Times Roman"/>
              </a:defRPr>
            </a:pPr>
            <a:r>
              <a:t>    }</a:t>
            </a:r>
          </a:p>
          <a:p>
            <a:pPr marL="0" indent="0" defTabSz="301752">
              <a:spcBef>
                <a:spcPts val="0"/>
              </a:spcBef>
              <a:buSzTx/>
              <a:buNone/>
              <a:defRPr b="1" sz="1254">
                <a:latin typeface="Times Roman"/>
                <a:ea typeface="Times Roman"/>
                <a:cs typeface="Times Roman"/>
                <a:sym typeface="Times Roman"/>
              </a:defRPr>
            </a:pPr>
            <a:r>
              <a:t>    std::cout &lt;&lt; std::endl;</a:t>
            </a:r>
          </a:p>
          <a:p>
            <a:pPr marL="0" indent="0" defTabSz="301752">
              <a:spcBef>
                <a:spcPts val="0"/>
              </a:spcBef>
              <a:buSzTx/>
              <a:buNone/>
              <a:defRPr b="1" sz="1254">
                <a:latin typeface="Times Roman"/>
                <a:ea typeface="Times Roman"/>
                <a:cs typeface="Times Roman"/>
                <a:sym typeface="Times Roman"/>
              </a:defRPr>
            </a:pPr>
            <a:r>
              <a:t>    return EXIT_SUCCESS;</a:t>
            </a:r>
          </a:p>
          <a:p>
            <a:pPr marL="0" indent="0" defTabSz="301752">
              <a:spcBef>
                <a:spcPts val="0"/>
              </a:spcBef>
              <a:buSzTx/>
              <a:buNone/>
              <a:defRPr b="1" sz="1254">
                <a:latin typeface="Times Roman"/>
                <a:ea typeface="Times Roman"/>
                <a:cs typeface="Times Roman"/>
                <a:sym typeface="Times Roman"/>
              </a:defRPr>
            </a:pPr>
            <a:r>
              <a:t>}</a:t>
            </a:r>
          </a:p>
          <a:p>
            <a:pPr marL="0" indent="0" defTabSz="301752">
              <a:spcBef>
                <a:spcPts val="0"/>
              </a:spcBef>
              <a:buSzTx/>
              <a:buNone/>
              <a:defRPr b="1" sz="1254">
                <a:latin typeface="Times Roman"/>
                <a:ea typeface="Times Roman"/>
                <a:cs typeface="Times Roman"/>
                <a:sym typeface="Times Roman"/>
              </a:defRPr>
            </a:pPr>
          </a:p>
          <a:p>
            <a:pPr marL="0" indent="0" defTabSz="301752">
              <a:spcBef>
                <a:spcPts val="0"/>
              </a:spcBef>
              <a:buSzTx/>
              <a:buNone/>
              <a:defRPr b="1" sz="1254">
                <a:latin typeface="Times Roman"/>
                <a:ea typeface="Times Roman"/>
                <a:cs typeface="Times Roman"/>
                <a:sym typeface="Times Roman"/>
              </a:defRPr>
            </a:pPr>
            <a:r>
              <a:t>/*OUTPUT</a:t>
            </a:r>
          </a:p>
          <a:p>
            <a:pPr marL="0" indent="0" defTabSz="301752">
              <a:spcBef>
                <a:spcPts val="0"/>
              </a:spcBef>
              <a:buSzTx/>
              <a:buNone/>
              <a:defRPr b="1" sz="1254">
                <a:latin typeface="Times Roman"/>
                <a:ea typeface="Times Roman"/>
                <a:cs typeface="Times Roman"/>
                <a:sym typeface="Times Roman"/>
              </a:defRPr>
            </a:pPr>
            <a:r>
              <a:t>Size: 5</a:t>
            </a:r>
          </a:p>
          <a:p>
            <a:pPr marL="0" indent="0" defTabSz="301752">
              <a:spcBef>
                <a:spcPts val="0"/>
              </a:spcBef>
              <a:buSzTx/>
              <a:buNone/>
              <a:defRPr b="1" sz="1254">
                <a:latin typeface="Times Roman"/>
                <a:ea typeface="Times Roman"/>
                <a:cs typeface="Times Roman"/>
                <a:sym typeface="Times Roman"/>
              </a:defRPr>
            </a:pPr>
            <a:r>
              <a:t>Top: 10</a:t>
            </a:r>
          </a:p>
          <a:p>
            <a:pPr marL="0" indent="0" defTabSz="301752">
              <a:spcBef>
                <a:spcPts val="0"/>
              </a:spcBef>
              <a:buSzTx/>
              <a:buNone/>
              <a:defRPr b="1" sz="1254">
                <a:latin typeface="Times Roman"/>
                <a:ea typeface="Times Roman"/>
                <a:cs typeface="Times Roman"/>
                <a:sym typeface="Times Roman"/>
              </a:defRPr>
            </a:pPr>
            <a:r>
              <a:t>Elements of queue: 10 20 30 40 50 </a:t>
            </a:r>
          </a:p>
          <a:p>
            <a:pPr marL="0" indent="0" defTabSz="301752">
              <a:spcBef>
                <a:spcPts val="0"/>
              </a:spcBef>
              <a:buSzTx/>
              <a:buNone/>
              <a:defRPr b="1" sz="1254">
                <a:latin typeface="Times Roman"/>
                <a:ea typeface="Times Roman"/>
                <a:cs typeface="Times Roman"/>
                <a:sym typeface="Times Roman"/>
              </a:defRPr>
            </a:pPr>
            <a:r>
              <a:t>Elements of queue for custom compare: 9 8 7 6 5 4 3 2 1 0</a:t>
            </a:r>
          </a:p>
          <a:p>
            <a:pPr marL="0" indent="0" defTabSz="301752">
              <a:spcBef>
                <a:spcPts val="0"/>
              </a:spcBef>
              <a:buSzTx/>
              <a:buNone/>
              <a:defRPr b="1" sz="1254">
                <a:latin typeface="Times Roman"/>
                <a:ea typeface="Times Roman"/>
                <a:cs typeface="Times Roman"/>
                <a:sym typeface="Times Roman"/>
              </a:defRPr>
            </a:pPr>
            <a:r>
              <a:t>*/</a:t>
            </a:r>
          </a:p>
        </p:txBody>
      </p:sp>
      <p:pic>
        <p:nvPicPr>
          <p:cNvPr id="826" name="Image" descr="Image"/>
          <p:cNvPicPr>
            <a:picLocks noChangeAspect="1"/>
          </p:cNvPicPr>
          <p:nvPr/>
        </p:nvPicPr>
        <p:blipFill>
          <a:blip r:embed="rId2">
            <a:extLst/>
          </a:blip>
          <a:stretch>
            <a:fillRect/>
          </a:stretch>
        </p:blipFill>
        <p:spPr>
          <a:xfrm>
            <a:off x="7162800" y="2971800"/>
            <a:ext cx="10058400" cy="7772400"/>
          </a:xfrm>
          <a:prstGeom prst="rect">
            <a:avLst/>
          </a:prstGeom>
          <a:ln w="12700">
            <a:miter lim="400000"/>
          </a:ln>
        </p:spPr>
      </p:pic>
    </p:spTree>
  </p:cSld>
  <p:clrMapOvr>
    <a:masterClrMapping/>
  </p:clrMapOvr>
  <p:transition xmlns:p14="http://schemas.microsoft.com/office/powerpoint/2010/main" spd="med" advClick="1"/>
</p:sld>
</file>

<file path=ppt/slides/slide2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Choosing your containers - reusing the same"/>
          <p:cNvSpPr txBox="1"/>
          <p:nvPr>
            <p:ph type="title"/>
          </p:nvPr>
        </p:nvSpPr>
        <p:spPr>
          <a:prstGeom prst="rect">
            <a:avLst/>
          </a:prstGeom>
        </p:spPr>
        <p:txBody>
          <a:bodyPr/>
          <a:lstStyle>
            <a:lvl1pPr defTabSz="577850">
              <a:defRPr sz="7840"/>
            </a:lvl1pPr>
          </a:lstStyle>
          <a:p>
            <a:pPr/>
            <a:r>
              <a:t>Choosing your containers - reusing the same</a:t>
            </a:r>
          </a:p>
        </p:txBody>
      </p:sp>
      <p:sp>
        <p:nvSpPr>
          <p:cNvPr id="829" name="Double-click to edit"/>
          <p:cNvSpPr txBox="1"/>
          <p:nvPr>
            <p:ph type="body" idx="1"/>
          </p:nvPr>
        </p:nvSpPr>
        <p:spPr>
          <a:prstGeom prst="rect">
            <a:avLst/>
          </a:prstGeom>
        </p:spPr>
        <p:txBody>
          <a:bodyPr/>
          <a:lstStyle/>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p>
        </p:txBody>
      </p:sp>
      <p:pic>
        <p:nvPicPr>
          <p:cNvPr id="830" name="Image" descr="Image"/>
          <p:cNvPicPr>
            <a:picLocks noChangeAspect="1"/>
          </p:cNvPicPr>
          <p:nvPr/>
        </p:nvPicPr>
        <p:blipFill>
          <a:blip r:embed="rId2">
            <a:extLst/>
          </a:blip>
          <a:stretch>
            <a:fillRect/>
          </a:stretch>
        </p:blipFill>
        <p:spPr>
          <a:xfrm>
            <a:off x="1689100" y="3149600"/>
            <a:ext cx="8686800" cy="8978900"/>
          </a:xfrm>
          <a:prstGeom prst="rect">
            <a:avLst/>
          </a:prstGeom>
          <a:ln w="12700">
            <a:miter lim="400000"/>
          </a:ln>
        </p:spPr>
      </p:pic>
    </p:spTree>
  </p:cSld>
  <p:clrMapOvr>
    <a:masterClrMapping/>
  </p:clrMapOvr>
  <p:transition xmlns:p14="http://schemas.microsoft.com/office/powerpoint/2010/main" spd="med" advClick="1"/>
</p:sld>
</file>

<file path=ppt/slides/slide2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Choosing your containers - reusing the same"/>
          <p:cNvSpPr txBox="1"/>
          <p:nvPr>
            <p:ph type="title"/>
          </p:nvPr>
        </p:nvSpPr>
        <p:spPr>
          <a:prstGeom prst="rect">
            <a:avLst/>
          </a:prstGeom>
        </p:spPr>
        <p:txBody>
          <a:bodyPr/>
          <a:lstStyle>
            <a:lvl1pPr defTabSz="577850">
              <a:defRPr sz="7840"/>
            </a:lvl1pPr>
          </a:lstStyle>
          <a:p>
            <a:pPr/>
            <a:r>
              <a:t>Choosing your containers - reusing the same</a:t>
            </a:r>
          </a:p>
        </p:txBody>
      </p:sp>
      <p:sp>
        <p:nvSpPr>
          <p:cNvPr id="833" name="Do you need to be able to insert a new element at an arbitrary position in the container? - if so, you need a sequence containers.…"/>
          <p:cNvSpPr txBox="1"/>
          <p:nvPr>
            <p:ph type="body" idx="1"/>
          </p:nvPr>
        </p:nvSpPr>
        <p:spPr>
          <a:prstGeom prst="rect">
            <a:avLst/>
          </a:prstGeom>
        </p:spPr>
        <p:txBody>
          <a:bodyPr/>
          <a:lstStyle/>
          <a:p>
            <a:pPr marL="365760" indent="-254000" defTabSz="365760">
              <a:spcBef>
                <a:spcPts val="0"/>
              </a:spcBef>
              <a:buClr>
                <a:srgbClr val="090909"/>
              </a:buClr>
              <a:buFont typeface="TimesNewRomanPSMT"/>
              <a:defRPr b="1" sz="2640">
                <a:solidFill>
                  <a:srgbClr val="090909"/>
                </a:solidFill>
                <a:latin typeface="Helvetica"/>
                <a:ea typeface="Helvetica"/>
                <a:cs typeface="Helvetica"/>
                <a:sym typeface="Helvetica"/>
              </a:defRPr>
            </a:pPr>
            <a:r>
              <a:t>Do you need to be able to insert a new element at an arbitrary position in the container? - if so, you need a sequence containers.</a:t>
            </a:r>
            <a:br/>
          </a:p>
          <a:p>
            <a:pPr marL="365760" indent="-254000" defTabSz="365760">
              <a:spcBef>
                <a:spcPts val="0"/>
              </a:spcBef>
              <a:buClr>
                <a:srgbClr val="090909"/>
              </a:buClr>
              <a:buFont typeface="TimesNewRomanPSMT"/>
              <a:defRPr b="1" sz="2640">
                <a:solidFill>
                  <a:srgbClr val="090909"/>
                </a:solidFill>
                <a:latin typeface="Helvetica"/>
                <a:ea typeface="Helvetica"/>
                <a:cs typeface="Helvetica"/>
                <a:sym typeface="Helvetica"/>
              </a:defRPr>
            </a:pPr>
            <a:r>
              <a:t>Do you care how elements are ordered in the container? - if not, hashed containers becomes workable choice, otherwise use ordered containers.</a:t>
            </a:r>
            <a:br/>
          </a:p>
          <a:p>
            <a:pPr marL="365760" indent="-254000" defTabSz="365760">
              <a:spcBef>
                <a:spcPts val="0"/>
              </a:spcBef>
              <a:buClr>
                <a:srgbClr val="090909"/>
              </a:buClr>
              <a:buFont typeface="TimesNewRomanPSMT"/>
              <a:defRPr b="1" sz="2640">
                <a:solidFill>
                  <a:srgbClr val="090909"/>
                </a:solidFill>
                <a:latin typeface="Helvetica"/>
                <a:ea typeface="Helvetica"/>
                <a:cs typeface="Helvetica"/>
                <a:sym typeface="Helvetica"/>
              </a:defRPr>
            </a:pPr>
            <a:r>
              <a:t>Do you need to avoid movement of existing containers elements when insertions and erasures take place? - Avoid using contiguous containers</a:t>
            </a:r>
            <a:br/>
          </a:p>
          <a:p>
            <a:pPr marL="365760" indent="-254000" defTabSz="365760">
              <a:spcBef>
                <a:spcPts val="0"/>
              </a:spcBef>
              <a:buClr>
                <a:srgbClr val="090909"/>
              </a:buClr>
              <a:buFont typeface="TimesNewRomanPSMT"/>
              <a:defRPr b="1" sz="2640">
                <a:solidFill>
                  <a:srgbClr val="090909"/>
                </a:solidFill>
                <a:latin typeface="Helvetica"/>
                <a:ea typeface="Helvetica"/>
                <a:cs typeface="Helvetica"/>
                <a:sym typeface="Helvetica"/>
              </a:defRPr>
            </a:pPr>
            <a:r>
              <a:t>Does you code has frequent </a:t>
            </a:r>
            <a:r>
              <a:rPr sz="2320"/>
              <a:t>push_back()</a:t>
            </a:r>
            <a:r>
              <a:t>? - use </a:t>
            </a:r>
            <a:r>
              <a:rPr sz="2320"/>
              <a:t>deque</a:t>
            </a:r>
            <a:r>
              <a:t> instead of </a:t>
            </a:r>
            <a:r>
              <a:rPr sz="2320"/>
              <a:t>vector</a:t>
            </a:r>
            <a:r>
              <a:t> as </a:t>
            </a:r>
            <a:r>
              <a:rPr sz="2320"/>
              <a:t>deque</a:t>
            </a:r>
            <a:r>
              <a:t> allocates block of data.</a:t>
            </a:r>
            <a:br/>
          </a:p>
          <a:p>
            <a:pPr marL="365760" indent="-254000" defTabSz="365760">
              <a:spcBef>
                <a:spcPts val="0"/>
              </a:spcBef>
              <a:buClr>
                <a:srgbClr val="090909"/>
              </a:buClr>
              <a:buFont typeface="TimesNewRomanPSMT"/>
              <a:defRPr b="1" sz="2640">
                <a:solidFill>
                  <a:srgbClr val="090909"/>
                </a:solidFill>
                <a:latin typeface="Helvetica"/>
                <a:ea typeface="Helvetica"/>
                <a:cs typeface="Helvetica"/>
                <a:sym typeface="Helvetica"/>
              </a:defRPr>
            </a:pPr>
            <a:r>
              <a:t>If there are strict requirements on memory usage, additional memory overhead for storing hash table cannot be accepted.</a:t>
            </a:r>
            <a:br/>
          </a:p>
          <a:p>
            <a:pPr marL="365760" indent="-254000" defTabSz="365760">
              <a:spcBef>
                <a:spcPts val="0"/>
              </a:spcBef>
              <a:buClr>
                <a:srgbClr val="090909"/>
              </a:buClr>
              <a:buFont typeface="TimesNewRomanPSMT"/>
              <a:defRPr b="1" sz="2640">
                <a:solidFill>
                  <a:srgbClr val="090909"/>
                </a:solidFill>
                <a:latin typeface="Helvetica"/>
                <a:ea typeface="Helvetica"/>
                <a:cs typeface="Helvetica"/>
                <a:sym typeface="Helvetica"/>
              </a:defRPr>
            </a:pPr>
            <a:r>
              <a:t>If you are to traverse the map use ordered map instead of unordered map.</a:t>
            </a:r>
            <a:br/>
          </a:p>
          <a:p>
            <a:pPr marL="365760" indent="-254000" defTabSz="365760">
              <a:spcBef>
                <a:spcPts val="0"/>
              </a:spcBef>
              <a:buClr>
                <a:srgbClr val="090909"/>
              </a:buClr>
              <a:buFont typeface="TimesNewRomanPSMT"/>
              <a:defRPr b="1" sz="2640">
                <a:solidFill>
                  <a:srgbClr val="090909"/>
                </a:solidFill>
                <a:latin typeface="Helvetica"/>
                <a:ea typeface="Helvetica"/>
                <a:cs typeface="Helvetica"/>
                <a:sym typeface="Helvetica"/>
              </a:defRPr>
            </a:pPr>
            <a:r>
              <a:t>If the size is immutable choose </a:t>
            </a:r>
            <a:r>
              <a:rPr sz="2320"/>
              <a:t>std::array</a:t>
            </a:r>
            <a:r>
              <a:t> instead of </a:t>
            </a:r>
            <a:r>
              <a:rPr sz="2320"/>
              <a:t>vector</a:t>
            </a:r>
            <a:r>
              <a:t>.</a:t>
            </a:r>
            <a:br/>
          </a:p>
          <a:p>
            <a:pPr marL="365760" indent="-254000" defTabSz="365760">
              <a:spcBef>
                <a:spcPts val="0"/>
              </a:spcBef>
              <a:buClr>
                <a:srgbClr val="090909"/>
              </a:buClr>
              <a:buFont typeface="TimesNewRomanPSMT"/>
              <a:defRPr b="1" sz="2640">
                <a:solidFill>
                  <a:srgbClr val="090909"/>
                </a:solidFill>
                <a:latin typeface="Helvetica"/>
                <a:ea typeface="Helvetica"/>
                <a:cs typeface="Helvetica"/>
                <a:sym typeface="Helvetica"/>
              </a:defRPr>
            </a:pPr>
            <a:r>
              <a:t>If there are frequent insertion and remove of the elements in the middle of the sequence- use </a:t>
            </a:r>
            <a:r>
              <a:rPr sz="2320"/>
              <a:t>std::list</a:t>
            </a:r>
            <a:r>
              <a:t> instead of vector and deque.</a:t>
            </a:r>
            <a:br/>
          </a:p>
          <a:p>
            <a:pPr marL="0" indent="0" defTabSz="365760">
              <a:spcBef>
                <a:spcPts val="0"/>
              </a:spcBef>
              <a:buSzTx/>
              <a:buNone/>
              <a:defRPr b="1" sz="2640">
                <a:solidFill>
                  <a:srgbClr val="090909"/>
                </a:solidFill>
                <a:latin typeface="Helvetica"/>
                <a:ea typeface="Helvetica"/>
                <a:cs typeface="Helvetica"/>
                <a:sym typeface="Helvetica"/>
              </a:defRPr>
            </a:pPr>
            <a:r>
              <a:t>In some use cases the containers in STL are not a great fit, in that case we can write our own containers. With the implementation of some basic core interfaces we can use adaptor interface efficiently.</a:t>
            </a:r>
          </a:p>
        </p:txBody>
      </p:sp>
    </p:spTree>
  </p:cSld>
  <p:clrMapOvr>
    <a:masterClrMapping/>
  </p:clrMapOvr>
  <p:transition xmlns:p14="http://schemas.microsoft.com/office/powerpoint/2010/main" spd="med" advClick="1"/>
</p:sld>
</file>

<file path=ppt/slides/slide2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5" name="Algorithms, interaction between algorithms and iterators"/>
          <p:cNvSpPr txBox="1"/>
          <p:nvPr>
            <p:ph type="title"/>
          </p:nvPr>
        </p:nvSpPr>
        <p:spPr>
          <a:prstGeom prst="rect">
            <a:avLst/>
          </a:prstGeom>
        </p:spPr>
        <p:txBody>
          <a:bodyPr/>
          <a:lstStyle>
            <a:lvl1pPr defTabSz="487044">
              <a:defRPr sz="6607">
                <a:latin typeface="Arial"/>
                <a:ea typeface="Arial"/>
                <a:cs typeface="Arial"/>
                <a:sym typeface="Arial"/>
              </a:defRPr>
            </a:lvl1pPr>
          </a:lstStyle>
          <a:p>
            <a:pPr>
              <a:defRPr>
                <a:latin typeface="+mn-lt"/>
                <a:ea typeface="+mn-ea"/>
                <a:cs typeface="+mn-cs"/>
                <a:sym typeface="Helvetica Neue Medium"/>
              </a:defRPr>
            </a:pPr>
            <a:r>
              <a:rPr>
                <a:latin typeface="Arial"/>
                <a:ea typeface="Arial"/>
                <a:cs typeface="Arial"/>
                <a:sym typeface="Arial"/>
              </a:rPr>
              <a:t>Algorithms, interaction between algorithms and iterators </a:t>
            </a:r>
          </a:p>
        </p:txBody>
      </p:sp>
      <p:sp>
        <p:nvSpPr>
          <p:cNvPr id="836" name="Stack vs Queue - dequeue"/>
          <p:cNvSpPr txBox="1"/>
          <p:nvPr>
            <p:ph type="body" idx="1"/>
          </p:nvPr>
        </p:nvSpPr>
        <p:spPr>
          <a:prstGeom prst="rect">
            <a:avLst/>
          </a:prstGeom>
        </p:spPr>
        <p:txBody>
          <a:bodyPr/>
          <a:lstStyle>
            <a:lvl1pPr marL="0" indent="0" algn="ctr" defTabSz="457200">
              <a:lnSpc>
                <a:spcPts val="8600"/>
              </a:lnSpc>
              <a:spcBef>
                <a:spcPts val="1200"/>
              </a:spcBef>
              <a:buSzTx/>
              <a:buNone/>
              <a:defRPr b="1" sz="4400">
                <a:solidFill>
                  <a:srgbClr val="252525"/>
                </a:solidFill>
                <a:latin typeface="Times Roman"/>
                <a:ea typeface="Times Roman"/>
                <a:cs typeface="Times Roman"/>
                <a:sym typeface="Times Roman"/>
              </a:defRPr>
            </a:lvl1pPr>
          </a:lstStyle>
          <a:p>
            <a:pPr/>
            <a:r>
              <a:t>Stack vs Queue - dequeue</a:t>
            </a:r>
          </a:p>
        </p:txBody>
      </p:sp>
    </p:spTree>
  </p:cSld>
  <p:clrMapOvr>
    <a:masterClrMapping/>
  </p:clrMapOvr>
  <p:transition xmlns:p14="http://schemas.microsoft.com/office/powerpoint/2010/main" spd="med" advClick="1"/>
</p:sld>
</file>

<file path=ppt/slides/slide2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Base class for Iterator"/>
          <p:cNvSpPr txBox="1"/>
          <p:nvPr>
            <p:ph type="title"/>
          </p:nvPr>
        </p:nvSpPr>
        <p:spPr>
          <a:prstGeom prst="rect">
            <a:avLst/>
          </a:prstGeom>
        </p:spPr>
        <p:txBody>
          <a:bodyPr/>
          <a:lstStyle/>
          <a:p>
            <a:pPr/>
            <a:r>
              <a:t>Base class for Iterator</a:t>
            </a:r>
          </a:p>
        </p:txBody>
      </p:sp>
      <p:sp>
        <p:nvSpPr>
          <p:cNvPr id="839" name="// std::iterator example…"/>
          <p:cNvSpPr txBox="1"/>
          <p:nvPr>
            <p:ph type="body" idx="1"/>
          </p:nvPr>
        </p:nvSpPr>
        <p:spPr>
          <a:prstGeom prst="rect">
            <a:avLst/>
          </a:prstGeom>
        </p:spPr>
        <p:txBody>
          <a:bodyPr/>
          <a:lstStyle/>
          <a:p>
            <a:pPr marL="0" indent="0" defTabSz="384047">
              <a:spcBef>
                <a:spcPts val="0"/>
              </a:spcBef>
              <a:buSzTx/>
              <a:buNone/>
              <a:defRPr b="1" sz="2184">
                <a:solidFill>
                  <a:srgbClr val="007000"/>
                </a:solidFill>
                <a:latin typeface="Courier"/>
                <a:ea typeface="Courier"/>
                <a:cs typeface="Courier"/>
                <a:sym typeface="Courier"/>
              </a:defRPr>
            </a:pPr>
            <a:r>
              <a:t>// std::iterator example</a:t>
            </a:r>
            <a:endParaRPr>
              <a:solidFill>
                <a:srgbClr val="000000"/>
              </a:solidFill>
            </a:endParaRPr>
          </a:p>
          <a:p>
            <a:pPr marL="0" indent="0" defTabSz="384047">
              <a:spcBef>
                <a:spcPts val="0"/>
              </a:spcBef>
              <a:buSzTx/>
              <a:buNone/>
              <a:defRPr b="1" sz="2184">
                <a:solidFill>
                  <a:srgbClr val="500070"/>
                </a:solidFill>
                <a:latin typeface="Courier"/>
                <a:ea typeface="Courier"/>
                <a:cs typeface="Courier"/>
                <a:sym typeface="Courier"/>
              </a:defRPr>
            </a:pPr>
            <a:r>
              <a:t>#include &lt;iostream&gt;     </a:t>
            </a:r>
            <a:r>
              <a:rPr>
                <a:solidFill>
                  <a:srgbClr val="007000"/>
                </a:solidFill>
              </a:rPr>
              <a:t>// std::cout</a:t>
            </a:r>
            <a:endParaRPr>
              <a:solidFill>
                <a:srgbClr val="000000"/>
              </a:solidFill>
            </a:endParaRPr>
          </a:p>
          <a:p>
            <a:pPr marL="0" indent="0" defTabSz="384047">
              <a:spcBef>
                <a:spcPts val="0"/>
              </a:spcBef>
              <a:buSzTx/>
              <a:buNone/>
              <a:defRPr b="1" sz="2184">
                <a:solidFill>
                  <a:srgbClr val="007000"/>
                </a:solidFill>
                <a:latin typeface="Courier"/>
                <a:ea typeface="Courier"/>
                <a:cs typeface="Courier"/>
                <a:sym typeface="Courier"/>
              </a:defRPr>
            </a:pPr>
            <a:r>
              <a:rPr>
                <a:solidFill>
                  <a:srgbClr val="500070"/>
                </a:solidFill>
              </a:rPr>
              <a:t>#include &lt;iterator&gt;     </a:t>
            </a:r>
            <a:r>
              <a:t>// std::iterator, std::input_iterator_tag</a:t>
            </a:r>
            <a:endParaRPr>
              <a:solidFill>
                <a:srgbClr val="000000"/>
              </a:solidFill>
            </a:endParaRPr>
          </a:p>
          <a:p>
            <a:pPr marL="0" indent="0" defTabSz="384047">
              <a:spcBef>
                <a:spcPts val="0"/>
              </a:spcBef>
              <a:buSzTx/>
              <a:buNone/>
              <a:defRPr b="1" sz="2184">
                <a:latin typeface="Courier"/>
                <a:ea typeface="Courier"/>
                <a:cs typeface="Courier"/>
                <a:sym typeface="Courier"/>
              </a:defRPr>
            </a:pPr>
          </a:p>
          <a:p>
            <a:pPr marL="0" indent="0" defTabSz="384047">
              <a:spcBef>
                <a:spcPts val="0"/>
              </a:spcBef>
              <a:buSzTx/>
              <a:buNone/>
              <a:defRPr b="1" sz="2184">
                <a:latin typeface="Courier"/>
                <a:ea typeface="Courier"/>
                <a:cs typeface="Courier"/>
                <a:sym typeface="Courier"/>
              </a:defRPr>
            </a:pPr>
            <a:r>
              <a:rPr>
                <a:solidFill>
                  <a:srgbClr val="0000B0"/>
                </a:solidFill>
              </a:rPr>
              <a:t>class</a:t>
            </a:r>
            <a:r>
              <a:t> MyIterator : </a:t>
            </a:r>
            <a:r>
              <a:rPr>
                <a:solidFill>
                  <a:srgbClr val="0000B0"/>
                </a:solidFill>
              </a:rPr>
              <a:t>public</a:t>
            </a:r>
            <a:r>
              <a:t> std::iterator&lt;std::input_iterator_tag, </a:t>
            </a:r>
            <a:r>
              <a:rPr>
                <a:solidFill>
                  <a:srgbClr val="0000B0"/>
                </a:solidFill>
              </a:rPr>
              <a:t>int</a:t>
            </a:r>
            <a:r>
              <a:t>&gt;</a:t>
            </a:r>
          </a:p>
          <a:p>
            <a:pPr marL="0" indent="0" defTabSz="384047">
              <a:spcBef>
                <a:spcPts val="0"/>
              </a:spcBef>
              <a:buSzTx/>
              <a:buNone/>
              <a:defRPr b="1" sz="2184">
                <a:latin typeface="Courier"/>
                <a:ea typeface="Courier"/>
                <a:cs typeface="Courier"/>
                <a:sym typeface="Courier"/>
              </a:defRPr>
            </a:pPr>
            <a:r>
              <a:t>{</a:t>
            </a:r>
          </a:p>
          <a:p>
            <a:pPr marL="0" indent="0" defTabSz="384047">
              <a:spcBef>
                <a:spcPts val="0"/>
              </a:spcBef>
              <a:buSzTx/>
              <a:buNone/>
              <a:defRPr b="1" sz="2184">
                <a:latin typeface="Courier"/>
                <a:ea typeface="Courier"/>
                <a:cs typeface="Courier"/>
                <a:sym typeface="Courier"/>
              </a:defRPr>
            </a:pPr>
            <a:r>
              <a:t>  </a:t>
            </a:r>
            <a:r>
              <a:rPr>
                <a:solidFill>
                  <a:srgbClr val="0000B0"/>
                </a:solidFill>
              </a:rPr>
              <a:t>int</a:t>
            </a:r>
            <a:r>
              <a:t>* p;</a:t>
            </a:r>
          </a:p>
          <a:p>
            <a:pPr marL="0" indent="0" defTabSz="384047">
              <a:spcBef>
                <a:spcPts val="0"/>
              </a:spcBef>
              <a:buSzTx/>
              <a:buNone/>
              <a:defRPr b="1" sz="2184">
                <a:solidFill>
                  <a:srgbClr val="0000B0"/>
                </a:solidFill>
                <a:latin typeface="Courier"/>
                <a:ea typeface="Courier"/>
                <a:cs typeface="Courier"/>
                <a:sym typeface="Courier"/>
              </a:defRPr>
            </a:pPr>
            <a:r>
              <a:t>public</a:t>
            </a:r>
            <a:r>
              <a:rPr>
                <a:solidFill>
                  <a:srgbClr val="000000"/>
                </a:solidFill>
              </a:rPr>
              <a:t>:</a:t>
            </a:r>
            <a:endParaRPr>
              <a:solidFill>
                <a:srgbClr val="000000"/>
              </a:solidFill>
            </a:endParaRPr>
          </a:p>
          <a:p>
            <a:pPr marL="0" indent="0" defTabSz="384047">
              <a:spcBef>
                <a:spcPts val="0"/>
              </a:spcBef>
              <a:buSzTx/>
              <a:buNone/>
              <a:defRPr b="1" sz="2184">
                <a:latin typeface="Courier"/>
                <a:ea typeface="Courier"/>
                <a:cs typeface="Courier"/>
                <a:sym typeface="Courier"/>
              </a:defRPr>
            </a:pPr>
            <a:r>
              <a:t>  MyIterator(</a:t>
            </a:r>
            <a:r>
              <a:rPr>
                <a:solidFill>
                  <a:srgbClr val="0000B0"/>
                </a:solidFill>
              </a:rPr>
              <a:t>int</a:t>
            </a:r>
            <a:r>
              <a:t>* x) :p(x) {}</a:t>
            </a:r>
          </a:p>
          <a:p>
            <a:pPr marL="0" indent="0" defTabSz="384047">
              <a:spcBef>
                <a:spcPts val="0"/>
              </a:spcBef>
              <a:buSzTx/>
              <a:buNone/>
              <a:defRPr b="1" sz="2184">
                <a:latin typeface="Courier"/>
                <a:ea typeface="Courier"/>
                <a:cs typeface="Courier"/>
                <a:sym typeface="Courier"/>
              </a:defRPr>
            </a:pPr>
            <a:r>
              <a:t>  MyIterator(</a:t>
            </a:r>
            <a:r>
              <a:rPr>
                <a:solidFill>
                  <a:srgbClr val="0000B0"/>
                </a:solidFill>
              </a:rPr>
              <a:t>const</a:t>
            </a:r>
            <a:r>
              <a:t> MyIterator&amp; mit) : p(mit.p) {}</a:t>
            </a:r>
          </a:p>
          <a:p>
            <a:pPr marL="0" indent="0" defTabSz="384047">
              <a:spcBef>
                <a:spcPts val="0"/>
              </a:spcBef>
              <a:buSzTx/>
              <a:buNone/>
              <a:defRPr b="1" sz="2184">
                <a:latin typeface="Courier"/>
                <a:ea typeface="Courier"/>
                <a:cs typeface="Courier"/>
                <a:sym typeface="Courier"/>
              </a:defRPr>
            </a:pPr>
            <a:r>
              <a:t>  MyIterator&amp; </a:t>
            </a:r>
            <a:r>
              <a:rPr>
                <a:solidFill>
                  <a:srgbClr val="0000B0"/>
                </a:solidFill>
              </a:rPr>
              <a:t>operator</a:t>
            </a:r>
            <a:r>
              <a:t>++() {++p;</a:t>
            </a:r>
            <a:r>
              <a:rPr>
                <a:solidFill>
                  <a:srgbClr val="0000B0"/>
                </a:solidFill>
              </a:rPr>
              <a:t>return</a:t>
            </a:r>
            <a:r>
              <a:t> *</a:t>
            </a:r>
            <a:r>
              <a:rPr>
                <a:solidFill>
                  <a:srgbClr val="0000B0"/>
                </a:solidFill>
              </a:rPr>
              <a:t>this</a:t>
            </a:r>
            <a:r>
              <a:t>;}</a:t>
            </a:r>
          </a:p>
          <a:p>
            <a:pPr marL="0" indent="0" defTabSz="384047">
              <a:spcBef>
                <a:spcPts val="0"/>
              </a:spcBef>
              <a:buSzTx/>
              <a:buNone/>
              <a:defRPr b="1" sz="2184">
                <a:latin typeface="Courier"/>
                <a:ea typeface="Courier"/>
                <a:cs typeface="Courier"/>
                <a:sym typeface="Courier"/>
              </a:defRPr>
            </a:pPr>
            <a:r>
              <a:t>  MyIterator </a:t>
            </a:r>
            <a:r>
              <a:rPr>
                <a:solidFill>
                  <a:srgbClr val="0000B0"/>
                </a:solidFill>
              </a:rPr>
              <a:t>operator</a:t>
            </a:r>
            <a:r>
              <a:t>++(</a:t>
            </a:r>
            <a:r>
              <a:rPr>
                <a:solidFill>
                  <a:srgbClr val="0000B0"/>
                </a:solidFill>
              </a:rPr>
              <a:t>int</a:t>
            </a:r>
            <a:r>
              <a:t>) {MyIterator tmp(*</a:t>
            </a:r>
            <a:r>
              <a:rPr>
                <a:solidFill>
                  <a:srgbClr val="0000B0"/>
                </a:solidFill>
              </a:rPr>
              <a:t>this</a:t>
            </a:r>
            <a:r>
              <a:t>); </a:t>
            </a:r>
            <a:r>
              <a:rPr>
                <a:solidFill>
                  <a:srgbClr val="0000B0"/>
                </a:solidFill>
              </a:rPr>
              <a:t>operator</a:t>
            </a:r>
            <a:r>
              <a:t>++(); </a:t>
            </a:r>
            <a:r>
              <a:rPr>
                <a:solidFill>
                  <a:srgbClr val="0000B0"/>
                </a:solidFill>
              </a:rPr>
              <a:t>return</a:t>
            </a:r>
            <a:r>
              <a:t> tmp;}</a:t>
            </a:r>
          </a:p>
          <a:p>
            <a:pPr marL="0" indent="0" defTabSz="384047">
              <a:spcBef>
                <a:spcPts val="0"/>
              </a:spcBef>
              <a:buSzTx/>
              <a:buNone/>
              <a:defRPr b="1" sz="2184">
                <a:latin typeface="Courier"/>
                <a:ea typeface="Courier"/>
                <a:cs typeface="Courier"/>
                <a:sym typeface="Courier"/>
              </a:defRPr>
            </a:pPr>
            <a:r>
              <a:t>  </a:t>
            </a:r>
            <a:r>
              <a:rPr>
                <a:solidFill>
                  <a:srgbClr val="0000B0"/>
                </a:solidFill>
              </a:rPr>
              <a:t>bool</a:t>
            </a:r>
            <a:r>
              <a:t> </a:t>
            </a:r>
            <a:r>
              <a:rPr>
                <a:solidFill>
                  <a:srgbClr val="0000B0"/>
                </a:solidFill>
              </a:rPr>
              <a:t>operator</a:t>
            </a:r>
            <a:r>
              <a:t>==(</a:t>
            </a:r>
            <a:r>
              <a:rPr>
                <a:solidFill>
                  <a:srgbClr val="0000B0"/>
                </a:solidFill>
              </a:rPr>
              <a:t>const</a:t>
            </a:r>
            <a:r>
              <a:t> MyIterator&amp; rhs) </a:t>
            </a:r>
            <a:r>
              <a:rPr>
                <a:solidFill>
                  <a:srgbClr val="0000B0"/>
                </a:solidFill>
              </a:rPr>
              <a:t>const</a:t>
            </a:r>
            <a:r>
              <a:t> {</a:t>
            </a:r>
            <a:r>
              <a:rPr>
                <a:solidFill>
                  <a:srgbClr val="0000B0"/>
                </a:solidFill>
              </a:rPr>
              <a:t>return</a:t>
            </a:r>
            <a:r>
              <a:t> p==rhs.p;}</a:t>
            </a:r>
          </a:p>
          <a:p>
            <a:pPr marL="0" indent="0" defTabSz="384047">
              <a:spcBef>
                <a:spcPts val="0"/>
              </a:spcBef>
              <a:buSzTx/>
              <a:buNone/>
              <a:defRPr b="1" sz="2184">
                <a:latin typeface="Courier"/>
                <a:ea typeface="Courier"/>
                <a:cs typeface="Courier"/>
                <a:sym typeface="Courier"/>
              </a:defRPr>
            </a:pPr>
            <a:r>
              <a:t>  </a:t>
            </a:r>
            <a:r>
              <a:rPr>
                <a:solidFill>
                  <a:srgbClr val="0000B0"/>
                </a:solidFill>
              </a:rPr>
              <a:t>bool</a:t>
            </a:r>
            <a:r>
              <a:t> </a:t>
            </a:r>
            <a:r>
              <a:rPr>
                <a:solidFill>
                  <a:srgbClr val="0000B0"/>
                </a:solidFill>
              </a:rPr>
              <a:t>operator</a:t>
            </a:r>
            <a:r>
              <a:t>!=(</a:t>
            </a:r>
            <a:r>
              <a:rPr>
                <a:solidFill>
                  <a:srgbClr val="0000B0"/>
                </a:solidFill>
              </a:rPr>
              <a:t>const</a:t>
            </a:r>
            <a:r>
              <a:t> MyIterator&amp; rhs) </a:t>
            </a:r>
            <a:r>
              <a:rPr>
                <a:solidFill>
                  <a:srgbClr val="0000B0"/>
                </a:solidFill>
              </a:rPr>
              <a:t>const</a:t>
            </a:r>
            <a:r>
              <a:t> {</a:t>
            </a:r>
            <a:r>
              <a:rPr>
                <a:solidFill>
                  <a:srgbClr val="0000B0"/>
                </a:solidFill>
              </a:rPr>
              <a:t>return</a:t>
            </a:r>
            <a:r>
              <a:t> p!=rhs.p;}</a:t>
            </a:r>
          </a:p>
          <a:p>
            <a:pPr marL="0" indent="0" defTabSz="384047">
              <a:spcBef>
                <a:spcPts val="0"/>
              </a:spcBef>
              <a:buSzTx/>
              <a:buNone/>
              <a:defRPr b="1" sz="2184">
                <a:solidFill>
                  <a:srgbClr val="0000B0"/>
                </a:solidFill>
                <a:latin typeface="Courier"/>
                <a:ea typeface="Courier"/>
                <a:cs typeface="Courier"/>
                <a:sym typeface="Courier"/>
              </a:defRPr>
            </a:pPr>
            <a:r>
              <a:rPr>
                <a:solidFill>
                  <a:srgbClr val="000000"/>
                </a:solidFill>
              </a:rPr>
              <a:t>  </a:t>
            </a:r>
            <a:r>
              <a:t>int</a:t>
            </a:r>
            <a:r>
              <a:rPr>
                <a:solidFill>
                  <a:srgbClr val="000000"/>
                </a:solidFill>
              </a:rPr>
              <a:t>&amp; </a:t>
            </a:r>
            <a:r>
              <a:t>operator</a:t>
            </a:r>
            <a:r>
              <a:rPr>
                <a:solidFill>
                  <a:srgbClr val="000000"/>
                </a:solidFill>
              </a:rPr>
              <a:t>*() {</a:t>
            </a:r>
            <a:r>
              <a:t>return</a:t>
            </a:r>
            <a:r>
              <a:rPr>
                <a:solidFill>
                  <a:srgbClr val="000000"/>
                </a:solidFill>
              </a:rPr>
              <a:t> *p;}</a:t>
            </a:r>
            <a:endParaRPr>
              <a:solidFill>
                <a:srgbClr val="000000"/>
              </a:solidFill>
            </a:endParaRPr>
          </a:p>
          <a:p>
            <a:pPr marL="0" indent="0" defTabSz="384047">
              <a:spcBef>
                <a:spcPts val="0"/>
              </a:spcBef>
              <a:buSzTx/>
              <a:buNone/>
              <a:defRPr b="1" sz="2184">
                <a:latin typeface="Courier"/>
                <a:ea typeface="Courier"/>
                <a:cs typeface="Courier"/>
                <a:sym typeface="Courier"/>
              </a:defRPr>
            </a:pPr>
            <a:r>
              <a:t>};</a:t>
            </a:r>
          </a:p>
          <a:p>
            <a:pPr marL="0" indent="0" defTabSz="384047">
              <a:spcBef>
                <a:spcPts val="0"/>
              </a:spcBef>
              <a:buSzTx/>
              <a:buNone/>
              <a:defRPr b="1" sz="2184">
                <a:latin typeface="Courier"/>
                <a:ea typeface="Courier"/>
                <a:cs typeface="Courier"/>
                <a:sym typeface="Courier"/>
              </a:defRPr>
            </a:pPr>
          </a:p>
          <a:p>
            <a:pPr marL="0" indent="0" defTabSz="384047">
              <a:spcBef>
                <a:spcPts val="0"/>
              </a:spcBef>
              <a:buSzTx/>
              <a:buNone/>
              <a:defRPr b="1" sz="2184">
                <a:latin typeface="Courier"/>
                <a:ea typeface="Courier"/>
                <a:cs typeface="Courier"/>
                <a:sym typeface="Courier"/>
              </a:defRPr>
            </a:pPr>
            <a:r>
              <a:rPr>
                <a:solidFill>
                  <a:srgbClr val="0000B0"/>
                </a:solidFill>
              </a:rPr>
              <a:t>int</a:t>
            </a:r>
            <a:r>
              <a:t> main () {</a:t>
            </a:r>
          </a:p>
          <a:p>
            <a:pPr marL="0" indent="0" defTabSz="384047">
              <a:spcBef>
                <a:spcPts val="0"/>
              </a:spcBef>
              <a:buSzTx/>
              <a:buNone/>
              <a:defRPr b="1" sz="2184">
                <a:latin typeface="Courier"/>
                <a:ea typeface="Courier"/>
                <a:cs typeface="Courier"/>
                <a:sym typeface="Courier"/>
              </a:defRPr>
            </a:pPr>
            <a:r>
              <a:t>  </a:t>
            </a:r>
            <a:r>
              <a:rPr>
                <a:solidFill>
                  <a:srgbClr val="0000B0"/>
                </a:solidFill>
              </a:rPr>
              <a:t>int</a:t>
            </a:r>
            <a:r>
              <a:t> numbers[]={10,20,30,40,50};</a:t>
            </a:r>
          </a:p>
          <a:p>
            <a:pPr marL="0" indent="0" defTabSz="384047">
              <a:spcBef>
                <a:spcPts val="0"/>
              </a:spcBef>
              <a:buSzTx/>
              <a:buNone/>
              <a:defRPr b="1" sz="2184">
                <a:latin typeface="Courier"/>
                <a:ea typeface="Courier"/>
                <a:cs typeface="Courier"/>
                <a:sym typeface="Courier"/>
              </a:defRPr>
            </a:pPr>
            <a:r>
              <a:t>  MyIterator from(numbers);</a:t>
            </a:r>
          </a:p>
          <a:p>
            <a:pPr marL="0" indent="0" defTabSz="384047">
              <a:spcBef>
                <a:spcPts val="0"/>
              </a:spcBef>
              <a:buSzTx/>
              <a:buNone/>
              <a:defRPr b="1" sz="2184">
                <a:latin typeface="Courier"/>
                <a:ea typeface="Courier"/>
                <a:cs typeface="Courier"/>
                <a:sym typeface="Courier"/>
              </a:defRPr>
            </a:pPr>
            <a:r>
              <a:t>  MyIterator until(numbers+5);</a:t>
            </a:r>
          </a:p>
          <a:p>
            <a:pPr marL="0" indent="0" defTabSz="384047">
              <a:spcBef>
                <a:spcPts val="0"/>
              </a:spcBef>
              <a:buSzTx/>
              <a:buNone/>
              <a:defRPr b="1" sz="2184">
                <a:latin typeface="Courier"/>
                <a:ea typeface="Courier"/>
                <a:cs typeface="Courier"/>
                <a:sym typeface="Courier"/>
              </a:defRPr>
            </a:pPr>
            <a:r>
              <a:t>  </a:t>
            </a:r>
            <a:r>
              <a:rPr>
                <a:solidFill>
                  <a:srgbClr val="0000B0"/>
                </a:solidFill>
              </a:rPr>
              <a:t>for</a:t>
            </a:r>
            <a:r>
              <a:t> (MyIterator it=from; it!=until; it++)</a:t>
            </a:r>
          </a:p>
          <a:p>
            <a:pPr marL="0" indent="0" defTabSz="384047">
              <a:spcBef>
                <a:spcPts val="0"/>
              </a:spcBef>
              <a:buSzTx/>
              <a:buNone/>
              <a:defRPr b="1" sz="2184">
                <a:latin typeface="Courier"/>
                <a:ea typeface="Courier"/>
                <a:cs typeface="Courier"/>
                <a:sym typeface="Courier"/>
              </a:defRPr>
            </a:pPr>
            <a:r>
              <a:t>    std::cout &lt;&lt; *it &lt;&lt; </a:t>
            </a:r>
            <a:r>
              <a:rPr>
                <a:solidFill>
                  <a:srgbClr val="600030"/>
                </a:solidFill>
              </a:rPr>
              <a:t>' '</a:t>
            </a:r>
            <a:r>
              <a:t>;</a:t>
            </a:r>
          </a:p>
          <a:p>
            <a:pPr marL="0" indent="0" defTabSz="384047">
              <a:spcBef>
                <a:spcPts val="0"/>
              </a:spcBef>
              <a:buSzTx/>
              <a:buNone/>
              <a:defRPr b="1" sz="2184">
                <a:latin typeface="Courier"/>
                <a:ea typeface="Courier"/>
                <a:cs typeface="Courier"/>
                <a:sym typeface="Courier"/>
              </a:defRPr>
            </a:pPr>
            <a:r>
              <a:t>  std::cout &lt;&lt; </a:t>
            </a:r>
            <a:r>
              <a:rPr>
                <a:solidFill>
                  <a:srgbClr val="600030"/>
                </a:solidFill>
              </a:rPr>
              <a:t>'\n'</a:t>
            </a:r>
            <a:r>
              <a:t>;</a:t>
            </a:r>
          </a:p>
          <a:p>
            <a:pPr marL="0" indent="0" defTabSz="384047">
              <a:spcBef>
                <a:spcPts val="0"/>
              </a:spcBef>
              <a:buSzTx/>
              <a:buNone/>
              <a:defRPr b="1" sz="2184">
                <a:latin typeface="Courier"/>
                <a:ea typeface="Courier"/>
                <a:cs typeface="Courier"/>
                <a:sym typeface="Courier"/>
              </a:defRPr>
            </a:pPr>
          </a:p>
          <a:p>
            <a:pPr marL="0" indent="0" defTabSz="384047">
              <a:spcBef>
                <a:spcPts val="0"/>
              </a:spcBef>
              <a:buSzTx/>
              <a:buNone/>
              <a:defRPr b="1" sz="2184">
                <a:solidFill>
                  <a:srgbClr val="0000B0"/>
                </a:solidFill>
                <a:latin typeface="Courier"/>
                <a:ea typeface="Courier"/>
                <a:cs typeface="Courier"/>
                <a:sym typeface="Courier"/>
              </a:defRPr>
            </a:pPr>
            <a:r>
              <a:rPr>
                <a:solidFill>
                  <a:srgbClr val="000000"/>
                </a:solidFill>
              </a:rPr>
              <a:t>  </a:t>
            </a:r>
            <a:r>
              <a:t>return</a:t>
            </a:r>
            <a:r>
              <a:rPr>
                <a:solidFill>
                  <a:srgbClr val="000000"/>
                </a:solidFill>
              </a:rPr>
              <a:t> 0;</a:t>
            </a:r>
            <a:endParaRPr>
              <a:solidFill>
                <a:srgbClr val="000000"/>
              </a:solidFill>
            </a:endParaRPr>
          </a:p>
          <a:p>
            <a:pPr marL="0" indent="0" defTabSz="384047">
              <a:spcBef>
                <a:spcPts val="0"/>
              </a:spcBef>
              <a:buSzTx/>
              <a:buNone/>
              <a:defRPr b="1" sz="2184">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2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Iterator traits"/>
          <p:cNvSpPr txBox="1"/>
          <p:nvPr>
            <p:ph type="title"/>
          </p:nvPr>
        </p:nvSpPr>
        <p:spPr>
          <a:prstGeom prst="rect">
            <a:avLst/>
          </a:prstGeom>
        </p:spPr>
        <p:txBody>
          <a:bodyPr/>
          <a:lstStyle/>
          <a:p>
            <a:pPr/>
            <a:r>
              <a:t>Iterator traits</a:t>
            </a:r>
          </a:p>
        </p:txBody>
      </p:sp>
      <p:sp>
        <p:nvSpPr>
          <p:cNvPr id="842" name="Iterator traits…"/>
          <p:cNvSpPr txBox="1"/>
          <p:nvPr>
            <p:ph type="body" idx="1"/>
          </p:nvPr>
        </p:nvSpPr>
        <p:spPr>
          <a:prstGeom prst="rect">
            <a:avLst/>
          </a:prstGeom>
        </p:spPr>
        <p:txBody>
          <a:bodyPr/>
          <a:lstStyle/>
          <a:p>
            <a:pPr marL="0" indent="0" defTabSz="443484">
              <a:spcBef>
                <a:spcPts val="0"/>
              </a:spcBef>
              <a:buSzTx/>
              <a:buNone/>
              <a:defRPr b="1" sz="3104">
                <a:latin typeface="Verdana"/>
                <a:ea typeface="Verdana"/>
                <a:cs typeface="Verdana"/>
                <a:sym typeface="Verdana"/>
              </a:defRPr>
            </a:pPr>
            <a:r>
              <a:t>Iterator traits</a:t>
            </a:r>
          </a:p>
          <a:p>
            <a:pPr marL="0" indent="0" defTabSz="443484">
              <a:spcBef>
                <a:spcPts val="0"/>
              </a:spcBef>
              <a:buSzTx/>
              <a:buNone/>
              <a:defRPr sz="3104">
                <a:latin typeface="Verdana"/>
                <a:ea typeface="Verdana"/>
                <a:cs typeface="Verdana"/>
                <a:sym typeface="Verdana"/>
              </a:defRPr>
            </a:pPr>
            <a:r>
              <a:t>Traits class defining properties of iterators.</a:t>
            </a:r>
          </a:p>
          <a:p>
            <a:pPr marL="0" indent="0" defTabSz="443484">
              <a:spcBef>
                <a:spcPts val="0"/>
              </a:spcBef>
              <a:buSzTx/>
              <a:buNone/>
              <a:defRPr sz="3104">
                <a:latin typeface="Verdana"/>
                <a:ea typeface="Verdana"/>
                <a:cs typeface="Verdana"/>
                <a:sym typeface="Verdana"/>
              </a:defRPr>
            </a:pPr>
          </a:p>
          <a:p>
            <a:pPr marL="0" indent="0" defTabSz="443484">
              <a:spcBef>
                <a:spcPts val="0"/>
              </a:spcBef>
              <a:buSzTx/>
              <a:buNone/>
              <a:defRPr sz="3104">
                <a:latin typeface="Verdana"/>
                <a:ea typeface="Verdana"/>
                <a:cs typeface="Verdana"/>
                <a:sym typeface="Verdana"/>
              </a:defRPr>
            </a:pPr>
            <a:r>
              <a:t>Standard algorithms determine certain properties of the iterators passed to them and the range they represent by using the members of the corresponding </a:t>
            </a:r>
            <a:r>
              <a:rPr>
                <a:latin typeface="Courier"/>
                <a:ea typeface="Courier"/>
                <a:cs typeface="Courier"/>
                <a:sym typeface="Courier"/>
              </a:rPr>
              <a:t>iterator_traits</a:t>
            </a:r>
            <a:r>
              <a:t> instantiation.</a:t>
            </a:r>
          </a:p>
          <a:p>
            <a:pPr marL="0" indent="0" defTabSz="443484">
              <a:spcBef>
                <a:spcPts val="0"/>
              </a:spcBef>
              <a:buSzTx/>
              <a:buNone/>
              <a:defRPr sz="3104">
                <a:latin typeface="Verdana"/>
                <a:ea typeface="Verdana"/>
                <a:cs typeface="Verdana"/>
                <a:sym typeface="Verdana"/>
              </a:defRPr>
            </a:pPr>
          </a:p>
          <a:p>
            <a:pPr marL="0" indent="0" defTabSz="443484">
              <a:spcBef>
                <a:spcPts val="0"/>
              </a:spcBef>
              <a:buSzTx/>
              <a:buNone/>
              <a:defRPr sz="3104">
                <a:solidFill>
                  <a:srgbClr val="007000"/>
                </a:solidFill>
                <a:latin typeface="Courier"/>
                <a:ea typeface="Courier"/>
                <a:cs typeface="Courier"/>
                <a:sym typeface="Courier"/>
              </a:defRPr>
            </a:pPr>
            <a:r>
              <a:t>// iterator_traits example</a:t>
            </a:r>
            <a:endParaRPr>
              <a:solidFill>
                <a:srgbClr val="000000"/>
              </a:solidFill>
            </a:endParaRPr>
          </a:p>
          <a:p>
            <a:pPr marL="0" indent="0" defTabSz="443484">
              <a:spcBef>
                <a:spcPts val="0"/>
              </a:spcBef>
              <a:buSzTx/>
              <a:buNone/>
              <a:defRPr sz="3104">
                <a:solidFill>
                  <a:srgbClr val="500070"/>
                </a:solidFill>
                <a:latin typeface="Courier"/>
                <a:ea typeface="Courier"/>
                <a:cs typeface="Courier"/>
                <a:sym typeface="Courier"/>
              </a:defRPr>
            </a:pPr>
            <a:r>
              <a:t>#include &lt;iostream&gt;     </a:t>
            </a:r>
            <a:r>
              <a:rPr>
                <a:solidFill>
                  <a:srgbClr val="007000"/>
                </a:solidFill>
              </a:rPr>
              <a:t>// std::cout</a:t>
            </a:r>
            <a:endParaRPr>
              <a:solidFill>
                <a:srgbClr val="000000"/>
              </a:solidFill>
            </a:endParaRPr>
          </a:p>
          <a:p>
            <a:pPr marL="0" indent="0" defTabSz="443484">
              <a:spcBef>
                <a:spcPts val="0"/>
              </a:spcBef>
              <a:buSzTx/>
              <a:buNone/>
              <a:defRPr sz="3104">
                <a:solidFill>
                  <a:srgbClr val="500070"/>
                </a:solidFill>
                <a:latin typeface="Courier"/>
                <a:ea typeface="Courier"/>
                <a:cs typeface="Courier"/>
                <a:sym typeface="Courier"/>
              </a:defRPr>
            </a:pPr>
            <a:r>
              <a:t>#include &lt;iterator&gt;     </a:t>
            </a:r>
            <a:r>
              <a:rPr>
                <a:solidFill>
                  <a:srgbClr val="007000"/>
                </a:solidFill>
              </a:rPr>
              <a:t>// std::iterator_traits</a:t>
            </a:r>
            <a:endParaRPr>
              <a:solidFill>
                <a:srgbClr val="000000"/>
              </a:solidFill>
            </a:endParaRPr>
          </a:p>
          <a:p>
            <a:pPr marL="0" indent="0" defTabSz="443484">
              <a:spcBef>
                <a:spcPts val="0"/>
              </a:spcBef>
              <a:buSzTx/>
              <a:buNone/>
              <a:defRPr sz="3104">
                <a:solidFill>
                  <a:srgbClr val="500070"/>
                </a:solidFill>
                <a:latin typeface="Courier"/>
                <a:ea typeface="Courier"/>
                <a:cs typeface="Courier"/>
                <a:sym typeface="Courier"/>
              </a:defRPr>
            </a:pPr>
            <a:r>
              <a:t>#include &lt;typeinfo&gt;     </a:t>
            </a:r>
            <a:r>
              <a:rPr>
                <a:solidFill>
                  <a:srgbClr val="007000"/>
                </a:solidFill>
              </a:rPr>
              <a:t>// typeid</a:t>
            </a:r>
            <a:endParaRPr>
              <a:solidFill>
                <a:srgbClr val="000000"/>
              </a:solidFill>
            </a:endParaRPr>
          </a:p>
          <a:p>
            <a:pPr marL="0" indent="0" defTabSz="443484">
              <a:spcBef>
                <a:spcPts val="0"/>
              </a:spcBef>
              <a:buSzTx/>
              <a:buNone/>
              <a:defRPr sz="3104">
                <a:latin typeface="Courier"/>
                <a:ea typeface="Courier"/>
                <a:cs typeface="Courier"/>
                <a:sym typeface="Courier"/>
              </a:defRPr>
            </a:pPr>
          </a:p>
          <a:p>
            <a:pPr marL="0" indent="0" defTabSz="443484">
              <a:spcBef>
                <a:spcPts val="0"/>
              </a:spcBef>
              <a:buSzTx/>
              <a:buNone/>
              <a:defRPr sz="3104">
                <a:latin typeface="Courier"/>
                <a:ea typeface="Courier"/>
                <a:cs typeface="Courier"/>
                <a:sym typeface="Courier"/>
              </a:defRPr>
            </a:pPr>
            <a:r>
              <a:rPr>
                <a:solidFill>
                  <a:srgbClr val="0000B0"/>
                </a:solidFill>
              </a:rPr>
              <a:t>int</a:t>
            </a:r>
            <a:r>
              <a:t> main() {</a:t>
            </a:r>
          </a:p>
          <a:p>
            <a:pPr marL="0" indent="0" defTabSz="443484">
              <a:spcBef>
                <a:spcPts val="0"/>
              </a:spcBef>
              <a:buSzTx/>
              <a:buNone/>
              <a:defRPr sz="3104">
                <a:latin typeface="Courier"/>
                <a:ea typeface="Courier"/>
                <a:cs typeface="Courier"/>
                <a:sym typeface="Courier"/>
              </a:defRPr>
            </a:pPr>
            <a:r>
              <a:t>  </a:t>
            </a:r>
            <a:r>
              <a:rPr>
                <a:solidFill>
                  <a:srgbClr val="0000B0"/>
                </a:solidFill>
              </a:rPr>
              <a:t>typedef</a:t>
            </a:r>
            <a:r>
              <a:t> std::iterator_traits&lt;</a:t>
            </a:r>
            <a:r>
              <a:rPr>
                <a:solidFill>
                  <a:srgbClr val="0000B0"/>
                </a:solidFill>
              </a:rPr>
              <a:t>int</a:t>
            </a:r>
            <a:r>
              <a:t>*&gt; traits;</a:t>
            </a:r>
          </a:p>
          <a:p>
            <a:pPr marL="0" indent="0" defTabSz="443484">
              <a:spcBef>
                <a:spcPts val="0"/>
              </a:spcBef>
              <a:buSzTx/>
              <a:buNone/>
              <a:defRPr sz="3104">
                <a:latin typeface="Courier"/>
                <a:ea typeface="Courier"/>
                <a:cs typeface="Courier"/>
                <a:sym typeface="Courier"/>
              </a:defRPr>
            </a:pPr>
            <a:r>
              <a:t>  </a:t>
            </a:r>
            <a:r>
              <a:rPr>
                <a:solidFill>
                  <a:srgbClr val="0000B0"/>
                </a:solidFill>
              </a:rPr>
              <a:t>if</a:t>
            </a:r>
            <a:r>
              <a:t> (</a:t>
            </a:r>
            <a:r>
              <a:rPr>
                <a:solidFill>
                  <a:srgbClr val="0000B0"/>
                </a:solidFill>
              </a:rPr>
              <a:t>typeid</a:t>
            </a:r>
            <a:r>
              <a:t>(traits::iterator_category)==</a:t>
            </a:r>
            <a:r>
              <a:rPr>
                <a:solidFill>
                  <a:srgbClr val="0000B0"/>
                </a:solidFill>
              </a:rPr>
              <a:t>typeid</a:t>
            </a:r>
            <a:r>
              <a:t>(std::random_access_iterator_tag))</a:t>
            </a:r>
          </a:p>
          <a:p>
            <a:pPr marL="0" indent="0" defTabSz="443484">
              <a:spcBef>
                <a:spcPts val="0"/>
              </a:spcBef>
              <a:buSzTx/>
              <a:buNone/>
              <a:defRPr sz="3104">
                <a:solidFill>
                  <a:srgbClr val="600030"/>
                </a:solidFill>
                <a:latin typeface="Courier"/>
                <a:ea typeface="Courier"/>
                <a:cs typeface="Courier"/>
                <a:sym typeface="Courier"/>
              </a:defRPr>
            </a:pPr>
            <a:r>
              <a:rPr>
                <a:solidFill>
                  <a:srgbClr val="000000"/>
                </a:solidFill>
              </a:rPr>
              <a:t>    std::cout &lt;&lt; </a:t>
            </a:r>
            <a:r>
              <a:t>"int* is a random-access iterator"</a:t>
            </a:r>
            <a:r>
              <a:rPr>
                <a:solidFill>
                  <a:srgbClr val="000000"/>
                </a:solidFill>
              </a:rPr>
              <a:t>;</a:t>
            </a:r>
            <a:endParaRPr>
              <a:solidFill>
                <a:srgbClr val="000000"/>
              </a:solidFill>
            </a:endParaRPr>
          </a:p>
          <a:p>
            <a:pPr marL="0" indent="0" defTabSz="443484">
              <a:spcBef>
                <a:spcPts val="0"/>
              </a:spcBef>
              <a:buSzTx/>
              <a:buNone/>
              <a:defRPr sz="3104">
                <a:solidFill>
                  <a:srgbClr val="0000B0"/>
                </a:solidFill>
                <a:latin typeface="Courier"/>
                <a:ea typeface="Courier"/>
                <a:cs typeface="Courier"/>
                <a:sym typeface="Courier"/>
              </a:defRPr>
            </a:pPr>
            <a:r>
              <a:rPr>
                <a:solidFill>
                  <a:srgbClr val="000000"/>
                </a:solidFill>
              </a:rPr>
              <a:t>  </a:t>
            </a:r>
            <a:r>
              <a:t>return</a:t>
            </a:r>
            <a:r>
              <a:rPr>
                <a:solidFill>
                  <a:srgbClr val="000000"/>
                </a:solidFill>
              </a:rPr>
              <a:t> 0;</a:t>
            </a:r>
            <a:endParaRPr>
              <a:solidFill>
                <a:srgbClr val="000000"/>
              </a:solidFill>
            </a:endParaRPr>
          </a:p>
          <a:p>
            <a:pPr marL="0" indent="0" defTabSz="443484">
              <a:spcBef>
                <a:spcPts val="0"/>
              </a:spcBef>
              <a:buSzTx/>
              <a:buNone/>
              <a:defRPr sz="3104">
                <a:latin typeface="Courier"/>
                <a:ea typeface="Courier"/>
                <a:cs typeface="Courier"/>
                <a:sym typeface="Courier"/>
              </a:defRPr>
            </a:pPr>
            <a:r>
              <a:t>}</a:t>
            </a:r>
          </a:p>
          <a:p>
            <a:pPr marL="0" indent="0" defTabSz="443484">
              <a:spcBef>
                <a:spcPts val="0"/>
              </a:spcBef>
              <a:buSzTx/>
              <a:buNone/>
              <a:defRPr sz="3104">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2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4" name="Unique"/>
          <p:cNvSpPr txBox="1"/>
          <p:nvPr>
            <p:ph type="title"/>
          </p:nvPr>
        </p:nvSpPr>
        <p:spPr>
          <a:prstGeom prst="rect">
            <a:avLst/>
          </a:prstGeom>
        </p:spPr>
        <p:txBody>
          <a:bodyPr/>
          <a:lstStyle/>
          <a:p>
            <a:pPr/>
            <a:r>
              <a:t>Unique</a:t>
            </a:r>
          </a:p>
        </p:txBody>
      </p:sp>
      <p:sp>
        <p:nvSpPr>
          <p:cNvPr id="845"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pic>
        <p:nvPicPr>
          <p:cNvPr id="846" name="Screenshot 2021-10-10 at 3.07.03 PM.png" descr="Screenshot 2021-10-10 at 3.07.03 PM.png"/>
          <p:cNvPicPr>
            <a:picLocks noChangeAspect="1"/>
          </p:cNvPicPr>
          <p:nvPr/>
        </p:nvPicPr>
        <p:blipFill>
          <a:blip r:embed="rId2">
            <a:extLst/>
          </a:blip>
          <a:stretch>
            <a:fillRect/>
          </a:stretch>
        </p:blipFill>
        <p:spPr>
          <a:xfrm>
            <a:off x="3071878" y="3688556"/>
            <a:ext cx="19768853" cy="3997580"/>
          </a:xfrm>
          <a:prstGeom prst="rect">
            <a:avLst/>
          </a:prstGeom>
          <a:ln w="12700">
            <a:miter lim="400000"/>
          </a:ln>
        </p:spPr>
      </p:pic>
    </p:spTree>
  </p:cSld>
  <p:clrMapOvr>
    <a:masterClrMapping/>
  </p:clrMapOvr>
  <p:transition xmlns:p14="http://schemas.microsoft.com/office/powerpoint/2010/main" spd="med" advClick="1"/>
</p:sld>
</file>

<file path=ppt/slides/slide2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 name="Iterators : input, output, forward, bi-directional &amp; random iterators"/>
          <p:cNvSpPr txBox="1"/>
          <p:nvPr>
            <p:ph type="title"/>
          </p:nvPr>
        </p:nvSpPr>
        <p:spPr>
          <a:prstGeom prst="rect">
            <a:avLst/>
          </a:prstGeom>
        </p:spPr>
        <p:txBody>
          <a:bodyPr/>
          <a:lstStyle>
            <a:lvl1pPr defTabSz="421004">
              <a:defRPr sz="5712">
                <a:uFill>
                  <a:solidFill>
                    <a:srgbClr val="FF0000"/>
                  </a:solidFill>
                </a:uFill>
                <a:latin typeface="Arial"/>
                <a:ea typeface="Arial"/>
                <a:cs typeface="Arial"/>
                <a:sym typeface="Arial"/>
              </a:defRPr>
            </a:lvl1pPr>
          </a:lstStyle>
          <a:p>
            <a:pPr>
              <a:defRPr>
                <a:uFillTx/>
                <a:latin typeface="+mn-lt"/>
                <a:ea typeface="+mn-ea"/>
                <a:cs typeface="+mn-cs"/>
                <a:sym typeface="Helvetica Neue Medium"/>
              </a:defRPr>
            </a:pPr>
            <a:r>
              <a:rPr>
                <a:uFill>
                  <a:solidFill>
                    <a:srgbClr val="FF0000"/>
                  </a:solidFill>
                </a:uFill>
                <a:latin typeface="Arial"/>
                <a:ea typeface="Arial"/>
                <a:cs typeface="Arial"/>
                <a:sym typeface="Arial"/>
              </a:rPr>
              <a:t>Iterators : input, output, forward, bi-directional &amp; random iterators</a:t>
            </a:r>
            <a:endParaRPr>
              <a:uFill>
                <a:solidFill>
                  <a:srgbClr val="FF0000"/>
                </a:solidFill>
              </a:uFill>
            </a:endParaRPr>
          </a:p>
        </p:txBody>
      </p:sp>
      <p:sp>
        <p:nvSpPr>
          <p:cNvPr id="849"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pic>
        <p:nvPicPr>
          <p:cNvPr id="850" name="Screenshot 2021-10-10 at 3.15.00 PM.png" descr="Screenshot 2021-10-10 at 3.15.00 PM.png"/>
          <p:cNvPicPr>
            <a:picLocks noChangeAspect="1"/>
          </p:cNvPicPr>
          <p:nvPr/>
        </p:nvPicPr>
        <p:blipFill>
          <a:blip r:embed="rId2">
            <a:extLst/>
          </a:blip>
          <a:stretch>
            <a:fillRect/>
          </a:stretch>
        </p:blipFill>
        <p:spPr>
          <a:xfrm>
            <a:off x="2485425" y="3654256"/>
            <a:ext cx="18696210" cy="532608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Fixed int width"/>
          <p:cNvSpPr txBox="1"/>
          <p:nvPr>
            <p:ph type="title"/>
          </p:nvPr>
        </p:nvSpPr>
        <p:spPr>
          <a:prstGeom prst="rect">
            <a:avLst/>
          </a:prstGeom>
        </p:spPr>
        <p:txBody>
          <a:bodyPr/>
          <a:lstStyle/>
          <a:p>
            <a:pPr/>
            <a:r>
              <a:t>Fixed int width</a:t>
            </a:r>
          </a:p>
        </p:txBody>
      </p:sp>
      <p:sp>
        <p:nvSpPr>
          <p:cNvPr id="208" name="#include &lt;cstdint&gt;…"/>
          <p:cNvSpPr txBox="1"/>
          <p:nvPr>
            <p:ph type="body" idx="1"/>
          </p:nvPr>
        </p:nvSpPr>
        <p:spPr>
          <a:prstGeom prst="rect">
            <a:avLst/>
          </a:prstGeom>
        </p:spPr>
        <p:txBody>
          <a:bodyPr/>
          <a:lstStyle/>
          <a:p>
            <a:pPr marL="0" indent="0" defTabSz="457200">
              <a:lnSpc>
                <a:spcPts val="5400"/>
              </a:lnSpc>
              <a:spcBef>
                <a:spcPts val="0"/>
              </a:spcBef>
              <a:buSzTx/>
              <a:buNone/>
              <a:defRPr sz="3200">
                <a:solidFill>
                  <a:srgbClr val="80807F"/>
                </a:solidFill>
                <a:latin typeface="Monaco"/>
                <a:ea typeface="Monaco"/>
                <a:cs typeface="Monaco"/>
                <a:sym typeface="Monaco"/>
              </a:defRPr>
            </a:pPr>
            <a:r>
              <a:t>#include </a:t>
            </a:r>
            <a:r>
              <a:rPr>
                <a:solidFill>
                  <a:srgbClr val="E21F1F"/>
                </a:solidFill>
              </a:rPr>
              <a:t>&lt;cstdint&gt;</a:t>
            </a:r>
            <a:endParaRPr>
              <a:solidFill>
                <a:srgbClr val="000000"/>
              </a:solidFill>
            </a:endParaRPr>
          </a:p>
          <a:p>
            <a:pPr marL="0" indent="0" defTabSz="457200">
              <a:lnSpc>
                <a:spcPts val="5400"/>
              </a:lnSpc>
              <a:spcBef>
                <a:spcPts val="0"/>
              </a:spcBef>
              <a:buSzTx/>
              <a:buNone/>
              <a:defRPr sz="3200">
                <a:solidFill>
                  <a:srgbClr val="E21F1F"/>
                </a:solidFill>
                <a:latin typeface="Monaco"/>
                <a:ea typeface="Monaco"/>
                <a:cs typeface="Monaco"/>
                <a:sym typeface="Monaco"/>
              </a:defRPr>
            </a:pPr>
            <a:r>
              <a:rPr>
                <a:solidFill>
                  <a:srgbClr val="80807F"/>
                </a:solidFill>
              </a:rPr>
              <a:t>#include </a:t>
            </a:r>
            <a:r>
              <a:t>&lt;iostream&gt;</a:t>
            </a:r>
            <a:endParaRPr>
              <a:solidFill>
                <a:srgbClr val="000000"/>
              </a:solidFill>
            </a:endParaRPr>
          </a:p>
          <a:p>
            <a:pPr marL="0" indent="0" defTabSz="457200">
              <a:lnSpc>
                <a:spcPts val="5400"/>
              </a:lnSpc>
              <a:spcBef>
                <a:spcPts val="0"/>
              </a:spcBef>
              <a:buSzTx/>
              <a:buNone/>
              <a:defRPr sz="3200">
                <a:latin typeface="Monaco"/>
                <a:ea typeface="Monaco"/>
                <a:cs typeface="Monaco"/>
                <a:sym typeface="Monaco"/>
              </a:defRPr>
            </a:pPr>
          </a:p>
          <a:p>
            <a:pPr marL="0" indent="0" defTabSz="457200">
              <a:lnSpc>
                <a:spcPts val="5400"/>
              </a:lnSpc>
              <a:spcBef>
                <a:spcPts val="0"/>
              </a:spcBef>
              <a:buSzTx/>
              <a:buNone/>
              <a:defRPr sz="3200">
                <a:solidFill>
                  <a:srgbClr val="74531F"/>
                </a:solidFill>
                <a:latin typeface="Monaco"/>
                <a:ea typeface="Monaco"/>
                <a:cs typeface="Monaco"/>
                <a:sym typeface="Monaco"/>
              </a:defRPr>
            </a:pPr>
            <a:r>
              <a:rPr>
                <a:solidFill>
                  <a:srgbClr val="004ED0"/>
                </a:solidFill>
              </a:rPr>
              <a:t>int</a:t>
            </a:r>
            <a:r>
              <a:rPr>
                <a:solidFill>
                  <a:srgbClr val="000000"/>
                </a:solidFill>
              </a:rPr>
              <a:t> </a:t>
            </a:r>
            <a:r>
              <a:t>main</a:t>
            </a:r>
            <a:r>
              <a:rPr>
                <a:solidFill>
                  <a:srgbClr val="000000"/>
                </a:solidFill>
              </a:rPr>
              <a:t>()</a:t>
            </a:r>
            <a:endParaRPr>
              <a:solidFill>
                <a:srgbClr val="000000"/>
              </a:solidFill>
            </a:endParaRPr>
          </a:p>
          <a:p>
            <a:pPr marL="0" indent="0" defTabSz="457200">
              <a:lnSpc>
                <a:spcPts val="5400"/>
              </a:lnSpc>
              <a:spcBef>
                <a:spcPts val="0"/>
              </a:spcBef>
              <a:buSzTx/>
              <a:buNone/>
              <a:defRPr sz="3200">
                <a:latin typeface="Monaco"/>
                <a:ea typeface="Monaco"/>
                <a:cs typeface="Monaco"/>
                <a:sym typeface="Monaco"/>
              </a:defRPr>
            </a:pPr>
            <a:r>
              <a:t>{</a:t>
            </a:r>
          </a:p>
          <a:p>
            <a:pPr marL="0" indent="0" defTabSz="457200">
              <a:lnSpc>
                <a:spcPts val="5400"/>
              </a:lnSpc>
              <a:spcBef>
                <a:spcPts val="0"/>
              </a:spcBef>
              <a:buSzTx/>
              <a:buNone/>
              <a:defRPr sz="3200">
                <a:latin typeface="Monaco"/>
                <a:ea typeface="Monaco"/>
                <a:cs typeface="Monaco"/>
                <a:sym typeface="Monaco"/>
              </a:defRPr>
            </a:pPr>
            <a:r>
              <a:t>    std::</a:t>
            </a:r>
            <a:r>
              <a:rPr>
                <a:solidFill>
                  <a:srgbClr val="004ED0"/>
                </a:solidFill>
              </a:rPr>
              <a:t>int8_t</a:t>
            </a:r>
            <a:r>
              <a:t> myint{65};</a:t>
            </a:r>
          </a:p>
          <a:p>
            <a:pPr marL="0" indent="0" defTabSz="457200">
              <a:lnSpc>
                <a:spcPts val="5400"/>
              </a:lnSpc>
              <a:spcBef>
                <a:spcPts val="0"/>
              </a:spcBef>
              <a:buSzTx/>
              <a:buNone/>
              <a:defRPr sz="3200">
                <a:latin typeface="Monaco"/>
                <a:ea typeface="Monaco"/>
                <a:cs typeface="Monaco"/>
                <a:sym typeface="Monaco"/>
              </a:defRPr>
            </a:pPr>
            <a:r>
              <a:t>    std::cout &lt;&lt; myint;</a:t>
            </a:r>
          </a:p>
          <a:p>
            <a:pPr marL="0" indent="0" defTabSz="457200">
              <a:lnSpc>
                <a:spcPts val="5400"/>
              </a:lnSpc>
              <a:spcBef>
                <a:spcPts val="0"/>
              </a:spcBef>
              <a:buSzTx/>
              <a:buNone/>
              <a:defRPr sz="3200">
                <a:latin typeface="Monaco"/>
                <a:ea typeface="Monaco"/>
                <a:cs typeface="Monaco"/>
                <a:sym typeface="Monaco"/>
              </a:defRPr>
            </a:pPr>
          </a:p>
          <a:p>
            <a:pPr marL="0" indent="0" defTabSz="457200">
              <a:lnSpc>
                <a:spcPts val="5400"/>
              </a:lnSpc>
              <a:spcBef>
                <a:spcPts val="0"/>
              </a:spcBef>
              <a:buSzTx/>
              <a:buNone/>
              <a:defRPr sz="3200">
                <a:solidFill>
                  <a:srgbClr val="8F08C4"/>
                </a:solidFill>
                <a:latin typeface="Monaco"/>
                <a:ea typeface="Monaco"/>
                <a:cs typeface="Monaco"/>
                <a:sym typeface="Monaco"/>
              </a:defRPr>
            </a:pPr>
            <a:r>
              <a:rPr>
                <a:solidFill>
                  <a:srgbClr val="000000"/>
                </a:solidFill>
              </a:rPr>
              <a:t>    </a:t>
            </a:r>
            <a:r>
              <a:t>return</a:t>
            </a:r>
            <a:r>
              <a:rPr>
                <a:solidFill>
                  <a:srgbClr val="000000"/>
                </a:solidFill>
              </a:rPr>
              <a:t> 0;</a:t>
            </a:r>
            <a:endParaRPr>
              <a:solidFill>
                <a:srgbClr val="000000"/>
              </a:solidFill>
            </a:endParaRPr>
          </a:p>
          <a:p>
            <a:pPr marL="0" indent="0" defTabSz="457200">
              <a:lnSpc>
                <a:spcPts val="5400"/>
              </a:lnSpc>
              <a:spcBef>
                <a:spcPts val="0"/>
              </a:spcBef>
              <a:buSzTx/>
              <a:buNone/>
              <a:defRPr sz="3200">
                <a:latin typeface="Monaco"/>
                <a:ea typeface="Monaco"/>
                <a:cs typeface="Monaco"/>
                <a:sym typeface="Monaco"/>
              </a:defRPr>
            </a:pPr>
            <a:r>
              <a:t>}</a:t>
            </a:r>
          </a:p>
          <a:p>
            <a:pPr marL="0" indent="0" defTabSz="457200">
              <a:lnSpc>
                <a:spcPts val="5400"/>
              </a:lnSpc>
              <a:spcBef>
                <a:spcPts val="0"/>
              </a:spcBef>
              <a:buSzTx/>
              <a:buNone/>
              <a:defRPr sz="3200">
                <a:latin typeface="Monaco"/>
                <a:ea typeface="Monaco"/>
                <a:cs typeface="Monaco"/>
                <a:sym typeface="Monaco"/>
              </a:defRPr>
            </a:pPr>
          </a:p>
          <a:p>
            <a:pPr marL="0" indent="0" defTabSz="457200">
              <a:lnSpc>
                <a:spcPts val="5400"/>
              </a:lnSpc>
              <a:spcBef>
                <a:spcPts val="0"/>
              </a:spcBef>
              <a:buSzTx/>
              <a:buNone/>
              <a:defRPr sz="3200">
                <a:latin typeface="Monaco"/>
                <a:ea typeface="Monaco"/>
                <a:cs typeface="Monaco"/>
                <a:sym typeface="Monaco"/>
              </a:defRPr>
            </a:pPr>
          </a:p>
          <a:p>
            <a:pPr marL="0" indent="0" defTabSz="457200">
              <a:spcBef>
                <a:spcPts val="0"/>
              </a:spcBef>
              <a:buSzTx/>
              <a:buNone/>
              <a:defRPr sz="3064">
                <a:solidFill>
                  <a:srgbClr val="FFFFFF"/>
                </a:solidFill>
                <a:latin typeface="Times Roman"/>
                <a:ea typeface="Times Roman"/>
                <a:cs typeface="Times Roman"/>
                <a:sym typeface="Times Roman"/>
              </a:defRPr>
            </a:pPr>
            <a:endParaRPr sz="3330">
              <a:solidFill>
                <a:srgbClr val="2D3140"/>
              </a:solidFill>
            </a:endParaRPr>
          </a:p>
          <a:p>
            <a:pPr marL="0" indent="0" defTabSz="457200">
              <a:spcBef>
                <a:spcPts val="1300"/>
              </a:spcBef>
              <a:buSzTx/>
              <a:buNone/>
              <a:defRPr sz="3330">
                <a:solidFill>
                  <a:srgbClr val="2D3140"/>
                </a:solidFill>
                <a:latin typeface="Times Roman"/>
                <a:ea typeface="Times Roman"/>
                <a:cs typeface="Times Roman"/>
                <a:sym typeface="Times Roman"/>
              </a:defRPr>
            </a:pPr>
            <a:r>
              <a:t>On most systems, this program will print ‘A’ (treating </a:t>
            </a:r>
            <a:r>
              <a:rPr i="1"/>
              <a:t>myint</a:t>
            </a:r>
            <a:r>
              <a:t> as a char). However, on some systems, this may print </a:t>
            </a:r>
            <a:r>
              <a:rPr i="1"/>
              <a:t>65</a:t>
            </a:r>
            <a:r>
              <a:t> as expected.</a:t>
            </a:r>
          </a:p>
        </p:txBody>
      </p:sp>
    </p:spTree>
  </p:cSld>
  <p:clrMapOvr>
    <a:masterClrMapping/>
  </p:clrMapOvr>
  <p:transition xmlns:p14="http://schemas.microsoft.com/office/powerpoint/2010/main" spd="med" advClick="1"/>
</p:sld>
</file>

<file path=ppt/slides/slide2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2" name="Iterators"/>
          <p:cNvSpPr txBox="1"/>
          <p:nvPr>
            <p:ph type="title"/>
          </p:nvPr>
        </p:nvSpPr>
        <p:spPr>
          <a:prstGeom prst="rect">
            <a:avLst/>
          </a:prstGeom>
        </p:spPr>
        <p:txBody>
          <a:bodyPr/>
          <a:lstStyle/>
          <a:p>
            <a:pPr/>
            <a:r>
              <a:t>Iterators</a:t>
            </a:r>
          </a:p>
        </p:txBody>
      </p:sp>
      <p:sp>
        <p:nvSpPr>
          <p:cNvPr id="853"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854" name="Iterators:…"/>
          <p:cNvSpPr txBox="1"/>
          <p:nvPr/>
        </p:nvSpPr>
        <p:spPr>
          <a:xfrm>
            <a:off x="1567713" y="4229099"/>
            <a:ext cx="24418227" cy="739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15600"/>
              </a:lnSpc>
              <a:spcBef>
                <a:spcPts val="1500"/>
              </a:spcBef>
              <a:defRPr b="0" sz="8700">
                <a:solidFill>
                  <a:srgbClr val="3C4858"/>
                </a:solidFill>
                <a:latin typeface="Helvetica"/>
                <a:ea typeface="Helvetica"/>
                <a:cs typeface="Helvetica"/>
                <a:sym typeface="Helvetica"/>
              </a:defRPr>
            </a:pPr>
            <a:r>
              <a:t>Iterators:</a:t>
            </a:r>
          </a:p>
          <a:p>
            <a:pPr algn="l" defTabSz="457200">
              <a:lnSpc>
                <a:spcPts val="11600"/>
              </a:lnSpc>
              <a:spcBef>
                <a:spcPts val="1500"/>
              </a:spcBef>
              <a:defRPr b="0" sz="7300">
                <a:solidFill>
                  <a:srgbClr val="3C4858"/>
                </a:solidFill>
                <a:latin typeface="Helvetica Light"/>
                <a:ea typeface="Helvetica Light"/>
                <a:cs typeface="Helvetica Light"/>
                <a:sym typeface="Helvetica Light"/>
              </a:defRPr>
            </a:pPr>
            <a:r>
              <a:t>Iterators are used to point to the memory addresses of the STL containers. Apart from that, an iterator is also used to iterate over the data structures. It can access or assign values that a pointer is unable to do. </a:t>
            </a:r>
          </a:p>
        </p:txBody>
      </p:sp>
    </p:spTree>
  </p:cSld>
  <p:clrMapOvr>
    <a:masterClrMapping/>
  </p:clrMapOvr>
  <p:transition xmlns:p14="http://schemas.microsoft.com/office/powerpoint/2010/main" spd="med" advClick="1"/>
</p:sld>
</file>

<file path=ppt/slides/slide2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Iterator"/>
          <p:cNvSpPr txBox="1"/>
          <p:nvPr>
            <p:ph type="title"/>
          </p:nvPr>
        </p:nvSpPr>
        <p:spPr>
          <a:prstGeom prst="rect">
            <a:avLst/>
          </a:prstGeom>
        </p:spPr>
        <p:txBody>
          <a:bodyPr/>
          <a:lstStyle/>
          <a:p>
            <a:pPr/>
            <a:r>
              <a:t>Iterator</a:t>
            </a:r>
          </a:p>
        </p:txBody>
      </p:sp>
      <p:sp>
        <p:nvSpPr>
          <p:cNvPr id="857" name="Input iterator…"/>
          <p:cNvSpPr txBox="1"/>
          <p:nvPr>
            <p:ph type="body" idx="1"/>
          </p:nvPr>
        </p:nvSpPr>
        <p:spPr>
          <a:prstGeom prst="rect">
            <a:avLst/>
          </a:prstGeom>
        </p:spPr>
        <p:txBody>
          <a:bodyPr/>
          <a:lstStyle/>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Input iterator</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Output iterator</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Forward iterator</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Bidirectional iterator</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Random access iterator</a:t>
            </a:r>
            <a:endParaRPr>
              <a:solidFill>
                <a:srgbClr val="000000"/>
              </a:solidFill>
              <a:latin typeface="Verdana"/>
              <a:ea typeface="Verdana"/>
              <a:cs typeface="Verdana"/>
              <a:sym typeface="Verdana"/>
            </a:endParaRPr>
          </a:p>
          <a:p>
            <a:pPr marL="0" indent="0" defTabSz="457200">
              <a:lnSpc>
                <a:spcPts val="12100"/>
              </a:lnSpc>
              <a:spcBef>
                <a:spcPts val="1500"/>
              </a:spcBef>
              <a:buSzTx/>
              <a:buNone/>
              <a:defRPr sz="5100">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Use of Iterators in C++</a:t>
            </a:r>
            <a:endParaRPr>
              <a:solidFill>
                <a:srgbClr val="000000"/>
              </a:solidFill>
              <a:latin typeface="Verdana"/>
              <a:ea typeface="Verdana"/>
              <a:cs typeface="Verdana"/>
              <a:sym typeface="Verdana"/>
            </a:endParaRPr>
          </a:p>
          <a:p>
            <a:pPr marL="0" indent="0" defTabSz="457200">
              <a:lnSpc>
                <a:spcPts val="6700"/>
              </a:lnSpc>
              <a:spcBef>
                <a:spcPts val="1500"/>
              </a:spcBef>
              <a:buSzTx/>
              <a:buNone/>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An iterator in C++ serves the following major purposes:</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The primary objective of an iterator is to access the STL container elements and perform certain operations on them. </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The internal structure of a container does not matter, since the iterators provide common usage for all of them.</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Iterator algorithms are not dependent on the container type.</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An iterator can be used to iterate over the container elements. It can also provide access to those elements to modify their values.</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Iterators follow a generic approach for STL container classes. This way, the programmers don’t need to learn about different iterators for different containers.</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9" name="Iterator"/>
          <p:cNvSpPr txBox="1"/>
          <p:nvPr>
            <p:ph type="title"/>
          </p:nvPr>
        </p:nvSpPr>
        <p:spPr>
          <a:prstGeom prst="rect">
            <a:avLst/>
          </a:prstGeom>
        </p:spPr>
        <p:txBody>
          <a:bodyPr/>
          <a:lstStyle/>
          <a:p>
            <a:pPr/>
            <a:r>
              <a:t>Iterator</a:t>
            </a:r>
          </a:p>
        </p:txBody>
      </p:sp>
      <p:sp>
        <p:nvSpPr>
          <p:cNvPr id="860" name="The following program illustrates the concept of iterators in C++:…"/>
          <p:cNvSpPr txBox="1"/>
          <p:nvPr>
            <p:ph type="body" idx="1"/>
          </p:nvPr>
        </p:nvSpPr>
        <p:spPr>
          <a:prstGeom prst="rect">
            <a:avLst/>
          </a:prstGeom>
        </p:spPr>
        <p:txBody>
          <a:bodyPr/>
          <a:lstStyle/>
          <a:p>
            <a:pPr marL="0" indent="0" defTabSz="214884">
              <a:lnSpc>
                <a:spcPts val="2300"/>
              </a:lnSpc>
              <a:spcBef>
                <a:spcPts val="700"/>
              </a:spcBef>
              <a:buSzTx/>
              <a:buNone/>
              <a:defRPr sz="846">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The following program illustrates the concept of iterators in C++: </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sz="846">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a:t>
            </a:r>
            <a:r>
              <a:rPr b="1" sz="2115">
                <a:solidFill>
                  <a:srgbClr val="000000"/>
                </a:solidFill>
                <a:latin typeface="Verdana"/>
                <a:ea typeface="Verdana"/>
                <a:cs typeface="Verdana"/>
                <a:sym typeface="Verdana"/>
              </a:rPr>
              <a:t>include &lt;iostream&gt;</a:t>
            </a:r>
            <a:endParaRPr b="1" sz="2115">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#include &lt;vector&gt;</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using namespace std;</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int main()</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 initialize a vector</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vector&lt;int&gt; v1 = { 10, 20, 30, 40 }; </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 declare an iterator</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vector&lt;int&gt;::iterator itr;</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 access vector elements without iterator</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cout &lt;&lt; “Traversing without iterator : “;</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for (int j = 0; j &lt; 4; ++j) {</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cout &lt;&lt; v1[j] &lt;&lt; ” “;</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cout &lt;&lt; “\n”;</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 access vector elements using an iterator</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cout &lt;&lt; “Traversing using iterator “;</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for (itr = v1.begin(); itr != v1.end(); ++itr) {</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cout &lt;&lt; *itr &lt;&lt; ” “;</a:t>
            </a:r>
            <a:endParaRPr>
              <a:solidFill>
                <a:srgbClr val="000000"/>
              </a:solidFill>
              <a:latin typeface="Verdana"/>
              <a:ea typeface="Verdana"/>
              <a:cs typeface="Verdana"/>
              <a:sym typeface="Verdana"/>
            </a:endParaRPr>
          </a:p>
          <a:p>
            <a:pPr marL="0" indent="0" defTabSz="214884">
              <a:lnSpc>
                <a:spcPts val="3900"/>
              </a:lnSpc>
              <a:spcBef>
                <a:spcPts val="700"/>
              </a:spcBef>
              <a:buSzTx/>
              <a:buNone/>
              <a:defRPr b="1" sz="2115">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    }</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2" name="Iterator"/>
          <p:cNvSpPr txBox="1"/>
          <p:nvPr>
            <p:ph type="title"/>
          </p:nvPr>
        </p:nvSpPr>
        <p:spPr>
          <a:prstGeom prst="rect">
            <a:avLst/>
          </a:prstGeom>
        </p:spPr>
        <p:txBody>
          <a:bodyPr/>
          <a:lstStyle/>
          <a:p>
            <a:pPr/>
            <a:r>
              <a:t>Iterator</a:t>
            </a:r>
          </a:p>
        </p:txBody>
      </p:sp>
      <p:sp>
        <p:nvSpPr>
          <p:cNvPr id="863" name="cout &lt;&lt; “\n\n”;…"/>
          <p:cNvSpPr txBox="1"/>
          <p:nvPr>
            <p:ph type="body" idx="1"/>
          </p:nvPr>
        </p:nvSpPr>
        <p:spPr>
          <a:prstGeom prst="rect">
            <a:avLst/>
          </a:prstGeom>
        </p:spPr>
        <p:txBody>
          <a:bodyPr/>
          <a:lstStyle/>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cout &lt;&lt; “\n\n”;</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 insert an element into the vector</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v1.push_back(50);</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 access vector elements without iterator</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cout &lt;&lt; “Traversing without iterator : “;</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for (int j = 0; j &lt; 5; ++j) {</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cout &lt;&lt; v1[j] &lt;&lt; ” “;</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cout &lt;&lt; “\n”;</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 access vector elements using an iterator</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cout &lt;&lt; “Traversing using iterator “;</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for (itr = v1.begin(); itr != v1.end(); ++itr) {</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cout &lt;&lt; *itr &lt;&lt; ” “;</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cout &lt;&lt; “\n\n”;</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    return 0;</a:t>
            </a:r>
          </a:p>
          <a:p>
            <a:pPr marL="0" indent="0" defTabSz="292607">
              <a:lnSpc>
                <a:spcPts val="4800"/>
              </a:lnSpc>
              <a:spcBef>
                <a:spcPts val="900"/>
              </a:spcBef>
              <a:buSzTx/>
              <a:buNone/>
              <a:defRPr b="1" sz="2496">
                <a:solidFill>
                  <a:srgbClr val="3C4858"/>
                </a:solidFill>
                <a:latin typeface="Helvetica"/>
                <a:ea typeface="Helvetica"/>
                <a:cs typeface="Helvetica"/>
                <a:sym typeface="Helvetica"/>
              </a:defRPr>
            </a:pPr>
            <a:r>
              <a:t>}</a:t>
            </a:r>
          </a:p>
          <a:p>
            <a:pPr marL="0" indent="0" defTabSz="292607">
              <a:lnSpc>
                <a:spcPts val="3200"/>
              </a:lnSpc>
              <a:spcBef>
                <a:spcPts val="900"/>
              </a:spcBef>
              <a:buSzTx/>
              <a:buNone/>
              <a:defRPr sz="1152">
                <a:solidFill>
                  <a:srgbClr val="3C4858"/>
                </a:solidFill>
                <a:latin typeface="Helvetica Light"/>
                <a:ea typeface="Helvetica Light"/>
                <a:cs typeface="Helvetica Light"/>
                <a:sym typeface="Helvetica Light"/>
              </a:defRPr>
            </a:pP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5" name="Iterator"/>
          <p:cNvSpPr txBox="1"/>
          <p:nvPr>
            <p:ph type="title"/>
          </p:nvPr>
        </p:nvSpPr>
        <p:spPr>
          <a:prstGeom prst="rect">
            <a:avLst/>
          </a:prstGeom>
        </p:spPr>
        <p:txBody>
          <a:bodyPr/>
          <a:lstStyle/>
          <a:p>
            <a:pPr/>
            <a:r>
              <a:t>Iterator</a:t>
            </a:r>
          </a:p>
        </p:txBody>
      </p:sp>
      <p:sp>
        <p:nvSpPr>
          <p:cNvPr id="866"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867" name="Input Iterators in C++…"/>
          <p:cNvSpPr txBox="1"/>
          <p:nvPr/>
        </p:nvSpPr>
        <p:spPr>
          <a:xfrm>
            <a:off x="222745" y="6845147"/>
            <a:ext cx="24192510" cy="21593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9000"/>
              </a:lnSpc>
              <a:spcBef>
                <a:spcPts val="1500"/>
              </a:spcBef>
              <a:defRPr b="0" sz="3200">
                <a:solidFill>
                  <a:srgbClr val="3C4858"/>
                </a:solidFill>
                <a:latin typeface="Helvetica"/>
                <a:ea typeface="Helvetica"/>
                <a:cs typeface="Helvetica"/>
                <a:sym typeface="Helvetica"/>
              </a:defRPr>
            </a:pPr>
            <a:r>
              <a:t>Input Iterators in C++</a:t>
            </a:r>
          </a:p>
          <a:p>
            <a:pPr algn="l" defTabSz="457200">
              <a:lnSpc>
                <a:spcPts val="5000"/>
              </a:lnSpc>
              <a:spcBef>
                <a:spcPts val="1500"/>
              </a:spcBef>
              <a:defRPr b="0" sz="1800">
                <a:solidFill>
                  <a:srgbClr val="3C4858"/>
                </a:solidFill>
                <a:latin typeface="Helvetica Light"/>
                <a:ea typeface="Helvetica Light"/>
                <a:cs typeface="Helvetica Light"/>
                <a:sym typeface="Helvetica Light"/>
              </a:defRPr>
            </a:pPr>
            <a:r>
              <a:t>The input iterator is the simplest and least used iterator among the five main iterators of C++. It sequentially uses this iterator for input operations. In other words, you can say that it is used to read the values from the container. It is a one-way iterator. Once you have read a value, you are only allowed to increment the iterator. You can not decrement the input iterator in any way.</a:t>
            </a:r>
          </a:p>
        </p:txBody>
      </p:sp>
    </p:spTree>
  </p:cSld>
  <p:clrMapOvr>
    <a:masterClrMapping/>
  </p:clrMapOvr>
  <p:transition xmlns:p14="http://schemas.microsoft.com/office/powerpoint/2010/main" spd="med" advClick="1"/>
</p:sld>
</file>

<file path=ppt/slides/slide2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Unique"/>
          <p:cNvSpPr txBox="1"/>
          <p:nvPr>
            <p:ph type="title"/>
          </p:nvPr>
        </p:nvSpPr>
        <p:spPr>
          <a:prstGeom prst="rect">
            <a:avLst/>
          </a:prstGeom>
        </p:spPr>
        <p:txBody>
          <a:bodyPr/>
          <a:lstStyle/>
          <a:p>
            <a:pPr/>
            <a:r>
              <a:t>Unique</a:t>
            </a:r>
          </a:p>
        </p:txBody>
      </p:sp>
      <p:sp>
        <p:nvSpPr>
          <p:cNvPr id="870"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Tree>
  </p:cSld>
  <p:clrMapOvr>
    <a:masterClrMapping/>
  </p:clrMapOvr>
  <p:transition xmlns:p14="http://schemas.microsoft.com/office/powerpoint/2010/main" spd="med" advClick="1"/>
</p:sld>
</file>

<file path=ppt/slides/slide2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2" name="Input Iterator"/>
          <p:cNvSpPr txBox="1"/>
          <p:nvPr>
            <p:ph type="title"/>
          </p:nvPr>
        </p:nvSpPr>
        <p:spPr>
          <a:prstGeom prst="rect">
            <a:avLst/>
          </a:prstGeom>
        </p:spPr>
        <p:txBody>
          <a:bodyPr/>
          <a:lstStyle/>
          <a:p>
            <a:pPr/>
            <a:r>
              <a:t>Input Iterator</a:t>
            </a:r>
          </a:p>
        </p:txBody>
      </p:sp>
      <p:sp>
        <p:nvSpPr>
          <p:cNvPr id="873" name="The input iterator is the simplest and least used iterator among the five main iterators of C++. It sequentially uses this iterator for input operations. In other words, you can say that it is used to read the values from the container. It is a one-way i"/>
          <p:cNvSpPr txBox="1"/>
          <p:nvPr>
            <p:ph type="body" idx="1"/>
          </p:nvPr>
        </p:nvSpPr>
        <p:spPr>
          <a:prstGeom prst="rect">
            <a:avLst/>
          </a:prstGeom>
        </p:spPr>
        <p:txBody>
          <a:bodyPr/>
          <a:lstStyle>
            <a:lvl1pPr marL="0" indent="0" defTabSz="457200">
              <a:spcBef>
                <a:spcPts val="0"/>
              </a:spcBef>
              <a:buSzTx/>
              <a:buNone/>
              <a:defRPr sz="3700">
                <a:latin typeface="Verdana"/>
                <a:ea typeface="Verdana"/>
                <a:cs typeface="Verdana"/>
                <a:sym typeface="Verdana"/>
              </a:defRPr>
            </a:lvl1pPr>
          </a:lstStyle>
          <a:p>
            <a:pPr>
              <a:defRPr>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The input iterator is the simplest and least used iterator among the five main iterators of C++. It sequentially uses this iterator for input operations. In other words, you can say that it is used to read the values from the container. It is a one-way iterator. Once you have read a value, you are only allowed to increment the iterator. You can not decrement the input iterator in any way.</a:t>
            </a:r>
          </a:p>
        </p:txBody>
      </p:sp>
    </p:spTree>
  </p:cSld>
  <p:clrMapOvr>
    <a:masterClrMapping/>
  </p:clrMapOvr>
  <p:transition xmlns:p14="http://schemas.microsoft.com/office/powerpoint/2010/main" spd="med" advClick="1"/>
</p:sld>
</file>

<file path=ppt/slides/slide2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Operations of Iterator"/>
          <p:cNvSpPr txBox="1"/>
          <p:nvPr>
            <p:ph type="title"/>
          </p:nvPr>
        </p:nvSpPr>
        <p:spPr>
          <a:prstGeom prst="rect">
            <a:avLst/>
          </a:prstGeom>
        </p:spPr>
        <p:txBody>
          <a:bodyPr/>
          <a:lstStyle/>
          <a:p>
            <a:pPr/>
            <a:r>
              <a:t>Operations of Iterator</a:t>
            </a:r>
          </a:p>
        </p:txBody>
      </p:sp>
      <p:sp>
        <p:nvSpPr>
          <p:cNvPr id="876"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877" name="#include&lt;iostream&gt;…"/>
          <p:cNvSpPr txBox="1"/>
          <p:nvPr/>
        </p:nvSpPr>
        <p:spPr>
          <a:xfrm>
            <a:off x="861115" y="2000250"/>
            <a:ext cx="14431514" cy="1184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100"/>
              </a:lnSpc>
              <a:spcBef>
                <a:spcPts val="1500"/>
              </a:spcBef>
              <a:defRPr sz="2700">
                <a:solidFill>
                  <a:srgbClr val="3C4858"/>
                </a:solidFill>
                <a:latin typeface="Helvetica"/>
                <a:ea typeface="Helvetica"/>
                <a:cs typeface="Helvetica"/>
                <a:sym typeface="Helvetica"/>
              </a:defRPr>
            </a:pPr>
            <a:r>
              <a:t>#include&lt;iostream&gt; </a:t>
            </a:r>
          </a:p>
          <a:p>
            <a:pPr algn="l" defTabSz="457200">
              <a:lnSpc>
                <a:spcPts val="6100"/>
              </a:lnSpc>
              <a:spcBef>
                <a:spcPts val="1500"/>
              </a:spcBef>
              <a:defRPr sz="2700">
                <a:solidFill>
                  <a:srgbClr val="3C4858"/>
                </a:solidFill>
                <a:latin typeface="Helvetica"/>
                <a:ea typeface="Helvetica"/>
                <a:cs typeface="Helvetica"/>
                <a:sym typeface="Helvetica"/>
              </a:defRPr>
            </a:pPr>
            <a:r>
              <a:t>#include&lt;iterator&gt; </a:t>
            </a:r>
          </a:p>
          <a:p>
            <a:pPr algn="l" defTabSz="457200">
              <a:lnSpc>
                <a:spcPts val="6100"/>
              </a:lnSpc>
              <a:spcBef>
                <a:spcPts val="1500"/>
              </a:spcBef>
              <a:defRPr sz="2700">
                <a:solidFill>
                  <a:srgbClr val="3C4858"/>
                </a:solidFill>
                <a:latin typeface="Helvetica"/>
                <a:ea typeface="Helvetica"/>
                <a:cs typeface="Helvetica"/>
                <a:sym typeface="Helvetica"/>
              </a:defRPr>
            </a:pPr>
            <a:r>
              <a:t>#include&lt;vector&gt; </a:t>
            </a:r>
          </a:p>
          <a:p>
            <a:pPr algn="l" defTabSz="457200">
              <a:lnSpc>
                <a:spcPts val="6100"/>
              </a:lnSpc>
              <a:spcBef>
                <a:spcPts val="1500"/>
              </a:spcBef>
              <a:defRPr sz="2700">
                <a:solidFill>
                  <a:srgbClr val="3C4858"/>
                </a:solidFill>
                <a:latin typeface="Helvetica"/>
                <a:ea typeface="Helvetica"/>
                <a:cs typeface="Helvetica"/>
                <a:sym typeface="Helvetica"/>
              </a:defRPr>
            </a:pPr>
            <a:r>
              <a:t>using namespace std; </a:t>
            </a:r>
          </a:p>
          <a:p>
            <a:pPr algn="l" defTabSz="457200">
              <a:lnSpc>
                <a:spcPts val="6100"/>
              </a:lnSpc>
              <a:spcBef>
                <a:spcPts val="1500"/>
              </a:spcBef>
              <a:defRPr sz="2700">
                <a:solidFill>
                  <a:srgbClr val="3C4858"/>
                </a:solidFill>
                <a:latin typeface="Helvetica"/>
                <a:ea typeface="Helvetica"/>
                <a:cs typeface="Helvetica"/>
                <a:sym typeface="Helvetica"/>
              </a:defRPr>
            </a:pPr>
            <a:r>
              <a:t>int main() </a:t>
            </a:r>
          </a:p>
          <a:p>
            <a:pPr algn="l" defTabSz="457200">
              <a:lnSpc>
                <a:spcPts val="6100"/>
              </a:lnSpc>
              <a:spcBef>
                <a:spcPts val="1500"/>
              </a:spcBef>
              <a:defRPr sz="2700">
                <a:solidFill>
                  <a:srgbClr val="3C4858"/>
                </a:solidFill>
                <a:latin typeface="Helvetica"/>
                <a:ea typeface="Helvetica"/>
                <a:cs typeface="Helvetica"/>
                <a:sym typeface="Helvetica"/>
              </a:defRPr>
            </a:pPr>
            <a:r>
              <a:t>{ </a:t>
            </a:r>
          </a:p>
          <a:p>
            <a:pPr algn="l" defTabSz="457200">
              <a:lnSpc>
                <a:spcPts val="6100"/>
              </a:lnSpc>
              <a:spcBef>
                <a:spcPts val="1500"/>
              </a:spcBef>
              <a:defRPr sz="2700">
                <a:solidFill>
                  <a:srgbClr val="3C4858"/>
                </a:solidFill>
                <a:latin typeface="Helvetica"/>
                <a:ea typeface="Helvetica"/>
                <a:cs typeface="Helvetica"/>
                <a:sym typeface="Helvetica"/>
              </a:defRPr>
            </a:pPr>
            <a:r>
              <a:t>    // initialize a vector</a:t>
            </a:r>
          </a:p>
          <a:p>
            <a:pPr algn="l" defTabSz="457200">
              <a:lnSpc>
                <a:spcPts val="6100"/>
              </a:lnSpc>
              <a:spcBef>
                <a:spcPts val="1500"/>
              </a:spcBef>
              <a:defRPr sz="2700">
                <a:solidFill>
                  <a:srgbClr val="3C4858"/>
                </a:solidFill>
                <a:latin typeface="Helvetica"/>
                <a:ea typeface="Helvetica"/>
                <a:cs typeface="Helvetica"/>
                <a:sym typeface="Helvetica"/>
              </a:defRPr>
            </a:pPr>
            <a:r>
              <a:t>    vector&lt;int&gt; myVector = { 100, 200, 300, 400, 500 }; </a:t>
            </a:r>
          </a:p>
          <a:p>
            <a:pPr algn="l" defTabSz="457200">
              <a:lnSpc>
                <a:spcPts val="6100"/>
              </a:lnSpc>
              <a:spcBef>
                <a:spcPts val="1500"/>
              </a:spcBef>
              <a:defRPr sz="2700">
                <a:solidFill>
                  <a:srgbClr val="3C4858"/>
                </a:solidFill>
                <a:latin typeface="Helvetica"/>
                <a:ea typeface="Helvetica"/>
                <a:cs typeface="Helvetica"/>
                <a:sym typeface="Helvetica"/>
              </a:defRPr>
            </a:pPr>
            <a:r>
              <a:t>    // declare an iterator</a:t>
            </a:r>
          </a:p>
          <a:p>
            <a:pPr algn="l" defTabSz="457200">
              <a:lnSpc>
                <a:spcPts val="6100"/>
              </a:lnSpc>
              <a:spcBef>
                <a:spcPts val="1500"/>
              </a:spcBef>
              <a:defRPr sz="2700">
                <a:solidFill>
                  <a:srgbClr val="3C4858"/>
                </a:solidFill>
                <a:latin typeface="Helvetica"/>
                <a:ea typeface="Helvetica"/>
                <a:cs typeface="Helvetica"/>
                <a:sym typeface="Helvetica"/>
              </a:defRPr>
            </a:pPr>
            <a:r>
              <a:t>    vector&lt;int&gt;::iterator itr;       </a:t>
            </a:r>
          </a:p>
          <a:p>
            <a:pPr algn="l" defTabSz="457200">
              <a:lnSpc>
                <a:spcPts val="6100"/>
              </a:lnSpc>
              <a:spcBef>
                <a:spcPts val="1500"/>
              </a:spcBef>
              <a:defRPr sz="2700">
                <a:solidFill>
                  <a:srgbClr val="3C4858"/>
                </a:solidFill>
                <a:latin typeface="Helvetica"/>
                <a:ea typeface="Helvetica"/>
                <a:cs typeface="Helvetica"/>
                <a:sym typeface="Helvetica"/>
              </a:defRPr>
            </a:pPr>
            <a:r>
              <a:t>    // traverse the vector using the begin() and end() </a:t>
            </a:r>
          </a:p>
          <a:p>
            <a:pPr algn="l" defTabSz="457200">
              <a:lnSpc>
                <a:spcPts val="6100"/>
              </a:lnSpc>
              <a:spcBef>
                <a:spcPts val="1500"/>
              </a:spcBef>
              <a:defRPr sz="2700">
                <a:solidFill>
                  <a:srgbClr val="3C4858"/>
                </a:solidFill>
                <a:latin typeface="Helvetica"/>
                <a:ea typeface="Helvetica"/>
                <a:cs typeface="Helvetica"/>
                <a:sym typeface="Helvetica"/>
              </a:defRPr>
            </a:pPr>
            <a:r>
              <a:t>    cout &lt;&lt; “The vector contains these elements: “; </a:t>
            </a:r>
          </a:p>
          <a:p>
            <a:pPr algn="l" defTabSz="457200">
              <a:lnSpc>
                <a:spcPts val="6100"/>
              </a:lnSpc>
              <a:spcBef>
                <a:spcPts val="1500"/>
              </a:spcBef>
              <a:defRPr sz="2700">
                <a:solidFill>
                  <a:srgbClr val="3C4858"/>
                </a:solidFill>
                <a:latin typeface="Helvetica"/>
                <a:ea typeface="Helvetica"/>
                <a:cs typeface="Helvetica"/>
                <a:sym typeface="Helvetica"/>
              </a:defRPr>
            </a:pPr>
            <a:r>
              <a:t>    // print the elements of the vector</a:t>
            </a:r>
          </a:p>
          <a:p>
            <a:pPr algn="l" defTabSz="457200">
              <a:lnSpc>
                <a:spcPts val="6100"/>
              </a:lnSpc>
              <a:spcBef>
                <a:spcPts val="1500"/>
              </a:spcBef>
              <a:defRPr sz="2700">
                <a:solidFill>
                  <a:srgbClr val="3C4858"/>
                </a:solidFill>
                <a:latin typeface="Helvetica"/>
                <a:ea typeface="Helvetica"/>
                <a:cs typeface="Helvetica"/>
                <a:sym typeface="Helvetica"/>
              </a:defRPr>
            </a:pPr>
            <a:r>
              <a:t>    for (itr = myVector.begin(); itr &lt; myVector.end(); itr++) {</a:t>
            </a:r>
          </a:p>
          <a:p>
            <a:pPr algn="l" defTabSz="457200">
              <a:lnSpc>
                <a:spcPts val="6100"/>
              </a:lnSpc>
              <a:spcBef>
                <a:spcPts val="1500"/>
              </a:spcBef>
              <a:defRPr sz="2700">
                <a:solidFill>
                  <a:srgbClr val="3C4858"/>
                </a:solidFill>
                <a:latin typeface="Helvetica"/>
                <a:ea typeface="Helvetica"/>
                <a:cs typeface="Helvetica"/>
                <a:sym typeface="Helvetica"/>
              </a:defRPr>
            </a:pPr>
            <a:r>
              <a:t>        cout &lt;&lt; *itr &lt;&lt; ” “; </a:t>
            </a:r>
          </a:p>
          <a:p>
            <a:pPr algn="l" defTabSz="457200">
              <a:lnSpc>
                <a:spcPts val="6100"/>
              </a:lnSpc>
              <a:spcBef>
                <a:spcPts val="1500"/>
              </a:spcBef>
              <a:defRPr sz="2700">
                <a:solidFill>
                  <a:srgbClr val="3C4858"/>
                </a:solidFill>
                <a:latin typeface="Helvetica"/>
                <a:ea typeface="Helvetica"/>
                <a:cs typeface="Helvetica"/>
                <a:sym typeface="Helvetica"/>
              </a:defRPr>
            </a:pPr>
            <a:r>
              <a:t>    }</a:t>
            </a:r>
          </a:p>
          <a:p>
            <a:pPr algn="l" defTabSz="457200">
              <a:lnSpc>
                <a:spcPts val="6100"/>
              </a:lnSpc>
              <a:spcBef>
                <a:spcPts val="1500"/>
              </a:spcBef>
              <a:defRPr sz="2700">
                <a:solidFill>
                  <a:srgbClr val="3C4858"/>
                </a:solidFill>
                <a:latin typeface="Helvetica"/>
                <a:ea typeface="Helvetica"/>
                <a:cs typeface="Helvetica"/>
                <a:sym typeface="Helvetica"/>
              </a:defRPr>
            </a:pPr>
            <a:r>
              <a:t>    cout &lt;&lt; “\n\n”;      </a:t>
            </a:r>
          </a:p>
          <a:p>
            <a:pPr algn="l" defTabSz="457200">
              <a:lnSpc>
                <a:spcPts val="6100"/>
              </a:lnSpc>
              <a:spcBef>
                <a:spcPts val="1500"/>
              </a:spcBef>
              <a:defRPr sz="2700">
                <a:solidFill>
                  <a:srgbClr val="3C4858"/>
                </a:solidFill>
                <a:latin typeface="Helvetica"/>
                <a:ea typeface="Helvetica"/>
                <a:cs typeface="Helvetica"/>
                <a:sym typeface="Helvetica"/>
              </a:defRPr>
            </a:pPr>
            <a:r>
              <a:t>    return 0;     </a:t>
            </a:r>
          </a:p>
          <a:p>
            <a:pPr algn="l" defTabSz="457200">
              <a:lnSpc>
                <a:spcPts val="6100"/>
              </a:lnSpc>
              <a:spcBef>
                <a:spcPts val="1500"/>
              </a:spcBef>
              <a:defRPr sz="2700">
                <a:solidFill>
                  <a:srgbClr val="3C4858"/>
                </a:solidFill>
                <a:latin typeface="Helvetica"/>
                <a:ea typeface="Helvetica"/>
                <a:cs typeface="Helvetica"/>
                <a:sym typeface="Helvetica"/>
              </a:defRPr>
            </a:pPr>
            <a:r>
              <a:t>}</a:t>
            </a:r>
          </a:p>
        </p:txBody>
      </p:sp>
    </p:spTree>
  </p:cSld>
  <p:clrMapOvr>
    <a:masterClrMapping/>
  </p:clrMapOvr>
  <p:transition xmlns:p14="http://schemas.microsoft.com/office/powerpoint/2010/main" spd="med" advClick="1"/>
</p:sld>
</file>

<file path=ppt/slides/slide2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9" name="Operations of Iterator"/>
          <p:cNvSpPr txBox="1"/>
          <p:nvPr>
            <p:ph type="title"/>
          </p:nvPr>
        </p:nvSpPr>
        <p:spPr>
          <a:prstGeom prst="rect">
            <a:avLst/>
          </a:prstGeom>
        </p:spPr>
        <p:txBody>
          <a:bodyPr/>
          <a:lstStyle/>
          <a:p>
            <a:pPr/>
            <a:r>
              <a:t>Operations of Iterator</a:t>
            </a:r>
          </a:p>
        </p:txBody>
      </p:sp>
      <p:sp>
        <p:nvSpPr>
          <p:cNvPr id="880"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881" name="advance():…"/>
          <p:cNvSpPr txBox="1"/>
          <p:nvPr/>
        </p:nvSpPr>
        <p:spPr>
          <a:xfrm>
            <a:off x="270903" y="3632199"/>
            <a:ext cx="24339754" cy="756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13000"/>
              </a:lnSpc>
              <a:spcBef>
                <a:spcPts val="1500"/>
              </a:spcBef>
              <a:defRPr b="0" sz="6600">
                <a:solidFill>
                  <a:srgbClr val="3C4858"/>
                </a:solidFill>
                <a:latin typeface="Helvetica"/>
                <a:ea typeface="Helvetica"/>
                <a:cs typeface="Helvetica"/>
                <a:sym typeface="Helvetica"/>
              </a:defRPr>
            </a:pPr>
            <a:r>
              <a:t>advance():</a:t>
            </a:r>
          </a:p>
          <a:p>
            <a:pPr algn="l" defTabSz="457200">
              <a:lnSpc>
                <a:spcPts val="9100"/>
              </a:lnSpc>
              <a:spcBef>
                <a:spcPts val="1500"/>
              </a:spcBef>
              <a:defRPr b="0" sz="5200">
                <a:solidFill>
                  <a:srgbClr val="3C4858"/>
                </a:solidFill>
                <a:latin typeface="Helvetica Light"/>
                <a:ea typeface="Helvetica Light"/>
                <a:cs typeface="Helvetica Light"/>
                <a:sym typeface="Helvetica Light"/>
              </a:defRPr>
            </a:pPr>
            <a:r>
              <a:t>The advance() method is used to increment the iterator from its current position. It takes an integer as its argument. The advance() method increments the pointer up to that integer position. </a:t>
            </a:r>
          </a:p>
          <a:p>
            <a:pPr algn="l" defTabSz="457200">
              <a:lnSpc>
                <a:spcPts val="9100"/>
              </a:lnSpc>
              <a:spcBef>
                <a:spcPts val="1500"/>
              </a:spcBef>
              <a:defRPr b="0" sz="5200">
                <a:solidFill>
                  <a:srgbClr val="3C4858"/>
                </a:solidFill>
                <a:latin typeface="Helvetica Light"/>
                <a:ea typeface="Helvetica Light"/>
                <a:cs typeface="Helvetica Light"/>
                <a:sym typeface="Helvetica Light"/>
              </a:defRPr>
            </a:pPr>
            <a:r>
              <a:t>Syntax</a:t>
            </a:r>
          </a:p>
          <a:p>
            <a:pPr algn="l" defTabSz="457200">
              <a:lnSpc>
                <a:spcPts val="9100"/>
              </a:lnSpc>
              <a:spcBef>
                <a:spcPts val="1500"/>
              </a:spcBef>
              <a:defRPr b="0" sz="5200">
                <a:solidFill>
                  <a:srgbClr val="3C4858"/>
                </a:solidFill>
                <a:latin typeface="Helvetica Light"/>
                <a:ea typeface="Helvetica Light"/>
                <a:cs typeface="Helvetica Light"/>
                <a:sym typeface="Helvetica Light"/>
              </a:defRPr>
            </a:pPr>
            <a:r>
              <a:t>advance(iterator i ,int distance)</a:t>
            </a:r>
          </a:p>
          <a:p>
            <a:pPr algn="l" defTabSz="457200">
              <a:lnSpc>
                <a:spcPts val="9100"/>
              </a:lnSpc>
              <a:spcBef>
                <a:spcPts val="1500"/>
              </a:spcBef>
              <a:defRPr b="0" sz="5200">
                <a:solidFill>
                  <a:srgbClr val="3C4858"/>
                </a:solidFill>
                <a:latin typeface="Helvetica Light"/>
                <a:ea typeface="Helvetica Light"/>
                <a:cs typeface="Helvetica Light"/>
                <a:sym typeface="Helvetica Light"/>
              </a:defRPr>
            </a:pPr>
            <a:r>
              <a:t>The following program illustrates the advance() operation of iterators:</a:t>
            </a:r>
          </a:p>
        </p:txBody>
      </p:sp>
    </p:spTree>
  </p:cSld>
  <p:clrMapOvr>
    <a:masterClrMapping/>
  </p:clrMapOvr>
  <p:transition xmlns:p14="http://schemas.microsoft.com/office/powerpoint/2010/main" spd="med" advClick="1"/>
</p:sld>
</file>

<file path=ppt/slides/slide2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Operations of Iterator"/>
          <p:cNvSpPr txBox="1"/>
          <p:nvPr>
            <p:ph type="title"/>
          </p:nvPr>
        </p:nvSpPr>
        <p:spPr>
          <a:prstGeom prst="rect">
            <a:avLst/>
          </a:prstGeom>
        </p:spPr>
        <p:txBody>
          <a:bodyPr/>
          <a:lstStyle/>
          <a:p>
            <a:pPr/>
            <a:r>
              <a:t>Operations of Iterator</a:t>
            </a:r>
          </a:p>
        </p:txBody>
      </p:sp>
      <p:sp>
        <p:nvSpPr>
          <p:cNvPr id="884" name="#include&lt;iostream&gt; #include&lt;iterator&gt; #include&lt;vector&gt;…"/>
          <p:cNvSpPr txBox="1"/>
          <p:nvPr>
            <p:ph type="body" idx="1"/>
          </p:nvPr>
        </p:nvSpPr>
        <p:spPr>
          <a:prstGeom prst="rect">
            <a:avLst/>
          </a:prstGeom>
        </p:spPr>
        <p:txBody>
          <a:bodyPr/>
          <a:lstStyle/>
          <a:p>
            <a:pPr marL="0" indent="0" defTabSz="342900">
              <a:spcBef>
                <a:spcPts val="300"/>
              </a:spcBef>
              <a:buSzTx/>
              <a:buNone/>
              <a:defRPr b="1" sz="1050">
                <a:latin typeface="Verdana"/>
                <a:ea typeface="Verdana"/>
                <a:cs typeface="Verdana"/>
                <a:sym typeface="Verdana"/>
              </a:defRPr>
            </a:p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#include&lt;iostream&gt; #include&lt;iterator&gt; #include&lt;vector&gt;</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using namespace std; </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int main() </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initialize a vector</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vector&lt;int&gt; myVect = { 100, 200, 300, 400, 500 }; </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declare iterators for the vector</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vector&lt;int&gt;::iterator i1 = myVect.begin(); </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vector&lt;int&gt;::iterator i2 = myVect.end(); </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store the pointer returned by next()</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after incrementing i1 by 3</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auto nextptr = next(i1, 3); </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store the pointer returned by prev()</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after decrementing i2 by 3</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auto prevptr = prev(i2, 3); </a:t>
            </a:r>
            <a:endParaRPr>
              <a:solidFill>
                <a:srgbClr val="000000"/>
              </a:solidFill>
              <a:latin typeface="Verdana"/>
              <a:ea typeface="Verdana"/>
              <a:cs typeface="Verdana"/>
              <a:sym typeface="Verdana"/>
            </a:endParaRPr>
          </a:p>
          <a:p>
            <a:pPr marL="0" indent="0" defTabSz="342900">
              <a:lnSpc>
                <a:spcPts val="5200"/>
              </a:lnSpc>
              <a:spcBef>
                <a:spcPts val="1100"/>
              </a:spcBef>
              <a:buSzTx/>
              <a:buNone/>
              <a:defRPr sz="255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Displaying iterator position </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Fixed int width"/>
          <p:cNvSpPr txBox="1"/>
          <p:nvPr>
            <p:ph type="title"/>
          </p:nvPr>
        </p:nvSpPr>
        <p:spPr>
          <a:prstGeom prst="rect">
            <a:avLst/>
          </a:prstGeom>
        </p:spPr>
        <p:txBody>
          <a:bodyPr/>
          <a:lstStyle/>
          <a:p>
            <a:pPr/>
            <a:r>
              <a:t>Fixed int width</a:t>
            </a:r>
          </a:p>
        </p:txBody>
      </p:sp>
      <p:sp>
        <p:nvSpPr>
          <p:cNvPr id="211" name="#include &lt;iostream&gt;…"/>
          <p:cNvSpPr txBox="1"/>
          <p:nvPr>
            <p:ph type="body" idx="1"/>
          </p:nvPr>
        </p:nvSpPr>
        <p:spPr>
          <a:prstGeom prst="rect">
            <a:avLst/>
          </a:prstGeom>
        </p:spPr>
        <p:txBody>
          <a:bodyPr/>
          <a:lstStyle/>
          <a:p>
            <a:pPr marL="0" indent="0" defTabSz="429768">
              <a:lnSpc>
                <a:spcPts val="4600"/>
              </a:lnSpc>
              <a:spcBef>
                <a:spcPts val="0"/>
              </a:spcBef>
              <a:buSzTx/>
              <a:buNone/>
              <a:defRPr sz="2632">
                <a:solidFill>
                  <a:srgbClr val="E21F1F"/>
                </a:solidFill>
                <a:latin typeface="Monaco"/>
                <a:ea typeface="Monaco"/>
                <a:cs typeface="Monaco"/>
                <a:sym typeface="Monaco"/>
              </a:defRPr>
            </a:pPr>
            <a:r>
              <a:rPr>
                <a:solidFill>
                  <a:srgbClr val="80807F"/>
                </a:solidFill>
              </a:rPr>
              <a:t>#include </a:t>
            </a:r>
            <a:r>
              <a:t>&lt;iostream&gt;</a:t>
            </a:r>
            <a:endParaRPr>
              <a:solidFill>
                <a:srgbClr val="000000"/>
              </a:solidFill>
            </a:endParaRPr>
          </a:p>
          <a:p>
            <a:pPr marL="0" indent="0" defTabSz="429768">
              <a:lnSpc>
                <a:spcPts val="4600"/>
              </a:lnSpc>
              <a:spcBef>
                <a:spcPts val="0"/>
              </a:spcBef>
              <a:buSzTx/>
              <a:buNone/>
              <a:defRPr sz="2632">
                <a:latin typeface="Monaco"/>
                <a:ea typeface="Monaco"/>
                <a:cs typeface="Monaco"/>
                <a:sym typeface="Monaco"/>
              </a:defRPr>
            </a:pPr>
          </a:p>
          <a:p>
            <a:pPr marL="0" indent="0" defTabSz="429768">
              <a:lnSpc>
                <a:spcPts val="4600"/>
              </a:lnSpc>
              <a:spcBef>
                <a:spcPts val="0"/>
              </a:spcBef>
              <a:buSzTx/>
              <a:buNone/>
              <a:defRPr sz="2632">
                <a:solidFill>
                  <a:srgbClr val="74531F"/>
                </a:solidFill>
                <a:latin typeface="Monaco"/>
                <a:ea typeface="Monaco"/>
                <a:cs typeface="Monaco"/>
                <a:sym typeface="Monaco"/>
              </a:defRPr>
            </a:pPr>
            <a:r>
              <a:rPr>
                <a:solidFill>
                  <a:srgbClr val="004ED0"/>
                </a:solidFill>
              </a:rPr>
              <a:t>int</a:t>
            </a:r>
            <a:r>
              <a:rPr>
                <a:solidFill>
                  <a:srgbClr val="000000"/>
                </a:solidFill>
              </a:rPr>
              <a:t> </a:t>
            </a:r>
            <a:r>
              <a:t>main</a:t>
            </a:r>
            <a:r>
              <a:rPr>
                <a:solidFill>
                  <a:srgbClr val="000000"/>
                </a:solidFill>
              </a:rPr>
              <a:t>()</a:t>
            </a:r>
            <a:endParaRPr>
              <a:solidFill>
                <a:srgbClr val="000000"/>
              </a:solidFill>
            </a:endParaRPr>
          </a:p>
          <a:p>
            <a:pPr marL="0" indent="0" defTabSz="429768">
              <a:lnSpc>
                <a:spcPts val="4600"/>
              </a:lnSpc>
              <a:spcBef>
                <a:spcPts val="0"/>
              </a:spcBef>
              <a:buSzTx/>
              <a:buNone/>
              <a:defRPr sz="2632">
                <a:latin typeface="Monaco"/>
                <a:ea typeface="Monaco"/>
                <a:cs typeface="Monaco"/>
                <a:sym typeface="Monaco"/>
              </a:defRPr>
            </a:pPr>
            <a:r>
              <a:t>{</a:t>
            </a:r>
          </a:p>
          <a:p>
            <a:pPr marL="0" indent="0" defTabSz="429768">
              <a:lnSpc>
                <a:spcPts val="4600"/>
              </a:lnSpc>
              <a:spcBef>
                <a:spcPts val="0"/>
              </a:spcBef>
              <a:buSzTx/>
              <a:buNone/>
              <a:defRPr sz="2632">
                <a:latin typeface="Monaco"/>
                <a:ea typeface="Monaco"/>
                <a:cs typeface="Monaco"/>
                <a:sym typeface="Monaco"/>
              </a:defRPr>
            </a:pPr>
            <a:r>
              <a:t>    std::cout &lt;&lt; </a:t>
            </a:r>
            <a:r>
              <a:rPr>
                <a:solidFill>
                  <a:srgbClr val="004ED0"/>
                </a:solidFill>
              </a:rPr>
              <a:t>sizeof</a:t>
            </a:r>
            <a:r>
              <a:t>(</a:t>
            </a:r>
            <a:r>
              <a:rPr>
                <a:solidFill>
                  <a:srgbClr val="004ED0"/>
                </a:solidFill>
              </a:rPr>
              <a:t>int</a:t>
            </a:r>
            <a:r>
              <a:t>) &lt;&lt; </a:t>
            </a:r>
            <a:r>
              <a:rPr>
                <a:solidFill>
                  <a:srgbClr val="E21F1F"/>
                </a:solidFill>
              </a:rPr>
              <a:t>'\n'</a:t>
            </a:r>
            <a:r>
              <a:t>;</a:t>
            </a:r>
          </a:p>
          <a:p>
            <a:pPr marL="0" indent="0" defTabSz="429768">
              <a:lnSpc>
                <a:spcPts val="4600"/>
              </a:lnSpc>
              <a:spcBef>
                <a:spcPts val="0"/>
              </a:spcBef>
              <a:buSzTx/>
              <a:buNone/>
              <a:defRPr sz="2632">
                <a:latin typeface="Monaco"/>
                <a:ea typeface="Monaco"/>
                <a:cs typeface="Monaco"/>
                <a:sym typeface="Monaco"/>
              </a:defRPr>
            </a:pPr>
          </a:p>
          <a:p>
            <a:pPr marL="0" indent="0" defTabSz="429768">
              <a:lnSpc>
                <a:spcPts val="4600"/>
              </a:lnSpc>
              <a:spcBef>
                <a:spcPts val="0"/>
              </a:spcBef>
              <a:buSzTx/>
              <a:buNone/>
              <a:defRPr sz="2632">
                <a:solidFill>
                  <a:srgbClr val="8F08C4"/>
                </a:solidFill>
                <a:latin typeface="Monaco"/>
                <a:ea typeface="Monaco"/>
                <a:cs typeface="Monaco"/>
                <a:sym typeface="Monaco"/>
              </a:defRPr>
            </a:pPr>
            <a:r>
              <a:rPr>
                <a:solidFill>
                  <a:srgbClr val="000000"/>
                </a:solidFill>
              </a:rPr>
              <a:t>    </a:t>
            </a:r>
            <a:r>
              <a:t>return</a:t>
            </a:r>
            <a:r>
              <a:rPr>
                <a:solidFill>
                  <a:srgbClr val="000000"/>
                </a:solidFill>
              </a:rPr>
              <a:t> 0;</a:t>
            </a:r>
            <a:endParaRPr>
              <a:solidFill>
                <a:srgbClr val="000000"/>
              </a:solidFill>
            </a:endParaRPr>
          </a:p>
          <a:p>
            <a:pPr marL="0" indent="0" defTabSz="429768">
              <a:lnSpc>
                <a:spcPts val="4600"/>
              </a:lnSpc>
              <a:spcBef>
                <a:spcPts val="0"/>
              </a:spcBef>
              <a:buSzTx/>
              <a:buNone/>
              <a:defRPr sz="2632">
                <a:latin typeface="Monaco"/>
                <a:ea typeface="Monaco"/>
                <a:cs typeface="Monaco"/>
                <a:sym typeface="Monaco"/>
              </a:defRPr>
            </a:pPr>
            <a:r>
              <a:t>}</a:t>
            </a:r>
          </a:p>
          <a:p>
            <a:pPr marL="0" indent="0" defTabSz="429768">
              <a:lnSpc>
                <a:spcPts val="7600"/>
              </a:lnSpc>
              <a:spcBef>
                <a:spcPts val="1100"/>
              </a:spcBef>
              <a:buSzTx/>
              <a:buNone/>
              <a:defRPr b="1" sz="3759">
                <a:solidFill>
                  <a:srgbClr val="252525"/>
                </a:solidFill>
                <a:latin typeface="Times Roman"/>
                <a:ea typeface="Times Roman"/>
                <a:cs typeface="Times Roman"/>
                <a:sym typeface="Times Roman"/>
              </a:defRPr>
            </a:pPr>
            <a:r>
              <a:t>4</a:t>
            </a:r>
          </a:p>
          <a:p>
            <a:pPr marL="0" indent="0" defTabSz="429768">
              <a:lnSpc>
                <a:spcPts val="4600"/>
              </a:lnSpc>
              <a:spcBef>
                <a:spcPts val="0"/>
              </a:spcBef>
              <a:buSzTx/>
              <a:buNone/>
              <a:defRPr sz="2632">
                <a:solidFill>
                  <a:srgbClr val="008016"/>
                </a:solidFill>
                <a:latin typeface="Monaco"/>
                <a:ea typeface="Monaco"/>
                <a:cs typeface="Monaco"/>
                <a:sym typeface="Monaco"/>
              </a:defRPr>
            </a:pPr>
            <a:r>
              <a:rPr>
                <a:solidFill>
                  <a:srgbClr val="80807F"/>
                </a:solidFill>
              </a:rPr>
              <a:t>#include </a:t>
            </a:r>
            <a:r>
              <a:rPr>
                <a:solidFill>
                  <a:srgbClr val="E21F1F"/>
                </a:solidFill>
              </a:rPr>
              <a:t>&lt;cstddef&gt;</a:t>
            </a:r>
            <a:r>
              <a:rPr>
                <a:solidFill>
                  <a:srgbClr val="80807F"/>
                </a:solidFill>
              </a:rPr>
              <a:t> </a:t>
            </a:r>
            <a:r>
              <a:t>// std::size_t</a:t>
            </a:r>
            <a:endParaRPr>
              <a:solidFill>
                <a:srgbClr val="000000"/>
              </a:solidFill>
            </a:endParaRPr>
          </a:p>
          <a:p>
            <a:pPr marL="0" indent="0" defTabSz="429768">
              <a:lnSpc>
                <a:spcPts val="4600"/>
              </a:lnSpc>
              <a:spcBef>
                <a:spcPts val="0"/>
              </a:spcBef>
              <a:buSzTx/>
              <a:buNone/>
              <a:defRPr sz="2632">
                <a:solidFill>
                  <a:srgbClr val="E21F1F"/>
                </a:solidFill>
                <a:latin typeface="Monaco"/>
                <a:ea typeface="Monaco"/>
                <a:cs typeface="Monaco"/>
                <a:sym typeface="Monaco"/>
              </a:defRPr>
            </a:pPr>
            <a:r>
              <a:rPr>
                <a:solidFill>
                  <a:srgbClr val="80807F"/>
                </a:solidFill>
              </a:rPr>
              <a:t>#include </a:t>
            </a:r>
            <a:r>
              <a:t>&lt;iostream&gt;</a:t>
            </a:r>
            <a:endParaRPr>
              <a:solidFill>
                <a:srgbClr val="000000"/>
              </a:solidFill>
            </a:endParaRPr>
          </a:p>
          <a:p>
            <a:pPr marL="0" indent="0" defTabSz="429768">
              <a:lnSpc>
                <a:spcPts val="4600"/>
              </a:lnSpc>
              <a:spcBef>
                <a:spcPts val="0"/>
              </a:spcBef>
              <a:buSzTx/>
              <a:buNone/>
              <a:defRPr sz="2632">
                <a:latin typeface="Monaco"/>
                <a:ea typeface="Monaco"/>
                <a:cs typeface="Monaco"/>
                <a:sym typeface="Monaco"/>
              </a:defRPr>
            </a:pPr>
          </a:p>
          <a:p>
            <a:pPr marL="0" indent="0" defTabSz="429768">
              <a:lnSpc>
                <a:spcPts val="4600"/>
              </a:lnSpc>
              <a:spcBef>
                <a:spcPts val="0"/>
              </a:spcBef>
              <a:buSzTx/>
              <a:buNone/>
              <a:defRPr sz="2632">
                <a:solidFill>
                  <a:srgbClr val="74531F"/>
                </a:solidFill>
                <a:latin typeface="Monaco"/>
                <a:ea typeface="Monaco"/>
                <a:cs typeface="Monaco"/>
                <a:sym typeface="Monaco"/>
              </a:defRPr>
            </a:pPr>
            <a:r>
              <a:rPr>
                <a:solidFill>
                  <a:srgbClr val="004ED0"/>
                </a:solidFill>
              </a:rPr>
              <a:t>int</a:t>
            </a:r>
            <a:r>
              <a:rPr>
                <a:solidFill>
                  <a:srgbClr val="000000"/>
                </a:solidFill>
              </a:rPr>
              <a:t> </a:t>
            </a:r>
            <a:r>
              <a:t>main</a:t>
            </a:r>
            <a:r>
              <a:rPr>
                <a:solidFill>
                  <a:srgbClr val="000000"/>
                </a:solidFill>
              </a:rPr>
              <a:t>()</a:t>
            </a:r>
            <a:endParaRPr>
              <a:solidFill>
                <a:srgbClr val="000000"/>
              </a:solidFill>
            </a:endParaRPr>
          </a:p>
          <a:p>
            <a:pPr marL="0" indent="0" defTabSz="429768">
              <a:lnSpc>
                <a:spcPts val="4600"/>
              </a:lnSpc>
              <a:spcBef>
                <a:spcPts val="0"/>
              </a:spcBef>
              <a:buSzTx/>
              <a:buNone/>
              <a:defRPr sz="2632">
                <a:latin typeface="Monaco"/>
                <a:ea typeface="Monaco"/>
                <a:cs typeface="Monaco"/>
                <a:sym typeface="Monaco"/>
              </a:defRPr>
            </a:pPr>
            <a:r>
              <a:t>{</a:t>
            </a:r>
          </a:p>
          <a:p>
            <a:pPr marL="0" indent="0" defTabSz="429768">
              <a:lnSpc>
                <a:spcPts val="4600"/>
              </a:lnSpc>
              <a:spcBef>
                <a:spcPts val="0"/>
              </a:spcBef>
              <a:buSzTx/>
              <a:buNone/>
              <a:defRPr sz="2632">
                <a:latin typeface="Monaco"/>
                <a:ea typeface="Monaco"/>
                <a:cs typeface="Monaco"/>
                <a:sym typeface="Monaco"/>
              </a:defRPr>
            </a:pPr>
            <a:r>
              <a:t>	std::cout &lt;&lt; </a:t>
            </a:r>
            <a:r>
              <a:rPr>
                <a:solidFill>
                  <a:srgbClr val="004ED0"/>
                </a:solidFill>
              </a:rPr>
              <a:t>sizeof</a:t>
            </a:r>
            <a:r>
              <a:t>(std::size_t) &lt;&lt; </a:t>
            </a:r>
            <a:r>
              <a:rPr>
                <a:solidFill>
                  <a:srgbClr val="E21F1F"/>
                </a:solidFill>
              </a:rPr>
              <a:t>'\n'</a:t>
            </a:r>
            <a:r>
              <a:t>;</a:t>
            </a:r>
          </a:p>
          <a:p>
            <a:pPr marL="0" indent="0" defTabSz="429768">
              <a:lnSpc>
                <a:spcPts val="4600"/>
              </a:lnSpc>
              <a:spcBef>
                <a:spcPts val="0"/>
              </a:spcBef>
              <a:buSzTx/>
              <a:buNone/>
              <a:defRPr sz="2632">
                <a:latin typeface="Monaco"/>
                <a:ea typeface="Monaco"/>
                <a:cs typeface="Monaco"/>
                <a:sym typeface="Monaco"/>
              </a:defRPr>
            </a:pPr>
          </a:p>
          <a:p>
            <a:pPr marL="0" indent="0" defTabSz="429768">
              <a:lnSpc>
                <a:spcPts val="4600"/>
              </a:lnSpc>
              <a:spcBef>
                <a:spcPts val="0"/>
              </a:spcBef>
              <a:buSzTx/>
              <a:buNone/>
              <a:defRPr sz="2632">
                <a:solidFill>
                  <a:srgbClr val="8F08C4"/>
                </a:solidFill>
                <a:latin typeface="Monaco"/>
                <a:ea typeface="Monaco"/>
                <a:cs typeface="Monaco"/>
                <a:sym typeface="Monaco"/>
              </a:defRPr>
            </a:pPr>
            <a:r>
              <a:rPr>
                <a:solidFill>
                  <a:srgbClr val="000000"/>
                </a:solidFill>
              </a:rPr>
              <a:t>	</a:t>
            </a:r>
            <a:r>
              <a:t>return</a:t>
            </a:r>
            <a:r>
              <a:rPr>
                <a:solidFill>
                  <a:srgbClr val="000000"/>
                </a:solidFill>
              </a:rPr>
              <a:t> 0;</a:t>
            </a:r>
            <a:endParaRPr>
              <a:solidFill>
                <a:srgbClr val="000000"/>
              </a:solidFill>
            </a:endParaRPr>
          </a:p>
          <a:p>
            <a:pPr marL="0" indent="0" defTabSz="429768">
              <a:lnSpc>
                <a:spcPts val="4600"/>
              </a:lnSpc>
              <a:spcBef>
                <a:spcPts val="0"/>
              </a:spcBef>
              <a:buSzTx/>
              <a:buNone/>
              <a:defRPr sz="2632">
                <a:latin typeface="Monaco"/>
                <a:ea typeface="Monaco"/>
                <a:cs typeface="Monaco"/>
                <a:sym typeface="Monaco"/>
              </a:defRPr>
            </a:pPr>
            <a:r>
              <a:t>}</a:t>
            </a:r>
          </a:p>
          <a:p>
            <a:pPr marL="0" indent="0" defTabSz="429768">
              <a:lnSpc>
                <a:spcPts val="4600"/>
              </a:lnSpc>
              <a:spcBef>
                <a:spcPts val="0"/>
              </a:spcBef>
              <a:buSzTx/>
              <a:buNone/>
              <a:defRPr sz="2632">
                <a:latin typeface="Monaco"/>
                <a:ea typeface="Monaco"/>
                <a:cs typeface="Monaco"/>
                <a:sym typeface="Monaco"/>
              </a:defRPr>
            </a:pPr>
            <a:r>
              <a:t>4</a:t>
            </a:r>
          </a:p>
        </p:txBody>
      </p:sp>
    </p:spTree>
  </p:cSld>
  <p:clrMapOvr>
    <a:masterClrMapping/>
  </p:clrMapOvr>
  <p:transition xmlns:p14="http://schemas.microsoft.com/office/powerpoint/2010/main" spd="med" advClick="1"/>
</p:sld>
</file>

<file path=ppt/slides/slide2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Operations of Iterator"/>
          <p:cNvSpPr txBox="1"/>
          <p:nvPr>
            <p:ph type="title"/>
          </p:nvPr>
        </p:nvSpPr>
        <p:spPr>
          <a:prstGeom prst="rect">
            <a:avLst/>
          </a:prstGeom>
        </p:spPr>
        <p:txBody>
          <a:bodyPr/>
          <a:lstStyle/>
          <a:p>
            <a:pPr/>
            <a:r>
              <a:t>Operations of Iterator</a:t>
            </a:r>
          </a:p>
        </p:txBody>
      </p:sp>
      <p:sp>
        <p:nvSpPr>
          <p:cNvPr id="887" name="// print the value of the new iterator returned by next()…"/>
          <p:cNvSpPr txBox="1"/>
          <p:nvPr>
            <p:ph type="body" idx="1"/>
          </p:nvPr>
        </p:nvSpPr>
        <p:spPr>
          <a:prstGeom prst="rect">
            <a:avLst/>
          </a:prstGeom>
        </p:spPr>
        <p:txBody>
          <a:bodyPr/>
          <a:lstStyle/>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print the value of the new iterator returned by next()</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“The new pointer after using next() now points to : “; </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“\n”;</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*nextptr &lt;&lt; ” “; </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“\n\n”; </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Displaying iterator position </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print the value of the new iterator returned by prev()</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“The new pointer after using prev() now points to : “; </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“\n”;</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*prevptr &lt;&lt; ” “; </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“\n\n”; </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return 0;  </a:t>
            </a:r>
            <a:endParaRPr>
              <a:solidFill>
                <a:srgbClr val="000000"/>
              </a:solidFill>
              <a:latin typeface="Verdana"/>
              <a:ea typeface="Verdana"/>
              <a:cs typeface="Verdana"/>
              <a:sym typeface="Verdana"/>
            </a:endParaRPr>
          </a:p>
          <a:p>
            <a:pPr marL="0" indent="0" defTabSz="434340">
              <a:lnSpc>
                <a:spcPts val="6500"/>
              </a:lnSpc>
              <a:spcBef>
                <a:spcPts val="1400"/>
              </a:spcBef>
              <a:buSzTx/>
              <a:buNone/>
              <a:defRPr sz="3135">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9" name="Operations of Iterator inserter"/>
          <p:cNvSpPr txBox="1"/>
          <p:nvPr>
            <p:ph type="title"/>
          </p:nvPr>
        </p:nvSpPr>
        <p:spPr>
          <a:prstGeom prst="rect">
            <a:avLst/>
          </a:prstGeom>
        </p:spPr>
        <p:txBody>
          <a:bodyPr/>
          <a:lstStyle/>
          <a:p>
            <a:pPr/>
            <a:r>
              <a:t>Operations of Iterator inserter</a:t>
            </a:r>
          </a:p>
        </p:txBody>
      </p:sp>
      <p:sp>
        <p:nvSpPr>
          <p:cNvPr id="890" name="inserter():…"/>
          <p:cNvSpPr txBox="1"/>
          <p:nvPr>
            <p:ph type="body" idx="1"/>
          </p:nvPr>
        </p:nvSpPr>
        <p:spPr>
          <a:prstGeom prst="rect">
            <a:avLst/>
          </a:prstGeom>
        </p:spPr>
        <p:txBody>
          <a:bodyPr/>
          <a:lstStyle/>
          <a:p>
            <a:pPr marL="0" indent="0" defTabSz="448055">
              <a:lnSpc>
                <a:spcPts val="11000"/>
              </a:lnSpc>
              <a:spcBef>
                <a:spcPts val="1400"/>
              </a:spcBef>
              <a:buSzTx/>
              <a:buNone/>
              <a:defRPr sz="4998">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inserter():</a:t>
            </a:r>
            <a:endParaRPr>
              <a:solidFill>
                <a:srgbClr val="000000"/>
              </a:solidFill>
              <a:latin typeface="Verdana"/>
              <a:ea typeface="Verdana"/>
              <a:cs typeface="Verdana"/>
              <a:sym typeface="Verdana"/>
            </a:endParaRPr>
          </a:p>
          <a:p>
            <a:pPr marL="0" indent="0" defTabSz="448055">
              <a:lnSpc>
                <a:spcPts val="7200"/>
              </a:lnSpc>
              <a:spcBef>
                <a:spcPts val="1400"/>
              </a:spcBef>
              <a:buSzTx/>
              <a:buNone/>
              <a:defRPr sz="3626">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The inserter() method is a special type of iterator method. It is used to insert elements at a specified position in a container. If there is already an element at the specified position, then it can also overwrite the elements in the container to insert the new elements.</a:t>
            </a:r>
            <a:endParaRPr>
              <a:solidFill>
                <a:srgbClr val="000000"/>
              </a:solidFill>
              <a:latin typeface="Verdana"/>
              <a:ea typeface="Verdana"/>
              <a:cs typeface="Verdana"/>
              <a:sym typeface="Verdana"/>
            </a:endParaRPr>
          </a:p>
          <a:p>
            <a:pPr marL="0" indent="0" defTabSz="448055">
              <a:lnSpc>
                <a:spcPts val="7200"/>
              </a:lnSpc>
              <a:spcBef>
                <a:spcPts val="1400"/>
              </a:spcBef>
              <a:buSzTx/>
              <a:buNone/>
              <a:defRPr sz="3626">
                <a:solidFill>
                  <a:srgbClr val="3C4858"/>
                </a:solidFill>
                <a:latin typeface="Helvetica Light"/>
                <a:ea typeface="Helvetica Light"/>
                <a:cs typeface="Helvetica Light"/>
                <a:sym typeface="Helvetica Light"/>
              </a:defRPr>
            </a:pPr>
            <a:endParaRPr>
              <a:solidFill>
                <a:srgbClr val="000000"/>
              </a:solidFill>
              <a:latin typeface="Verdana"/>
              <a:ea typeface="Verdana"/>
              <a:cs typeface="Verdana"/>
              <a:sym typeface="Verdana"/>
            </a:endParaRPr>
          </a:p>
          <a:p>
            <a:pPr marL="0" indent="0" defTabSz="448055">
              <a:lnSpc>
                <a:spcPts val="10200"/>
              </a:lnSpc>
              <a:spcBef>
                <a:spcPts val="1400"/>
              </a:spcBef>
              <a:buSzTx/>
              <a:buNone/>
              <a:defRPr sz="3626">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Benefits of Iterators</a:t>
            </a:r>
            <a:endParaRPr>
              <a:solidFill>
                <a:srgbClr val="000000"/>
              </a:solidFill>
              <a:latin typeface="Verdana"/>
              <a:ea typeface="Verdana"/>
              <a:cs typeface="Verdana"/>
              <a:sym typeface="Verdana"/>
            </a:endParaRPr>
          </a:p>
          <a:p>
            <a:pPr marL="0" indent="0" defTabSz="448055">
              <a:lnSpc>
                <a:spcPts val="6900"/>
              </a:lnSpc>
              <a:spcBef>
                <a:spcPts val="1400"/>
              </a:spcBef>
              <a:buSzTx/>
              <a:buNone/>
              <a:defRPr sz="1764">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a:t>
            </a:r>
            <a:r>
              <a:rPr sz="3430">
                <a:solidFill>
                  <a:srgbClr val="000000"/>
                </a:solidFill>
                <a:latin typeface="Verdana"/>
                <a:ea typeface="Verdana"/>
                <a:cs typeface="Verdana"/>
                <a:sym typeface="Verdana"/>
              </a:rPr>
              <a:t>terators prove to be highly beneficial in certain fields. Some of these benefits are listed below:</a:t>
            </a:r>
            <a:endParaRPr sz="3430">
              <a:solidFill>
                <a:srgbClr val="000000"/>
              </a:solidFill>
              <a:latin typeface="Verdana"/>
              <a:ea typeface="Verdana"/>
              <a:cs typeface="Verdana"/>
              <a:sym typeface="Verdana"/>
            </a:endParaRPr>
          </a:p>
          <a:p>
            <a:pPr marL="448055" indent="-311150" defTabSz="448055">
              <a:lnSpc>
                <a:spcPts val="6900"/>
              </a:lnSpc>
              <a:spcBef>
                <a:spcPts val="0"/>
              </a:spcBef>
              <a:buClr>
                <a:srgbClr val="3C4858"/>
              </a:buClr>
              <a:buFont typeface="Helvetica Light"/>
              <a:defRPr sz="343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Convenience in programming: Iterators provide you with ease and convenience while writing the code. For instance, while using iterators, you do not have to worry about the size of the container. You can easily iterate through the container and get the last element using the end() method. You can even alter the container elements without shifting or doing all the labor.</a:t>
            </a:r>
            <a:endParaRPr>
              <a:solidFill>
                <a:srgbClr val="000000"/>
              </a:solidFill>
              <a:latin typeface="Verdana"/>
              <a:ea typeface="Verdana"/>
              <a:cs typeface="Verdana"/>
              <a:sym typeface="Verdana"/>
            </a:endParaRPr>
          </a:p>
          <a:p>
            <a:pPr marL="448055" indent="-448055" defTabSz="448055">
              <a:lnSpc>
                <a:spcPts val="4900"/>
              </a:lnSpc>
              <a:spcBef>
                <a:spcPts val="0"/>
              </a:spcBef>
              <a:buSzTx/>
              <a:buNone/>
              <a:tabLst>
                <a:tab pos="127000" algn="l"/>
                <a:tab pos="444500" algn="l"/>
              </a:tabLst>
              <a:defRPr sz="1764">
                <a:solidFill>
                  <a:srgbClr val="3C4858"/>
                </a:solidFill>
                <a:latin typeface="Helvetica Light"/>
                <a:ea typeface="Helvetica Light"/>
                <a:cs typeface="Helvetica Light"/>
                <a:sym typeface="Helvetica Light"/>
              </a:defRPr>
            </a:pP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2" name="Operations of Iterator"/>
          <p:cNvSpPr txBox="1"/>
          <p:nvPr>
            <p:ph type="title"/>
          </p:nvPr>
        </p:nvSpPr>
        <p:spPr>
          <a:prstGeom prst="rect">
            <a:avLst/>
          </a:prstGeom>
        </p:spPr>
        <p:txBody>
          <a:bodyPr/>
          <a:lstStyle/>
          <a:p>
            <a:pPr/>
            <a:r>
              <a:t>Operations of Iterator</a:t>
            </a:r>
          </a:p>
        </p:txBody>
      </p:sp>
      <p:sp>
        <p:nvSpPr>
          <p:cNvPr id="893" name="using namespace std;…"/>
          <p:cNvSpPr txBox="1"/>
          <p:nvPr>
            <p:ph type="body" idx="1"/>
          </p:nvPr>
        </p:nvSpPr>
        <p:spPr>
          <a:prstGeom prst="rect">
            <a:avLst/>
          </a:prstGeom>
        </p:spPr>
        <p:txBody>
          <a:bodyPr/>
          <a:lstStyle/>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using namespace std;</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int main () {</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initialize 2 vectors</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vector&lt;int&gt; myVect1, myVect2;</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add elements into the vectors</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for (int i = 1; i &lt;= 5; i++) { </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myVect1.push_back(i);</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myVect2.push_back(i + 4);</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initialize an iterator itr pointing to </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the first element in vector myVect1</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vector&lt;int&gt;::iterator itr = myVect1.begin(); </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copy elements of myVect2 vector to myVect1 vector at </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the beginning</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copy (myVect2.begin(), myVect2.end(), inserter(myVect1, itr));</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print the elements of the vector myVect1</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cout&lt;&lt;“Elements of vector myVect1 after copying elements of myVect2 are :”&lt;&lt; endl;</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for ( itr = myVect1.begin(); itr!= myVect1.end(); ++itr ) </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 ” &lt;&lt; *itr;</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“\n\n”;</a:t>
            </a:r>
            <a:endParaRPr>
              <a:solidFill>
                <a:srgbClr val="000000"/>
              </a:solidFill>
              <a:latin typeface="Verdana"/>
              <a:ea typeface="Verdana"/>
              <a:cs typeface="Verdana"/>
              <a:sym typeface="Verdana"/>
            </a:endParaRPr>
          </a:p>
          <a:p>
            <a:pPr marL="0" indent="0" defTabSz="233172">
              <a:lnSpc>
                <a:spcPts val="3800"/>
              </a:lnSpc>
              <a:spcBef>
                <a:spcPts val="700"/>
              </a:spcBef>
              <a:buSzTx/>
              <a:buNone/>
              <a:defRPr sz="1937">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5" name="Operations of Iterator"/>
          <p:cNvSpPr txBox="1"/>
          <p:nvPr>
            <p:ph type="title"/>
          </p:nvPr>
        </p:nvSpPr>
        <p:spPr>
          <a:prstGeom prst="rect">
            <a:avLst/>
          </a:prstGeom>
        </p:spPr>
        <p:txBody>
          <a:bodyPr/>
          <a:lstStyle/>
          <a:p>
            <a:pPr/>
            <a:r>
              <a:t>Operations of Iterator</a:t>
            </a:r>
          </a:p>
        </p:txBody>
      </p:sp>
      <p:sp>
        <p:nvSpPr>
          <p:cNvPr id="896"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897" name="#include &lt;iostream&gt;…"/>
          <p:cNvSpPr txBox="1"/>
          <p:nvPr/>
        </p:nvSpPr>
        <p:spPr>
          <a:xfrm>
            <a:off x="9968420" y="1301749"/>
            <a:ext cx="7954163" cy="132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300"/>
              </a:lnSpc>
              <a:spcBef>
                <a:spcPts val="1500"/>
              </a:spcBef>
              <a:defRPr sz="2900">
                <a:solidFill>
                  <a:srgbClr val="3C4858"/>
                </a:solidFill>
                <a:latin typeface="Helvetica"/>
                <a:ea typeface="Helvetica"/>
                <a:cs typeface="Helvetica"/>
                <a:sym typeface="Helvetica"/>
              </a:defRPr>
            </a:pPr>
            <a:r>
              <a:t>#include &lt;iostream&gt;</a:t>
            </a:r>
          </a:p>
          <a:p>
            <a:pPr algn="l" defTabSz="457200">
              <a:lnSpc>
                <a:spcPts val="6300"/>
              </a:lnSpc>
              <a:spcBef>
                <a:spcPts val="1500"/>
              </a:spcBef>
              <a:defRPr sz="2900">
                <a:solidFill>
                  <a:srgbClr val="3C4858"/>
                </a:solidFill>
                <a:latin typeface="Helvetica"/>
                <a:ea typeface="Helvetica"/>
                <a:cs typeface="Helvetica"/>
                <a:sym typeface="Helvetica"/>
              </a:defRPr>
            </a:pPr>
            <a:r>
              <a:t>#include &lt;vector&gt;</a:t>
            </a:r>
          </a:p>
          <a:p>
            <a:pPr algn="l" defTabSz="457200">
              <a:lnSpc>
                <a:spcPts val="6300"/>
              </a:lnSpc>
              <a:spcBef>
                <a:spcPts val="1500"/>
              </a:spcBef>
              <a:defRPr sz="2900">
                <a:solidFill>
                  <a:srgbClr val="3C4858"/>
                </a:solidFill>
                <a:latin typeface="Helvetica"/>
                <a:ea typeface="Helvetica"/>
                <a:cs typeface="Helvetica"/>
                <a:sym typeface="Helvetica"/>
              </a:defRPr>
            </a:pPr>
            <a:r>
              <a:t>using namespace std;</a:t>
            </a:r>
          </a:p>
          <a:p>
            <a:pPr algn="l" defTabSz="457200">
              <a:lnSpc>
                <a:spcPts val="6300"/>
              </a:lnSpc>
              <a:spcBef>
                <a:spcPts val="1500"/>
              </a:spcBef>
              <a:defRPr sz="2900">
                <a:solidFill>
                  <a:srgbClr val="3C4858"/>
                </a:solidFill>
                <a:latin typeface="Helvetica"/>
                <a:ea typeface="Helvetica"/>
                <a:cs typeface="Helvetica"/>
                <a:sym typeface="Helvetica"/>
              </a:defRPr>
            </a:pPr>
            <a:r>
              <a:t>int main()</a:t>
            </a:r>
          </a:p>
          <a:p>
            <a:pPr algn="l" defTabSz="457200">
              <a:lnSpc>
                <a:spcPts val="6300"/>
              </a:lnSpc>
              <a:spcBef>
                <a:spcPts val="1500"/>
              </a:spcBef>
              <a:defRPr sz="2900">
                <a:solidFill>
                  <a:srgbClr val="3C4858"/>
                </a:solidFill>
                <a:latin typeface="Helvetica"/>
                <a:ea typeface="Helvetica"/>
                <a:cs typeface="Helvetica"/>
                <a:sym typeface="Helvetica"/>
              </a:defRPr>
            </a:pPr>
            <a:r>
              <a:t>{</a:t>
            </a:r>
          </a:p>
          <a:p>
            <a:pPr algn="l" defTabSz="457200">
              <a:lnSpc>
                <a:spcPts val="6300"/>
              </a:lnSpc>
              <a:spcBef>
                <a:spcPts val="1500"/>
              </a:spcBef>
              <a:defRPr sz="2900">
                <a:solidFill>
                  <a:srgbClr val="3C4858"/>
                </a:solidFill>
                <a:latin typeface="Helvetica"/>
                <a:ea typeface="Helvetica"/>
                <a:cs typeface="Helvetica"/>
                <a:sym typeface="Helvetica"/>
              </a:defRPr>
            </a:pPr>
            <a:r>
              <a:t>    // initialize a vector</a:t>
            </a:r>
          </a:p>
          <a:p>
            <a:pPr algn="l" defTabSz="457200">
              <a:lnSpc>
                <a:spcPts val="6300"/>
              </a:lnSpc>
              <a:spcBef>
                <a:spcPts val="1500"/>
              </a:spcBef>
              <a:defRPr sz="2900">
                <a:solidFill>
                  <a:srgbClr val="3C4858"/>
                </a:solidFill>
                <a:latin typeface="Helvetica"/>
                <a:ea typeface="Helvetica"/>
                <a:cs typeface="Helvetica"/>
                <a:sym typeface="Helvetica"/>
              </a:defRPr>
            </a:pPr>
            <a:r>
              <a:t>    vector&lt;char&gt; v1 = {‘a’, ‘b’, ‘c’, ‘d’ };</a:t>
            </a:r>
          </a:p>
          <a:p>
            <a:pPr algn="l" defTabSz="457200">
              <a:lnSpc>
                <a:spcPts val="6300"/>
              </a:lnSpc>
              <a:spcBef>
                <a:spcPts val="1500"/>
              </a:spcBef>
              <a:defRPr sz="2900">
                <a:solidFill>
                  <a:srgbClr val="3C4858"/>
                </a:solidFill>
                <a:latin typeface="Helvetica"/>
                <a:ea typeface="Helvetica"/>
                <a:cs typeface="Helvetica"/>
                <a:sym typeface="Helvetica"/>
              </a:defRPr>
            </a:pPr>
            <a:r>
              <a:t>    // declare an iterator</a:t>
            </a:r>
          </a:p>
          <a:p>
            <a:pPr algn="l" defTabSz="457200">
              <a:lnSpc>
                <a:spcPts val="6300"/>
              </a:lnSpc>
              <a:spcBef>
                <a:spcPts val="1500"/>
              </a:spcBef>
              <a:defRPr sz="2900">
                <a:solidFill>
                  <a:srgbClr val="3C4858"/>
                </a:solidFill>
                <a:latin typeface="Helvetica"/>
                <a:ea typeface="Helvetica"/>
                <a:cs typeface="Helvetica"/>
                <a:sym typeface="Helvetica"/>
              </a:defRPr>
            </a:pPr>
            <a:r>
              <a:t>    vector&lt;char&gt;::iterator itr;</a:t>
            </a:r>
          </a:p>
          <a:p>
            <a:pPr algn="l" defTabSz="457200">
              <a:lnSpc>
                <a:spcPts val="6300"/>
              </a:lnSpc>
              <a:spcBef>
                <a:spcPts val="1500"/>
              </a:spcBef>
              <a:defRPr sz="2900">
                <a:solidFill>
                  <a:srgbClr val="3C4858"/>
                </a:solidFill>
                <a:latin typeface="Helvetica"/>
                <a:ea typeface="Helvetica"/>
                <a:cs typeface="Helvetica"/>
                <a:sym typeface="Helvetica"/>
              </a:defRPr>
            </a:pPr>
            <a:r>
              <a:t>    // access vector elements without iterator</a:t>
            </a:r>
          </a:p>
          <a:p>
            <a:pPr algn="l" defTabSz="457200">
              <a:lnSpc>
                <a:spcPts val="6300"/>
              </a:lnSpc>
              <a:spcBef>
                <a:spcPts val="1500"/>
              </a:spcBef>
              <a:defRPr sz="2900">
                <a:solidFill>
                  <a:srgbClr val="3C4858"/>
                </a:solidFill>
                <a:latin typeface="Helvetica"/>
                <a:ea typeface="Helvetica"/>
                <a:cs typeface="Helvetica"/>
                <a:sym typeface="Helvetica"/>
              </a:defRPr>
            </a:pPr>
            <a:r>
              <a:t>    cout &lt;&lt; “Traversing without iterator : “;</a:t>
            </a:r>
          </a:p>
          <a:p>
            <a:pPr algn="l" defTabSz="457200">
              <a:lnSpc>
                <a:spcPts val="6300"/>
              </a:lnSpc>
              <a:spcBef>
                <a:spcPts val="1500"/>
              </a:spcBef>
              <a:defRPr sz="2900">
                <a:solidFill>
                  <a:srgbClr val="3C4858"/>
                </a:solidFill>
                <a:latin typeface="Helvetica"/>
                <a:ea typeface="Helvetica"/>
                <a:cs typeface="Helvetica"/>
                <a:sym typeface="Helvetica"/>
              </a:defRPr>
            </a:pPr>
            <a:r>
              <a:t>    for (int j = 0; j &lt; 4; ++j) {</a:t>
            </a:r>
          </a:p>
          <a:p>
            <a:pPr algn="l" defTabSz="457200">
              <a:lnSpc>
                <a:spcPts val="6300"/>
              </a:lnSpc>
              <a:spcBef>
                <a:spcPts val="1500"/>
              </a:spcBef>
              <a:defRPr sz="2900">
                <a:solidFill>
                  <a:srgbClr val="3C4858"/>
                </a:solidFill>
                <a:latin typeface="Helvetica"/>
                <a:ea typeface="Helvetica"/>
                <a:cs typeface="Helvetica"/>
                <a:sym typeface="Helvetica"/>
              </a:defRPr>
            </a:pPr>
            <a:r>
              <a:t>        cout &lt;&lt; v1[j] &lt;&lt; ” “;</a:t>
            </a:r>
          </a:p>
          <a:p>
            <a:pPr algn="l" defTabSz="457200">
              <a:lnSpc>
                <a:spcPts val="6300"/>
              </a:lnSpc>
              <a:spcBef>
                <a:spcPts val="1500"/>
              </a:spcBef>
              <a:defRPr sz="2900">
                <a:solidFill>
                  <a:srgbClr val="3C4858"/>
                </a:solidFill>
                <a:latin typeface="Helvetica"/>
                <a:ea typeface="Helvetica"/>
                <a:cs typeface="Helvetica"/>
                <a:sym typeface="Helvetica"/>
              </a:defRPr>
            </a:pPr>
            <a:r>
              <a:t>    }</a:t>
            </a:r>
          </a:p>
          <a:p>
            <a:pPr algn="l" defTabSz="457200">
              <a:lnSpc>
                <a:spcPts val="6300"/>
              </a:lnSpc>
              <a:spcBef>
                <a:spcPts val="1500"/>
              </a:spcBef>
              <a:defRPr sz="2900">
                <a:solidFill>
                  <a:srgbClr val="3C4858"/>
                </a:solidFill>
                <a:latin typeface="Helvetica"/>
                <a:ea typeface="Helvetica"/>
                <a:cs typeface="Helvetica"/>
                <a:sym typeface="Helvetica"/>
              </a:defRPr>
            </a:pPr>
            <a:r>
              <a:t>    cout &lt;&lt; “\n”;</a:t>
            </a:r>
          </a:p>
          <a:p>
            <a:pPr algn="l" defTabSz="457200">
              <a:lnSpc>
                <a:spcPts val="6300"/>
              </a:lnSpc>
              <a:spcBef>
                <a:spcPts val="1500"/>
              </a:spcBef>
              <a:defRPr sz="2900">
                <a:solidFill>
                  <a:srgbClr val="3C4858"/>
                </a:solidFill>
                <a:latin typeface="Helvetica"/>
                <a:ea typeface="Helvetica"/>
                <a:cs typeface="Helvetica"/>
                <a:sym typeface="Helvetica"/>
              </a:defRPr>
            </a:pPr>
            <a:r>
              <a:t>    // access vector elements using an iterator</a:t>
            </a:r>
          </a:p>
          <a:p>
            <a:pPr algn="l" defTabSz="457200">
              <a:lnSpc>
                <a:spcPts val="6300"/>
              </a:lnSpc>
              <a:spcBef>
                <a:spcPts val="1500"/>
              </a:spcBef>
              <a:defRPr sz="2900">
                <a:solidFill>
                  <a:srgbClr val="3C4858"/>
                </a:solidFill>
                <a:latin typeface="Helvetica"/>
                <a:ea typeface="Helvetica"/>
                <a:cs typeface="Helvetica"/>
                <a:sym typeface="Helvetica"/>
              </a:defRPr>
            </a:pPr>
            <a:r>
              <a:t>    cout &lt;&lt; “Traversing using iterator “;</a:t>
            </a:r>
          </a:p>
          <a:p>
            <a:pPr algn="l" defTabSz="457200">
              <a:lnSpc>
                <a:spcPts val="6300"/>
              </a:lnSpc>
              <a:spcBef>
                <a:spcPts val="1500"/>
              </a:spcBef>
              <a:defRPr sz="2900">
                <a:solidFill>
                  <a:srgbClr val="3C4858"/>
                </a:solidFill>
                <a:latin typeface="Helvetica"/>
                <a:ea typeface="Helvetica"/>
                <a:cs typeface="Helvetica"/>
                <a:sym typeface="Helvetica"/>
              </a:defRPr>
            </a:pPr>
            <a:r>
              <a:t>    for (itr = v1.begin(); itr != v1.end(); ++itr) {</a:t>
            </a:r>
          </a:p>
          <a:p>
            <a:pPr algn="l" defTabSz="457200">
              <a:lnSpc>
                <a:spcPts val="6300"/>
              </a:lnSpc>
              <a:spcBef>
                <a:spcPts val="1500"/>
              </a:spcBef>
              <a:defRPr sz="2900">
                <a:solidFill>
                  <a:srgbClr val="3C4858"/>
                </a:solidFill>
                <a:latin typeface="Helvetica"/>
                <a:ea typeface="Helvetica"/>
                <a:cs typeface="Helvetica"/>
                <a:sym typeface="Helvetica"/>
              </a:defRPr>
            </a:pPr>
            <a:r>
              <a:t>        cout &lt;&lt; *itr &lt;&lt; ” “;</a:t>
            </a:r>
          </a:p>
          <a:p>
            <a:pPr algn="l" defTabSz="457200">
              <a:lnSpc>
                <a:spcPts val="6300"/>
              </a:lnSpc>
              <a:spcBef>
                <a:spcPts val="1500"/>
              </a:spcBef>
              <a:defRPr sz="2900">
                <a:solidFill>
                  <a:srgbClr val="3C4858"/>
                </a:solidFill>
                <a:latin typeface="Helvetica"/>
                <a:ea typeface="Helvetica"/>
                <a:cs typeface="Helvetica"/>
                <a:sym typeface="Helvetica"/>
              </a:defRPr>
            </a:pPr>
            <a:r>
              <a:t>    }</a:t>
            </a:r>
          </a:p>
        </p:txBody>
      </p:sp>
    </p:spTree>
  </p:cSld>
  <p:clrMapOvr>
    <a:masterClrMapping/>
  </p:clrMapOvr>
  <p:transition xmlns:p14="http://schemas.microsoft.com/office/powerpoint/2010/main" spd="med" advClick="1"/>
</p:sld>
</file>

<file path=ppt/slides/slide2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Operations of Iterator"/>
          <p:cNvSpPr txBox="1"/>
          <p:nvPr>
            <p:ph type="title"/>
          </p:nvPr>
        </p:nvSpPr>
        <p:spPr>
          <a:prstGeom prst="rect">
            <a:avLst/>
          </a:prstGeom>
        </p:spPr>
        <p:txBody>
          <a:bodyPr/>
          <a:lstStyle/>
          <a:p>
            <a:pPr/>
            <a:r>
              <a:t>Operations of Iterator</a:t>
            </a:r>
          </a:p>
        </p:txBody>
      </p:sp>
      <p:sp>
        <p:nvSpPr>
          <p:cNvPr id="900"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901" name="cout &lt;&lt; “\n\n”;…"/>
          <p:cNvSpPr txBox="1"/>
          <p:nvPr/>
        </p:nvSpPr>
        <p:spPr>
          <a:xfrm>
            <a:off x="9968420" y="1911349"/>
            <a:ext cx="8765184" cy="1202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700"/>
              </a:lnSpc>
              <a:spcBef>
                <a:spcPts val="1500"/>
              </a:spcBef>
              <a:defRPr sz="3200">
                <a:solidFill>
                  <a:srgbClr val="3C4858"/>
                </a:solidFill>
                <a:latin typeface="Helvetica"/>
                <a:ea typeface="Helvetica"/>
                <a:cs typeface="Helvetica"/>
                <a:sym typeface="Helvetica"/>
              </a:defRPr>
            </a:pPr>
            <a:r>
              <a:t>cout &lt;&lt; “\n\n”;</a:t>
            </a:r>
          </a:p>
          <a:p>
            <a:pPr algn="l" defTabSz="457200">
              <a:lnSpc>
                <a:spcPts val="6700"/>
              </a:lnSpc>
              <a:spcBef>
                <a:spcPts val="1500"/>
              </a:spcBef>
              <a:defRPr sz="3200">
                <a:solidFill>
                  <a:srgbClr val="3C4858"/>
                </a:solidFill>
                <a:latin typeface="Helvetica"/>
                <a:ea typeface="Helvetica"/>
                <a:cs typeface="Helvetica"/>
                <a:sym typeface="Helvetica"/>
              </a:defRPr>
            </a:pPr>
            <a:r>
              <a:t>    // insert an element into the vector</a:t>
            </a:r>
          </a:p>
          <a:p>
            <a:pPr algn="l" defTabSz="457200">
              <a:lnSpc>
                <a:spcPts val="6700"/>
              </a:lnSpc>
              <a:spcBef>
                <a:spcPts val="1500"/>
              </a:spcBef>
              <a:defRPr sz="3200">
                <a:solidFill>
                  <a:srgbClr val="3C4858"/>
                </a:solidFill>
                <a:latin typeface="Helvetica"/>
                <a:ea typeface="Helvetica"/>
                <a:cs typeface="Helvetica"/>
                <a:sym typeface="Helvetica"/>
              </a:defRPr>
            </a:pPr>
            <a:r>
              <a:t>    v1.push_back(‘e’);</a:t>
            </a:r>
          </a:p>
          <a:p>
            <a:pPr algn="l" defTabSz="457200">
              <a:lnSpc>
                <a:spcPts val="6700"/>
              </a:lnSpc>
              <a:spcBef>
                <a:spcPts val="1500"/>
              </a:spcBef>
              <a:defRPr sz="3200">
                <a:solidFill>
                  <a:srgbClr val="3C4858"/>
                </a:solidFill>
                <a:latin typeface="Helvetica"/>
                <a:ea typeface="Helvetica"/>
                <a:cs typeface="Helvetica"/>
                <a:sym typeface="Helvetica"/>
              </a:defRPr>
            </a:pPr>
            <a:r>
              <a:t>    // access vector elements without iterator</a:t>
            </a:r>
          </a:p>
          <a:p>
            <a:pPr algn="l" defTabSz="457200">
              <a:lnSpc>
                <a:spcPts val="6700"/>
              </a:lnSpc>
              <a:spcBef>
                <a:spcPts val="1500"/>
              </a:spcBef>
              <a:defRPr sz="3200">
                <a:solidFill>
                  <a:srgbClr val="3C4858"/>
                </a:solidFill>
                <a:latin typeface="Helvetica"/>
                <a:ea typeface="Helvetica"/>
                <a:cs typeface="Helvetica"/>
                <a:sym typeface="Helvetica"/>
              </a:defRPr>
            </a:pPr>
            <a:r>
              <a:t>    cout &lt;&lt; “Traversing without iterator : “;</a:t>
            </a:r>
          </a:p>
          <a:p>
            <a:pPr algn="l" defTabSz="457200">
              <a:lnSpc>
                <a:spcPts val="6700"/>
              </a:lnSpc>
              <a:spcBef>
                <a:spcPts val="1500"/>
              </a:spcBef>
              <a:defRPr sz="3200">
                <a:solidFill>
                  <a:srgbClr val="3C4858"/>
                </a:solidFill>
                <a:latin typeface="Helvetica"/>
                <a:ea typeface="Helvetica"/>
                <a:cs typeface="Helvetica"/>
                <a:sym typeface="Helvetica"/>
              </a:defRPr>
            </a:pPr>
            <a:r>
              <a:t>    for (int j = 0; j &lt; 5; ++j) {</a:t>
            </a:r>
          </a:p>
          <a:p>
            <a:pPr algn="l" defTabSz="457200">
              <a:lnSpc>
                <a:spcPts val="6700"/>
              </a:lnSpc>
              <a:spcBef>
                <a:spcPts val="1500"/>
              </a:spcBef>
              <a:defRPr sz="3200">
                <a:solidFill>
                  <a:srgbClr val="3C4858"/>
                </a:solidFill>
                <a:latin typeface="Helvetica"/>
                <a:ea typeface="Helvetica"/>
                <a:cs typeface="Helvetica"/>
                <a:sym typeface="Helvetica"/>
              </a:defRPr>
            </a:pPr>
            <a:r>
              <a:t>        cout &lt;&lt; v1[j] &lt;&lt; ” “;</a:t>
            </a:r>
          </a:p>
          <a:p>
            <a:pPr algn="l" defTabSz="457200">
              <a:lnSpc>
                <a:spcPts val="6700"/>
              </a:lnSpc>
              <a:spcBef>
                <a:spcPts val="1500"/>
              </a:spcBef>
              <a:defRPr sz="3200">
                <a:solidFill>
                  <a:srgbClr val="3C4858"/>
                </a:solidFill>
                <a:latin typeface="Helvetica"/>
                <a:ea typeface="Helvetica"/>
                <a:cs typeface="Helvetica"/>
                <a:sym typeface="Helvetica"/>
              </a:defRPr>
            </a:pPr>
            <a:r>
              <a:t>    }</a:t>
            </a:r>
          </a:p>
          <a:p>
            <a:pPr algn="l" defTabSz="457200">
              <a:lnSpc>
                <a:spcPts val="6700"/>
              </a:lnSpc>
              <a:spcBef>
                <a:spcPts val="1500"/>
              </a:spcBef>
              <a:defRPr sz="3200">
                <a:solidFill>
                  <a:srgbClr val="3C4858"/>
                </a:solidFill>
                <a:latin typeface="Helvetica"/>
                <a:ea typeface="Helvetica"/>
                <a:cs typeface="Helvetica"/>
                <a:sym typeface="Helvetica"/>
              </a:defRPr>
            </a:pPr>
            <a:r>
              <a:t>    cout &lt;&lt; “\n”;</a:t>
            </a:r>
          </a:p>
          <a:p>
            <a:pPr algn="l" defTabSz="457200">
              <a:lnSpc>
                <a:spcPts val="6700"/>
              </a:lnSpc>
              <a:spcBef>
                <a:spcPts val="1500"/>
              </a:spcBef>
              <a:defRPr sz="3200">
                <a:solidFill>
                  <a:srgbClr val="3C4858"/>
                </a:solidFill>
                <a:latin typeface="Helvetica"/>
                <a:ea typeface="Helvetica"/>
                <a:cs typeface="Helvetica"/>
                <a:sym typeface="Helvetica"/>
              </a:defRPr>
            </a:pPr>
            <a:r>
              <a:t>    // access vector elements using an iterator</a:t>
            </a:r>
          </a:p>
          <a:p>
            <a:pPr algn="l" defTabSz="457200">
              <a:lnSpc>
                <a:spcPts val="6700"/>
              </a:lnSpc>
              <a:spcBef>
                <a:spcPts val="1500"/>
              </a:spcBef>
              <a:defRPr sz="3200">
                <a:solidFill>
                  <a:srgbClr val="3C4858"/>
                </a:solidFill>
                <a:latin typeface="Helvetica"/>
                <a:ea typeface="Helvetica"/>
                <a:cs typeface="Helvetica"/>
                <a:sym typeface="Helvetica"/>
              </a:defRPr>
            </a:pPr>
            <a:r>
              <a:t>    cout &lt;&lt; “Traversing using iterator “;</a:t>
            </a:r>
          </a:p>
          <a:p>
            <a:pPr algn="l" defTabSz="457200">
              <a:lnSpc>
                <a:spcPts val="6700"/>
              </a:lnSpc>
              <a:spcBef>
                <a:spcPts val="1500"/>
              </a:spcBef>
              <a:defRPr sz="3200">
                <a:solidFill>
                  <a:srgbClr val="3C4858"/>
                </a:solidFill>
                <a:latin typeface="Helvetica"/>
                <a:ea typeface="Helvetica"/>
                <a:cs typeface="Helvetica"/>
                <a:sym typeface="Helvetica"/>
              </a:defRPr>
            </a:pPr>
            <a:r>
              <a:t>    for (itr = v1.begin(); itr != v1.end(); ++itr) {</a:t>
            </a:r>
          </a:p>
          <a:p>
            <a:pPr algn="l" defTabSz="457200">
              <a:lnSpc>
                <a:spcPts val="6700"/>
              </a:lnSpc>
              <a:spcBef>
                <a:spcPts val="1500"/>
              </a:spcBef>
              <a:defRPr sz="3200">
                <a:solidFill>
                  <a:srgbClr val="3C4858"/>
                </a:solidFill>
                <a:latin typeface="Helvetica"/>
                <a:ea typeface="Helvetica"/>
                <a:cs typeface="Helvetica"/>
                <a:sym typeface="Helvetica"/>
              </a:defRPr>
            </a:pPr>
            <a:r>
              <a:t>        cout &lt;&lt; *itr &lt;&lt; ” “;</a:t>
            </a:r>
          </a:p>
          <a:p>
            <a:pPr algn="l" defTabSz="457200">
              <a:lnSpc>
                <a:spcPts val="6700"/>
              </a:lnSpc>
              <a:spcBef>
                <a:spcPts val="1500"/>
              </a:spcBef>
              <a:defRPr sz="3200">
                <a:solidFill>
                  <a:srgbClr val="3C4858"/>
                </a:solidFill>
                <a:latin typeface="Helvetica"/>
                <a:ea typeface="Helvetica"/>
                <a:cs typeface="Helvetica"/>
                <a:sym typeface="Helvetica"/>
              </a:defRPr>
            </a:pPr>
            <a:r>
              <a:t>    }</a:t>
            </a:r>
          </a:p>
          <a:p>
            <a:pPr algn="l" defTabSz="457200">
              <a:lnSpc>
                <a:spcPts val="6700"/>
              </a:lnSpc>
              <a:spcBef>
                <a:spcPts val="1500"/>
              </a:spcBef>
              <a:defRPr sz="3200">
                <a:solidFill>
                  <a:srgbClr val="3C4858"/>
                </a:solidFill>
                <a:latin typeface="Helvetica"/>
                <a:ea typeface="Helvetica"/>
                <a:cs typeface="Helvetica"/>
                <a:sym typeface="Helvetica"/>
              </a:defRPr>
            </a:pPr>
            <a:r>
              <a:t>    cout &lt;&lt; “\n\n”;</a:t>
            </a:r>
          </a:p>
          <a:p>
            <a:pPr algn="l" defTabSz="457200">
              <a:lnSpc>
                <a:spcPts val="6700"/>
              </a:lnSpc>
              <a:spcBef>
                <a:spcPts val="1500"/>
              </a:spcBef>
              <a:defRPr sz="3200">
                <a:solidFill>
                  <a:srgbClr val="3C4858"/>
                </a:solidFill>
                <a:latin typeface="Helvetica"/>
                <a:ea typeface="Helvetica"/>
                <a:cs typeface="Helvetica"/>
                <a:sym typeface="Helvetica"/>
              </a:defRPr>
            </a:pPr>
            <a:r>
              <a:t>    return 0;</a:t>
            </a:r>
          </a:p>
          <a:p>
            <a:pPr algn="l" defTabSz="457200">
              <a:lnSpc>
                <a:spcPts val="6700"/>
              </a:lnSpc>
              <a:spcBef>
                <a:spcPts val="1500"/>
              </a:spcBef>
              <a:defRPr sz="3200">
                <a:solidFill>
                  <a:srgbClr val="3C4858"/>
                </a:solidFill>
                <a:latin typeface="Helvetica"/>
                <a:ea typeface="Helvetica"/>
                <a:cs typeface="Helvetica"/>
                <a:sym typeface="Helvetica"/>
              </a:defRPr>
            </a:pPr>
            <a:r>
              <a:t>}</a:t>
            </a:r>
          </a:p>
        </p:txBody>
      </p:sp>
    </p:spTree>
  </p:cSld>
  <p:clrMapOvr>
    <a:masterClrMapping/>
  </p:clrMapOvr>
  <p:transition xmlns:p14="http://schemas.microsoft.com/office/powerpoint/2010/main" spd="med" advClick="1"/>
</p:sld>
</file>

<file path=ppt/slides/slide2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Operations of Iterator"/>
          <p:cNvSpPr txBox="1"/>
          <p:nvPr>
            <p:ph type="title"/>
          </p:nvPr>
        </p:nvSpPr>
        <p:spPr>
          <a:prstGeom prst="rect">
            <a:avLst/>
          </a:prstGeom>
        </p:spPr>
        <p:txBody>
          <a:bodyPr/>
          <a:lstStyle/>
          <a:p>
            <a:pPr/>
            <a:r>
              <a:t>Operations of Iterator</a:t>
            </a:r>
          </a:p>
        </p:txBody>
      </p:sp>
      <p:sp>
        <p:nvSpPr>
          <p:cNvPr id="904" name="In the code mentioned above, you did not store or calculate the initial size of the container. You simply iterated over the container with the help of an iterator. Then you added an element to the container. This time, you did not calculate the size eith"/>
          <p:cNvSpPr txBox="1"/>
          <p:nvPr>
            <p:ph type="body" idx="1"/>
          </p:nvPr>
        </p:nvSpPr>
        <p:spPr>
          <a:prstGeom prst="rect">
            <a:avLst/>
          </a:prstGeom>
        </p:spPr>
        <p:txBody>
          <a:bodyPr/>
          <a:lstStyle/>
          <a:p>
            <a:pPr marL="0" indent="0" defTabSz="457200">
              <a:lnSpc>
                <a:spcPts val="7100"/>
              </a:lnSpc>
              <a:spcBef>
                <a:spcPts val="1500"/>
              </a:spcBef>
              <a:buSzTx/>
              <a:buNone/>
              <a:defRPr sz="35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In the code mentioned above, you did not store or calculate the initial size of the container. You simply iterated over the container with the help of an iterator. Then you added an element to the container. This time, you did not calculate the size either. </a:t>
            </a:r>
            <a:endParaRPr>
              <a:solidFill>
                <a:srgbClr val="000000"/>
              </a:solidFill>
              <a:latin typeface="Verdana"/>
              <a:ea typeface="Verdana"/>
              <a:cs typeface="Verdana"/>
              <a:sym typeface="Verdana"/>
            </a:endParaRPr>
          </a:p>
          <a:p>
            <a:pPr marL="0" indent="0" defTabSz="457200">
              <a:lnSpc>
                <a:spcPts val="7100"/>
              </a:lnSpc>
              <a:spcBef>
                <a:spcPts val="1500"/>
              </a:spcBef>
              <a:buSzTx/>
              <a:buNone/>
              <a:defRPr sz="35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You simply iterated over the container. In both cases, you used the same loop and therefore the iterator eased out your work.</a:t>
            </a:r>
            <a:endParaRPr>
              <a:solidFill>
                <a:srgbClr val="000000"/>
              </a:solidFill>
              <a:latin typeface="Verdana"/>
              <a:ea typeface="Verdana"/>
              <a:cs typeface="Verdana"/>
              <a:sym typeface="Verdana"/>
            </a:endParaRPr>
          </a:p>
          <a:p>
            <a:pPr marL="457200" indent="-317500" defTabSz="457200">
              <a:lnSpc>
                <a:spcPts val="7100"/>
              </a:lnSpc>
              <a:spcBef>
                <a:spcPts val="0"/>
              </a:spcBef>
              <a:buClr>
                <a:srgbClr val="3C4858"/>
              </a:buClr>
              <a:buFont typeface="Helvetica Light"/>
              <a:defRPr sz="35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Code Reusability: Now, consider the above code. If you want to change the vector into a list without changing the code, this would not be possible without an iterator. But since you are using an iterator here, you can just change the declaration of the vector into a list and it will work fine. In this way, you can reuse your code.</a:t>
            </a:r>
            <a:endParaRPr>
              <a:solidFill>
                <a:srgbClr val="000000"/>
              </a:solidFill>
              <a:latin typeface="Verdana"/>
              <a:ea typeface="Verdana"/>
              <a:cs typeface="Verdana"/>
              <a:sym typeface="Verdana"/>
            </a:endParaRPr>
          </a:p>
          <a:p>
            <a:pPr marL="457200" indent="-317500" defTabSz="457200">
              <a:lnSpc>
                <a:spcPts val="7100"/>
              </a:lnSpc>
              <a:spcBef>
                <a:spcPts val="0"/>
              </a:spcBef>
              <a:buClr>
                <a:srgbClr val="3C4858"/>
              </a:buClr>
              <a:buFont typeface="Helvetica Light"/>
              <a:defRPr sz="35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Dynamic Processing: With the help of iterators, you can dynamically allocate as well as delete the memory. This dynamic processing of containers prevents the wastage of memory. And you can easily alter the size of the containers according to your needs and requirements.</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6" name="Operations of Iterator"/>
          <p:cNvSpPr txBox="1"/>
          <p:nvPr>
            <p:ph type="title"/>
          </p:nvPr>
        </p:nvSpPr>
        <p:spPr>
          <a:prstGeom prst="rect">
            <a:avLst/>
          </a:prstGeom>
        </p:spPr>
        <p:txBody>
          <a:bodyPr/>
          <a:lstStyle/>
          <a:p>
            <a:pPr/>
            <a:r>
              <a:t>Operations of Iterator</a:t>
            </a:r>
          </a:p>
        </p:txBody>
      </p:sp>
      <p:sp>
        <p:nvSpPr>
          <p:cNvPr id="907"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908" name="#include &lt;iostream&gt;…"/>
          <p:cNvSpPr txBox="1"/>
          <p:nvPr/>
        </p:nvSpPr>
        <p:spPr>
          <a:xfrm>
            <a:off x="10012997" y="1911349"/>
            <a:ext cx="8110221" cy="1202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#include &lt;iostream&gt;</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#include &lt;vector&gt;</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using namespace std;</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int main()</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 initialize a vector</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vector&lt;int&gt; v = { 10, 20, 30 };</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 declare an iterator</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vector&lt;int&gt;::iterator i;</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 add elements into vector using the iterator</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for (i = v.begin(); i != v.end(); ++i) {</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    if (i == v.begin()) {         </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        // add 100 at the beginning</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        i = v.insert(i, 100);</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    }</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a:t>
            </a:r>
          </a:p>
          <a:p>
            <a:pPr algn="l" defTabSz="457200">
              <a:lnSpc>
                <a:spcPts val="6700"/>
              </a:lnSpc>
              <a:spcBef>
                <a:spcPts val="1500"/>
              </a:spcBef>
              <a:defRPr b="0" sz="3200">
                <a:solidFill>
                  <a:srgbClr val="3C4858"/>
                </a:solidFill>
                <a:latin typeface="Helvetica Light"/>
                <a:ea typeface="Helvetica Light"/>
                <a:cs typeface="Helvetica Light"/>
                <a:sym typeface="Helvetica Light"/>
              </a:defRPr>
            </a:pPr>
            <a:r>
              <a:t>// vect -&gt; 100 10 20 30</a:t>
            </a:r>
          </a:p>
        </p:txBody>
      </p:sp>
    </p:spTree>
  </p:cSld>
  <p:clrMapOvr>
    <a:masterClrMapping/>
  </p:clrMapOvr>
  <p:transition xmlns:p14="http://schemas.microsoft.com/office/powerpoint/2010/main" spd="med" advClick="1"/>
</p:sld>
</file>

<file path=ppt/slides/slide2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0" name="Operations of Iterator"/>
          <p:cNvSpPr txBox="1"/>
          <p:nvPr>
            <p:ph type="title"/>
          </p:nvPr>
        </p:nvSpPr>
        <p:spPr>
          <a:prstGeom prst="rect">
            <a:avLst/>
          </a:prstGeom>
        </p:spPr>
        <p:txBody>
          <a:bodyPr/>
          <a:lstStyle/>
          <a:p>
            <a:pPr/>
            <a:r>
              <a:t>Operations of Iterator</a:t>
            </a:r>
          </a:p>
        </p:txBody>
      </p:sp>
      <p:sp>
        <p:nvSpPr>
          <p:cNvPr id="911" name="// delete an element using the iterator…"/>
          <p:cNvSpPr txBox="1"/>
          <p:nvPr>
            <p:ph type="body" idx="1"/>
          </p:nvPr>
        </p:nvSpPr>
        <p:spPr>
          <a:prstGeom prst="rect">
            <a:avLst/>
          </a:prstGeom>
        </p:spPr>
        <p:txBody>
          <a:bodyPr/>
          <a:lstStyle/>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delete an element using the iterator</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for (i = v.begin(); i != v.end(); ++i) {</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if (i == v.begin() + 1) {</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delete 2nd element, i.e. at index 1</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i = v.erase(i);</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cout &lt;&lt; “Vector after performing all operations: “;</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cout &lt;&lt; “\n”;</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vect -&gt; 100 20 30</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Traversing the vector using the iterator</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for (i = v.begin(); i != v.end(); ++i) {</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*i &lt;&lt; ” “;</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cout &lt;&lt; “\n\n”;</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return 0;</a:t>
            </a:r>
            <a:endParaRPr>
              <a:solidFill>
                <a:srgbClr val="000000"/>
              </a:solidFill>
              <a:latin typeface="Verdana"/>
              <a:ea typeface="Verdana"/>
              <a:cs typeface="Verdana"/>
              <a:sym typeface="Verdana"/>
            </a:endParaRPr>
          </a:p>
          <a:p>
            <a:pPr marL="0" indent="0" defTabSz="338327">
              <a:lnSpc>
                <a:spcPts val="5000"/>
              </a:lnSpc>
              <a:spcBef>
                <a:spcPts val="1100"/>
              </a:spcBef>
              <a:buSzTx/>
              <a:buNone/>
              <a:defRPr sz="2442">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3" name="Disadvantages of Iterator"/>
          <p:cNvSpPr txBox="1"/>
          <p:nvPr>
            <p:ph type="title"/>
          </p:nvPr>
        </p:nvSpPr>
        <p:spPr>
          <a:prstGeom prst="rect">
            <a:avLst/>
          </a:prstGeom>
        </p:spPr>
        <p:txBody>
          <a:bodyPr/>
          <a:lstStyle/>
          <a:p>
            <a:pPr/>
            <a:r>
              <a:t>Disadvantages of Iterator</a:t>
            </a:r>
          </a:p>
        </p:txBody>
      </p:sp>
      <p:sp>
        <p:nvSpPr>
          <p:cNvPr id="914"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915" name="In the above section, you saw how beneficial iterators are. But there are some drawbacks of using iterators too. Some of these disadvantages are mentioned below:…"/>
          <p:cNvSpPr txBox="1"/>
          <p:nvPr/>
        </p:nvSpPr>
        <p:spPr>
          <a:xfrm>
            <a:off x="429971" y="6051550"/>
            <a:ext cx="24255223" cy="3492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500"/>
              </a:lnSpc>
              <a:spcBef>
                <a:spcPts val="1500"/>
              </a:spcBef>
              <a:defRPr b="0">
                <a:solidFill>
                  <a:srgbClr val="3C4858"/>
                </a:solidFill>
                <a:latin typeface="Helvetica Light"/>
                <a:ea typeface="Helvetica Light"/>
                <a:cs typeface="Helvetica Light"/>
                <a:sym typeface="Helvetica Light"/>
              </a:defRPr>
            </a:pPr>
            <a:r>
              <a:t>In the above section, you saw how beneficial iterators are. But there are some drawbacks of using iterators too. Some of these disadvantages are mentioned below:</a:t>
            </a:r>
          </a:p>
          <a:p>
            <a:pPr marL="457200" indent="-317500" algn="l" defTabSz="457200">
              <a:lnSpc>
                <a:spcPts val="6500"/>
              </a:lnSpc>
              <a:buClr>
                <a:srgbClr val="3C4858"/>
              </a:buClr>
              <a:buSzPct val="125000"/>
              <a:buFont typeface="Helvetica Light"/>
              <a:buChar char="•"/>
              <a:defRPr b="0">
                <a:solidFill>
                  <a:srgbClr val="3C4858"/>
                </a:solidFill>
                <a:latin typeface="Helvetica Light"/>
                <a:ea typeface="Helvetica Light"/>
                <a:cs typeface="Helvetica Light"/>
                <a:sym typeface="Helvetica Light"/>
              </a:defRPr>
            </a:pPr>
            <a:r>
              <a:t>Iterators do not allow you to handle two data structures simultaneously, especially when the data of the first data structure decides your location in the other one.</a:t>
            </a:r>
          </a:p>
          <a:p>
            <a:pPr marL="457200" indent="-317500" algn="l" defTabSz="457200">
              <a:lnSpc>
                <a:spcPts val="6500"/>
              </a:lnSpc>
              <a:buClr>
                <a:srgbClr val="3C4858"/>
              </a:buClr>
              <a:buSzPct val="125000"/>
              <a:buFont typeface="Helvetica Light"/>
              <a:buChar char="•"/>
              <a:defRPr b="0">
                <a:solidFill>
                  <a:srgbClr val="3C4858"/>
                </a:solidFill>
                <a:latin typeface="Helvetica Light"/>
                <a:ea typeface="Helvetica Light"/>
                <a:cs typeface="Helvetica Light"/>
                <a:sym typeface="Helvetica Light"/>
              </a:defRPr>
            </a:pPr>
            <a:r>
              <a:t>You can not go back while iterating through a container, due to the working process of iterators.</a:t>
            </a:r>
          </a:p>
          <a:p>
            <a:pPr marL="457200" indent="-317500" algn="l" defTabSz="457200">
              <a:lnSpc>
                <a:spcPts val="6500"/>
              </a:lnSpc>
              <a:buClr>
                <a:srgbClr val="3C4858"/>
              </a:buClr>
              <a:buSzPct val="125000"/>
              <a:buFont typeface="Helvetica Light"/>
              <a:buChar char="•"/>
              <a:defRPr b="0">
                <a:solidFill>
                  <a:srgbClr val="3C4858"/>
                </a:solidFill>
                <a:latin typeface="Helvetica Light"/>
                <a:ea typeface="Helvetica Light"/>
                <a:cs typeface="Helvetica Light"/>
                <a:sym typeface="Helvetica Light"/>
              </a:defRPr>
            </a:pPr>
            <a:r>
              <a:t>The structure of the STL container cannot be updated while traversing it if you are using an iterator to iterate over it.</a:t>
            </a:r>
          </a:p>
        </p:txBody>
      </p:sp>
    </p:spTree>
  </p:cSld>
  <p:clrMapOvr>
    <a:masterClrMapping/>
  </p:clrMapOvr>
  <p:transition xmlns:p14="http://schemas.microsoft.com/office/powerpoint/2010/main" spd="med" advClick="1"/>
</p:sld>
</file>

<file path=ppt/slides/slide2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7" name="Providers of Iterator"/>
          <p:cNvSpPr txBox="1"/>
          <p:nvPr>
            <p:ph type="title"/>
          </p:nvPr>
        </p:nvSpPr>
        <p:spPr>
          <a:prstGeom prst="rect">
            <a:avLst/>
          </a:prstGeom>
        </p:spPr>
        <p:txBody>
          <a:bodyPr/>
          <a:lstStyle/>
          <a:p>
            <a:pPr/>
            <a:r>
              <a:t>Providers of Iterator</a:t>
            </a:r>
          </a:p>
        </p:txBody>
      </p:sp>
      <p:sp>
        <p:nvSpPr>
          <p:cNvPr id="918"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graphicFrame>
        <p:nvGraphicFramePr>
          <p:cNvPr id="919" name="Table 1"/>
          <p:cNvGraphicFramePr/>
          <p:nvPr/>
        </p:nvGraphicFramePr>
        <p:xfrm>
          <a:off x="5160930" y="5680043"/>
          <a:ext cx="13147740" cy="594866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5652254"/>
                <a:gridCol w="7495484"/>
              </a:tblGrid>
              <a:tr h="991443">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ITERATOR</a:t>
                      </a:r>
                    </a:p>
                  </a:txBody>
                  <a:tcPr marL="101600" marR="101600" marT="152400" marB="152400" anchor="ctr" anchorCtr="0" horzOverflow="overflow"/>
                </a:tc>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PROVIDER</a:t>
                      </a:r>
                    </a:p>
                  </a:txBody>
                  <a:tcPr marL="101600" marR="101600" marT="152400" marB="152400" anchor="ctr" anchorCtr="0" horzOverflow="overflow"/>
                </a:tc>
              </a:tr>
              <a:tr h="991443">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Input Iterator</a:t>
                      </a:r>
                    </a:p>
                  </a:txBody>
                  <a:tcPr marL="101600" marR="101600" marT="152400" marB="152400" anchor="ctr" anchorCtr="0" horzOverflow="overflow"/>
                </a:tc>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istream</a:t>
                      </a:r>
                    </a:p>
                  </a:txBody>
                  <a:tcPr marL="101600" marR="101600" marT="152400" marB="152400" anchor="ctr" anchorCtr="0" horzOverflow="overflow"/>
                </a:tc>
              </a:tr>
              <a:tr h="991443">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Output Iterator</a:t>
                      </a:r>
                    </a:p>
                  </a:txBody>
                  <a:tcPr marL="101600" marR="101600" marT="152400" marB="152400" anchor="ctr" anchorCtr="0" horzOverflow="overflow"/>
                </a:tc>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ostream</a:t>
                      </a:r>
                    </a:p>
                  </a:txBody>
                  <a:tcPr marL="101600" marR="101600" marT="152400" marB="152400" anchor="ctr" anchorCtr="0" horzOverflow="overflow"/>
                </a:tc>
              </a:tr>
              <a:tr h="991443">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Forward iterator</a:t>
                      </a:r>
                    </a:p>
                  </a:txBody>
                  <a:tcPr marL="101600" marR="101600" marT="152400" marB="152400" anchor="ctr" anchorCtr="0" horzOverflow="overflow"/>
                </a:tc>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a:t>
                      </a:r>
                    </a:p>
                  </a:txBody>
                  <a:tcPr marL="101600" marR="101600" marT="152400" marB="152400" anchor="ctr" anchorCtr="0" horzOverflow="overflow"/>
                </a:tc>
              </a:tr>
              <a:tr h="991443">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Bidirectional iterator</a:t>
                      </a:r>
                    </a:p>
                  </a:txBody>
                  <a:tcPr marL="101600" marR="101600" marT="152400" marB="152400" anchor="ctr" anchorCtr="0" horzOverflow="overflow"/>
                </a:tc>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List, set, map, multimap, multiset</a:t>
                      </a:r>
                    </a:p>
                  </a:txBody>
                  <a:tcPr marL="101600" marR="101600" marT="152400" marB="152400" anchor="ctr" anchorCtr="0" horzOverflow="overflow"/>
                </a:tc>
              </a:tr>
              <a:tr h="991443">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Random access iterator</a:t>
                      </a:r>
                    </a:p>
                  </a:txBody>
                  <a:tcPr marL="101600" marR="101600" marT="152400" marB="152400" anchor="ctr" anchorCtr="0" horzOverflow="overflow"/>
                </a:tc>
                <a:tc>
                  <a:txBody>
                    <a:bodyPr/>
                    <a:lstStyle/>
                    <a:p>
                      <a:pPr algn="l" defTabSz="457200">
                        <a:lnSpc>
                          <a:spcPts val="5900"/>
                        </a:lnSpc>
                        <a:spcBef>
                          <a:spcPts val="1500"/>
                        </a:spcBef>
                        <a:defRPr sz="1800"/>
                      </a:pPr>
                      <a:r>
                        <a:rPr sz="2500">
                          <a:solidFill>
                            <a:srgbClr val="3C4858"/>
                          </a:solidFill>
                          <a:latin typeface="Helvetica Light"/>
                          <a:ea typeface="Helvetica Light"/>
                          <a:cs typeface="Helvetica Light"/>
                          <a:sym typeface="Helvetica Light"/>
                        </a:rPr>
                        <a:t>Vector, array, deque</a:t>
                      </a:r>
                    </a:p>
                  </a:txBody>
                  <a:tcPr marL="101600" marR="101600" marT="152400" marB="152400" anchor="ctr" anchorCtr="0" horzOverflow="overflow"/>
                </a:tc>
              </a:tr>
            </a:tbl>
          </a:graphicData>
        </a:graphic>
      </p:graphicFrame>
      <p:sp>
        <p:nvSpPr>
          <p:cNvPr id="920" name="The following table represents iterators along with their provider containers."/>
          <p:cNvSpPr txBox="1"/>
          <p:nvPr/>
        </p:nvSpPr>
        <p:spPr>
          <a:xfrm>
            <a:off x="4972050" y="2751972"/>
            <a:ext cx="13986336" cy="28176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10400"/>
              </a:lnSpc>
              <a:spcBef>
                <a:spcPts val="1500"/>
              </a:spcBef>
              <a:defRPr b="0" sz="3700">
                <a:solidFill>
                  <a:srgbClr val="3C4858"/>
                </a:solidFill>
                <a:latin typeface="Helvetica"/>
                <a:ea typeface="Helvetica"/>
                <a:cs typeface="Helvetica"/>
                <a:sym typeface="Helvetica"/>
              </a:defRPr>
            </a:pPr>
          </a:p>
          <a:p>
            <a:pPr algn="l" defTabSz="457200">
              <a:lnSpc>
                <a:spcPts val="6800"/>
              </a:lnSpc>
              <a:spcBef>
                <a:spcPts val="1500"/>
              </a:spcBef>
              <a:defRPr b="0" sz="3300">
                <a:solidFill>
                  <a:srgbClr val="3C4858"/>
                </a:solidFill>
                <a:latin typeface="Helvetica Light"/>
                <a:ea typeface="Helvetica Light"/>
                <a:cs typeface="Helvetica Light"/>
                <a:sym typeface="Helvetica Light"/>
              </a:defRPr>
            </a:pPr>
            <a:r>
              <a:t>The following table represents iterators along with their provider containers.</a:t>
            </a:r>
          </a:p>
          <a:p>
            <a:pPr algn="l" defTabSz="457200">
              <a:defRPr b="0" sz="1800">
                <a:solidFill>
                  <a:srgbClr val="3C4858"/>
                </a:solidFill>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Fixed int width"/>
          <p:cNvSpPr txBox="1"/>
          <p:nvPr>
            <p:ph type="title"/>
          </p:nvPr>
        </p:nvSpPr>
        <p:spPr>
          <a:prstGeom prst="rect">
            <a:avLst/>
          </a:prstGeom>
        </p:spPr>
        <p:txBody>
          <a:bodyPr/>
          <a:lstStyle/>
          <a:p>
            <a:pPr/>
            <a:r>
              <a:t>Fixed int width</a:t>
            </a:r>
          </a:p>
        </p:txBody>
      </p:sp>
      <p:sp>
        <p:nvSpPr>
          <p:cNvPr id="214" name="#include &lt;cstdint&gt; // for fixed-width integers…"/>
          <p:cNvSpPr txBox="1"/>
          <p:nvPr>
            <p:ph type="body" idx="1"/>
          </p:nvPr>
        </p:nvSpPr>
        <p:spPr>
          <a:prstGeom prst="rect">
            <a:avLst/>
          </a:prstGeom>
        </p:spPr>
        <p:txBody>
          <a:bodyPr/>
          <a:lstStyle/>
          <a:p>
            <a:pPr marL="0" indent="0" defTabSz="457200">
              <a:lnSpc>
                <a:spcPts val="5300"/>
              </a:lnSpc>
              <a:spcBef>
                <a:spcPts val="0"/>
              </a:spcBef>
              <a:buSzTx/>
              <a:buNone/>
              <a:defRPr sz="3100">
                <a:solidFill>
                  <a:srgbClr val="008016"/>
                </a:solidFill>
                <a:latin typeface="Monaco"/>
                <a:ea typeface="Monaco"/>
                <a:cs typeface="Monaco"/>
                <a:sym typeface="Monaco"/>
              </a:defRPr>
            </a:pPr>
            <a:r>
              <a:rPr>
                <a:solidFill>
                  <a:srgbClr val="80807F"/>
                </a:solidFill>
              </a:rPr>
              <a:t>#include </a:t>
            </a:r>
            <a:r>
              <a:rPr>
                <a:solidFill>
                  <a:srgbClr val="E21F1F"/>
                </a:solidFill>
              </a:rPr>
              <a:t>&lt;cstdint&gt;</a:t>
            </a:r>
            <a:r>
              <a:rPr>
                <a:solidFill>
                  <a:srgbClr val="80807F"/>
                </a:solidFill>
              </a:rPr>
              <a:t> </a:t>
            </a:r>
            <a:r>
              <a:t>// for fixed-width integers</a:t>
            </a:r>
            <a:endParaRPr>
              <a:solidFill>
                <a:srgbClr val="000000"/>
              </a:solidFill>
            </a:endParaRPr>
          </a:p>
          <a:p>
            <a:pPr marL="0" indent="0" defTabSz="457200">
              <a:lnSpc>
                <a:spcPts val="5300"/>
              </a:lnSpc>
              <a:spcBef>
                <a:spcPts val="0"/>
              </a:spcBef>
              <a:buSzTx/>
              <a:buNone/>
              <a:defRPr sz="3100">
                <a:solidFill>
                  <a:srgbClr val="E21F1F"/>
                </a:solidFill>
                <a:latin typeface="Monaco"/>
                <a:ea typeface="Monaco"/>
                <a:cs typeface="Monaco"/>
                <a:sym typeface="Monaco"/>
              </a:defRPr>
            </a:pPr>
            <a:r>
              <a:rPr>
                <a:solidFill>
                  <a:srgbClr val="80807F"/>
                </a:solidFill>
              </a:rPr>
              <a:t>#include </a:t>
            </a:r>
            <a:r>
              <a:t>&lt;iostream&gt;</a:t>
            </a:r>
            <a:endParaRPr>
              <a:solidFill>
                <a:srgbClr val="000000"/>
              </a:solidFill>
            </a:endParaRPr>
          </a:p>
          <a:p>
            <a:pPr marL="0" indent="0" defTabSz="457200">
              <a:lnSpc>
                <a:spcPts val="5300"/>
              </a:lnSpc>
              <a:spcBef>
                <a:spcPts val="0"/>
              </a:spcBef>
              <a:buSzTx/>
              <a:buNone/>
              <a:defRPr sz="3100">
                <a:latin typeface="Monaco"/>
                <a:ea typeface="Monaco"/>
                <a:cs typeface="Monaco"/>
                <a:sym typeface="Monaco"/>
              </a:defRPr>
            </a:pPr>
          </a:p>
          <a:p>
            <a:pPr marL="0" indent="0" defTabSz="457200">
              <a:lnSpc>
                <a:spcPts val="5300"/>
              </a:lnSpc>
              <a:spcBef>
                <a:spcPts val="0"/>
              </a:spcBef>
              <a:buSzTx/>
              <a:buNone/>
              <a:defRPr sz="3100">
                <a:solidFill>
                  <a:srgbClr val="74531F"/>
                </a:solidFill>
                <a:latin typeface="Monaco"/>
                <a:ea typeface="Monaco"/>
                <a:cs typeface="Monaco"/>
                <a:sym typeface="Monaco"/>
              </a:defRPr>
            </a:pPr>
            <a:r>
              <a:rPr>
                <a:solidFill>
                  <a:srgbClr val="004ED0"/>
                </a:solidFill>
              </a:rPr>
              <a:t>int</a:t>
            </a:r>
            <a:r>
              <a:rPr>
                <a:solidFill>
                  <a:srgbClr val="000000"/>
                </a:solidFill>
              </a:rPr>
              <a:t> </a:t>
            </a:r>
            <a:r>
              <a:t>main</a:t>
            </a:r>
            <a:r>
              <a:rPr>
                <a:solidFill>
                  <a:srgbClr val="000000"/>
                </a:solidFill>
              </a:rPr>
              <a:t>()</a:t>
            </a:r>
            <a:endParaRPr>
              <a:solidFill>
                <a:srgbClr val="000000"/>
              </a:solidFill>
            </a:endParaRPr>
          </a:p>
          <a:p>
            <a:pPr marL="0" indent="0" defTabSz="457200">
              <a:lnSpc>
                <a:spcPts val="5300"/>
              </a:lnSpc>
              <a:spcBef>
                <a:spcPts val="0"/>
              </a:spcBef>
              <a:buSzTx/>
              <a:buNone/>
              <a:defRPr sz="3100">
                <a:latin typeface="Monaco"/>
                <a:ea typeface="Monaco"/>
                <a:cs typeface="Monaco"/>
                <a:sym typeface="Monaco"/>
              </a:defRPr>
            </a:pPr>
            <a:r>
              <a:t>{</a:t>
            </a:r>
          </a:p>
          <a:p>
            <a:pPr marL="0" indent="0" defTabSz="457200">
              <a:lnSpc>
                <a:spcPts val="5300"/>
              </a:lnSpc>
              <a:spcBef>
                <a:spcPts val="0"/>
              </a:spcBef>
              <a:buSzTx/>
              <a:buNone/>
              <a:defRPr sz="3100">
                <a:latin typeface="Monaco"/>
                <a:ea typeface="Monaco"/>
                <a:cs typeface="Monaco"/>
                <a:sym typeface="Monaco"/>
              </a:defRPr>
            </a:pPr>
            <a:r>
              <a:t>    std::uint_fast16_t sometype { 0 };</a:t>
            </a:r>
          </a:p>
          <a:p>
            <a:pPr marL="0" indent="0" defTabSz="457200">
              <a:lnSpc>
                <a:spcPts val="5300"/>
              </a:lnSpc>
              <a:spcBef>
                <a:spcPts val="0"/>
              </a:spcBef>
              <a:buSzTx/>
              <a:buNone/>
              <a:defRPr sz="3100">
                <a:solidFill>
                  <a:srgbClr val="008016"/>
                </a:solidFill>
                <a:latin typeface="Monaco"/>
                <a:ea typeface="Monaco"/>
                <a:cs typeface="Monaco"/>
                <a:sym typeface="Monaco"/>
              </a:defRPr>
            </a:pPr>
            <a:r>
              <a:rPr>
                <a:solidFill>
                  <a:srgbClr val="000000"/>
                </a:solidFill>
              </a:rPr>
              <a:t>    --sometype; </a:t>
            </a:r>
            <a:r>
              <a:t>// intentionally overflow to invoke wraparound behavior</a:t>
            </a:r>
            <a:endParaRPr>
              <a:solidFill>
                <a:srgbClr val="000000"/>
              </a:solidFill>
            </a:endParaRPr>
          </a:p>
          <a:p>
            <a:pPr marL="0" indent="0" defTabSz="457200">
              <a:lnSpc>
                <a:spcPts val="5300"/>
              </a:lnSpc>
              <a:spcBef>
                <a:spcPts val="0"/>
              </a:spcBef>
              <a:buSzTx/>
              <a:buNone/>
              <a:defRPr sz="3100">
                <a:latin typeface="Monaco"/>
                <a:ea typeface="Monaco"/>
                <a:cs typeface="Monaco"/>
                <a:sym typeface="Monaco"/>
              </a:defRPr>
            </a:pPr>
          </a:p>
          <a:p>
            <a:pPr marL="0" indent="0" defTabSz="457200">
              <a:lnSpc>
                <a:spcPts val="5300"/>
              </a:lnSpc>
              <a:spcBef>
                <a:spcPts val="0"/>
              </a:spcBef>
              <a:buSzTx/>
              <a:buNone/>
              <a:defRPr sz="3100">
                <a:latin typeface="Monaco"/>
                <a:ea typeface="Monaco"/>
                <a:cs typeface="Monaco"/>
                <a:sym typeface="Monaco"/>
              </a:defRPr>
            </a:pPr>
            <a:r>
              <a:t>    std::cout &lt;&lt; sometype; // 65556</a:t>
            </a:r>
          </a:p>
          <a:p>
            <a:pPr marL="0" indent="0" defTabSz="457200">
              <a:lnSpc>
                <a:spcPts val="5300"/>
              </a:lnSpc>
              <a:spcBef>
                <a:spcPts val="0"/>
              </a:spcBef>
              <a:buSzTx/>
              <a:buNone/>
              <a:defRPr sz="3100">
                <a:solidFill>
                  <a:srgbClr val="8F08C4"/>
                </a:solidFill>
                <a:latin typeface="Monaco"/>
                <a:ea typeface="Monaco"/>
                <a:cs typeface="Monaco"/>
                <a:sym typeface="Monaco"/>
              </a:defRPr>
            </a:pPr>
            <a:r>
              <a:rPr>
                <a:solidFill>
                  <a:srgbClr val="000000"/>
                </a:solidFill>
              </a:rPr>
              <a:t>    </a:t>
            </a:r>
            <a:r>
              <a:t>return</a:t>
            </a:r>
            <a:r>
              <a:rPr>
                <a:solidFill>
                  <a:srgbClr val="000000"/>
                </a:solidFill>
              </a:rPr>
              <a:t> 0;</a:t>
            </a:r>
            <a:endParaRPr>
              <a:solidFill>
                <a:srgbClr val="000000"/>
              </a:solidFill>
            </a:endParaRPr>
          </a:p>
          <a:p>
            <a:pPr marL="0" indent="0" defTabSz="457200">
              <a:lnSpc>
                <a:spcPts val="5300"/>
              </a:lnSpc>
              <a:spcBef>
                <a:spcPts val="0"/>
              </a:spcBef>
              <a:buSzTx/>
              <a:buNone/>
              <a:defRPr sz="3100">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2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2" name="Operations of Iterator"/>
          <p:cNvSpPr txBox="1"/>
          <p:nvPr>
            <p:ph type="title"/>
          </p:nvPr>
        </p:nvSpPr>
        <p:spPr>
          <a:prstGeom prst="rect">
            <a:avLst/>
          </a:prstGeom>
        </p:spPr>
        <p:txBody>
          <a:bodyPr/>
          <a:lstStyle/>
          <a:p>
            <a:pPr/>
            <a:r>
              <a:t>Operations of Iterator</a:t>
            </a:r>
          </a:p>
        </p:txBody>
      </p:sp>
      <p:sp>
        <p:nvSpPr>
          <p:cNvPr id="923" name="next():…"/>
          <p:cNvSpPr txBox="1"/>
          <p:nvPr>
            <p:ph type="body" idx="1"/>
          </p:nvPr>
        </p:nvSpPr>
        <p:spPr>
          <a:prstGeom prst="rect">
            <a:avLst/>
          </a:prstGeom>
        </p:spPr>
        <p:txBody>
          <a:bodyPr/>
          <a:lstStyle/>
          <a:p>
            <a:pPr marL="0" indent="0" defTabSz="457200">
              <a:lnSpc>
                <a:spcPts val="10600"/>
              </a:lnSpc>
              <a:spcBef>
                <a:spcPts val="1500"/>
              </a:spcBef>
              <a:buSzTx/>
              <a:buNone/>
              <a:defRPr sz="4600">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next():</a:t>
            </a:r>
            <a:endParaRPr>
              <a:solidFill>
                <a:srgbClr val="000000"/>
              </a:solidFill>
              <a:latin typeface="Verdana"/>
              <a:ea typeface="Verdana"/>
              <a:cs typeface="Verdana"/>
              <a:sym typeface="Verdana"/>
            </a:endParaRPr>
          </a:p>
          <a:p>
            <a:pPr marL="0" indent="0" defTabSz="457200">
              <a:lnSpc>
                <a:spcPts val="6700"/>
              </a:lnSpc>
              <a:spcBef>
                <a:spcPts val="1500"/>
              </a:spcBef>
              <a:buSzTx/>
              <a:buNone/>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The next() method gives an iterator in return that points to the element you get after incrementing the iterator pointer from the current element. </a:t>
            </a:r>
            <a:endParaRPr>
              <a:solidFill>
                <a:srgbClr val="000000"/>
              </a:solidFill>
              <a:latin typeface="Verdana"/>
              <a:ea typeface="Verdana"/>
              <a:cs typeface="Verdana"/>
              <a:sym typeface="Verdana"/>
            </a:endParaRPr>
          </a:p>
          <a:p>
            <a:pPr marL="0" indent="0" defTabSz="457200">
              <a:lnSpc>
                <a:spcPts val="6700"/>
              </a:lnSpc>
              <a:spcBef>
                <a:spcPts val="1500"/>
              </a:spcBef>
              <a:buSzTx/>
              <a:buNone/>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Syntax</a:t>
            </a:r>
            <a:endParaRPr>
              <a:solidFill>
                <a:srgbClr val="000000"/>
              </a:solidFill>
              <a:latin typeface="Verdana"/>
              <a:ea typeface="Verdana"/>
              <a:cs typeface="Verdana"/>
              <a:sym typeface="Verdana"/>
            </a:endParaRPr>
          </a:p>
          <a:p>
            <a:pPr marL="0" indent="0" defTabSz="457200">
              <a:lnSpc>
                <a:spcPts val="6700"/>
              </a:lnSpc>
              <a:spcBef>
                <a:spcPts val="1500"/>
              </a:spcBef>
              <a:buSzTx/>
              <a:buNone/>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next(iterator i ,int n)</a:t>
            </a:r>
            <a:endParaRPr>
              <a:solidFill>
                <a:srgbClr val="000000"/>
              </a:solidFill>
              <a:latin typeface="Verdana"/>
              <a:ea typeface="Verdana"/>
              <a:cs typeface="Verdana"/>
              <a:sym typeface="Verdana"/>
            </a:endParaRPr>
          </a:p>
          <a:p>
            <a:pPr marL="0" indent="0" defTabSz="457200">
              <a:lnSpc>
                <a:spcPts val="10600"/>
              </a:lnSpc>
              <a:spcBef>
                <a:spcPts val="1500"/>
              </a:spcBef>
              <a:buSzTx/>
              <a:buNone/>
              <a:defRPr sz="4600">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5. prev():</a:t>
            </a:r>
            <a:endParaRPr>
              <a:solidFill>
                <a:srgbClr val="000000"/>
              </a:solidFill>
              <a:latin typeface="Verdana"/>
              <a:ea typeface="Verdana"/>
              <a:cs typeface="Verdana"/>
              <a:sym typeface="Verdana"/>
            </a:endParaRPr>
          </a:p>
          <a:p>
            <a:pPr marL="0" indent="0" defTabSz="457200">
              <a:lnSpc>
                <a:spcPts val="6700"/>
              </a:lnSpc>
              <a:spcBef>
                <a:spcPts val="1500"/>
              </a:spcBef>
              <a:buSzTx/>
              <a:buNone/>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The prev() method is just the opposite of the next() method. It returns an iterator pointer that points to the element that you get after decrementing the iterator from the current element.</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5" name="Operations of Iterator Advanced"/>
          <p:cNvSpPr txBox="1"/>
          <p:nvPr>
            <p:ph type="title"/>
          </p:nvPr>
        </p:nvSpPr>
        <p:spPr>
          <a:prstGeom prst="rect">
            <a:avLst/>
          </a:prstGeom>
        </p:spPr>
        <p:txBody>
          <a:bodyPr/>
          <a:lstStyle>
            <a:lvl1pPr defTabSz="817244">
              <a:defRPr sz="11088"/>
            </a:lvl1pPr>
          </a:lstStyle>
          <a:p>
            <a:pPr/>
            <a:r>
              <a:t>Operations of Iterator Advanced</a:t>
            </a:r>
          </a:p>
        </p:txBody>
      </p:sp>
      <p:sp>
        <p:nvSpPr>
          <p:cNvPr id="926" name="#include&lt;iostream&gt;…"/>
          <p:cNvSpPr txBox="1"/>
          <p:nvPr>
            <p:ph type="body" idx="1"/>
          </p:nvPr>
        </p:nvSpPr>
        <p:spPr>
          <a:prstGeom prst="rect">
            <a:avLst/>
          </a:prstGeom>
        </p:spPr>
        <p:txBody>
          <a:bodyPr/>
          <a:lstStyle/>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#include&lt;iostream&gt;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#include&lt;iterator&gt;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#include&lt;vector&gt;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using namespace std;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int main()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initialize a vector</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vector&lt;int&gt; myVect = { 100, 200, 300, 400, 500 };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declare an iterator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vector&lt;int&gt;::iterator itr;</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initialize the iterator</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itr = myVect.begin();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print the original value to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which the iterator is pointing</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“The iterator originally points to: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*itr &lt;&lt; ”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“\n\n”;</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update the iterator by incrementing it</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by a distance of 2</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using advance()</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a:t>
            </a:r>
            <a:r>
              <a:rPr b="1">
                <a:solidFill>
                  <a:srgbClr val="000000"/>
                </a:solidFill>
                <a:latin typeface="Verdana"/>
                <a:ea typeface="Verdana"/>
                <a:cs typeface="Verdana"/>
                <a:sym typeface="Verdana"/>
              </a:rPr>
              <a:t>  advance(itr,2);     // iterator now points to 300</a:t>
            </a:r>
            <a:endParaRPr b="1">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print the current value to which the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 iterator is pointing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“The iterator now points to : “;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*itr &lt;&lt; ” “;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cout &lt;&lt; “\n\n”;</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return 0;       </a:t>
            </a:r>
            <a:endParaRPr>
              <a:solidFill>
                <a:srgbClr val="000000"/>
              </a:solidFill>
              <a:latin typeface="Verdana"/>
              <a:ea typeface="Verdana"/>
              <a:cs typeface="Verdana"/>
              <a:sym typeface="Verdana"/>
            </a:endParaRPr>
          </a:p>
          <a:p>
            <a:pPr marL="0" indent="0" defTabSz="182880">
              <a:lnSpc>
                <a:spcPts val="3300"/>
              </a:lnSpc>
              <a:spcBef>
                <a:spcPts val="600"/>
              </a:spcBef>
              <a:buSzTx/>
              <a:buNone/>
              <a:defRPr sz="18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 </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END of Iterator"/>
          <p:cNvSpPr txBox="1"/>
          <p:nvPr>
            <p:ph type="title"/>
          </p:nvPr>
        </p:nvSpPr>
        <p:spPr>
          <a:prstGeom prst="rect">
            <a:avLst/>
          </a:prstGeom>
        </p:spPr>
        <p:txBody>
          <a:bodyPr/>
          <a:lstStyle/>
          <a:p>
            <a:pPr/>
            <a:r>
              <a:t>END of Iterator</a:t>
            </a:r>
          </a:p>
        </p:txBody>
      </p:sp>
      <p:sp>
        <p:nvSpPr>
          <p:cNvPr id="929"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Tree>
  </p:cSld>
  <p:clrMapOvr>
    <a:masterClrMapping/>
  </p:clrMapOvr>
  <p:transition xmlns:p14="http://schemas.microsoft.com/office/powerpoint/2010/main" spd="med" advClick="1"/>
</p:sld>
</file>

<file path=ppt/slides/slide2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1" name="Operations of Iterator"/>
          <p:cNvSpPr txBox="1"/>
          <p:nvPr>
            <p:ph type="title"/>
          </p:nvPr>
        </p:nvSpPr>
        <p:spPr>
          <a:prstGeom prst="rect">
            <a:avLst/>
          </a:prstGeom>
        </p:spPr>
        <p:txBody>
          <a:bodyPr/>
          <a:lstStyle/>
          <a:p>
            <a:pPr/>
            <a:r>
              <a:t>Operations of Iterator</a:t>
            </a:r>
          </a:p>
        </p:txBody>
      </p:sp>
      <p:sp>
        <p:nvSpPr>
          <p:cNvPr id="932" name="begin():…"/>
          <p:cNvSpPr txBox="1"/>
          <p:nvPr>
            <p:ph type="body" idx="1"/>
          </p:nvPr>
        </p:nvSpPr>
        <p:spPr>
          <a:prstGeom prst="rect">
            <a:avLst/>
          </a:prstGeom>
        </p:spPr>
        <p:txBody>
          <a:bodyPr/>
          <a:lstStyle/>
          <a:p>
            <a:pPr marL="0" indent="0" defTabSz="457200">
              <a:lnSpc>
                <a:spcPts val="12000"/>
              </a:lnSpc>
              <a:spcBef>
                <a:spcPts val="1500"/>
              </a:spcBef>
              <a:buSzTx/>
              <a:buNone/>
              <a:defRPr sz="5700">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begin():</a:t>
            </a:r>
            <a:endParaRPr>
              <a:solidFill>
                <a:srgbClr val="000000"/>
              </a:solidFill>
              <a:latin typeface="Verdana"/>
              <a:ea typeface="Verdana"/>
              <a:cs typeface="Verdana"/>
              <a:sym typeface="Verdana"/>
            </a:endParaRPr>
          </a:p>
          <a:p>
            <a:pPr marL="0" indent="0" defTabSz="457200">
              <a:lnSpc>
                <a:spcPts val="8000"/>
              </a:lnSpc>
              <a:spcBef>
                <a:spcPts val="1500"/>
              </a:spcBef>
              <a:buSzTx/>
              <a:buNone/>
              <a:defRPr sz="43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The begin() function returns a pointer pointing to the first element of the container. This pointer can point in either direction of the container and hence it is bidirectional.</a:t>
            </a:r>
            <a:endParaRPr>
              <a:solidFill>
                <a:srgbClr val="000000"/>
              </a:solidFill>
              <a:latin typeface="Verdana"/>
              <a:ea typeface="Verdana"/>
              <a:cs typeface="Verdana"/>
              <a:sym typeface="Verdana"/>
            </a:endParaRPr>
          </a:p>
          <a:p>
            <a:pPr marL="0" indent="0" defTabSz="457200">
              <a:lnSpc>
                <a:spcPts val="12000"/>
              </a:lnSpc>
              <a:spcBef>
                <a:spcPts val="1500"/>
              </a:spcBef>
              <a:buSzTx/>
              <a:buNone/>
              <a:defRPr sz="5700">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end():</a:t>
            </a:r>
            <a:endParaRPr>
              <a:solidFill>
                <a:srgbClr val="000000"/>
              </a:solidFill>
              <a:latin typeface="Verdana"/>
              <a:ea typeface="Verdana"/>
              <a:cs typeface="Verdana"/>
              <a:sym typeface="Verdana"/>
            </a:endParaRPr>
          </a:p>
          <a:p>
            <a:pPr marL="0" indent="0" defTabSz="457200">
              <a:lnSpc>
                <a:spcPts val="8000"/>
              </a:lnSpc>
              <a:spcBef>
                <a:spcPts val="1500"/>
              </a:spcBef>
              <a:buSzTx/>
              <a:buNone/>
              <a:defRPr sz="43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The end() method returns a pointer pointing to the element that comes after the last element of the container. This element is not real, it is a virtual element that contains the address of the last element.</a:t>
            </a:r>
            <a:endParaRPr>
              <a:solidFill>
                <a:srgbClr val="000000"/>
              </a:solidFill>
              <a:latin typeface="Verdana"/>
              <a:ea typeface="Verdana"/>
              <a:cs typeface="Verdana"/>
              <a:sym typeface="Verdana"/>
            </a:endParaRPr>
          </a:p>
          <a:p>
            <a:pPr marL="0" indent="0" defTabSz="457200">
              <a:spcBef>
                <a:spcPts val="0"/>
              </a:spcBef>
              <a:buSzTx/>
              <a:buNone/>
              <a:defRPr sz="43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The following program illustrates the begin() and end() operations of iterators:</a:t>
            </a:r>
          </a:p>
        </p:txBody>
      </p:sp>
    </p:spTree>
  </p:cSld>
  <p:clrMapOvr>
    <a:masterClrMapping/>
  </p:clrMapOvr>
  <p:transition xmlns:p14="http://schemas.microsoft.com/office/powerpoint/2010/main" spd="med" advClick="1"/>
</p:sld>
</file>

<file path=ppt/slides/slide2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4" name="Input Iterator"/>
          <p:cNvSpPr txBox="1"/>
          <p:nvPr>
            <p:ph type="title"/>
          </p:nvPr>
        </p:nvSpPr>
        <p:spPr>
          <a:prstGeom prst="rect">
            <a:avLst/>
          </a:prstGeom>
        </p:spPr>
        <p:txBody>
          <a:bodyPr/>
          <a:lstStyle/>
          <a:p>
            <a:pPr/>
            <a:r>
              <a:t>Input Iterator</a:t>
            </a:r>
          </a:p>
        </p:txBody>
      </p:sp>
      <p:sp>
        <p:nvSpPr>
          <p:cNvPr id="935" name="Limitations…"/>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a:p>
            <a:pPr marL="0" indent="0" defTabSz="457200">
              <a:lnSpc>
                <a:spcPts val="9200"/>
              </a:lnSpc>
              <a:spcBef>
                <a:spcPts val="1500"/>
              </a:spcBef>
              <a:buSzTx/>
              <a:buNone/>
              <a:defRPr sz="4100">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Limitations</a:t>
            </a:r>
            <a:endParaRPr>
              <a:solidFill>
                <a:srgbClr val="000000"/>
              </a:solidFill>
              <a:latin typeface="Verdana"/>
              <a:ea typeface="Verdana"/>
              <a:cs typeface="Verdana"/>
              <a:sym typeface="Verdana"/>
            </a:endParaRPr>
          </a:p>
          <a:p>
            <a:pPr marL="0" indent="0" defTabSz="457200">
              <a:lnSpc>
                <a:spcPts val="6700"/>
              </a:lnSpc>
              <a:spcBef>
                <a:spcPts val="1500"/>
              </a:spcBef>
              <a:buSzTx/>
              <a:buNone/>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The following are some of the major limitations of the input iterators in C++:</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Input iterators are read-only. They can only read the data of the location to which the pointer points, they can not be used to assign the values.</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As mentioned earlier, these iterators are unidirectional. They can only move in a forward direction i.e., they can only be incremented. You can not decrement them.</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You can not use these iterators in a multi-pass algorithm where you have to move in both directions inside a container.</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Except for equality and inequality operators, you can not implement any other relational operator on these iterators.</a:t>
            </a:r>
            <a:endParaRPr>
              <a:solidFill>
                <a:srgbClr val="000000"/>
              </a:solidFill>
              <a:latin typeface="Verdana"/>
              <a:ea typeface="Verdana"/>
              <a:cs typeface="Verdana"/>
              <a:sym typeface="Verdana"/>
            </a:endParaRPr>
          </a:p>
          <a:p>
            <a:pPr marL="457200" indent="-317500" defTabSz="457200">
              <a:lnSpc>
                <a:spcPts val="6700"/>
              </a:lnSpc>
              <a:spcBef>
                <a:spcPts val="0"/>
              </a:spcBef>
              <a:buClr>
                <a:srgbClr val="3C4858"/>
              </a:buClr>
              <a:buFont typeface="Helvetica Light"/>
              <a:defRPr sz="32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Like relational operators, you cannot implement arithmetic operators on the input iterators.</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7" name="Iterator input"/>
          <p:cNvSpPr txBox="1"/>
          <p:nvPr>
            <p:ph type="title"/>
          </p:nvPr>
        </p:nvSpPr>
        <p:spPr>
          <a:prstGeom prst="rect">
            <a:avLst/>
          </a:prstGeom>
        </p:spPr>
        <p:txBody>
          <a:bodyPr/>
          <a:lstStyle/>
          <a:p>
            <a:pPr/>
            <a:r>
              <a:t>Iterator input</a:t>
            </a:r>
          </a:p>
        </p:txBody>
      </p:sp>
      <p:sp>
        <p:nvSpPr>
          <p:cNvPr id="938"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939" name="#include&lt;iostream&gt;…"/>
          <p:cNvSpPr txBox="1"/>
          <p:nvPr/>
        </p:nvSpPr>
        <p:spPr>
          <a:xfrm>
            <a:off x="8782899" y="1873250"/>
            <a:ext cx="9060174" cy="1210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39419">
              <a:tabLst>
                <a:tab pos="431800" algn="l"/>
              </a:tabLst>
              <a:defRPr b="0" sz="1800">
                <a:solidFill>
                  <a:srgbClr val="FF8170"/>
                </a:solidFill>
                <a:latin typeface="Menlo Regular"/>
                <a:ea typeface="Menlo Regular"/>
                <a:cs typeface="Menlo Regular"/>
                <a:sym typeface="Menlo Regular"/>
              </a:defRPr>
            </a:pPr>
            <a:r>
              <a:rPr>
                <a:solidFill>
                  <a:srgbClr val="FFA14F"/>
                </a:solidFill>
              </a:rPr>
              <a:t>#include</a:t>
            </a:r>
            <a:r>
              <a:t>&lt;iostream&gt;</a:t>
            </a:r>
            <a:endParaRPr>
              <a:solidFill>
                <a:srgbClr val="FFFFFF">
                  <a:alpha val="85000"/>
                </a:srgbClr>
              </a:solidFill>
            </a:endParaRPr>
          </a:p>
          <a:p>
            <a:pPr algn="l" defTabSz="439419">
              <a:tabLst>
                <a:tab pos="431800" algn="l"/>
              </a:tabLst>
              <a:defRPr b="0" sz="1800">
                <a:solidFill>
                  <a:srgbClr val="FFA14F"/>
                </a:solidFill>
                <a:latin typeface="Menlo Regular"/>
                <a:ea typeface="Menlo Regular"/>
                <a:cs typeface="Menlo Regular"/>
                <a:sym typeface="Menlo Regular"/>
              </a:defRPr>
            </a:pPr>
            <a:r>
              <a:t>#include</a:t>
            </a:r>
            <a:r>
              <a:rPr>
                <a:solidFill>
                  <a:srgbClr val="FF8170"/>
                </a:solidFill>
              </a:rPr>
              <a:t>&lt;vector&gt;</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sz="18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1800">
                <a:solidFill>
                  <a:srgbClr val="DABAFF"/>
                </a:solidFill>
                <a:latin typeface="Menlo Regular"/>
                <a:ea typeface="Menlo Regular"/>
                <a:cs typeface="Menlo Regular"/>
                <a:sym typeface="Menlo Regular"/>
              </a:defRPr>
            </a:pPr>
            <a:r>
              <a:rPr>
                <a:solidFill>
                  <a:srgbClr val="FFFFFF">
                    <a:alpha val="85000"/>
                  </a:srgbClr>
                </a:solidFill>
              </a:rPr>
              <a:t>    </a:t>
            </a:r>
            <a:r>
              <a:t>vector</a:t>
            </a:r>
            <a:r>
              <a:rPr>
                <a:solidFill>
                  <a:srgbClr val="FFFFFF">
                    <a:alpha val="85000"/>
                  </a:srgbClr>
                </a:solidFill>
              </a:rPr>
              <a:t>&lt;</a:t>
            </a:r>
            <a:r>
              <a:rPr b="1">
                <a:solidFill>
                  <a:srgbClr val="FF7AB2"/>
                </a:solidFill>
              </a:rPr>
              <a:t>int</a:t>
            </a:r>
            <a:r>
              <a:rPr>
                <a:solidFill>
                  <a:srgbClr val="FFFFFF">
                    <a:alpha val="85000"/>
                  </a:srgbClr>
                </a:solidFill>
              </a:rPr>
              <a:t>&gt; v{</a:t>
            </a:r>
            <a:r>
              <a:rPr>
                <a:solidFill>
                  <a:srgbClr val="D9C97C"/>
                </a:solidFill>
              </a:rPr>
              <a:t>1</a:t>
            </a:r>
            <a:r>
              <a:rPr>
                <a:solidFill>
                  <a:srgbClr val="FFFFFF">
                    <a:alpha val="85000"/>
                  </a:srgbClr>
                </a:solidFill>
              </a:rPr>
              <a:t>, </a:t>
            </a:r>
            <a:r>
              <a:rPr>
                <a:solidFill>
                  <a:srgbClr val="D9C97C"/>
                </a:solidFill>
              </a:rPr>
              <a:t>2</a:t>
            </a:r>
            <a:r>
              <a:rPr>
                <a:solidFill>
                  <a:srgbClr val="FFFFFF">
                    <a:alpha val="85000"/>
                  </a:srgbClr>
                </a:solidFill>
              </a:rPr>
              <a:t>, </a:t>
            </a:r>
            <a:r>
              <a:rPr>
                <a:solidFill>
                  <a:srgbClr val="D9C97C"/>
                </a:solidFill>
              </a:rPr>
              <a:t>3</a:t>
            </a:r>
            <a:r>
              <a:rPr>
                <a:solidFill>
                  <a:srgbClr val="FFFFFF">
                    <a:alpha val="85000"/>
                  </a:srgbClr>
                </a:solidFill>
              </a:rPr>
              <a:t>, </a:t>
            </a:r>
            <a:r>
              <a:rPr>
                <a:solidFill>
                  <a:srgbClr val="D9C97C"/>
                </a:solidFill>
              </a:rPr>
              <a:t>4</a:t>
            </a:r>
            <a:r>
              <a:rPr>
                <a:solidFill>
                  <a:srgbClr val="FFFFFF">
                    <a:alpha val="85000"/>
                  </a:srgbClr>
                </a:solidFill>
              </a:rPr>
              <a:t>, </a:t>
            </a:r>
            <a:r>
              <a:rPr>
                <a:solidFill>
                  <a:srgbClr val="D9C97C"/>
                </a:solidFill>
              </a:rPr>
              <a:t>5</a:t>
            </a:r>
            <a:r>
              <a:rPr>
                <a:solidFill>
                  <a:srgbClr val="FFFFFF">
                    <a:alpha val="85000"/>
                  </a:srgbClr>
                </a:solidFill>
              </a:rPr>
              <a:t>};</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7F8C98"/>
                </a:solidFill>
                <a:latin typeface="Menlo Regular"/>
                <a:ea typeface="Menlo Regular"/>
                <a:cs typeface="Menlo Regular"/>
                <a:sym typeface="Menlo Regular"/>
              </a:defRPr>
            </a:pPr>
            <a:r>
              <a:rPr>
                <a:solidFill>
                  <a:srgbClr val="FFFFFF">
                    <a:alpha val="85000"/>
                  </a:srgbClr>
                </a:solidFill>
              </a:rPr>
              <a:t>    </a:t>
            </a:r>
            <a:r>
              <a:t>// declare iterators</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FFFFFF">
                    <a:alpha val="85000"/>
                  </a:srgbClr>
                </a:solidFill>
                <a:latin typeface="Menlo Regular"/>
                <a:ea typeface="Menlo Regular"/>
                <a:cs typeface="Menlo Regular"/>
                <a:sym typeface="Menlo Regular"/>
              </a:defRPr>
            </a:pPr>
            <a:r>
              <a:t>    </a:t>
            </a:r>
            <a:r>
              <a:rPr>
                <a:solidFill>
                  <a:srgbClr val="DABAFF"/>
                </a:solidFill>
              </a:rPr>
              <a:t>vector</a:t>
            </a:r>
            <a:r>
              <a:t>&lt;</a:t>
            </a:r>
            <a:r>
              <a:rPr b="1">
                <a:solidFill>
                  <a:srgbClr val="FF7AB2"/>
                </a:solidFill>
              </a:rPr>
              <a:t>int</a:t>
            </a:r>
            <a:r>
              <a:t>&gt;::</a:t>
            </a:r>
            <a:r>
              <a:rPr>
                <a:solidFill>
                  <a:srgbClr val="DABAFF"/>
                </a:solidFill>
              </a:rPr>
              <a:t>iterator</a:t>
            </a:r>
            <a:r>
              <a:t> it1, it2, temp;</a:t>
            </a: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7F8C98"/>
                </a:solidFill>
                <a:latin typeface="Menlo Regular"/>
                <a:ea typeface="Menlo Regular"/>
                <a:cs typeface="Menlo Regular"/>
                <a:sym typeface="Menlo Regular"/>
              </a:defRPr>
            </a:pPr>
            <a:r>
              <a:rPr>
                <a:solidFill>
                  <a:srgbClr val="FFFFFF">
                    <a:alpha val="85000"/>
                  </a:srgbClr>
                </a:solidFill>
              </a:rPr>
              <a:t>    </a:t>
            </a:r>
            <a:r>
              <a:t>// inititalize the iterators</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7F8C98"/>
                </a:solidFill>
                <a:latin typeface="Menlo Regular"/>
                <a:ea typeface="Menlo Regular"/>
                <a:cs typeface="Menlo Regular"/>
                <a:sym typeface="Menlo Regular"/>
              </a:defRPr>
            </a:pPr>
            <a:r>
              <a:rPr>
                <a:solidFill>
                  <a:srgbClr val="FFFFFF">
                    <a:alpha val="85000"/>
                  </a:srgbClr>
                </a:solidFill>
              </a:rPr>
              <a:t>    it1 = v.</a:t>
            </a:r>
            <a:r>
              <a:rPr>
                <a:solidFill>
                  <a:srgbClr val="B281EB"/>
                </a:solidFill>
              </a:rPr>
              <a:t>begin</a:t>
            </a:r>
            <a:r>
              <a:rPr>
                <a:solidFill>
                  <a:srgbClr val="FFFFFF">
                    <a:alpha val="85000"/>
                  </a:srgbClr>
                </a:solidFill>
              </a:rPr>
              <a:t>();   </a:t>
            </a:r>
            <a:r>
              <a:t>// will point to the first element, i.e. 1</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7F8C98"/>
                </a:solidFill>
                <a:latin typeface="Menlo Regular"/>
                <a:ea typeface="Menlo Regular"/>
                <a:cs typeface="Menlo Regular"/>
                <a:sym typeface="Menlo Regular"/>
              </a:defRPr>
            </a:pPr>
            <a:r>
              <a:rPr>
                <a:solidFill>
                  <a:srgbClr val="FFFFFF">
                    <a:alpha val="85000"/>
                  </a:srgbClr>
                </a:solidFill>
              </a:rPr>
              <a:t>    it2 = v.</a:t>
            </a:r>
            <a:r>
              <a:rPr>
                <a:solidFill>
                  <a:srgbClr val="B281EB"/>
                </a:solidFill>
              </a:rPr>
              <a:t>end</a:t>
            </a:r>
            <a:r>
              <a:rPr>
                <a:solidFill>
                  <a:srgbClr val="FFFFFF">
                    <a:alpha val="85000"/>
                  </a:srgbClr>
                </a:solidFill>
              </a:rPr>
              <a:t>() -</a:t>
            </a:r>
            <a:r>
              <a:rPr>
                <a:solidFill>
                  <a:srgbClr val="D9C97C"/>
                </a:solidFill>
              </a:rPr>
              <a:t>1</a:t>
            </a:r>
            <a:r>
              <a:rPr>
                <a:solidFill>
                  <a:srgbClr val="FFFFFF">
                    <a:alpha val="85000"/>
                  </a:srgbClr>
                </a:solidFill>
              </a:rPr>
              <a:t>;  </a:t>
            </a:r>
            <a:r>
              <a:t>// will point to the last element, i.e. 5</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7F8C98"/>
                </a:solidFill>
                <a:latin typeface="Menlo Regular"/>
                <a:ea typeface="Menlo Regular"/>
                <a:cs typeface="Menlo Regular"/>
                <a:sym typeface="Menlo Regular"/>
              </a:defRPr>
            </a:pPr>
            <a:r>
              <a:rPr>
                <a:solidFill>
                  <a:srgbClr val="FFFFFF">
                    <a:alpha val="85000"/>
                  </a:srgbClr>
                </a:solidFill>
              </a:rPr>
              <a:t>    </a:t>
            </a:r>
            <a:r>
              <a:t>// dereference and print iterators before swapping them</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"Before Swapping"</a:t>
            </a:r>
            <a:r>
              <a:rPr>
                <a:solidFill>
                  <a:srgbClr val="FFFFFF">
                    <a:alpha val="85000"/>
                  </a:srgbClr>
                </a:solidFill>
              </a:rPr>
              <a:t> &lt;&lt; </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b="0" sz="18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"Dereferenced iterator 1: "</a:t>
            </a:r>
            <a:r>
              <a:rPr>
                <a:solidFill>
                  <a:srgbClr val="FFFFFF">
                    <a:alpha val="85000"/>
                  </a:srgbClr>
                </a:solidFill>
              </a:rPr>
              <a:t> &lt;&lt; *it1 &lt;&lt; </a:t>
            </a:r>
            <a:r>
              <a:rPr>
                <a:solidFill>
                  <a:srgbClr val="B281EB"/>
                </a:solidFill>
              </a:rPr>
              <a:t>endl</a:t>
            </a:r>
            <a:r>
              <a:rPr>
                <a:solidFill>
                  <a:srgbClr val="FFFFFF">
                    <a:alpha val="85000"/>
                  </a:srgbClr>
                </a:solidFill>
              </a:rPr>
              <a:t> ;</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r>
              <a:t>    </a:t>
            </a:r>
            <a:r>
              <a:rPr>
                <a:solidFill>
                  <a:srgbClr val="B281EB"/>
                </a:solidFill>
              </a:rPr>
              <a:t>cout</a:t>
            </a:r>
            <a:r>
              <a:t> &lt;&lt; </a:t>
            </a:r>
            <a:r>
              <a:rPr>
                <a:solidFill>
                  <a:srgbClr val="FF8170"/>
                </a:solidFill>
              </a:rPr>
              <a:t>"\n"</a:t>
            </a:r>
            <a:r>
              <a:t>;</a:t>
            </a:r>
          </a:p>
          <a:p>
            <a:pPr algn="l" defTabSz="439419">
              <a:tabLst>
                <a:tab pos="431800" algn="l"/>
              </a:tabLst>
              <a:defRPr b="0" sz="18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"Dereferenced iterator 2: "</a:t>
            </a:r>
            <a:r>
              <a:rPr>
                <a:solidFill>
                  <a:srgbClr val="FFFFFF">
                    <a:alpha val="85000"/>
                  </a:srgbClr>
                </a:solidFill>
              </a:rPr>
              <a:t>&lt;&lt; *it2;</a:t>
            </a:r>
            <a:endParaRPr>
              <a:solidFill>
                <a:srgbClr val="FFFFFF">
                  <a:alpha val="85000"/>
                </a:srgbClr>
              </a:solidFill>
            </a:endParaRPr>
          </a:p>
          <a:p>
            <a:pPr algn="l" defTabSz="439419">
              <a:tabLst>
                <a:tab pos="431800" algn="l"/>
              </a:tabLst>
              <a:defRPr b="0" sz="18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"\n\n"</a:t>
            </a:r>
            <a:r>
              <a:rPr>
                <a:solidFill>
                  <a:srgbClr val="FFFFFF">
                    <a:alpha val="85000"/>
                  </a:srgbClr>
                </a:solidFill>
              </a:rPr>
              <a:t>;</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7F8C98"/>
                </a:solidFill>
                <a:latin typeface="Menlo Regular"/>
                <a:ea typeface="Menlo Regular"/>
                <a:cs typeface="Menlo Regular"/>
                <a:sym typeface="Menlo Regular"/>
              </a:defRPr>
            </a:pPr>
            <a:r>
              <a:rPr>
                <a:solidFill>
                  <a:srgbClr val="FFFFFF">
                    <a:alpha val="85000"/>
                  </a:srgbClr>
                </a:solidFill>
              </a:rPr>
              <a:t>    </a:t>
            </a:r>
            <a:r>
              <a:t>// swap the iterators</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FFFFFF">
                    <a:alpha val="85000"/>
                  </a:srgbClr>
                </a:solidFill>
                <a:latin typeface="Menlo Regular"/>
                <a:ea typeface="Menlo Regular"/>
                <a:cs typeface="Menlo Regular"/>
                <a:sym typeface="Menlo Regular"/>
              </a:defRPr>
            </a:pPr>
            <a:r>
              <a:t>    temp = it1;</a:t>
            </a:r>
          </a:p>
          <a:p>
            <a:pPr algn="l" defTabSz="439419">
              <a:tabLst>
                <a:tab pos="431800" algn="l"/>
              </a:tabLst>
              <a:defRPr b="0" sz="1800">
                <a:solidFill>
                  <a:srgbClr val="FFFFFF">
                    <a:alpha val="85000"/>
                  </a:srgbClr>
                </a:solidFill>
                <a:latin typeface="Menlo Regular"/>
                <a:ea typeface="Menlo Regular"/>
                <a:cs typeface="Menlo Regular"/>
                <a:sym typeface="Menlo Regular"/>
              </a:defRPr>
            </a:pPr>
            <a:r>
              <a:t>            it1 = it2;</a:t>
            </a:r>
          </a:p>
          <a:p>
            <a:pPr algn="l" defTabSz="439419">
              <a:tabLst>
                <a:tab pos="431800" algn="l"/>
              </a:tabLst>
              <a:defRPr b="0" sz="1800">
                <a:solidFill>
                  <a:srgbClr val="FFFFFF">
                    <a:alpha val="85000"/>
                  </a:srgbClr>
                </a:solidFill>
                <a:latin typeface="Menlo Regular"/>
                <a:ea typeface="Menlo Regular"/>
                <a:cs typeface="Menlo Regular"/>
                <a:sym typeface="Menlo Regular"/>
              </a:defRPr>
            </a:pPr>
            <a:r>
              <a:t>    it2 = temp;</a:t>
            </a: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7F8C98"/>
                </a:solidFill>
                <a:latin typeface="Menlo Regular"/>
                <a:ea typeface="Menlo Regular"/>
                <a:cs typeface="Menlo Regular"/>
                <a:sym typeface="Menlo Regular"/>
              </a:defRPr>
            </a:pPr>
            <a:r>
              <a:rPr>
                <a:solidFill>
                  <a:srgbClr val="FFFFFF">
                    <a:alpha val="85000"/>
                  </a:srgbClr>
                </a:solidFill>
              </a:rPr>
              <a:t>    </a:t>
            </a:r>
            <a:r>
              <a:t>// dereference and print iterators after swapping them</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 After swaping "</a:t>
            </a:r>
            <a:r>
              <a:rPr>
                <a:solidFill>
                  <a:srgbClr val="FFFFFF">
                    <a:alpha val="85000"/>
                  </a:srgbClr>
                </a:solidFill>
              </a:rPr>
              <a:t> &lt;&lt; </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b="0" sz="18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 Dereferenced iterator 1: "</a:t>
            </a:r>
            <a:r>
              <a:rPr>
                <a:solidFill>
                  <a:srgbClr val="FFFFFF">
                    <a:alpha val="85000"/>
                  </a:srgbClr>
                </a:solidFill>
              </a:rPr>
              <a:t>&lt;&lt; *it1 &lt;&lt; </a:t>
            </a:r>
            <a:r>
              <a:rPr>
                <a:solidFill>
                  <a:srgbClr val="B281EB"/>
                </a:solidFill>
              </a:rPr>
              <a:t>endl</a:t>
            </a:r>
            <a:r>
              <a:rPr>
                <a:solidFill>
                  <a:srgbClr val="FFFFFF">
                    <a:alpha val="85000"/>
                  </a:srgbClr>
                </a:solidFill>
              </a:rPr>
              <a:t> ;</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r>
              <a:t>    </a:t>
            </a:r>
            <a:r>
              <a:rPr>
                <a:solidFill>
                  <a:srgbClr val="B281EB"/>
                </a:solidFill>
              </a:rPr>
              <a:t>cout</a:t>
            </a:r>
            <a:r>
              <a:t> &lt;&lt; </a:t>
            </a:r>
            <a:r>
              <a:rPr>
                <a:solidFill>
                  <a:srgbClr val="FF8170"/>
                </a:solidFill>
              </a:rPr>
              <a:t>"\n"</a:t>
            </a:r>
            <a:r>
              <a:t>;</a:t>
            </a:r>
          </a:p>
          <a:p>
            <a:pPr algn="l" defTabSz="439419">
              <a:tabLst>
                <a:tab pos="431800" algn="l"/>
              </a:tabLst>
              <a:defRPr b="0" sz="18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 Dereferenced iterator 2: "</a:t>
            </a:r>
            <a:r>
              <a:rPr>
                <a:solidFill>
                  <a:srgbClr val="FFFFFF">
                    <a:alpha val="85000"/>
                  </a:srgbClr>
                </a:solidFill>
              </a:rPr>
              <a:t> &lt;&lt; *it2;</a:t>
            </a:r>
            <a:endParaRPr>
              <a:solidFill>
                <a:srgbClr val="FFFFFF">
                  <a:alpha val="85000"/>
                </a:srgbClr>
              </a:solidFill>
            </a:endParaRPr>
          </a:p>
          <a:p>
            <a:pPr algn="l" defTabSz="439419">
              <a:tabLst>
                <a:tab pos="431800" algn="l"/>
              </a:tabLst>
              <a:defRPr b="0" sz="18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"\n\n"</a:t>
            </a:r>
            <a:r>
              <a:rPr>
                <a:solidFill>
                  <a:srgbClr val="FFFFFF">
                    <a:alpha val="85000"/>
                  </a:srgbClr>
                </a:solidFill>
              </a:rPr>
              <a:t>;</a:t>
            </a:r>
            <a:endParaRPr>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sz="18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algn="l" defTabSz="439419">
              <a:tabLst>
                <a:tab pos="431800" algn="l"/>
              </a:tabLst>
              <a:defRPr b="0" sz="1800">
                <a:solidFill>
                  <a:srgbClr val="FFFFFF">
                    <a:alpha val="85000"/>
                  </a:srgbClr>
                </a:solidFill>
                <a:latin typeface="Menlo Regular"/>
                <a:ea typeface="Menlo Regular"/>
                <a:cs typeface="Menlo Regular"/>
                <a:sym typeface="Menlo Regular"/>
              </a:defRPr>
            </a:pPr>
          </a:p>
          <a:p>
            <a:pPr algn="l" defTabSz="439419">
              <a:tabLst>
                <a:tab pos="431800" algn="l"/>
              </a:tabLst>
              <a:defRPr b="0" sz="18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1" name="Iterator output"/>
          <p:cNvSpPr txBox="1"/>
          <p:nvPr>
            <p:ph type="title"/>
          </p:nvPr>
        </p:nvSpPr>
        <p:spPr>
          <a:prstGeom prst="rect">
            <a:avLst/>
          </a:prstGeom>
        </p:spPr>
        <p:txBody>
          <a:bodyPr/>
          <a:lstStyle/>
          <a:p>
            <a:pPr/>
            <a:r>
              <a:t>Iterator output</a:t>
            </a:r>
          </a:p>
        </p:txBody>
      </p:sp>
      <p:sp>
        <p:nvSpPr>
          <p:cNvPr id="942" name="Output iterators serve exactly the opposite purpose as the input iterators. This iterator is sequentially used for output operations. In other words, you can say that it is used to assign the values. But it can not access the values. It is complementary "/>
          <p:cNvSpPr txBox="1"/>
          <p:nvPr>
            <p:ph type="body" idx="1"/>
          </p:nvPr>
        </p:nvSpPr>
        <p:spPr>
          <a:prstGeom prst="rect">
            <a:avLst/>
          </a:prstGeom>
        </p:spPr>
        <p:txBody>
          <a:bodyPr/>
          <a:lstStyle>
            <a:lvl1pPr marL="0" indent="0" defTabSz="457200">
              <a:lnSpc>
                <a:spcPts val="7300"/>
              </a:lnSpc>
              <a:spcBef>
                <a:spcPts val="1500"/>
              </a:spcBef>
              <a:buSzTx/>
              <a:buNone/>
              <a:defRPr sz="3700">
                <a:latin typeface="Verdana"/>
                <a:ea typeface="Verdana"/>
                <a:cs typeface="Verdana"/>
                <a:sym typeface="Verdana"/>
              </a:defRPr>
            </a:lvl1pPr>
          </a:lstStyle>
          <a:p>
            <a:pPr>
              <a:defRPr>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Output iterators serve exactly the opposite purpose as the input iterators. This iterator is sequentially used for output operations. In other words, you can say that it is used to assign the values. But it can not access the values. It is complementary to the input iterators where you can access the values, but can not assign them. Like the input iterator, it is a one-way iterator. Once you have assigned a value, you are only allowed to increment the iterator, and you can not decrement the output iterator in any way.</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4" name="Iterator output"/>
          <p:cNvSpPr txBox="1"/>
          <p:nvPr>
            <p:ph type="title"/>
          </p:nvPr>
        </p:nvSpPr>
        <p:spPr>
          <a:prstGeom prst="rect">
            <a:avLst/>
          </a:prstGeom>
        </p:spPr>
        <p:txBody>
          <a:bodyPr/>
          <a:lstStyle/>
          <a:p>
            <a:pPr/>
            <a:r>
              <a:t>Iterator output</a:t>
            </a:r>
          </a:p>
        </p:txBody>
      </p:sp>
      <p:sp>
        <p:nvSpPr>
          <p:cNvPr id="945"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946" name="Salient Features…"/>
          <p:cNvSpPr txBox="1"/>
          <p:nvPr/>
        </p:nvSpPr>
        <p:spPr>
          <a:xfrm>
            <a:off x="101600" y="1784349"/>
            <a:ext cx="24434800" cy="1228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9200"/>
              </a:lnSpc>
              <a:spcBef>
                <a:spcPts val="1500"/>
              </a:spcBef>
              <a:defRPr sz="4100">
                <a:solidFill>
                  <a:srgbClr val="3C4858"/>
                </a:solidFill>
                <a:latin typeface="Helvetica"/>
                <a:ea typeface="Helvetica"/>
                <a:cs typeface="Helvetica"/>
                <a:sym typeface="Helvetica"/>
              </a:defRPr>
            </a:pPr>
            <a:r>
              <a:t>Salient Features</a:t>
            </a:r>
          </a:p>
          <a:p>
            <a:pPr algn="l" defTabSz="457200">
              <a:lnSpc>
                <a:spcPts val="6700"/>
              </a:lnSpc>
              <a:spcBef>
                <a:spcPts val="1500"/>
              </a:spcBef>
              <a:defRPr sz="3200">
                <a:solidFill>
                  <a:srgbClr val="3C4858"/>
                </a:solidFill>
                <a:latin typeface="Helvetica"/>
                <a:ea typeface="Helvetica"/>
                <a:cs typeface="Helvetica"/>
                <a:sym typeface="Helvetica"/>
              </a:defRPr>
            </a:pPr>
            <a:r>
              <a:t>The output iterator in C++ has the following salient features: </a:t>
            </a:r>
          </a:p>
          <a:p>
            <a:pPr marL="457200" indent="-317500" algn="l" defTabSz="457200">
              <a:lnSpc>
                <a:spcPts val="6700"/>
              </a:lnSpc>
              <a:buClr>
                <a:srgbClr val="3C4858"/>
              </a:buClr>
              <a:buSzPct val="125000"/>
              <a:buFont typeface="Helvetica Light"/>
              <a:buChar char="•"/>
              <a:defRPr sz="3200">
                <a:solidFill>
                  <a:srgbClr val="3C4858"/>
                </a:solidFill>
                <a:latin typeface="Helvetica"/>
                <a:ea typeface="Helvetica"/>
                <a:cs typeface="Helvetica"/>
                <a:sym typeface="Helvetica"/>
              </a:defRPr>
            </a:pPr>
            <a:r>
              <a:t>Equality and Inequality operator: Just like the input iterators, you can compare the equality of two output iterators. Two iterators are said to be equal if both of them are pointing towards the same location. Otherwise, they are considered unequal.</a:t>
            </a:r>
          </a:p>
          <a:p>
            <a:pPr algn="l" defTabSz="457200">
              <a:lnSpc>
                <a:spcPts val="6700"/>
              </a:lnSpc>
              <a:spcBef>
                <a:spcPts val="1500"/>
              </a:spcBef>
              <a:defRPr sz="3200">
                <a:solidFill>
                  <a:srgbClr val="3C4858"/>
                </a:solidFill>
                <a:latin typeface="Helvetica"/>
                <a:ea typeface="Helvetica"/>
                <a:cs typeface="Helvetica"/>
                <a:sym typeface="Helvetica"/>
              </a:defRPr>
            </a:pPr>
            <a:r>
              <a:t>In the expression shown below, consider it1 and it2 as two output iterators:</a:t>
            </a:r>
          </a:p>
          <a:p>
            <a:pPr algn="l" defTabSz="457200">
              <a:lnSpc>
                <a:spcPts val="6700"/>
              </a:lnSpc>
              <a:spcBef>
                <a:spcPts val="1500"/>
              </a:spcBef>
              <a:defRPr sz="3200">
                <a:solidFill>
                  <a:srgbClr val="3C4858"/>
                </a:solidFill>
                <a:latin typeface="Helvetica"/>
                <a:ea typeface="Helvetica"/>
                <a:cs typeface="Helvetica"/>
                <a:sym typeface="Helvetica"/>
              </a:defRPr>
            </a:pPr>
            <a:r>
              <a:t>it1 == it2  // Using equality operator</a:t>
            </a:r>
          </a:p>
          <a:p>
            <a:pPr algn="l" defTabSz="457200">
              <a:lnSpc>
                <a:spcPts val="6700"/>
              </a:lnSpc>
              <a:spcBef>
                <a:spcPts val="1500"/>
              </a:spcBef>
              <a:defRPr sz="3200">
                <a:solidFill>
                  <a:srgbClr val="3C4858"/>
                </a:solidFill>
                <a:latin typeface="Helvetica"/>
                <a:ea typeface="Helvetica"/>
                <a:cs typeface="Helvetica"/>
                <a:sym typeface="Helvetica"/>
              </a:defRPr>
            </a:pPr>
            <a:r>
              <a:t>it1 != it2  // Using inequality operator</a:t>
            </a:r>
          </a:p>
          <a:p>
            <a:pPr marL="457200" indent="-317500" algn="l" defTabSz="457200">
              <a:lnSpc>
                <a:spcPts val="6700"/>
              </a:lnSpc>
              <a:buClr>
                <a:srgbClr val="3C4858"/>
              </a:buClr>
              <a:buSzPct val="125000"/>
              <a:buFont typeface="Helvetica Light"/>
              <a:buChar char="•"/>
              <a:defRPr sz="3200">
                <a:solidFill>
                  <a:srgbClr val="3C4858"/>
                </a:solidFill>
                <a:latin typeface="Helvetica"/>
                <a:ea typeface="Helvetica"/>
                <a:cs typeface="Helvetica"/>
                <a:sym typeface="Helvetica"/>
              </a:defRPr>
            </a:pPr>
            <a:r>
              <a:t>Usability: Output iterators also work with single-pass algorithms where you can visit an element only once at most. You can assign the value only once.</a:t>
            </a:r>
          </a:p>
          <a:p>
            <a:pPr marL="457200" indent="-317500" algn="l" defTabSz="457200">
              <a:lnSpc>
                <a:spcPts val="6700"/>
              </a:lnSpc>
              <a:buClr>
                <a:srgbClr val="3C4858"/>
              </a:buClr>
              <a:buSzPct val="125000"/>
              <a:buFont typeface="Helvetica Light"/>
              <a:buChar char="•"/>
              <a:defRPr sz="3200">
                <a:solidFill>
                  <a:srgbClr val="3C4858"/>
                </a:solidFill>
                <a:latin typeface="Helvetica"/>
                <a:ea typeface="Helvetica"/>
                <a:cs typeface="Helvetica"/>
                <a:sym typeface="Helvetica"/>
              </a:defRPr>
            </a:pPr>
            <a:r>
              <a:t>Dereferencing: You can dereference an output iterator as an lvalue to get the position for storing the value. The method of dereferencing is the same as for the input iterators.</a:t>
            </a:r>
          </a:p>
          <a:p>
            <a:pPr algn="l" defTabSz="457200">
              <a:lnSpc>
                <a:spcPts val="6700"/>
              </a:lnSpc>
              <a:spcBef>
                <a:spcPts val="1500"/>
              </a:spcBef>
              <a:defRPr sz="3200">
                <a:solidFill>
                  <a:srgbClr val="3C4858"/>
                </a:solidFill>
                <a:latin typeface="Helvetica"/>
                <a:ea typeface="Helvetica"/>
                <a:cs typeface="Helvetica"/>
                <a:sym typeface="Helvetica"/>
              </a:defRPr>
            </a:pPr>
            <a:r>
              <a:t>In the expression shown below, consider it as an output iterator:</a:t>
            </a:r>
          </a:p>
          <a:p>
            <a:pPr algn="l" defTabSz="457200">
              <a:lnSpc>
                <a:spcPts val="6700"/>
              </a:lnSpc>
              <a:spcBef>
                <a:spcPts val="1500"/>
              </a:spcBef>
              <a:defRPr sz="3200">
                <a:solidFill>
                  <a:srgbClr val="3C4858"/>
                </a:solidFill>
                <a:latin typeface="Helvetica"/>
                <a:ea typeface="Helvetica"/>
                <a:cs typeface="Helvetica"/>
                <a:sym typeface="Helvetica"/>
              </a:defRPr>
            </a:pPr>
            <a:r>
              <a:t>*it   // Dereferencing it using the asterisk(*)</a:t>
            </a:r>
          </a:p>
          <a:p>
            <a:pPr marL="457200" indent="-317500" algn="l" defTabSz="457200">
              <a:lnSpc>
                <a:spcPts val="6700"/>
              </a:lnSpc>
              <a:buClr>
                <a:srgbClr val="3C4858"/>
              </a:buClr>
              <a:buSzPct val="125000"/>
              <a:buFont typeface="Helvetica Light"/>
              <a:buChar char="•"/>
              <a:defRPr sz="3200">
                <a:solidFill>
                  <a:srgbClr val="3C4858"/>
                </a:solidFill>
                <a:latin typeface="Helvetica"/>
                <a:ea typeface="Helvetica"/>
                <a:cs typeface="Helvetica"/>
                <a:sym typeface="Helvetica"/>
              </a:defRPr>
            </a:pPr>
            <a:r>
              <a:t>Incrementable: Just like input iterators, output iterators are one-way iterators too, and you can increment them in the forward direction. These iterators can be incremented either in a pre-increment manner or post-increment manner.</a:t>
            </a:r>
          </a:p>
          <a:p>
            <a:pPr algn="l" defTabSz="457200">
              <a:lnSpc>
                <a:spcPts val="6700"/>
              </a:lnSpc>
              <a:spcBef>
                <a:spcPts val="1500"/>
              </a:spcBef>
              <a:defRPr sz="3200">
                <a:solidFill>
                  <a:srgbClr val="3C4858"/>
                </a:solidFill>
                <a:latin typeface="Helvetica"/>
                <a:ea typeface="Helvetica"/>
                <a:cs typeface="Helvetica"/>
                <a:sym typeface="Helvetica"/>
              </a:defRPr>
            </a:pPr>
            <a:r>
              <a:t>In the expression shown below, consider it as an output iterator:</a:t>
            </a:r>
          </a:p>
          <a:p>
            <a:pPr algn="l" defTabSz="457200">
              <a:lnSpc>
                <a:spcPts val="6700"/>
              </a:lnSpc>
              <a:spcBef>
                <a:spcPts val="1500"/>
              </a:spcBef>
              <a:defRPr sz="3200">
                <a:solidFill>
                  <a:srgbClr val="3C4858"/>
                </a:solidFill>
                <a:latin typeface="Helvetica"/>
                <a:ea typeface="Helvetica"/>
                <a:cs typeface="Helvetica"/>
                <a:sym typeface="Helvetica"/>
              </a:defRPr>
            </a:pPr>
            <a:r>
              <a:t>it++   // Using post increment operator</a:t>
            </a:r>
          </a:p>
          <a:p>
            <a:pPr algn="l" defTabSz="457200">
              <a:lnSpc>
                <a:spcPts val="6700"/>
              </a:lnSpc>
              <a:spcBef>
                <a:spcPts val="1500"/>
              </a:spcBef>
              <a:defRPr sz="3200">
                <a:solidFill>
                  <a:srgbClr val="3C4858"/>
                </a:solidFill>
                <a:latin typeface="Helvetica"/>
                <a:ea typeface="Helvetica"/>
                <a:cs typeface="Helvetica"/>
                <a:sym typeface="Helvetica"/>
              </a:defRPr>
            </a:pPr>
            <a:r>
              <a:t>++it   // Using pre increment operator</a:t>
            </a:r>
          </a:p>
          <a:p>
            <a:pPr marL="457200" indent="-317500" algn="l" defTabSz="457200">
              <a:lnSpc>
                <a:spcPts val="6700"/>
              </a:lnSpc>
              <a:buClr>
                <a:srgbClr val="3C4858"/>
              </a:buClr>
              <a:buSzPct val="125000"/>
              <a:buFont typeface="Helvetica Light"/>
              <a:buChar char="•"/>
              <a:defRPr sz="3200">
                <a:solidFill>
                  <a:srgbClr val="3C4858"/>
                </a:solidFill>
                <a:latin typeface="Helvetica"/>
                <a:ea typeface="Helvetica"/>
                <a:cs typeface="Helvetica"/>
                <a:sym typeface="Helvetica"/>
              </a:defRPr>
            </a:pPr>
            <a:r>
              <a:t>Swappable: The value of the two output iterators that are pointing to different positions can be easily swapped or exchanged with each other.</a:t>
            </a:r>
          </a:p>
        </p:txBody>
      </p:sp>
    </p:spTree>
  </p:cSld>
  <p:clrMapOvr>
    <a:masterClrMapping/>
  </p:clrMapOvr>
  <p:transition xmlns:p14="http://schemas.microsoft.com/office/powerpoint/2010/main" spd="med" advClick="1"/>
</p:sld>
</file>

<file path=ppt/slides/slide2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8" name="Iterator output"/>
          <p:cNvSpPr txBox="1"/>
          <p:nvPr>
            <p:ph type="title"/>
          </p:nvPr>
        </p:nvSpPr>
        <p:spPr>
          <a:prstGeom prst="rect">
            <a:avLst/>
          </a:prstGeom>
        </p:spPr>
        <p:txBody>
          <a:bodyPr/>
          <a:lstStyle/>
          <a:p>
            <a:pPr/>
            <a:r>
              <a:t>Iterator output</a:t>
            </a:r>
          </a:p>
        </p:txBody>
      </p:sp>
      <p:sp>
        <p:nvSpPr>
          <p:cNvPr id="949" name="Limitations…"/>
          <p:cNvSpPr txBox="1"/>
          <p:nvPr>
            <p:ph type="body" idx="1"/>
          </p:nvPr>
        </p:nvSpPr>
        <p:spPr>
          <a:prstGeom prst="rect">
            <a:avLst/>
          </a:prstGeom>
        </p:spPr>
        <p:txBody>
          <a:bodyPr/>
          <a:lstStyle/>
          <a:p>
            <a:pPr marL="0" indent="0" defTabSz="457200">
              <a:lnSpc>
                <a:spcPts val="9800"/>
              </a:lnSpc>
              <a:spcBef>
                <a:spcPts val="1500"/>
              </a:spcBef>
              <a:buSzTx/>
              <a:buNone/>
              <a:defRPr sz="4600">
                <a:solidFill>
                  <a:srgbClr val="3C4858"/>
                </a:solidFill>
                <a:latin typeface="Helvetica"/>
                <a:ea typeface="Helvetica"/>
                <a:cs typeface="Helvetica"/>
                <a:sym typeface="Helvetica"/>
              </a:defRPr>
            </a:pPr>
            <a:r>
              <a:t>Limitations</a:t>
            </a:r>
          </a:p>
          <a:p>
            <a:pPr marL="0" indent="0" defTabSz="457200">
              <a:lnSpc>
                <a:spcPts val="7300"/>
              </a:lnSpc>
              <a:spcBef>
                <a:spcPts val="1500"/>
              </a:spcBef>
              <a:buSzTx/>
              <a:buNone/>
              <a:defRPr sz="3700">
                <a:solidFill>
                  <a:srgbClr val="3C4858"/>
                </a:solidFill>
                <a:latin typeface="Helvetica Light"/>
                <a:ea typeface="Helvetica Light"/>
                <a:cs typeface="Helvetica Light"/>
                <a:sym typeface="Helvetica Light"/>
              </a:defRPr>
            </a:pPr>
            <a:r>
              <a:t>The following are some of the major limitations of the output iterators in C++:</a:t>
            </a:r>
          </a:p>
          <a:p>
            <a:pPr marL="457200" indent="-317500" defTabSz="457200">
              <a:lnSpc>
                <a:spcPts val="7300"/>
              </a:lnSpc>
              <a:spcBef>
                <a:spcPts val="0"/>
              </a:spcBef>
              <a:buClr>
                <a:srgbClr val="3C4858"/>
              </a:buClr>
              <a:buFont typeface="Helvetica Light"/>
              <a:defRPr sz="3700">
                <a:solidFill>
                  <a:srgbClr val="3C4858"/>
                </a:solidFill>
                <a:latin typeface="Helvetica Light"/>
                <a:ea typeface="Helvetica Light"/>
                <a:cs typeface="Helvetica Light"/>
                <a:sym typeface="Helvetica Light"/>
              </a:defRPr>
            </a:pPr>
            <a:r>
              <a:t>You can not access the values using output iterators. These iterators can only be used to assign the values.</a:t>
            </a:r>
          </a:p>
          <a:p>
            <a:pPr marL="457200" indent="-317500" defTabSz="457200">
              <a:lnSpc>
                <a:spcPts val="7300"/>
              </a:lnSpc>
              <a:spcBef>
                <a:spcPts val="0"/>
              </a:spcBef>
              <a:buClr>
                <a:srgbClr val="3C4858"/>
              </a:buClr>
              <a:buFont typeface="Helvetica Light"/>
              <a:defRPr sz="3700">
                <a:solidFill>
                  <a:srgbClr val="3C4858"/>
                </a:solidFill>
                <a:latin typeface="Helvetica Light"/>
                <a:ea typeface="Helvetica Light"/>
                <a:cs typeface="Helvetica Light"/>
                <a:sym typeface="Helvetica Light"/>
              </a:defRPr>
            </a:pPr>
            <a:r>
              <a:t>As mentioned earlier, these iterators are unidirectional. They only move in a forward direction i.e., they can only be incremented. You can not decrement them.</a:t>
            </a:r>
          </a:p>
          <a:p>
            <a:pPr marL="457200" indent="-317500" defTabSz="457200">
              <a:lnSpc>
                <a:spcPts val="7300"/>
              </a:lnSpc>
              <a:spcBef>
                <a:spcPts val="0"/>
              </a:spcBef>
              <a:buClr>
                <a:srgbClr val="3C4858"/>
              </a:buClr>
              <a:buFont typeface="Helvetica Light"/>
              <a:defRPr sz="3700">
                <a:solidFill>
                  <a:srgbClr val="3C4858"/>
                </a:solidFill>
                <a:latin typeface="Helvetica Light"/>
                <a:ea typeface="Helvetica Light"/>
                <a:cs typeface="Helvetica Light"/>
                <a:sym typeface="Helvetica Light"/>
              </a:defRPr>
            </a:pPr>
            <a:r>
              <a:t>You can not use these iterators in a multi-pass algorithm where you have to move in both directions inside a container.</a:t>
            </a:r>
          </a:p>
          <a:p>
            <a:pPr marL="457200" indent="-317500" defTabSz="457200">
              <a:lnSpc>
                <a:spcPts val="7300"/>
              </a:lnSpc>
              <a:spcBef>
                <a:spcPts val="0"/>
              </a:spcBef>
              <a:buClr>
                <a:srgbClr val="3C4858"/>
              </a:buClr>
              <a:buFont typeface="Helvetica Light"/>
              <a:defRPr sz="3700">
                <a:solidFill>
                  <a:srgbClr val="3C4858"/>
                </a:solidFill>
                <a:latin typeface="Helvetica Light"/>
                <a:ea typeface="Helvetica Light"/>
                <a:cs typeface="Helvetica Light"/>
                <a:sym typeface="Helvetica Light"/>
              </a:defRPr>
            </a:pPr>
            <a:r>
              <a:t>Just like in input iterators, except for equality and inequality operators, you can not implement any other relational operator on output iterators.</a:t>
            </a:r>
          </a:p>
          <a:p>
            <a:pPr marL="457200" indent="-317500" defTabSz="457200">
              <a:lnSpc>
                <a:spcPts val="7300"/>
              </a:lnSpc>
              <a:spcBef>
                <a:spcPts val="0"/>
              </a:spcBef>
              <a:buClr>
                <a:srgbClr val="3C4858"/>
              </a:buClr>
              <a:buFont typeface="Helvetica Light"/>
              <a:defRPr sz="3700">
                <a:solidFill>
                  <a:srgbClr val="3C4858"/>
                </a:solidFill>
                <a:latin typeface="Helvetica Light"/>
                <a:ea typeface="Helvetica Light"/>
                <a:cs typeface="Helvetica Light"/>
                <a:sym typeface="Helvetica Light"/>
              </a:defRPr>
            </a:pPr>
            <a:r>
              <a:t>Like relational operators, arithmetic operators can not be implemented on the output iterators.</a:t>
            </a:r>
          </a:p>
        </p:txBody>
      </p:sp>
    </p:spTree>
  </p:cSld>
  <p:clrMapOvr>
    <a:masterClrMapping/>
  </p:clrMapOvr>
  <p:transition xmlns:p14="http://schemas.microsoft.com/office/powerpoint/2010/main" spd="med" advClick="1"/>
</p:sld>
</file>

<file path=ppt/slides/slide2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1" name="Iterator Output"/>
          <p:cNvSpPr txBox="1"/>
          <p:nvPr>
            <p:ph type="title"/>
          </p:nvPr>
        </p:nvSpPr>
        <p:spPr>
          <a:prstGeom prst="rect">
            <a:avLst/>
          </a:prstGeom>
        </p:spPr>
        <p:txBody>
          <a:bodyPr/>
          <a:lstStyle/>
          <a:p>
            <a:pPr/>
            <a:r>
              <a:t>Iterator Output</a:t>
            </a:r>
          </a:p>
        </p:txBody>
      </p:sp>
      <p:sp>
        <p:nvSpPr>
          <p:cNvPr id="952"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953" name="#include &lt;iostream&gt;…"/>
          <p:cNvSpPr txBox="1"/>
          <p:nvPr/>
        </p:nvSpPr>
        <p:spPr>
          <a:xfrm>
            <a:off x="1579264" y="1282700"/>
            <a:ext cx="11736290" cy="134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39419">
              <a:tabLst>
                <a:tab pos="431800" algn="l"/>
              </a:tabLst>
              <a:defRPr b="0" sz="14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algn="l" defTabSz="439419">
              <a:tabLst>
                <a:tab pos="431800" algn="l"/>
              </a:tabLst>
              <a:defRPr sz="1900">
                <a:solidFill>
                  <a:srgbClr val="FFA14F"/>
                </a:solidFill>
                <a:latin typeface="Menlo Regular"/>
                <a:ea typeface="Menlo Regular"/>
                <a:cs typeface="Menlo Regular"/>
                <a:sym typeface="Menlo Regular"/>
              </a:defRPr>
            </a:pPr>
            <a:r>
              <a:t>#include </a:t>
            </a:r>
            <a:r>
              <a:rPr>
                <a:solidFill>
                  <a:srgbClr val="FF8170"/>
                </a:solidFill>
              </a:rPr>
              <a:t>&lt;vector&gt;</a:t>
            </a:r>
            <a:endParaRPr>
              <a:solidFill>
                <a:srgbClr val="FFFFFF">
                  <a:alpha val="85000"/>
                </a:srgbClr>
              </a:solidFill>
            </a:endParaRP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7AB2"/>
                </a:solidFill>
                <a:latin typeface="Menlo Regular"/>
                <a:ea typeface="Menlo Regular"/>
                <a:cs typeface="Menlo Regular"/>
                <a:sym typeface="Menlo Regular"/>
              </a:defRPr>
            </a:pPr>
            <a:r>
              <a:t>using</a:t>
            </a:r>
            <a:r>
              <a:rPr>
                <a:solidFill>
                  <a:srgbClr val="FFFFFF">
                    <a:alpha val="85000"/>
                  </a:srgbClr>
                </a:solidFill>
              </a:rPr>
              <a:t> </a:t>
            </a:r>
            <a:r>
              <a:t>namespace</a:t>
            </a:r>
            <a:r>
              <a:rPr>
                <a:solidFill>
                  <a:srgbClr val="FFFFFF">
                    <a:alpha val="85000"/>
                  </a:srgbClr>
                </a:solidFill>
              </a:rPr>
              <a:t> </a:t>
            </a:r>
            <a:r>
              <a:rPr>
                <a:solidFill>
                  <a:srgbClr val="6BDFFF"/>
                </a:solidFill>
              </a:rPr>
              <a:t>std</a:t>
            </a:r>
            <a:r>
              <a:rPr>
                <a:solidFill>
                  <a:srgbClr val="FFFFFF">
                    <a:alpha val="85000"/>
                  </a:srgbClr>
                </a:solidFill>
              </a:rPr>
              <a:t>;</a:t>
            </a:r>
            <a:endParaRPr>
              <a:solidFill>
                <a:srgbClr val="FFFFFF">
                  <a:alpha val="85000"/>
                </a:srgbClr>
              </a:solidFill>
            </a:endParaRP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rPr>
                <a:solidFill>
                  <a:srgbClr val="FF7AB2"/>
                </a:solidFill>
              </a:rPr>
              <a:t>int</a:t>
            </a:r>
            <a:r>
              <a:t> </a:t>
            </a:r>
            <a:r>
              <a:rPr>
                <a:solidFill>
                  <a:srgbClr val="4EB0CC"/>
                </a:solidFill>
              </a:rPr>
              <a:t>main</a:t>
            </a:r>
            <a:r>
              <a:t> () {</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7F8C98"/>
                </a:solidFill>
                <a:latin typeface="Menlo Regular"/>
                <a:ea typeface="Menlo Regular"/>
                <a:cs typeface="Menlo Regular"/>
                <a:sym typeface="Menlo Regular"/>
              </a:defRPr>
            </a:pPr>
            <a:r>
              <a:rPr>
                <a:solidFill>
                  <a:srgbClr val="FFFFFF">
                    <a:alpha val="85000"/>
                  </a:srgbClr>
                </a:solidFill>
              </a:rPr>
              <a:t>    </a:t>
            </a:r>
            <a:r>
              <a:t>// initialize 2 vectors</a:t>
            </a:r>
            <a:endParaRPr>
              <a:solidFill>
                <a:srgbClr val="FFFFFF">
                  <a:alpha val="85000"/>
                </a:srgbClr>
              </a:solidFill>
            </a:endParaRP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a:t>
            </a:r>
            <a:r>
              <a:rPr>
                <a:solidFill>
                  <a:srgbClr val="DABAFF"/>
                </a:solidFill>
              </a:rPr>
              <a:t>vector</a:t>
            </a:r>
            <a:r>
              <a:t>&lt;</a:t>
            </a:r>
            <a:r>
              <a:rPr>
                <a:solidFill>
                  <a:srgbClr val="FF7AB2"/>
                </a:solidFill>
              </a:rPr>
              <a:t>int</a:t>
            </a:r>
            <a:r>
              <a:t>&gt; v1, v2;</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7F8C98"/>
                </a:solidFill>
                <a:latin typeface="Menlo Regular"/>
                <a:ea typeface="Menlo Regular"/>
                <a:cs typeface="Menlo Regular"/>
                <a:sym typeface="Menlo Regular"/>
              </a:defRPr>
            </a:pPr>
            <a:r>
              <a:rPr>
                <a:solidFill>
                  <a:srgbClr val="FFFFFF">
                    <a:alpha val="85000"/>
                  </a:srgbClr>
                </a:solidFill>
              </a:rPr>
              <a:t>   </a:t>
            </a:r>
            <a:r>
              <a:t>// add elements into the vectors</a:t>
            </a:r>
            <a:endParaRPr>
              <a:solidFill>
                <a:srgbClr val="FFFFFF">
                  <a:alpha val="85000"/>
                </a:srgbClr>
              </a:solidFill>
            </a:endParaRP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a:t>
            </a:r>
            <a:r>
              <a:rPr>
                <a:solidFill>
                  <a:srgbClr val="FF7AB2"/>
                </a:solidFill>
              </a:rPr>
              <a:t>for</a:t>
            </a:r>
            <a:r>
              <a:t> (</a:t>
            </a:r>
            <a:r>
              <a:rPr>
                <a:solidFill>
                  <a:srgbClr val="FF7AB2"/>
                </a:solidFill>
              </a:rPr>
              <a:t>int</a:t>
            </a:r>
            <a:r>
              <a:t> i = </a:t>
            </a:r>
            <a:r>
              <a:rPr>
                <a:solidFill>
                  <a:srgbClr val="D9C97C"/>
                </a:solidFill>
              </a:rPr>
              <a:t>1</a:t>
            </a:r>
            <a:r>
              <a:t>; i &lt;= </a:t>
            </a:r>
            <a:r>
              <a:rPr>
                <a:solidFill>
                  <a:srgbClr val="D9C97C"/>
                </a:solidFill>
              </a:rPr>
              <a:t>10</a:t>
            </a:r>
            <a:r>
              <a:t>; i++) {</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v1.</a:t>
            </a:r>
            <a:r>
              <a:rPr>
                <a:solidFill>
                  <a:srgbClr val="B281EB"/>
                </a:solidFill>
              </a:rPr>
              <a:t>push_back</a:t>
            </a:r>
            <a:r>
              <a:t>(i);</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v2.</a:t>
            </a:r>
            <a:r>
              <a:rPr>
                <a:solidFill>
                  <a:srgbClr val="B281EB"/>
                </a:solidFill>
              </a:rPr>
              <a:t>push_back</a:t>
            </a:r>
            <a:r>
              <a:t>(i + </a:t>
            </a:r>
            <a:r>
              <a:rPr>
                <a:solidFill>
                  <a:srgbClr val="D9C97C"/>
                </a:solidFill>
              </a:rPr>
              <a:t>2</a:t>
            </a:r>
            <a:r>
              <a:t>);</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7F8C98"/>
                </a:solidFill>
                <a:latin typeface="Menlo Regular"/>
                <a:ea typeface="Menlo Regular"/>
                <a:cs typeface="Menlo Regular"/>
                <a:sym typeface="Menlo Regular"/>
              </a:defRPr>
            </a:pPr>
            <a:r>
              <a:rPr>
                <a:solidFill>
                  <a:srgbClr val="FFFFFF">
                    <a:alpha val="85000"/>
                  </a:srgbClr>
                </a:solidFill>
              </a:rPr>
              <a:t>   </a:t>
            </a:r>
            <a:r>
              <a:t>// initialize an iterator itr pointing to</a:t>
            </a:r>
            <a:endParaRPr>
              <a:solidFill>
                <a:srgbClr val="FFFFFF">
                  <a:alpha val="85000"/>
                </a:srgbClr>
              </a:solidFill>
            </a:endParaRP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7F8C98"/>
                </a:solidFill>
                <a:latin typeface="Menlo Regular"/>
                <a:ea typeface="Menlo Regular"/>
                <a:cs typeface="Menlo Regular"/>
                <a:sym typeface="Menlo Regular"/>
              </a:defRPr>
            </a:pPr>
            <a:r>
              <a:rPr>
                <a:solidFill>
                  <a:srgbClr val="FFFFFF">
                    <a:alpha val="85000"/>
                  </a:srgbClr>
                </a:solidFill>
              </a:rPr>
              <a:t>   </a:t>
            </a:r>
            <a:r>
              <a:t>// the first element in vector v1</a:t>
            </a:r>
            <a:endParaRPr>
              <a:solidFill>
                <a:srgbClr val="FFFFFF">
                  <a:alpha val="85000"/>
                </a:srgbClr>
              </a:solidFill>
            </a:endParaRP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a:t>
            </a:r>
            <a:r>
              <a:rPr>
                <a:solidFill>
                  <a:srgbClr val="DABAFF"/>
                </a:solidFill>
              </a:rPr>
              <a:t>vector</a:t>
            </a:r>
            <a:r>
              <a:t>&lt;</a:t>
            </a:r>
            <a:r>
              <a:rPr>
                <a:solidFill>
                  <a:srgbClr val="FF7AB2"/>
                </a:solidFill>
              </a:rPr>
              <a:t>int</a:t>
            </a:r>
            <a:r>
              <a:t>&gt;::</a:t>
            </a:r>
            <a:r>
              <a:rPr>
                <a:solidFill>
                  <a:srgbClr val="DABAFF"/>
                </a:solidFill>
              </a:rPr>
              <a:t>iterator</a:t>
            </a:r>
            <a:r>
              <a:t> itr = v1.</a:t>
            </a:r>
            <a:r>
              <a:rPr>
                <a:solidFill>
                  <a:srgbClr val="B281EB"/>
                </a:solidFill>
              </a:rPr>
              <a:t>begin</a:t>
            </a:r>
            <a:r>
              <a:t>();</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7F8C98"/>
                </a:solidFill>
                <a:latin typeface="Menlo Regular"/>
                <a:ea typeface="Menlo Regular"/>
                <a:cs typeface="Menlo Regular"/>
                <a:sym typeface="Menlo Regular"/>
              </a:defRPr>
            </a:pPr>
            <a:r>
              <a:rPr>
                <a:solidFill>
                  <a:srgbClr val="FFFFFF">
                    <a:alpha val="85000"/>
                  </a:srgbClr>
                </a:solidFill>
              </a:rPr>
              <a:t>    </a:t>
            </a:r>
            <a:r>
              <a:t>// copy elements of v2 vector to v1 vector at the beginning</a:t>
            </a:r>
            <a:endParaRPr>
              <a:solidFill>
                <a:srgbClr val="FFFFFF">
                  <a:alpha val="85000"/>
                </a:srgbClr>
              </a:solidFill>
            </a:endParaRP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a:t>
            </a:r>
            <a:r>
              <a:rPr>
                <a:solidFill>
                  <a:srgbClr val="B281EB"/>
                </a:solidFill>
              </a:rPr>
              <a:t>copy</a:t>
            </a:r>
            <a:r>
              <a:t> (v2.</a:t>
            </a:r>
            <a:r>
              <a:rPr>
                <a:solidFill>
                  <a:srgbClr val="B281EB"/>
                </a:solidFill>
              </a:rPr>
              <a:t>begin</a:t>
            </a:r>
            <a:r>
              <a:t>(), v2.</a:t>
            </a:r>
            <a:r>
              <a:rPr>
                <a:solidFill>
                  <a:srgbClr val="B281EB"/>
                </a:solidFill>
              </a:rPr>
              <a:t>end</a:t>
            </a:r>
            <a:r>
              <a:t>(), </a:t>
            </a:r>
            <a:r>
              <a:rPr>
                <a:solidFill>
                  <a:srgbClr val="B281EB"/>
                </a:solidFill>
              </a:rPr>
              <a:t>inserter</a:t>
            </a:r>
            <a:r>
              <a:t>(v1, itr));</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7F8C98"/>
                </a:solidFill>
                <a:latin typeface="Menlo Regular"/>
                <a:ea typeface="Menlo Regular"/>
                <a:cs typeface="Menlo Regular"/>
                <a:sym typeface="Menlo Regular"/>
              </a:defRPr>
            </a:pPr>
            <a:r>
              <a:rPr>
                <a:solidFill>
                  <a:srgbClr val="FFFFFF">
                    <a:alpha val="85000"/>
                  </a:srgbClr>
                </a:solidFill>
              </a:rPr>
              <a:t>   </a:t>
            </a:r>
            <a:r>
              <a:t>// print the elements of the vector v1</a:t>
            </a:r>
            <a:endParaRPr>
              <a:solidFill>
                <a:srgbClr val="FFFFFF">
                  <a:alpha val="85000"/>
                </a:srgbClr>
              </a:solidFill>
            </a:endParaRP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a:t>
            </a:r>
          </a:p>
          <a:p>
            <a:pPr algn="l" defTabSz="439419">
              <a:tabLst>
                <a:tab pos="431800" algn="l"/>
              </a:tabLst>
              <a:defRPr sz="19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"Elements of vector v1 after copying elements of v2 are :"</a:t>
            </a:r>
            <a:r>
              <a:rPr>
                <a:solidFill>
                  <a:srgbClr val="FFFFFF">
                    <a:alpha val="85000"/>
                  </a:srgbClr>
                </a:solidFill>
              </a:rPr>
              <a:t> &lt;&lt; </a:t>
            </a:r>
            <a:r>
              <a:rPr>
                <a:solidFill>
                  <a:srgbClr val="B281EB"/>
                </a:solidFill>
              </a:rPr>
              <a:t>endl</a:t>
            </a:r>
            <a:r>
              <a:rPr>
                <a:solidFill>
                  <a:srgbClr val="FFFFFF">
                    <a:alpha val="85000"/>
                  </a:srgbClr>
                </a:solidFill>
              </a:rPr>
              <a:t> ;</a:t>
            </a:r>
            <a:endParaRPr>
              <a:solidFill>
                <a:srgbClr val="FFFFFF">
                  <a:alpha val="85000"/>
                </a:srgbClr>
              </a:solidFill>
            </a:endParaR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a:t>
            </a:r>
            <a:r>
              <a:rPr>
                <a:solidFill>
                  <a:srgbClr val="FF7AB2"/>
                </a:solidFill>
              </a:rPr>
              <a:t>for</a:t>
            </a:r>
            <a:r>
              <a:t> ( itr = v1.</a:t>
            </a:r>
            <a:r>
              <a:rPr>
                <a:solidFill>
                  <a:srgbClr val="B281EB"/>
                </a:solidFill>
              </a:rPr>
              <a:t>begin</a:t>
            </a:r>
            <a:r>
              <a:t>(); itr!= v1.</a:t>
            </a:r>
            <a:r>
              <a:rPr>
                <a:solidFill>
                  <a:srgbClr val="B281EB"/>
                </a:solidFill>
              </a:rPr>
              <a:t>end</a:t>
            </a:r>
            <a:r>
              <a:t>(); ++itr )</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a:t>
            </a:r>
            <a:r>
              <a:rPr>
                <a:solidFill>
                  <a:srgbClr val="B281EB"/>
                </a:solidFill>
              </a:rPr>
              <a:t>cout</a:t>
            </a:r>
            <a:r>
              <a:t> &lt;&lt; </a:t>
            </a:r>
            <a:r>
              <a:rPr>
                <a:solidFill>
                  <a:srgbClr val="FF8170"/>
                </a:solidFill>
              </a:rPr>
              <a:t>" "</a:t>
            </a:r>
            <a:r>
              <a:t>&lt;&lt; *itr;</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      </a:t>
            </a:r>
            <a:r>
              <a:rPr>
                <a:solidFill>
                  <a:srgbClr val="B281EB"/>
                </a:solidFill>
              </a:rPr>
              <a:t>cout</a:t>
            </a:r>
            <a:r>
              <a:t> &lt;&lt; </a:t>
            </a:r>
            <a:r>
              <a:rPr>
                <a:solidFill>
                  <a:srgbClr val="FF8170"/>
                </a:solidFill>
              </a:rPr>
              <a:t>"\n\n"</a:t>
            </a:r>
            <a:r>
              <a:t>;</a:t>
            </a:r>
          </a:p>
          <a:p>
            <a:pPr algn="l" defTabSz="439419">
              <a:tabLst>
                <a:tab pos="431800" algn="l"/>
              </a:tabLst>
              <a:defRPr sz="1900">
                <a:solidFill>
                  <a:srgbClr val="FFFFFF">
                    <a:alpha val="85000"/>
                  </a:srgbClr>
                </a:solidFill>
                <a:latin typeface="Menlo Regular"/>
                <a:ea typeface="Menlo Regular"/>
                <a:cs typeface="Menlo Regular"/>
                <a:sym typeface="Menlo Regular"/>
              </a:defRPr>
            </a:pPr>
          </a:p>
          <a:p>
            <a:pPr algn="l" defTabSz="439419">
              <a:tabLst>
                <a:tab pos="431800" algn="l"/>
              </a:tabLst>
              <a:defRPr sz="19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User defined  literals"/>
          <p:cNvSpPr txBox="1"/>
          <p:nvPr>
            <p:ph type="title"/>
          </p:nvPr>
        </p:nvSpPr>
        <p:spPr>
          <a:prstGeom prst="rect">
            <a:avLst/>
          </a:prstGeom>
        </p:spPr>
        <p:txBody>
          <a:bodyPr/>
          <a:lstStyle/>
          <a:p>
            <a:pPr/>
            <a:r>
              <a:t>User defined  literals </a:t>
            </a:r>
          </a:p>
        </p:txBody>
      </p:sp>
      <p:sp>
        <p:nvSpPr>
          <p:cNvPr id="217" name="// Examples of classical long double Weight = 2.3; //  pounds? kilograms? grams?…"/>
          <p:cNvSpPr txBox="1"/>
          <p:nvPr>
            <p:ph type="body" idx="1"/>
          </p:nvPr>
        </p:nvSpPr>
        <p:spPr>
          <a:prstGeom prst="rect">
            <a:avLst/>
          </a:prstGeom>
        </p:spPr>
        <p:txBody>
          <a:bodyPr/>
          <a:lstStyle/>
          <a:p>
            <a:pPr marL="0" indent="0" defTabSz="182880">
              <a:spcBef>
                <a:spcPts val="0"/>
              </a:spcBef>
              <a:buSzTx/>
              <a:buNone/>
              <a:defRPr sz="1560">
                <a:solidFill>
                  <a:srgbClr val="FFFFFF"/>
                </a:solidFill>
                <a:latin typeface="Courier"/>
                <a:ea typeface="Courier"/>
                <a:cs typeface="Courier"/>
                <a:sym typeface="Courier"/>
              </a:defRPr>
            </a:pPr>
            <a:r>
              <a:t>// Examples of classical long double Weight = 2.3; //  pounds? kilograms? grams?</a:t>
            </a:r>
          </a:p>
          <a:p>
            <a:pPr marL="0" indent="0" defTabSz="182880">
              <a:spcBef>
                <a:spcPts val="0"/>
              </a:spcBef>
              <a:buSzTx/>
              <a:buNone/>
              <a:defRPr sz="1560">
                <a:solidFill>
                  <a:srgbClr val="FFFFFF"/>
                </a:solidFill>
                <a:latin typeface="Courier"/>
                <a:ea typeface="Courier"/>
                <a:cs typeface="Courier"/>
                <a:sym typeface="Courier"/>
              </a:defRPr>
            </a:pPr>
          </a:p>
          <a:p>
            <a:pPr marL="0" indent="0" defTabSz="182880">
              <a:spcBef>
                <a:spcPts val="0"/>
              </a:spcBef>
              <a:buSzTx/>
              <a:buNone/>
              <a:defRPr sz="1560">
                <a:solidFill>
                  <a:srgbClr val="FFFFFF"/>
                </a:solidFill>
                <a:latin typeface="Courier"/>
                <a:ea typeface="Courier"/>
                <a:cs typeface="Courier"/>
                <a:sym typeface="Courier"/>
              </a:defRPr>
            </a:pPr>
            <a:r>
              <a:t>// With UDL, we attach units to the values which has</a:t>
            </a:r>
          </a:p>
          <a:p>
            <a:pPr marL="0" indent="0" defTabSz="182880">
              <a:spcBef>
                <a:spcPts val="0"/>
              </a:spcBef>
              <a:buSzTx/>
              <a:buNone/>
              <a:defRPr sz="1560">
                <a:solidFill>
                  <a:srgbClr val="FFFFFF"/>
                </a:solidFill>
                <a:latin typeface="Courier"/>
                <a:ea typeface="Courier"/>
                <a:cs typeface="Courier"/>
                <a:sym typeface="Courier"/>
              </a:defRPr>
            </a:pPr>
            <a:r>
              <a:t>// following advantages</a:t>
            </a:r>
          </a:p>
          <a:p>
            <a:pPr marL="0" indent="0" defTabSz="182880">
              <a:spcBef>
                <a:spcPts val="0"/>
              </a:spcBef>
              <a:buSzTx/>
              <a:buNone/>
              <a:defRPr sz="1560">
                <a:solidFill>
                  <a:srgbClr val="FFFFFF"/>
                </a:solidFill>
                <a:latin typeface="Courier"/>
                <a:ea typeface="Courier"/>
                <a:cs typeface="Courier"/>
                <a:sym typeface="Courier"/>
              </a:defRPr>
            </a:pPr>
            <a:r>
              <a:t>// 1) The code becomes readable.</a:t>
            </a:r>
          </a:p>
          <a:p>
            <a:pPr marL="0" indent="0" defTabSz="182880">
              <a:spcBef>
                <a:spcPts val="0"/>
              </a:spcBef>
              <a:buSzTx/>
              <a:buNone/>
              <a:defRPr sz="1560">
                <a:solidFill>
                  <a:srgbClr val="FFFFFF"/>
                </a:solidFill>
                <a:latin typeface="Courier"/>
                <a:ea typeface="Courier"/>
                <a:cs typeface="Courier"/>
                <a:sym typeface="Courier"/>
              </a:defRPr>
            </a:pPr>
            <a:r>
              <a:t>// 2) Conversion computations are // literals (UDLs)</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t>#include&lt;iostream&gt;</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t>#include&lt;iomanip&gt;</a:t>
            </a:r>
            <a:endParaRPr>
              <a:solidFill>
                <a:srgbClr val="000000"/>
              </a:solidFill>
            </a:endParaRPr>
          </a:p>
          <a:p>
            <a:pPr marL="0" indent="0" defTabSz="182880">
              <a:lnSpc>
                <a:spcPts val="2500"/>
              </a:lnSpc>
              <a:spcBef>
                <a:spcPts val="0"/>
              </a:spcBef>
              <a:buSzTx/>
              <a:buNone/>
              <a:defRPr b="1" sz="1560">
                <a:solidFill>
                  <a:srgbClr val="F92672"/>
                </a:solidFill>
                <a:latin typeface="Courier New"/>
                <a:ea typeface="Courier New"/>
                <a:cs typeface="Courier New"/>
                <a:sym typeface="Courier New"/>
              </a:defRPr>
            </a:pPr>
            <a:r>
              <a:t>using</a:t>
            </a:r>
            <a:r>
              <a:rPr b="0">
                <a:solidFill>
                  <a:srgbClr val="000000"/>
                </a:solidFill>
              </a:rPr>
              <a:t> </a:t>
            </a:r>
            <a:r>
              <a:t>namespace</a:t>
            </a:r>
            <a:r>
              <a:rPr b="0">
                <a:solidFill>
                  <a:srgbClr val="000000"/>
                </a:solidFill>
              </a:rPr>
              <a:t> </a:t>
            </a:r>
            <a:r>
              <a:rPr b="0">
                <a:solidFill>
                  <a:srgbClr val="F8F8F2"/>
                </a:solidFill>
              </a:rPr>
              <a:t>std;</a:t>
            </a:r>
            <a:endParaRPr b="0">
              <a:solidFill>
                <a:srgbClr val="000000"/>
              </a:solidFill>
            </a:endParaRPr>
          </a:p>
          <a:p>
            <a:pPr marL="0" indent="0" defTabSz="182880">
              <a:lnSpc>
                <a:spcPts val="2600"/>
              </a:lnSpc>
              <a:spcBef>
                <a:spcPts val="0"/>
              </a:spcBef>
              <a:buSzTx/>
              <a:buNone/>
              <a:defRPr sz="1560">
                <a:latin typeface="Courier New"/>
                <a:ea typeface="Courier New"/>
                <a:cs typeface="Courier New"/>
                <a:sym typeface="Courier New"/>
              </a:defRPr>
            </a:pPr>
            <a:r>
              <a:t>  </a:t>
            </a:r>
          </a:p>
          <a:p>
            <a:pPr marL="0" indent="0" defTabSz="182880">
              <a:lnSpc>
                <a:spcPts val="2500"/>
              </a:lnSpc>
              <a:spcBef>
                <a:spcPts val="0"/>
              </a:spcBef>
              <a:buSzTx/>
              <a:buNone/>
              <a:defRPr sz="1560">
                <a:solidFill>
                  <a:srgbClr val="75715E"/>
                </a:solidFill>
                <a:latin typeface="Courier New"/>
                <a:ea typeface="Courier New"/>
                <a:cs typeface="Courier New"/>
                <a:sym typeface="Courier New"/>
              </a:defRPr>
            </a:pPr>
            <a:r>
              <a:t>// user defined literals</a:t>
            </a:r>
            <a:endParaRPr>
              <a:solidFill>
                <a:srgbClr val="000000"/>
              </a:solidFill>
            </a:endParaRPr>
          </a:p>
          <a:p>
            <a:pPr marL="0" indent="0" defTabSz="182880">
              <a:lnSpc>
                <a:spcPts val="2600"/>
              </a:lnSpc>
              <a:spcBef>
                <a:spcPts val="0"/>
              </a:spcBef>
              <a:buSzTx/>
              <a:buNone/>
              <a:defRPr sz="1560">
                <a:latin typeface="Courier New"/>
                <a:ea typeface="Courier New"/>
                <a:cs typeface="Courier New"/>
                <a:sym typeface="Courier New"/>
              </a:defRPr>
            </a:pPr>
            <a:r>
              <a:t>  </a:t>
            </a:r>
          </a:p>
          <a:p>
            <a:pPr marL="0" indent="0" defTabSz="182880">
              <a:lnSpc>
                <a:spcPts val="2500"/>
              </a:lnSpc>
              <a:spcBef>
                <a:spcPts val="0"/>
              </a:spcBef>
              <a:buSzTx/>
              <a:buNone/>
              <a:defRPr sz="1560">
                <a:solidFill>
                  <a:srgbClr val="75715E"/>
                </a:solidFill>
                <a:latin typeface="Courier New"/>
                <a:ea typeface="Courier New"/>
                <a:cs typeface="Courier New"/>
                <a:sym typeface="Courier New"/>
              </a:defRPr>
            </a:pPr>
            <a:r>
              <a:t>// KiloGram</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rPr b="1">
                <a:solidFill>
                  <a:srgbClr val="66D9EF"/>
                </a:solidFill>
              </a:rPr>
              <a:t>long</a:t>
            </a:r>
            <a:r>
              <a:rPr>
                <a:solidFill>
                  <a:srgbClr val="000000"/>
                </a:solidFill>
              </a:rPr>
              <a:t> </a:t>
            </a:r>
            <a:r>
              <a:rPr b="1">
                <a:solidFill>
                  <a:srgbClr val="66D9EF"/>
                </a:solidFill>
              </a:rPr>
              <a:t>double</a:t>
            </a:r>
            <a:r>
              <a:rPr>
                <a:solidFill>
                  <a:srgbClr val="000000"/>
                </a:solidFill>
              </a:rPr>
              <a:t> </a:t>
            </a:r>
            <a:r>
              <a:t>operator</a:t>
            </a:r>
            <a:r>
              <a:rPr>
                <a:solidFill>
                  <a:srgbClr val="E6DB74"/>
                </a:solidFill>
              </a:rPr>
              <a:t>""</a:t>
            </a:r>
            <a:r>
              <a:rPr>
                <a:solidFill>
                  <a:srgbClr val="000000"/>
                </a:solidFill>
              </a:rPr>
              <a:t> </a:t>
            </a:r>
            <a:r>
              <a:t>_kg( </a:t>
            </a:r>
            <a:r>
              <a:rPr b="1">
                <a:solidFill>
                  <a:srgbClr val="66D9EF"/>
                </a:solidFill>
              </a:rPr>
              <a:t>long</a:t>
            </a:r>
            <a:r>
              <a:rPr>
                <a:solidFill>
                  <a:srgbClr val="000000"/>
                </a:solidFill>
              </a:rPr>
              <a:t> </a:t>
            </a:r>
            <a:r>
              <a:rPr b="1">
                <a:solidFill>
                  <a:srgbClr val="66D9EF"/>
                </a:solidFill>
              </a:rPr>
              <a:t>double</a:t>
            </a:r>
            <a:r>
              <a:rPr>
                <a:solidFill>
                  <a:srgbClr val="000000"/>
                </a:solidFill>
              </a:rPr>
              <a:t> </a:t>
            </a:r>
            <a:r>
              <a:t>x )</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t>{</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rPr>
                <a:solidFill>
                  <a:srgbClr val="000000"/>
                </a:solidFill>
              </a:rPr>
              <a:t>    </a:t>
            </a:r>
            <a:r>
              <a:rPr b="1">
                <a:solidFill>
                  <a:srgbClr val="F92672"/>
                </a:solidFill>
              </a:rPr>
              <a:t>return</a:t>
            </a:r>
            <a:r>
              <a:rPr>
                <a:solidFill>
                  <a:srgbClr val="000000"/>
                </a:solidFill>
              </a:rPr>
              <a:t> </a:t>
            </a:r>
            <a:r>
              <a:t>x*1000;</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t>}</a:t>
            </a:r>
            <a:endParaRPr>
              <a:solidFill>
                <a:srgbClr val="000000"/>
              </a:solidFill>
            </a:endParaRPr>
          </a:p>
          <a:p>
            <a:pPr marL="0" indent="0" defTabSz="182880">
              <a:lnSpc>
                <a:spcPts val="2600"/>
              </a:lnSpc>
              <a:spcBef>
                <a:spcPts val="0"/>
              </a:spcBef>
              <a:buSzTx/>
              <a:buNone/>
              <a:defRPr sz="1560">
                <a:latin typeface="Courier New"/>
                <a:ea typeface="Courier New"/>
                <a:cs typeface="Courier New"/>
                <a:sym typeface="Courier New"/>
              </a:defRPr>
            </a:pPr>
            <a:r>
              <a:t>  </a:t>
            </a:r>
          </a:p>
          <a:p>
            <a:pPr marL="0" indent="0" defTabSz="182880">
              <a:lnSpc>
                <a:spcPts val="2500"/>
              </a:lnSpc>
              <a:spcBef>
                <a:spcPts val="0"/>
              </a:spcBef>
              <a:buSzTx/>
              <a:buNone/>
              <a:defRPr sz="1560">
                <a:solidFill>
                  <a:srgbClr val="75715E"/>
                </a:solidFill>
                <a:latin typeface="Courier New"/>
                <a:ea typeface="Courier New"/>
                <a:cs typeface="Courier New"/>
                <a:sym typeface="Courier New"/>
              </a:defRPr>
            </a:pPr>
            <a:r>
              <a:t>// Gram</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rPr b="1">
                <a:solidFill>
                  <a:srgbClr val="66D9EF"/>
                </a:solidFill>
              </a:rPr>
              <a:t>long</a:t>
            </a:r>
            <a:r>
              <a:rPr>
                <a:solidFill>
                  <a:srgbClr val="000000"/>
                </a:solidFill>
              </a:rPr>
              <a:t> </a:t>
            </a:r>
            <a:r>
              <a:rPr b="1">
                <a:solidFill>
                  <a:srgbClr val="66D9EF"/>
                </a:solidFill>
              </a:rPr>
              <a:t>double</a:t>
            </a:r>
            <a:r>
              <a:rPr>
                <a:solidFill>
                  <a:srgbClr val="000000"/>
                </a:solidFill>
              </a:rPr>
              <a:t> </a:t>
            </a:r>
            <a:r>
              <a:t>operator</a:t>
            </a:r>
            <a:r>
              <a:rPr>
                <a:solidFill>
                  <a:srgbClr val="E6DB74"/>
                </a:solidFill>
              </a:rPr>
              <a:t>""</a:t>
            </a:r>
            <a:r>
              <a:rPr>
                <a:solidFill>
                  <a:srgbClr val="000000"/>
                </a:solidFill>
              </a:rPr>
              <a:t> </a:t>
            </a:r>
            <a:r>
              <a:t>_g( </a:t>
            </a:r>
            <a:r>
              <a:rPr b="1">
                <a:solidFill>
                  <a:srgbClr val="66D9EF"/>
                </a:solidFill>
              </a:rPr>
              <a:t>long</a:t>
            </a:r>
            <a:r>
              <a:rPr>
                <a:solidFill>
                  <a:srgbClr val="000000"/>
                </a:solidFill>
              </a:rPr>
              <a:t> </a:t>
            </a:r>
            <a:r>
              <a:rPr b="1">
                <a:solidFill>
                  <a:srgbClr val="66D9EF"/>
                </a:solidFill>
              </a:rPr>
              <a:t>double</a:t>
            </a:r>
            <a:r>
              <a:rPr>
                <a:solidFill>
                  <a:srgbClr val="000000"/>
                </a:solidFill>
              </a:rPr>
              <a:t> </a:t>
            </a:r>
            <a:r>
              <a:t>x )</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t>{</a:t>
            </a:r>
            <a:endParaRPr>
              <a:solidFill>
                <a:srgbClr val="000000"/>
              </a:solidFill>
            </a:endParaRPr>
          </a:p>
          <a:p>
            <a:pPr marL="0" indent="0" defTabSz="182880">
              <a:lnSpc>
                <a:spcPts val="2500"/>
              </a:lnSpc>
              <a:spcBef>
                <a:spcPts val="0"/>
              </a:spcBef>
              <a:buSzTx/>
              <a:buNone/>
              <a:defRPr b="1" sz="1560">
                <a:solidFill>
                  <a:srgbClr val="F92672"/>
                </a:solidFill>
                <a:latin typeface="Courier New"/>
                <a:ea typeface="Courier New"/>
                <a:cs typeface="Courier New"/>
                <a:sym typeface="Courier New"/>
              </a:defRPr>
            </a:pPr>
            <a:r>
              <a:rPr b="0">
                <a:solidFill>
                  <a:srgbClr val="000000"/>
                </a:solidFill>
              </a:rPr>
              <a:t>    </a:t>
            </a:r>
            <a:r>
              <a:t>return</a:t>
            </a:r>
            <a:r>
              <a:rPr b="0">
                <a:solidFill>
                  <a:srgbClr val="000000"/>
                </a:solidFill>
              </a:rPr>
              <a:t> </a:t>
            </a:r>
            <a:r>
              <a:rPr b="0">
                <a:solidFill>
                  <a:srgbClr val="F8F8F2"/>
                </a:solidFill>
              </a:rPr>
              <a:t>x;</a:t>
            </a:r>
            <a:endParaRPr b="0">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t>}</a:t>
            </a:r>
            <a:endParaRPr>
              <a:solidFill>
                <a:srgbClr val="000000"/>
              </a:solidFill>
            </a:endParaRPr>
          </a:p>
          <a:p>
            <a:pPr marL="0" indent="0" defTabSz="182880">
              <a:lnSpc>
                <a:spcPts val="2600"/>
              </a:lnSpc>
              <a:spcBef>
                <a:spcPts val="0"/>
              </a:spcBef>
              <a:buSzTx/>
              <a:buNone/>
              <a:defRPr sz="1560">
                <a:latin typeface="Courier New"/>
                <a:ea typeface="Courier New"/>
                <a:cs typeface="Courier New"/>
                <a:sym typeface="Courier New"/>
              </a:defRPr>
            </a:pPr>
            <a:r>
              <a:t>  </a:t>
            </a:r>
          </a:p>
          <a:p>
            <a:pPr marL="0" indent="0" defTabSz="182880">
              <a:lnSpc>
                <a:spcPts val="2500"/>
              </a:lnSpc>
              <a:spcBef>
                <a:spcPts val="0"/>
              </a:spcBef>
              <a:buSzTx/>
              <a:buNone/>
              <a:defRPr sz="1560">
                <a:solidFill>
                  <a:srgbClr val="75715E"/>
                </a:solidFill>
                <a:latin typeface="Courier New"/>
                <a:ea typeface="Courier New"/>
                <a:cs typeface="Courier New"/>
                <a:sym typeface="Courier New"/>
              </a:defRPr>
            </a:pPr>
            <a:r>
              <a:t>// MiliGram</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rPr b="1">
                <a:solidFill>
                  <a:srgbClr val="66D9EF"/>
                </a:solidFill>
              </a:rPr>
              <a:t>long</a:t>
            </a:r>
            <a:r>
              <a:rPr>
                <a:solidFill>
                  <a:srgbClr val="000000"/>
                </a:solidFill>
              </a:rPr>
              <a:t> </a:t>
            </a:r>
            <a:r>
              <a:rPr b="1">
                <a:solidFill>
                  <a:srgbClr val="66D9EF"/>
                </a:solidFill>
              </a:rPr>
              <a:t>double</a:t>
            </a:r>
            <a:r>
              <a:rPr>
                <a:solidFill>
                  <a:srgbClr val="000000"/>
                </a:solidFill>
              </a:rPr>
              <a:t> </a:t>
            </a:r>
            <a:r>
              <a:t>operator</a:t>
            </a:r>
            <a:r>
              <a:rPr>
                <a:solidFill>
                  <a:srgbClr val="E6DB74"/>
                </a:solidFill>
              </a:rPr>
              <a:t>""</a:t>
            </a:r>
            <a:r>
              <a:rPr>
                <a:solidFill>
                  <a:srgbClr val="000000"/>
                </a:solidFill>
              </a:rPr>
              <a:t> </a:t>
            </a:r>
            <a:r>
              <a:t>_mg( </a:t>
            </a:r>
            <a:r>
              <a:rPr b="1">
                <a:solidFill>
                  <a:srgbClr val="66D9EF"/>
                </a:solidFill>
              </a:rPr>
              <a:t>long</a:t>
            </a:r>
            <a:r>
              <a:rPr>
                <a:solidFill>
                  <a:srgbClr val="000000"/>
                </a:solidFill>
              </a:rPr>
              <a:t> </a:t>
            </a:r>
            <a:r>
              <a:rPr b="1">
                <a:solidFill>
                  <a:srgbClr val="66D9EF"/>
                </a:solidFill>
              </a:rPr>
              <a:t>double</a:t>
            </a:r>
            <a:r>
              <a:rPr>
                <a:solidFill>
                  <a:srgbClr val="000000"/>
                </a:solidFill>
              </a:rPr>
              <a:t> </a:t>
            </a:r>
            <a:r>
              <a:t>x )</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t>{</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rPr>
                <a:solidFill>
                  <a:srgbClr val="000000"/>
                </a:solidFill>
              </a:rPr>
              <a:t>    </a:t>
            </a:r>
            <a:r>
              <a:rPr b="1">
                <a:solidFill>
                  <a:srgbClr val="F92672"/>
                </a:solidFill>
              </a:rPr>
              <a:t>return</a:t>
            </a:r>
            <a:r>
              <a:rPr>
                <a:solidFill>
                  <a:srgbClr val="000000"/>
                </a:solidFill>
              </a:rPr>
              <a:t> </a:t>
            </a:r>
            <a:r>
              <a:t>x / 1000;</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t>}</a:t>
            </a:r>
            <a:endParaRPr>
              <a:solidFill>
                <a:srgbClr val="000000"/>
              </a:solidFill>
            </a:endParaRPr>
          </a:p>
          <a:p>
            <a:pPr marL="0" indent="0" defTabSz="182880">
              <a:lnSpc>
                <a:spcPts val="2600"/>
              </a:lnSpc>
              <a:spcBef>
                <a:spcPts val="0"/>
              </a:spcBef>
              <a:buSzTx/>
              <a:buNone/>
              <a:defRPr sz="1560">
                <a:latin typeface="Courier New"/>
                <a:ea typeface="Courier New"/>
                <a:cs typeface="Courier New"/>
                <a:sym typeface="Courier New"/>
              </a:defRPr>
            </a:pPr>
            <a:r>
              <a:t>  </a:t>
            </a:r>
          </a:p>
          <a:p>
            <a:pPr marL="0" indent="0" defTabSz="182880">
              <a:lnSpc>
                <a:spcPts val="2500"/>
              </a:lnSpc>
              <a:spcBef>
                <a:spcPts val="0"/>
              </a:spcBef>
              <a:buSzTx/>
              <a:buNone/>
              <a:defRPr sz="1560">
                <a:solidFill>
                  <a:srgbClr val="75715E"/>
                </a:solidFill>
                <a:latin typeface="Courier New"/>
                <a:ea typeface="Courier New"/>
                <a:cs typeface="Courier New"/>
                <a:sym typeface="Courier New"/>
              </a:defRPr>
            </a:pPr>
            <a:r>
              <a:t>// Driver code</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rPr b="1">
                <a:solidFill>
                  <a:srgbClr val="66D9EF"/>
                </a:solidFill>
              </a:rPr>
              <a:t>int</a:t>
            </a:r>
            <a:r>
              <a:rPr>
                <a:solidFill>
                  <a:srgbClr val="000000"/>
                </a:solidFill>
              </a:rPr>
              <a:t> </a:t>
            </a:r>
            <a:r>
              <a:t>main()</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t>{</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rPr>
                <a:solidFill>
                  <a:srgbClr val="000000"/>
                </a:solidFill>
              </a:rPr>
              <a:t>    </a:t>
            </a:r>
            <a:r>
              <a:rPr b="1">
                <a:solidFill>
                  <a:srgbClr val="66D9EF"/>
                </a:solidFill>
              </a:rPr>
              <a:t>long</a:t>
            </a:r>
            <a:r>
              <a:rPr>
                <a:solidFill>
                  <a:srgbClr val="000000"/>
                </a:solidFill>
              </a:rPr>
              <a:t> </a:t>
            </a:r>
            <a:r>
              <a:rPr b="1">
                <a:solidFill>
                  <a:srgbClr val="66D9EF"/>
                </a:solidFill>
              </a:rPr>
              <a:t>double</a:t>
            </a:r>
            <a:r>
              <a:rPr>
                <a:solidFill>
                  <a:srgbClr val="000000"/>
                </a:solidFill>
              </a:rPr>
              <a:t> </a:t>
            </a:r>
            <a:r>
              <a:t>weight = 3.6_kg;</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rPr>
                <a:solidFill>
                  <a:srgbClr val="000000"/>
                </a:solidFill>
              </a:rPr>
              <a:t>    </a:t>
            </a:r>
            <a:r>
              <a:t>cout &lt;&lt; weight &lt;&lt; endl;</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rPr>
                <a:solidFill>
                  <a:srgbClr val="000000"/>
                </a:solidFill>
              </a:rPr>
              <a:t>    </a:t>
            </a:r>
            <a:r>
              <a:t>cout &lt;&lt; setprecision(8) &lt;&lt; ( weight + 2.3_mg ) &lt;&lt; endl;</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rPr>
                <a:solidFill>
                  <a:srgbClr val="000000"/>
                </a:solidFill>
              </a:rPr>
              <a:t>    </a:t>
            </a:r>
            <a:r>
              <a:t>cout &lt;&lt; ( 32.3_kg / 2.0_g ) &lt;&lt; endl;</a:t>
            </a:r>
            <a:endParaRPr>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rPr>
                <a:solidFill>
                  <a:srgbClr val="000000"/>
                </a:solidFill>
              </a:rPr>
              <a:t>    </a:t>
            </a:r>
            <a:r>
              <a:t>cout &lt;&lt; ( 32.3_mg *2.0_g ) &lt;&lt; endl;</a:t>
            </a:r>
            <a:endParaRPr>
              <a:solidFill>
                <a:srgbClr val="000000"/>
              </a:solidFill>
            </a:endParaRPr>
          </a:p>
          <a:p>
            <a:pPr marL="0" indent="0" defTabSz="182880">
              <a:lnSpc>
                <a:spcPts val="2500"/>
              </a:lnSpc>
              <a:spcBef>
                <a:spcPts val="0"/>
              </a:spcBef>
              <a:buSzTx/>
              <a:buNone/>
              <a:defRPr b="1" sz="1560">
                <a:solidFill>
                  <a:srgbClr val="F92672"/>
                </a:solidFill>
                <a:latin typeface="Courier New"/>
                <a:ea typeface="Courier New"/>
                <a:cs typeface="Courier New"/>
                <a:sym typeface="Courier New"/>
              </a:defRPr>
            </a:pPr>
            <a:r>
              <a:rPr b="0">
                <a:solidFill>
                  <a:srgbClr val="000000"/>
                </a:solidFill>
              </a:rPr>
              <a:t>    </a:t>
            </a:r>
            <a:r>
              <a:t>return</a:t>
            </a:r>
            <a:r>
              <a:rPr b="0">
                <a:solidFill>
                  <a:srgbClr val="000000"/>
                </a:solidFill>
              </a:rPr>
              <a:t> </a:t>
            </a:r>
            <a:r>
              <a:rPr b="0">
                <a:solidFill>
                  <a:srgbClr val="F8F8F2"/>
                </a:solidFill>
              </a:rPr>
              <a:t>0;</a:t>
            </a:r>
            <a:endParaRPr b="0">
              <a:solidFill>
                <a:srgbClr val="000000"/>
              </a:solidFill>
            </a:endParaRPr>
          </a:p>
          <a:p>
            <a:pPr marL="0" indent="0" defTabSz="182880">
              <a:lnSpc>
                <a:spcPts val="2500"/>
              </a:lnSpc>
              <a:spcBef>
                <a:spcPts val="0"/>
              </a:spcBef>
              <a:buSzTx/>
              <a:buNone/>
              <a:defRPr sz="1560">
                <a:solidFill>
                  <a:srgbClr val="F8F8F2"/>
                </a:solidFill>
                <a:latin typeface="Courier New"/>
                <a:ea typeface="Courier New"/>
                <a:cs typeface="Courier New"/>
                <a:sym typeface="Courier New"/>
              </a:defRPr>
            </a:pPr>
            <a:r>
              <a:t>}</a:t>
            </a:r>
            <a:endParaRPr>
              <a:solidFill>
                <a:srgbClr val="000000"/>
              </a:solidFill>
            </a:endParaRPr>
          </a:p>
          <a:p>
            <a:pPr marL="0" indent="0" defTabSz="182880">
              <a:spcBef>
                <a:spcPts val="0"/>
              </a:spcBef>
              <a:buSzTx/>
              <a:buNone/>
              <a:defRPr sz="1560">
                <a:solidFill>
                  <a:srgbClr val="FFFFFF"/>
                </a:solidFill>
                <a:latin typeface="Courier"/>
                <a:ea typeface="Courier"/>
                <a:cs typeface="Courier"/>
                <a:sym typeface="Courier"/>
              </a:defRPr>
            </a:pPr>
            <a:r>
              <a:t>done at compile time. </a:t>
            </a:r>
          </a:p>
          <a:p>
            <a:pPr marL="0" indent="0" defTabSz="182880">
              <a:spcBef>
                <a:spcPts val="0"/>
              </a:spcBef>
              <a:buSzTx/>
              <a:buNone/>
              <a:defRPr sz="1560">
                <a:solidFill>
                  <a:srgbClr val="FFFFFF"/>
                </a:solidFill>
                <a:latin typeface="Courier"/>
                <a:ea typeface="Courier"/>
                <a:cs typeface="Courier"/>
                <a:sym typeface="Courier"/>
              </a:defRPr>
            </a:pPr>
            <a:r>
              <a:t>weight = 2.3kg;</a:t>
            </a:r>
          </a:p>
          <a:p>
            <a:pPr marL="0" indent="0" defTabSz="182880">
              <a:spcBef>
                <a:spcPts val="0"/>
              </a:spcBef>
              <a:buSzTx/>
              <a:buNone/>
              <a:defRPr sz="1560">
                <a:solidFill>
                  <a:srgbClr val="FFFFFF"/>
                </a:solidFill>
                <a:latin typeface="Courier"/>
                <a:ea typeface="Courier"/>
                <a:cs typeface="Courier"/>
                <a:sym typeface="Courier"/>
              </a:defRPr>
            </a:pPr>
            <a:r>
              <a:t>ratio = 2.3kg/1.2lb;</a:t>
            </a:r>
          </a:p>
          <a:p>
            <a:pPr marL="0" indent="0" defTabSz="182880">
              <a:spcBef>
                <a:spcPts val="0"/>
              </a:spcBef>
              <a:buSzTx/>
              <a:buNone/>
              <a:defRPr sz="1560">
                <a:solidFill>
                  <a:srgbClr val="FFFFFF"/>
                </a:solidFill>
                <a:latin typeface="Courier"/>
                <a:ea typeface="Courier"/>
                <a:cs typeface="Courier"/>
                <a:sym typeface="Courier"/>
              </a:defRPr>
            </a:pPr>
            <a:r>
              <a:t>literals for // Examples of classical literals for built-in types.</a:t>
            </a:r>
          </a:p>
          <a:p>
            <a:pPr marL="0" indent="0" defTabSz="182880">
              <a:spcBef>
                <a:spcPts val="0"/>
              </a:spcBef>
              <a:buSzTx/>
              <a:buNone/>
              <a:defRPr sz="1560">
                <a:solidFill>
                  <a:srgbClr val="FFFFFF"/>
                </a:solidFill>
                <a:latin typeface="Courier"/>
                <a:ea typeface="Courier"/>
                <a:cs typeface="Courier"/>
                <a:sym typeface="Courier"/>
              </a:defRPr>
            </a:pPr>
            <a:r>
              <a:t>42    // int</a:t>
            </a:r>
          </a:p>
          <a:p>
            <a:pPr marL="0" indent="0" defTabSz="182880">
              <a:spcBef>
                <a:spcPts val="0"/>
              </a:spcBef>
              <a:buSzTx/>
              <a:buNone/>
              <a:defRPr sz="1560">
                <a:solidFill>
                  <a:srgbClr val="FFFFFF"/>
                </a:solidFill>
                <a:latin typeface="Courier"/>
                <a:ea typeface="Courier"/>
                <a:cs typeface="Courier"/>
                <a:sym typeface="Courier"/>
              </a:defRPr>
            </a:pPr>
            <a:r>
              <a:t>2.4    // double</a:t>
            </a:r>
          </a:p>
          <a:p>
            <a:pPr marL="0" indent="0" defTabSz="182880">
              <a:spcBef>
                <a:spcPts val="0"/>
              </a:spcBef>
              <a:buSzTx/>
              <a:buNone/>
              <a:defRPr sz="1560">
                <a:solidFill>
                  <a:srgbClr val="FFFFFF"/>
                </a:solidFill>
                <a:latin typeface="Courier"/>
                <a:ea typeface="Courier"/>
                <a:cs typeface="Courier"/>
                <a:sym typeface="Courier"/>
              </a:defRPr>
            </a:pPr>
            <a:r>
              <a:t>3.2F    // float</a:t>
            </a:r>
          </a:p>
          <a:p>
            <a:pPr marL="0" indent="0" defTabSz="182880">
              <a:spcBef>
                <a:spcPts val="0"/>
              </a:spcBef>
              <a:buSzTx/>
              <a:buNone/>
              <a:defRPr sz="1560">
                <a:solidFill>
                  <a:srgbClr val="FFFFFF"/>
                </a:solidFill>
                <a:latin typeface="Courier"/>
                <a:ea typeface="Courier"/>
                <a:cs typeface="Courier"/>
                <a:sym typeface="Courier"/>
              </a:defRPr>
            </a:pPr>
            <a:r>
              <a:t>'w'    // char</a:t>
            </a:r>
          </a:p>
          <a:p>
            <a:pPr marL="0" indent="0" defTabSz="182880">
              <a:spcBef>
                <a:spcPts val="0"/>
              </a:spcBef>
              <a:buSzTx/>
              <a:buNone/>
              <a:defRPr sz="1560">
                <a:solidFill>
                  <a:srgbClr val="FFFFFF"/>
                </a:solidFill>
                <a:latin typeface="Courier"/>
                <a:ea typeface="Courier"/>
                <a:cs typeface="Courier"/>
                <a:sym typeface="Courier"/>
              </a:defRPr>
            </a:pPr>
            <a:r>
              <a:t>32ULL    // Unsigned long long</a:t>
            </a:r>
          </a:p>
          <a:p>
            <a:pPr marL="0" indent="0" defTabSz="182880">
              <a:spcBef>
                <a:spcPts val="0"/>
              </a:spcBef>
              <a:buSzTx/>
              <a:buNone/>
              <a:defRPr sz="1560">
                <a:solidFill>
                  <a:srgbClr val="FFFFFF"/>
                </a:solidFill>
                <a:latin typeface="Courier"/>
                <a:ea typeface="Courier"/>
                <a:cs typeface="Courier"/>
                <a:sym typeface="Courier"/>
              </a:defRPr>
            </a:pPr>
            <a:r>
              <a:t>0xD0    // Hexadecimal unsigned</a:t>
            </a:r>
          </a:p>
          <a:p>
            <a:pPr marL="0" indent="0" defTabSz="182880">
              <a:spcBef>
                <a:spcPts val="0"/>
              </a:spcBef>
              <a:buSzTx/>
              <a:buNone/>
              <a:defRPr sz="1560">
                <a:solidFill>
                  <a:srgbClr val="FFFFFF"/>
                </a:solidFill>
                <a:latin typeface="Courier"/>
                <a:ea typeface="Courier"/>
                <a:cs typeface="Courier"/>
                <a:sym typeface="Courier"/>
              </a:defRPr>
            </a:pPr>
            <a:r>
              <a:t>"cd"    // C-style string(const char[3]")</a:t>
            </a:r>
          </a:p>
          <a:p>
            <a:pPr marL="0" indent="0" defTabSz="182880">
              <a:spcBef>
                <a:spcPts val="0"/>
              </a:spcBef>
              <a:buSzTx/>
              <a:buNone/>
              <a:defRPr sz="1560">
                <a:solidFill>
                  <a:srgbClr val="FFFFFF"/>
                </a:solidFill>
                <a:latin typeface="Courier"/>
                <a:ea typeface="Courier"/>
                <a:cs typeface="Courier"/>
                <a:sym typeface="Courier"/>
              </a:defRPr>
            </a:pPr>
            <a:r>
              <a:t>// Examples of classical literals for built-in types.</a:t>
            </a:r>
          </a:p>
          <a:p>
            <a:pPr marL="0" indent="0" defTabSz="182880">
              <a:spcBef>
                <a:spcPts val="0"/>
              </a:spcBef>
              <a:buSzTx/>
              <a:buNone/>
              <a:defRPr sz="1560">
                <a:solidFill>
                  <a:srgbClr val="FFFFFF"/>
                </a:solidFill>
                <a:latin typeface="Courier"/>
                <a:ea typeface="Courier"/>
                <a:cs typeface="Courier"/>
                <a:sym typeface="Courier"/>
              </a:defRPr>
            </a:pPr>
            <a:r>
              <a:t>42    // int</a:t>
            </a:r>
          </a:p>
          <a:p>
            <a:pPr marL="0" indent="0" defTabSz="182880">
              <a:spcBef>
                <a:spcPts val="0"/>
              </a:spcBef>
              <a:buSzTx/>
              <a:buNone/>
              <a:defRPr sz="1560">
                <a:solidFill>
                  <a:srgbClr val="FFFFFF"/>
                </a:solidFill>
                <a:latin typeface="Courier"/>
                <a:ea typeface="Courier"/>
                <a:cs typeface="Courier"/>
                <a:sym typeface="Courier"/>
              </a:defRPr>
            </a:pPr>
            <a:r>
              <a:t>2.4    // double</a:t>
            </a:r>
          </a:p>
          <a:p>
            <a:pPr marL="0" indent="0" defTabSz="182880">
              <a:spcBef>
                <a:spcPts val="0"/>
              </a:spcBef>
              <a:buSzTx/>
              <a:buNone/>
              <a:defRPr sz="1560">
                <a:solidFill>
                  <a:srgbClr val="FFFFFF"/>
                </a:solidFill>
                <a:latin typeface="Courier"/>
                <a:ea typeface="Courier"/>
                <a:cs typeface="Courier"/>
                <a:sym typeface="Courier"/>
              </a:defRPr>
            </a:pPr>
            <a:r>
              <a:t>3.2F    // float</a:t>
            </a:r>
          </a:p>
          <a:p>
            <a:pPr marL="0" indent="0" defTabSz="182880">
              <a:spcBef>
                <a:spcPts val="0"/>
              </a:spcBef>
              <a:buSzTx/>
              <a:buNone/>
              <a:defRPr sz="1560">
                <a:solidFill>
                  <a:srgbClr val="FFFFFF"/>
                </a:solidFill>
                <a:latin typeface="Courier"/>
                <a:ea typeface="Courier"/>
                <a:cs typeface="Courier"/>
                <a:sym typeface="Courier"/>
              </a:defRPr>
            </a:pPr>
            <a:r>
              <a:t>'w'    // char</a:t>
            </a:r>
          </a:p>
          <a:p>
            <a:pPr marL="0" indent="0" defTabSz="182880">
              <a:spcBef>
                <a:spcPts val="0"/>
              </a:spcBef>
              <a:buSzTx/>
              <a:buNone/>
              <a:defRPr sz="1560">
                <a:solidFill>
                  <a:srgbClr val="FFFFFF"/>
                </a:solidFill>
                <a:latin typeface="Courier"/>
                <a:ea typeface="Courier"/>
                <a:cs typeface="Courier"/>
                <a:sym typeface="Courier"/>
              </a:defRPr>
            </a:pPr>
            <a:r>
              <a:t>32ULL    // Unsigned long long</a:t>
            </a:r>
          </a:p>
          <a:p>
            <a:pPr marL="0" indent="0" defTabSz="182880">
              <a:spcBef>
                <a:spcPts val="0"/>
              </a:spcBef>
              <a:buSzTx/>
              <a:buNone/>
              <a:defRPr sz="1560">
                <a:solidFill>
                  <a:srgbClr val="FFFFFF"/>
                </a:solidFill>
                <a:latin typeface="Courier"/>
                <a:ea typeface="Courier"/>
                <a:cs typeface="Courier"/>
                <a:sym typeface="Courier"/>
              </a:defRPr>
            </a:pPr>
            <a:r>
              <a:t>0xD0    // Hexadecimal unsigned</a:t>
            </a:r>
          </a:p>
          <a:p>
            <a:pPr marL="0" indent="0" defTabSz="182880">
              <a:spcBef>
                <a:spcPts val="0"/>
              </a:spcBef>
              <a:buSzTx/>
              <a:buNone/>
              <a:defRPr sz="1560">
                <a:solidFill>
                  <a:srgbClr val="FFFFFF"/>
                </a:solidFill>
                <a:latin typeface="Courier"/>
                <a:ea typeface="Courier"/>
                <a:cs typeface="Courier"/>
                <a:sym typeface="Courier"/>
              </a:defRPr>
            </a:pPr>
            <a:r>
              <a:t>"cd"    // C-style string(const char[3]")</a:t>
            </a:r>
          </a:p>
          <a:p>
            <a:pPr marL="0" indent="0" defTabSz="182880">
              <a:spcBef>
                <a:spcPts val="0"/>
              </a:spcBef>
              <a:buSzTx/>
              <a:buNone/>
              <a:defRPr sz="1560">
                <a:solidFill>
                  <a:srgbClr val="FFFFFF"/>
                </a:solidFill>
                <a:latin typeface="Courier"/>
                <a:ea typeface="Courier"/>
                <a:cs typeface="Courier"/>
                <a:sym typeface="Courier"/>
              </a:defRPr>
            </a:pPr>
            <a:r>
              <a:t>built-in types.</a:t>
            </a:r>
          </a:p>
          <a:p>
            <a:pPr marL="0" indent="0" defTabSz="182880">
              <a:spcBef>
                <a:spcPts val="0"/>
              </a:spcBef>
              <a:buSzTx/>
              <a:buNone/>
              <a:defRPr sz="1560">
                <a:solidFill>
                  <a:srgbClr val="FFFFFF"/>
                </a:solidFill>
                <a:latin typeface="Courier"/>
                <a:ea typeface="Courier"/>
                <a:cs typeface="Courier"/>
                <a:sym typeface="Courier"/>
              </a:defRPr>
            </a:pPr>
            <a:r>
              <a:t>42    // int</a:t>
            </a:r>
          </a:p>
          <a:p>
            <a:pPr marL="0" indent="0" defTabSz="182880">
              <a:spcBef>
                <a:spcPts val="0"/>
              </a:spcBef>
              <a:buSzTx/>
              <a:buNone/>
              <a:defRPr sz="1560">
                <a:solidFill>
                  <a:srgbClr val="FFFFFF"/>
                </a:solidFill>
                <a:latin typeface="Courier"/>
                <a:ea typeface="Courier"/>
                <a:cs typeface="Courier"/>
                <a:sym typeface="Courier"/>
              </a:defRPr>
            </a:pPr>
            <a:r>
              <a:t>2.4    // double</a:t>
            </a:r>
          </a:p>
          <a:p>
            <a:pPr marL="0" indent="0" defTabSz="182880">
              <a:spcBef>
                <a:spcPts val="0"/>
              </a:spcBef>
              <a:buSzTx/>
              <a:buNone/>
              <a:defRPr sz="1560">
                <a:solidFill>
                  <a:srgbClr val="FFFFFF"/>
                </a:solidFill>
                <a:latin typeface="Courier"/>
                <a:ea typeface="Courier"/>
                <a:cs typeface="Courier"/>
                <a:sym typeface="Courier"/>
              </a:defRPr>
            </a:pPr>
            <a:r>
              <a:t>3.2F    // float</a:t>
            </a:r>
          </a:p>
          <a:p>
            <a:pPr marL="0" indent="0" defTabSz="182880">
              <a:spcBef>
                <a:spcPts val="0"/>
              </a:spcBef>
              <a:buSzTx/>
              <a:buNone/>
              <a:defRPr sz="1560">
                <a:solidFill>
                  <a:srgbClr val="FFFFFF"/>
                </a:solidFill>
                <a:latin typeface="Courier"/>
                <a:ea typeface="Courier"/>
                <a:cs typeface="Courier"/>
                <a:sym typeface="Courier"/>
              </a:defRPr>
            </a:pPr>
            <a:r>
              <a:t>'w'    // char</a:t>
            </a:r>
          </a:p>
          <a:p>
            <a:pPr marL="0" indent="0" defTabSz="182880">
              <a:spcBef>
                <a:spcPts val="0"/>
              </a:spcBef>
              <a:buSzTx/>
              <a:buNone/>
              <a:defRPr sz="1560">
                <a:solidFill>
                  <a:srgbClr val="FFFFFF"/>
                </a:solidFill>
                <a:latin typeface="Courier"/>
                <a:ea typeface="Courier"/>
                <a:cs typeface="Courier"/>
                <a:sym typeface="Courier"/>
              </a:defRPr>
            </a:pPr>
            <a:r>
              <a:t>32ULL    // Unsigned long long</a:t>
            </a:r>
          </a:p>
          <a:p>
            <a:pPr marL="0" indent="0" defTabSz="182880">
              <a:spcBef>
                <a:spcPts val="0"/>
              </a:spcBef>
              <a:buSzTx/>
              <a:buNone/>
              <a:defRPr sz="1560">
                <a:solidFill>
                  <a:srgbClr val="FFFFFF"/>
                </a:solidFill>
                <a:latin typeface="Courier"/>
                <a:ea typeface="Courier"/>
                <a:cs typeface="Courier"/>
                <a:sym typeface="Courier"/>
              </a:defRPr>
            </a:pPr>
            <a:r>
              <a:t>0xD0    // Hexadecimal unsigned</a:t>
            </a:r>
          </a:p>
          <a:p>
            <a:pPr marL="0" indent="0" defTabSz="182880">
              <a:spcBef>
                <a:spcPts val="0"/>
              </a:spcBef>
              <a:buSzTx/>
              <a:buNone/>
              <a:defRPr sz="1560">
                <a:solidFill>
                  <a:srgbClr val="FFFFFF"/>
                </a:solidFill>
                <a:latin typeface="Courier"/>
                <a:ea typeface="Courier"/>
                <a:cs typeface="Courier"/>
                <a:sym typeface="Courier"/>
              </a:defRPr>
            </a:pPr>
            <a:r>
              <a:t>"cd"    // C-style string(const char[3]")</a:t>
            </a:r>
          </a:p>
        </p:txBody>
      </p:sp>
      <p:sp>
        <p:nvSpPr>
          <p:cNvPr id="218" name="// Examples of classical literals for built-in types.…"/>
          <p:cNvSpPr txBox="1"/>
          <p:nvPr/>
        </p:nvSpPr>
        <p:spPr>
          <a:xfrm>
            <a:off x="9030444" y="6788150"/>
            <a:ext cx="6577112" cy="227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1600">
                <a:solidFill>
                  <a:srgbClr val="FFFFFF"/>
                </a:solidFill>
                <a:latin typeface="Courier"/>
                <a:ea typeface="Courier"/>
                <a:cs typeface="Courier"/>
                <a:sym typeface="Courier"/>
              </a:defRPr>
            </a:pPr>
            <a:r>
              <a:t>// Examples of classical literals for built-in types.</a:t>
            </a:r>
          </a:p>
          <a:p>
            <a:pPr algn="l" defTabSz="457200">
              <a:defRPr b="0" sz="1600">
                <a:solidFill>
                  <a:srgbClr val="FFFFFF"/>
                </a:solidFill>
                <a:latin typeface="Courier"/>
                <a:ea typeface="Courier"/>
                <a:cs typeface="Courier"/>
                <a:sym typeface="Courier"/>
              </a:defRPr>
            </a:pPr>
            <a:r>
              <a:t>42    // int</a:t>
            </a:r>
          </a:p>
          <a:p>
            <a:pPr algn="l" defTabSz="457200">
              <a:defRPr b="0" sz="1600">
                <a:solidFill>
                  <a:srgbClr val="FFFFFF"/>
                </a:solidFill>
                <a:latin typeface="Courier"/>
                <a:ea typeface="Courier"/>
                <a:cs typeface="Courier"/>
                <a:sym typeface="Courier"/>
              </a:defRPr>
            </a:pPr>
            <a:r>
              <a:t>2.4    // double</a:t>
            </a:r>
          </a:p>
          <a:p>
            <a:pPr algn="l" defTabSz="457200">
              <a:defRPr b="0" sz="1600">
                <a:solidFill>
                  <a:srgbClr val="FFFFFF"/>
                </a:solidFill>
                <a:latin typeface="Courier"/>
                <a:ea typeface="Courier"/>
                <a:cs typeface="Courier"/>
                <a:sym typeface="Courier"/>
              </a:defRPr>
            </a:pPr>
            <a:r>
              <a:t>3.2F    // float</a:t>
            </a:r>
          </a:p>
          <a:p>
            <a:pPr algn="l" defTabSz="457200">
              <a:defRPr b="0" sz="1600">
                <a:solidFill>
                  <a:srgbClr val="FFFFFF"/>
                </a:solidFill>
                <a:latin typeface="Courier"/>
                <a:ea typeface="Courier"/>
                <a:cs typeface="Courier"/>
                <a:sym typeface="Courier"/>
              </a:defRPr>
            </a:pPr>
            <a:r>
              <a:t>'w'    // char</a:t>
            </a:r>
          </a:p>
          <a:p>
            <a:pPr algn="l" defTabSz="457200">
              <a:defRPr b="0" sz="1600">
                <a:solidFill>
                  <a:srgbClr val="FFFFFF"/>
                </a:solidFill>
                <a:latin typeface="Courier"/>
                <a:ea typeface="Courier"/>
                <a:cs typeface="Courier"/>
                <a:sym typeface="Courier"/>
              </a:defRPr>
            </a:pPr>
            <a:r>
              <a:t>32ULL    // Unsigned long lon</a:t>
            </a:r>
          </a:p>
          <a:p>
            <a:pPr algn="l" defTabSz="457200">
              <a:defRPr b="0" sz="1600">
                <a:solidFill>
                  <a:srgbClr val="FFFFFF"/>
                </a:solidFill>
                <a:latin typeface="Courier"/>
                <a:ea typeface="Courier"/>
                <a:cs typeface="Courier"/>
                <a:sym typeface="Courier"/>
              </a:defRPr>
            </a:pPr>
            <a:r>
              <a:t>0xD0    // Hexadecimal unsigned</a:t>
            </a:r>
          </a:p>
          <a:p>
            <a:pPr algn="l" defTabSz="457200">
              <a:defRPr b="0" sz="1600">
                <a:solidFill>
                  <a:srgbClr val="FFFFFF"/>
                </a:solidFill>
                <a:latin typeface="Courier"/>
                <a:ea typeface="Courier"/>
                <a:cs typeface="Courier"/>
                <a:sym typeface="Courier"/>
              </a:defRPr>
            </a:pPr>
            <a:r>
              <a:t>"cd"    // C-style string(const char[3]")</a:t>
            </a:r>
          </a:p>
        </p:txBody>
      </p:sp>
    </p:spTree>
  </p:cSld>
  <p:clrMapOvr>
    <a:masterClrMapping/>
  </p:clrMapOvr>
  <p:transition xmlns:p14="http://schemas.microsoft.com/office/powerpoint/2010/main" spd="med" advClick="1"/>
</p:sld>
</file>

<file path=ppt/slides/slide2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5" name="Iterator forward"/>
          <p:cNvSpPr txBox="1"/>
          <p:nvPr>
            <p:ph type="title"/>
          </p:nvPr>
        </p:nvSpPr>
        <p:spPr>
          <a:prstGeom prst="rect">
            <a:avLst/>
          </a:prstGeom>
        </p:spPr>
        <p:txBody>
          <a:bodyPr/>
          <a:lstStyle/>
          <a:p>
            <a:pPr/>
            <a:r>
              <a:t>Iterator forward</a:t>
            </a:r>
          </a:p>
        </p:txBody>
      </p:sp>
      <p:sp>
        <p:nvSpPr>
          <p:cNvPr id="956" name="Forward Iterators in C++…"/>
          <p:cNvSpPr txBox="1"/>
          <p:nvPr>
            <p:ph type="body" idx="1"/>
          </p:nvPr>
        </p:nvSpPr>
        <p:spPr>
          <a:prstGeom prst="rect">
            <a:avLst/>
          </a:prstGeom>
        </p:spPr>
        <p:txBody>
          <a:bodyPr/>
          <a:lstStyle/>
          <a:p>
            <a:pPr marL="0" indent="0" defTabSz="457200">
              <a:lnSpc>
                <a:spcPts val="12200"/>
              </a:lnSpc>
              <a:spcBef>
                <a:spcPts val="1500"/>
              </a:spcBef>
              <a:buSzTx/>
              <a:buNone/>
              <a:defRPr sz="5900">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Forward Iterators in C++</a:t>
            </a:r>
            <a:endParaRPr>
              <a:solidFill>
                <a:srgbClr val="000000"/>
              </a:solidFill>
              <a:latin typeface="Verdana"/>
              <a:ea typeface="Verdana"/>
              <a:cs typeface="Verdana"/>
              <a:sym typeface="Verdana"/>
            </a:endParaRPr>
          </a:p>
          <a:p>
            <a:pPr marL="0" indent="0" defTabSz="457200">
              <a:lnSpc>
                <a:spcPts val="8300"/>
              </a:lnSpc>
              <a:spcBef>
                <a:spcPts val="1500"/>
              </a:spcBef>
              <a:buSzTx/>
              <a:buNone/>
              <a:defRPr sz="45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Forward iterators serve the purpose of both the input and output iterators. That’s why these iterators are said to be the combination of input and output operators. You can access the values (functionality of input iterators) as well as assign the values (functionality of output iterators). As the name suggests, these iterators are one-way iterators. You can only traverse in the forward direction. Also, Bidirectional and Random Access iterators are considered valid forward iterators.</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Forward Iterator"/>
          <p:cNvSpPr txBox="1"/>
          <p:nvPr>
            <p:ph type="title"/>
          </p:nvPr>
        </p:nvSpPr>
        <p:spPr>
          <a:prstGeom prst="rect">
            <a:avLst/>
          </a:prstGeom>
        </p:spPr>
        <p:txBody>
          <a:bodyPr/>
          <a:lstStyle/>
          <a:p>
            <a:pPr/>
            <a:r>
              <a:t>Forward Iterator</a:t>
            </a:r>
          </a:p>
        </p:txBody>
      </p:sp>
      <p:sp>
        <p:nvSpPr>
          <p:cNvPr id="959" name="Salient Features…"/>
          <p:cNvSpPr txBox="1"/>
          <p:nvPr>
            <p:ph type="body" idx="1"/>
          </p:nvPr>
        </p:nvSpPr>
        <p:spPr>
          <a:prstGeom prst="rect">
            <a:avLst/>
          </a:prstGeom>
        </p:spPr>
        <p:txBody>
          <a:bodyPr/>
          <a:lstStyle/>
          <a:p>
            <a:pPr marL="0" indent="0" defTabSz="457200">
              <a:lnSpc>
                <a:spcPts val="7900"/>
              </a:lnSpc>
              <a:spcBef>
                <a:spcPts val="1500"/>
              </a:spcBef>
              <a:buSzTx/>
              <a:buNone/>
              <a:defRPr b="1" sz="3000">
                <a:solidFill>
                  <a:srgbClr val="3C4858"/>
                </a:solidFill>
                <a:latin typeface="Helvetica"/>
                <a:ea typeface="Helvetica"/>
                <a:cs typeface="Helvetica"/>
                <a:sym typeface="Helvetica"/>
              </a:defRPr>
            </a:pPr>
            <a:r>
              <a:t>Salient Features</a:t>
            </a:r>
          </a:p>
          <a:p>
            <a:pPr marL="0" indent="0" defTabSz="457200">
              <a:lnSpc>
                <a:spcPts val="5400"/>
              </a:lnSpc>
              <a:spcBef>
                <a:spcPts val="1500"/>
              </a:spcBef>
              <a:buSzTx/>
              <a:buNone/>
              <a:defRPr b="1" sz="2100">
                <a:solidFill>
                  <a:srgbClr val="3C4858"/>
                </a:solidFill>
                <a:latin typeface="Helvetica"/>
                <a:ea typeface="Helvetica"/>
                <a:cs typeface="Helvetica"/>
                <a:sym typeface="Helvetica"/>
              </a:defRPr>
            </a:pPr>
            <a:r>
              <a:t>The forward iterator in C++ has the following salient features: </a:t>
            </a:r>
          </a:p>
          <a:p>
            <a:pPr marL="457200" indent="-317500" defTabSz="457200">
              <a:lnSpc>
                <a:spcPts val="5400"/>
              </a:lnSpc>
              <a:spcBef>
                <a:spcPts val="0"/>
              </a:spcBef>
              <a:buClr>
                <a:srgbClr val="3C4858"/>
              </a:buClr>
              <a:buFont typeface="Helvetica Light"/>
              <a:defRPr b="1" sz="2100">
                <a:solidFill>
                  <a:srgbClr val="3C4858"/>
                </a:solidFill>
                <a:latin typeface="Helvetica"/>
                <a:ea typeface="Helvetica"/>
                <a:cs typeface="Helvetica"/>
                <a:sym typeface="Helvetica"/>
              </a:defRPr>
            </a:pPr>
            <a:r>
              <a:t>Equality and Inequality operator: Just like the other two iterators mentioned above, you can compare the equality of two output iterators. Two iterators are said to be equal if both of them are pointing towards the same location. Otherwise, they are considered unequal.</a:t>
            </a:r>
          </a:p>
          <a:p>
            <a:pPr marL="0" indent="0" defTabSz="457200">
              <a:lnSpc>
                <a:spcPts val="5400"/>
              </a:lnSpc>
              <a:spcBef>
                <a:spcPts val="1500"/>
              </a:spcBef>
              <a:buSzTx/>
              <a:buNone/>
              <a:defRPr b="1" sz="2100">
                <a:solidFill>
                  <a:srgbClr val="3C4858"/>
                </a:solidFill>
                <a:latin typeface="Helvetica"/>
                <a:ea typeface="Helvetica"/>
                <a:cs typeface="Helvetica"/>
                <a:sym typeface="Helvetica"/>
              </a:defRPr>
            </a:pPr>
            <a:r>
              <a:t>In the expression shown below, consider it1 and it2 as two forward iterators:</a:t>
            </a:r>
          </a:p>
          <a:p>
            <a:pPr marL="0" indent="0" defTabSz="457200">
              <a:lnSpc>
                <a:spcPts val="5400"/>
              </a:lnSpc>
              <a:spcBef>
                <a:spcPts val="1500"/>
              </a:spcBef>
              <a:buSzTx/>
              <a:buNone/>
              <a:defRPr b="1" sz="2100">
                <a:solidFill>
                  <a:srgbClr val="3C4858"/>
                </a:solidFill>
                <a:latin typeface="Helvetica"/>
                <a:ea typeface="Helvetica"/>
                <a:cs typeface="Helvetica"/>
                <a:sym typeface="Helvetica"/>
              </a:defRPr>
            </a:pPr>
            <a:r>
              <a:t>it1 == it2  // Using equality operator</a:t>
            </a:r>
          </a:p>
          <a:p>
            <a:pPr marL="0" indent="0" defTabSz="457200">
              <a:lnSpc>
                <a:spcPts val="5400"/>
              </a:lnSpc>
              <a:spcBef>
                <a:spcPts val="1500"/>
              </a:spcBef>
              <a:buSzTx/>
              <a:buNone/>
              <a:defRPr b="1" sz="2100">
                <a:solidFill>
                  <a:srgbClr val="3C4858"/>
                </a:solidFill>
                <a:latin typeface="Helvetica"/>
                <a:ea typeface="Helvetica"/>
                <a:cs typeface="Helvetica"/>
                <a:sym typeface="Helvetica"/>
              </a:defRPr>
            </a:pPr>
            <a:r>
              <a:t>it1 != it2  // Using inequality operator</a:t>
            </a:r>
          </a:p>
          <a:p>
            <a:pPr marL="457200" indent="-317500" defTabSz="457200">
              <a:lnSpc>
                <a:spcPts val="5400"/>
              </a:lnSpc>
              <a:spcBef>
                <a:spcPts val="0"/>
              </a:spcBef>
              <a:buClr>
                <a:srgbClr val="3C4858"/>
              </a:buClr>
              <a:buFont typeface="Helvetica Light"/>
              <a:defRPr b="1" sz="2100">
                <a:solidFill>
                  <a:srgbClr val="3C4858"/>
                </a:solidFill>
                <a:latin typeface="Helvetica"/>
                <a:ea typeface="Helvetica"/>
                <a:cs typeface="Helvetica"/>
                <a:sym typeface="Helvetica"/>
              </a:defRPr>
            </a:pPr>
            <a:r>
              <a:t>Usability: Forward iterator is the only iterator category that is used by every STL container class. It is the only iterator among the 5 types of iterators that provides the functionality of the simplest kind of loop through a container.</a:t>
            </a:r>
          </a:p>
          <a:p>
            <a:pPr marL="457200" indent="-317500" defTabSz="457200">
              <a:lnSpc>
                <a:spcPts val="5400"/>
              </a:lnSpc>
              <a:spcBef>
                <a:spcPts val="0"/>
              </a:spcBef>
              <a:buClr>
                <a:srgbClr val="3C4858"/>
              </a:buClr>
              <a:buFont typeface="Helvetica Light"/>
              <a:defRPr b="1" sz="2100">
                <a:solidFill>
                  <a:srgbClr val="3C4858"/>
                </a:solidFill>
                <a:latin typeface="Helvetica"/>
                <a:ea typeface="Helvetica"/>
                <a:cs typeface="Helvetica"/>
                <a:sym typeface="Helvetica"/>
              </a:defRPr>
            </a:pPr>
            <a:r>
              <a:t>Dereferencing: Since input iterators are dereferenced as an rvalue and output iterators are dereferenced as an lvalue, and forward iterators are the combination of these iterators, you can use both rvalue and lvalue.</a:t>
            </a:r>
          </a:p>
          <a:p>
            <a:pPr marL="457200" indent="-317500" defTabSz="457200">
              <a:lnSpc>
                <a:spcPts val="5400"/>
              </a:lnSpc>
              <a:spcBef>
                <a:spcPts val="0"/>
              </a:spcBef>
              <a:buClr>
                <a:srgbClr val="3C4858"/>
              </a:buClr>
              <a:buFont typeface="Helvetica Light"/>
              <a:defRPr b="1" sz="2100">
                <a:solidFill>
                  <a:srgbClr val="3C4858"/>
                </a:solidFill>
                <a:latin typeface="Helvetica"/>
                <a:ea typeface="Helvetica"/>
                <a:cs typeface="Helvetica"/>
                <a:sym typeface="Helvetica"/>
              </a:defRPr>
            </a:pPr>
            <a:r>
              <a:t>Incrementable: Forward iterators unidirectional iterators and you can increment them in the forward direction. These iterators can be incremented either in a pre-increment manner or post-increment manner.</a:t>
            </a:r>
          </a:p>
          <a:p>
            <a:pPr marL="0" indent="0" defTabSz="457200">
              <a:lnSpc>
                <a:spcPts val="5400"/>
              </a:lnSpc>
              <a:spcBef>
                <a:spcPts val="1500"/>
              </a:spcBef>
              <a:buSzTx/>
              <a:buNone/>
              <a:defRPr b="1" sz="2100">
                <a:solidFill>
                  <a:srgbClr val="3C4858"/>
                </a:solidFill>
                <a:latin typeface="Helvetica"/>
                <a:ea typeface="Helvetica"/>
                <a:cs typeface="Helvetica"/>
                <a:sym typeface="Helvetica"/>
              </a:defRPr>
            </a:pPr>
            <a:r>
              <a:t>In the expression shown below, consider it as a forward iterator:</a:t>
            </a:r>
          </a:p>
          <a:p>
            <a:pPr marL="0" indent="0" defTabSz="457200">
              <a:lnSpc>
                <a:spcPts val="5400"/>
              </a:lnSpc>
              <a:spcBef>
                <a:spcPts val="1500"/>
              </a:spcBef>
              <a:buSzTx/>
              <a:buNone/>
              <a:defRPr b="1" sz="2100">
                <a:solidFill>
                  <a:srgbClr val="3C4858"/>
                </a:solidFill>
                <a:latin typeface="Helvetica"/>
                <a:ea typeface="Helvetica"/>
                <a:cs typeface="Helvetica"/>
                <a:sym typeface="Helvetica"/>
              </a:defRPr>
            </a:pPr>
            <a:r>
              <a:t>it++   // Using post increment operator</a:t>
            </a:r>
          </a:p>
          <a:p>
            <a:pPr marL="0" indent="0" defTabSz="457200">
              <a:lnSpc>
                <a:spcPts val="5400"/>
              </a:lnSpc>
              <a:spcBef>
                <a:spcPts val="1500"/>
              </a:spcBef>
              <a:buSzTx/>
              <a:buNone/>
              <a:defRPr b="1" sz="2100">
                <a:solidFill>
                  <a:srgbClr val="3C4858"/>
                </a:solidFill>
                <a:latin typeface="Helvetica"/>
                <a:ea typeface="Helvetica"/>
                <a:cs typeface="Helvetica"/>
                <a:sym typeface="Helvetica"/>
              </a:defRPr>
            </a:pPr>
            <a:r>
              <a:t>++it   // Using pre increment operator</a:t>
            </a:r>
          </a:p>
          <a:p>
            <a:pPr marL="457200" indent="-317500" defTabSz="457200">
              <a:lnSpc>
                <a:spcPts val="5400"/>
              </a:lnSpc>
              <a:spcBef>
                <a:spcPts val="0"/>
              </a:spcBef>
              <a:buClr>
                <a:srgbClr val="3C4858"/>
              </a:buClr>
              <a:buFont typeface="Helvetica Light"/>
              <a:defRPr b="1" sz="2100">
                <a:solidFill>
                  <a:srgbClr val="3C4858"/>
                </a:solidFill>
                <a:latin typeface="Helvetica"/>
                <a:ea typeface="Helvetica"/>
                <a:cs typeface="Helvetica"/>
                <a:sym typeface="Helvetica"/>
              </a:defRPr>
            </a:pPr>
            <a:r>
              <a:t>Swappable: The value of the two forward iterators that are pointing to different positions can be easily swapped or exchanged with each other.</a:t>
            </a:r>
          </a:p>
        </p:txBody>
      </p:sp>
    </p:spTree>
  </p:cSld>
  <p:clrMapOvr>
    <a:masterClrMapping/>
  </p:clrMapOvr>
  <p:transition xmlns:p14="http://schemas.microsoft.com/office/powerpoint/2010/main" spd="med" advClick="1"/>
</p:sld>
</file>

<file path=ppt/slides/slide2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1" name="Forward Iterator"/>
          <p:cNvSpPr txBox="1"/>
          <p:nvPr>
            <p:ph type="title"/>
          </p:nvPr>
        </p:nvSpPr>
        <p:spPr>
          <a:prstGeom prst="rect">
            <a:avLst/>
          </a:prstGeom>
        </p:spPr>
        <p:txBody>
          <a:bodyPr/>
          <a:lstStyle/>
          <a:p>
            <a:pPr/>
            <a:r>
              <a:t>Forward Iterator</a:t>
            </a:r>
          </a:p>
        </p:txBody>
      </p:sp>
      <p:sp>
        <p:nvSpPr>
          <p:cNvPr id="962" name="Limitations…"/>
          <p:cNvSpPr txBox="1"/>
          <p:nvPr>
            <p:ph type="body" idx="1"/>
          </p:nvPr>
        </p:nvSpPr>
        <p:spPr>
          <a:prstGeom prst="rect">
            <a:avLst/>
          </a:prstGeom>
        </p:spPr>
        <p:txBody>
          <a:bodyPr/>
          <a:lstStyle/>
          <a:p>
            <a:pPr marL="0" indent="0" defTabSz="457200">
              <a:lnSpc>
                <a:spcPts val="9800"/>
              </a:lnSpc>
              <a:spcBef>
                <a:spcPts val="1500"/>
              </a:spcBef>
              <a:buSzTx/>
              <a:buNone/>
              <a:defRPr sz="4600">
                <a:solidFill>
                  <a:srgbClr val="3C4858"/>
                </a:solidFill>
                <a:latin typeface="Helvetica"/>
                <a:ea typeface="Helvetica"/>
                <a:cs typeface="Helvetica"/>
                <a:sym typeface="Helvetica"/>
              </a:defRPr>
            </a:pPr>
            <a:r>
              <a:t>Limitations</a:t>
            </a:r>
          </a:p>
          <a:p>
            <a:pPr marL="0" indent="0" defTabSz="457200">
              <a:lnSpc>
                <a:spcPts val="7300"/>
              </a:lnSpc>
              <a:spcBef>
                <a:spcPts val="1500"/>
              </a:spcBef>
              <a:buSzTx/>
              <a:buNone/>
              <a:defRPr sz="3700">
                <a:solidFill>
                  <a:srgbClr val="3C4858"/>
                </a:solidFill>
                <a:latin typeface="Helvetica Light"/>
                <a:ea typeface="Helvetica Light"/>
                <a:cs typeface="Helvetica Light"/>
                <a:sym typeface="Helvetica Light"/>
              </a:defRPr>
            </a:pPr>
            <a:r>
              <a:t>The following are some of the major limitations of the forward iterators in C++:</a:t>
            </a:r>
          </a:p>
          <a:p>
            <a:pPr marL="457200" indent="-317500" defTabSz="457200">
              <a:lnSpc>
                <a:spcPts val="7300"/>
              </a:lnSpc>
              <a:spcBef>
                <a:spcPts val="0"/>
              </a:spcBef>
              <a:buClr>
                <a:srgbClr val="3C4858"/>
              </a:buClr>
              <a:buFont typeface="Helvetica Light"/>
              <a:defRPr sz="3700">
                <a:solidFill>
                  <a:srgbClr val="3C4858"/>
                </a:solidFill>
                <a:latin typeface="Helvetica Light"/>
                <a:ea typeface="Helvetica Light"/>
                <a:cs typeface="Helvetica Light"/>
                <a:sym typeface="Helvetica Light"/>
              </a:defRPr>
            </a:pPr>
            <a:r>
              <a:t>The offset dereference operator ([]) is not supported by the forward iterators. So you can not use the offset operator to dereference a forward iterator.</a:t>
            </a:r>
          </a:p>
          <a:p>
            <a:pPr marL="457200" indent="-317500" defTabSz="457200">
              <a:lnSpc>
                <a:spcPts val="7300"/>
              </a:lnSpc>
              <a:spcBef>
                <a:spcPts val="0"/>
              </a:spcBef>
              <a:buClr>
                <a:srgbClr val="3C4858"/>
              </a:buClr>
              <a:buFont typeface="Helvetica Light"/>
              <a:defRPr sz="3700">
                <a:solidFill>
                  <a:srgbClr val="3C4858"/>
                </a:solidFill>
                <a:latin typeface="Helvetica Light"/>
                <a:ea typeface="Helvetica Light"/>
                <a:cs typeface="Helvetica Light"/>
                <a:sym typeface="Helvetica Light"/>
              </a:defRPr>
            </a:pPr>
            <a:r>
              <a:t>As mentioned earlier, these iterators are unidirectional. They only move in a forward direction i.e., they can only be incremented. You can not decrement them.</a:t>
            </a:r>
          </a:p>
          <a:p>
            <a:pPr marL="457200" indent="-317500" defTabSz="457200">
              <a:lnSpc>
                <a:spcPts val="7300"/>
              </a:lnSpc>
              <a:spcBef>
                <a:spcPts val="0"/>
              </a:spcBef>
              <a:buClr>
                <a:srgbClr val="3C4858"/>
              </a:buClr>
              <a:buFont typeface="Helvetica Light"/>
              <a:defRPr sz="3700">
                <a:solidFill>
                  <a:srgbClr val="3C4858"/>
                </a:solidFill>
                <a:latin typeface="Helvetica Light"/>
                <a:ea typeface="Helvetica Light"/>
                <a:cs typeface="Helvetica Light"/>
                <a:sym typeface="Helvetica Light"/>
              </a:defRPr>
            </a:pPr>
            <a:r>
              <a:t>Just like in input and output iterators, except for equality and inequality operators, you can not implement any other relational operator on the forward iterators.</a:t>
            </a:r>
          </a:p>
          <a:p>
            <a:pPr marL="457200" indent="-317500" defTabSz="457200">
              <a:lnSpc>
                <a:spcPts val="7300"/>
              </a:lnSpc>
              <a:spcBef>
                <a:spcPts val="0"/>
              </a:spcBef>
              <a:buClr>
                <a:srgbClr val="3C4858"/>
              </a:buClr>
              <a:buFont typeface="Helvetica Light"/>
              <a:defRPr sz="3700">
                <a:solidFill>
                  <a:srgbClr val="3C4858"/>
                </a:solidFill>
                <a:latin typeface="Helvetica Light"/>
                <a:ea typeface="Helvetica Light"/>
                <a:cs typeface="Helvetica Light"/>
                <a:sym typeface="Helvetica Light"/>
              </a:defRPr>
            </a:pPr>
            <a:r>
              <a:t>Like relational operators, arithmetic operators can not be implemented on the forward iterators.</a:t>
            </a:r>
          </a:p>
        </p:txBody>
      </p:sp>
    </p:spTree>
  </p:cSld>
  <p:clrMapOvr>
    <a:masterClrMapping/>
  </p:clrMapOvr>
  <p:transition xmlns:p14="http://schemas.microsoft.com/office/powerpoint/2010/main" spd="med" advClick="1"/>
</p:sld>
</file>

<file path=ppt/slides/slide2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4" name="Iterator forward"/>
          <p:cNvSpPr txBox="1"/>
          <p:nvPr>
            <p:ph type="title"/>
          </p:nvPr>
        </p:nvSpPr>
        <p:spPr>
          <a:prstGeom prst="rect">
            <a:avLst/>
          </a:prstGeom>
        </p:spPr>
        <p:txBody>
          <a:bodyPr/>
          <a:lstStyle/>
          <a:p>
            <a:pPr/>
            <a:r>
              <a:t>Iterator forward</a:t>
            </a:r>
          </a:p>
        </p:txBody>
      </p:sp>
      <p:sp>
        <p:nvSpPr>
          <p:cNvPr id="965"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966" name="#include &lt;iostream&gt;…"/>
          <p:cNvSpPr txBox="1"/>
          <p:nvPr/>
        </p:nvSpPr>
        <p:spPr>
          <a:xfrm>
            <a:off x="3366355" y="1530350"/>
            <a:ext cx="11201066" cy="1299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39419">
              <a:tabLst>
                <a:tab pos="431800" algn="l"/>
              </a:tabLst>
              <a:defRPr b="0" sz="25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algn="l" defTabSz="439419">
              <a:tabLst>
                <a:tab pos="431800" algn="l"/>
              </a:tabLst>
              <a:defRPr b="0" sz="2500">
                <a:solidFill>
                  <a:srgbClr val="FFA14F"/>
                </a:solidFill>
                <a:latin typeface="Menlo Regular"/>
                <a:ea typeface="Menlo Regular"/>
                <a:cs typeface="Menlo Regular"/>
                <a:sym typeface="Menlo Regular"/>
              </a:defRPr>
            </a:pPr>
            <a:r>
              <a:t>#include</a:t>
            </a:r>
            <a:r>
              <a:rPr>
                <a:solidFill>
                  <a:srgbClr val="FF8170"/>
                </a:solidFill>
              </a:rPr>
              <a:t>&lt;vector&gt;</a:t>
            </a:r>
            <a:endParaRPr>
              <a:solidFill>
                <a:srgbClr val="FFFFFF">
                  <a:alpha val="85000"/>
                </a:srgbClr>
              </a:solidFill>
            </a:endParaRPr>
          </a:p>
          <a:p>
            <a:pPr algn="l" defTabSz="439419">
              <a:tabLst>
                <a:tab pos="431800" algn="l"/>
              </a:tabLst>
              <a:defRPr b="0" sz="2500">
                <a:solidFill>
                  <a:srgbClr val="FFFFFF">
                    <a:alpha val="85000"/>
                  </a:srgbClr>
                </a:solidFill>
                <a:latin typeface="Menlo Regular"/>
                <a:ea typeface="Menlo Regular"/>
                <a:cs typeface="Menlo Regular"/>
                <a:sym typeface="Menlo Regular"/>
              </a:defRPr>
            </a:pPr>
          </a:p>
          <a:p>
            <a:pPr algn="l" defTabSz="439419">
              <a:tabLst>
                <a:tab pos="431800" algn="l"/>
              </a:tabLst>
              <a:defRPr sz="25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algn="l" defTabSz="439419">
              <a:tabLst>
                <a:tab pos="431800" algn="l"/>
              </a:tabLst>
              <a:defRPr b="0" sz="2500">
                <a:solidFill>
                  <a:srgbClr val="FFFFFF">
                    <a:alpha val="85000"/>
                  </a:srgbClr>
                </a:solidFill>
                <a:latin typeface="Menlo Regular"/>
                <a:ea typeface="Menlo Regular"/>
                <a:cs typeface="Menlo Regular"/>
                <a:sym typeface="Menlo Regular"/>
              </a:defRPr>
            </a:pP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rPr b="1">
                <a:solidFill>
                  <a:srgbClr val="FF7AB2"/>
                </a:solidFill>
              </a:rPr>
              <a:t>template</a:t>
            </a:r>
            <a:r>
              <a:t>&lt;</a:t>
            </a:r>
            <a:r>
              <a:rPr b="1">
                <a:solidFill>
                  <a:srgbClr val="FF7AB2"/>
                </a:solidFill>
              </a:rPr>
              <a:t>class</a:t>
            </a:r>
            <a:r>
              <a:t> FIterator&gt;</a:t>
            </a:r>
          </a:p>
          <a:p>
            <a:pPr algn="l" defTabSz="439419">
              <a:tabLst>
                <a:tab pos="431800" algn="l"/>
              </a:tabLst>
              <a:defRPr b="0" sz="2500">
                <a:solidFill>
                  <a:srgbClr val="FFFFFF">
                    <a:alpha val="85000"/>
                  </a:srgbClr>
                </a:solidFill>
                <a:latin typeface="Menlo Regular"/>
                <a:ea typeface="Menlo Regular"/>
                <a:cs typeface="Menlo Regular"/>
                <a:sym typeface="Menlo Regular"/>
              </a:defRPr>
            </a:pP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rPr b="1">
                <a:solidFill>
                  <a:srgbClr val="FF7AB2"/>
                </a:solidFill>
              </a:rPr>
              <a:t>void</a:t>
            </a:r>
            <a:r>
              <a:t> </a:t>
            </a:r>
            <a:r>
              <a:rPr>
                <a:solidFill>
                  <a:srgbClr val="4EB0CC"/>
                </a:solidFill>
              </a:rPr>
              <a:t>forwardIterator</a:t>
            </a:r>
            <a:r>
              <a:t>(FIterator start, FIterator end)</a:t>
            </a: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         </a:t>
            </a:r>
            <a:r>
              <a:rPr b="1">
                <a:solidFill>
                  <a:srgbClr val="FF7AB2"/>
                </a:solidFill>
              </a:rPr>
              <a:t>while</a:t>
            </a:r>
            <a:r>
              <a:t>(start != end){</a:t>
            </a:r>
          </a:p>
          <a:p>
            <a:pPr algn="l" defTabSz="439419">
              <a:tabLst>
                <a:tab pos="431800" algn="l"/>
              </a:tabLst>
              <a:defRPr b="0" sz="2500">
                <a:solidFill>
                  <a:srgbClr val="7F8C98"/>
                </a:solidFill>
                <a:latin typeface="Menlo Regular"/>
                <a:ea typeface="Menlo Regular"/>
                <a:cs typeface="Menlo Regular"/>
                <a:sym typeface="Menlo Regular"/>
              </a:defRPr>
            </a:pPr>
            <a:r>
              <a:rPr>
                <a:solidFill>
                  <a:srgbClr val="FFFFFF">
                    <a:alpha val="85000"/>
                  </a:srgbClr>
                </a:solidFill>
              </a:rPr>
              <a:t>          </a:t>
            </a:r>
            <a:r>
              <a:t>// dereference the iterator  to print its value</a:t>
            </a:r>
            <a:endParaRPr>
              <a:solidFill>
                <a:srgbClr val="FFFFFF">
                  <a:alpha val="85000"/>
                </a:srgbClr>
              </a:solidFill>
            </a:endParaRP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         </a:t>
            </a:r>
            <a:r>
              <a:rPr>
                <a:solidFill>
                  <a:srgbClr val="B281EB"/>
                </a:solidFill>
              </a:rPr>
              <a:t>cout</a:t>
            </a:r>
            <a:r>
              <a:t> &lt;&lt; *start &lt;&lt; </a:t>
            </a:r>
            <a:r>
              <a:rPr>
                <a:solidFill>
                  <a:srgbClr val="FF8170"/>
                </a:solidFill>
              </a:rPr>
              <a:t>" "</a:t>
            </a:r>
            <a:r>
              <a:t>;</a:t>
            </a: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         start++;</a:t>
            </a: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50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500">
                <a:solidFill>
                  <a:srgbClr val="DABAFF"/>
                </a:solidFill>
                <a:latin typeface="Menlo Regular"/>
                <a:ea typeface="Menlo Regular"/>
                <a:cs typeface="Menlo Regular"/>
                <a:sym typeface="Menlo Regular"/>
              </a:defRPr>
            </a:pPr>
            <a:r>
              <a:rPr>
                <a:solidFill>
                  <a:srgbClr val="FFFFFF">
                    <a:alpha val="85000"/>
                  </a:srgbClr>
                </a:solidFill>
              </a:rPr>
              <a:t>  </a:t>
            </a:r>
            <a:r>
              <a:t>vector</a:t>
            </a:r>
            <a:r>
              <a:rPr>
                <a:solidFill>
                  <a:srgbClr val="FFFFFF">
                    <a:alpha val="85000"/>
                  </a:srgbClr>
                </a:solidFill>
              </a:rPr>
              <a:t>&lt;</a:t>
            </a:r>
            <a:r>
              <a:rPr b="1">
                <a:solidFill>
                  <a:srgbClr val="FF7AB2"/>
                </a:solidFill>
              </a:rPr>
              <a:t>int</a:t>
            </a:r>
            <a:r>
              <a:rPr>
                <a:solidFill>
                  <a:srgbClr val="FFFFFF">
                    <a:alpha val="85000"/>
                  </a:srgbClr>
                </a:solidFill>
              </a:rPr>
              <a:t>&gt; v1;</a:t>
            </a:r>
            <a:endParaRPr>
              <a:solidFill>
                <a:srgbClr val="FFFFFF">
                  <a:alpha val="85000"/>
                </a:srgbClr>
              </a:solidFill>
            </a:endParaRPr>
          </a:p>
          <a:p>
            <a:pPr algn="l" defTabSz="439419">
              <a:tabLst>
                <a:tab pos="431800" algn="l"/>
              </a:tabLst>
              <a:defRPr b="0" sz="2500">
                <a:solidFill>
                  <a:srgbClr val="7F8C98"/>
                </a:solidFill>
                <a:latin typeface="Menlo Regular"/>
                <a:ea typeface="Menlo Regular"/>
                <a:cs typeface="Menlo Regular"/>
                <a:sym typeface="Menlo Regular"/>
              </a:defRPr>
            </a:pPr>
            <a:r>
              <a:rPr>
                <a:solidFill>
                  <a:srgbClr val="FFFFFF">
                    <a:alpha val="85000"/>
                  </a:srgbClr>
                </a:solidFill>
              </a:rPr>
              <a:t>   </a:t>
            </a:r>
            <a:r>
              <a:t>// add elements to the vector v1</a:t>
            </a:r>
            <a:endParaRPr>
              <a:solidFill>
                <a:srgbClr val="FFFFFF">
                  <a:alpha val="85000"/>
                </a:srgbClr>
              </a:solidFill>
            </a:endParaRPr>
          </a:p>
          <a:p>
            <a:pPr algn="l" defTabSz="439419">
              <a:tabLst>
                <a:tab pos="431800" algn="l"/>
              </a:tabLst>
              <a:defRPr b="0" sz="2500">
                <a:solidFill>
                  <a:srgbClr val="FFFFFF">
                    <a:alpha val="85000"/>
                  </a:srgbClr>
                </a:solidFill>
                <a:latin typeface="Menlo Regular"/>
                <a:ea typeface="Menlo Regular"/>
                <a:cs typeface="Menlo Regular"/>
                <a:sym typeface="Menlo Regular"/>
              </a:defRPr>
            </a:pP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  </a:t>
            </a:r>
            <a:r>
              <a:rPr b="1">
                <a:solidFill>
                  <a:srgbClr val="FF7AB2"/>
                </a:solidFill>
              </a:rPr>
              <a:t>for</a:t>
            </a:r>
            <a:r>
              <a:t>(</a:t>
            </a:r>
            <a:r>
              <a:rPr b="1">
                <a:solidFill>
                  <a:srgbClr val="FF7AB2"/>
                </a:solidFill>
              </a:rPr>
              <a:t>int</a:t>
            </a:r>
            <a:r>
              <a:t> i = </a:t>
            </a:r>
            <a:r>
              <a:rPr>
                <a:solidFill>
                  <a:srgbClr val="D9C97C"/>
                </a:solidFill>
              </a:rPr>
              <a:t>1</a:t>
            </a:r>
            <a:r>
              <a:t>; i &lt;= </a:t>
            </a:r>
            <a:r>
              <a:rPr>
                <a:solidFill>
                  <a:srgbClr val="D9C97C"/>
                </a:solidFill>
              </a:rPr>
              <a:t>10</a:t>
            </a:r>
            <a:r>
              <a:t>; i++){</a:t>
            </a: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        v1.</a:t>
            </a:r>
            <a:r>
              <a:rPr>
                <a:solidFill>
                  <a:srgbClr val="B281EB"/>
                </a:solidFill>
              </a:rPr>
              <a:t>push_back</a:t>
            </a:r>
            <a:r>
              <a:t>(i + </a:t>
            </a:r>
            <a:r>
              <a:rPr>
                <a:solidFill>
                  <a:srgbClr val="D9C97C"/>
                </a:solidFill>
              </a:rPr>
              <a:t>2</a:t>
            </a:r>
            <a:r>
              <a:t>);</a:t>
            </a: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500">
                <a:solidFill>
                  <a:srgbClr val="FFFFFF">
                    <a:alpha val="85000"/>
                  </a:srgbClr>
                </a:solidFill>
                <a:latin typeface="Menlo Regular"/>
                <a:ea typeface="Menlo Regular"/>
                <a:cs typeface="Menlo Regular"/>
                <a:sym typeface="Menlo Regular"/>
              </a:defRPr>
            </a:pPr>
          </a:p>
          <a:p>
            <a:pPr algn="l" defTabSz="439419">
              <a:tabLst>
                <a:tab pos="431800" algn="l"/>
              </a:tabLst>
              <a:defRPr b="0" sz="2500">
                <a:solidFill>
                  <a:srgbClr val="7F8C98"/>
                </a:solidFill>
                <a:latin typeface="Menlo Regular"/>
                <a:ea typeface="Menlo Regular"/>
                <a:cs typeface="Menlo Regular"/>
                <a:sym typeface="Menlo Regular"/>
              </a:defRPr>
            </a:pPr>
            <a:r>
              <a:rPr>
                <a:solidFill>
                  <a:srgbClr val="FFFFFF">
                    <a:alpha val="85000"/>
                  </a:srgbClr>
                </a:solidFill>
              </a:rPr>
              <a:t>  </a:t>
            </a:r>
            <a:r>
              <a:t>// call the forward Iterator function pass the vector v1</a:t>
            </a:r>
            <a:endParaRPr>
              <a:solidFill>
                <a:srgbClr val="FFFFFF">
                  <a:alpha val="85000"/>
                </a:srgbClr>
              </a:solidFill>
            </a:endParaRPr>
          </a:p>
          <a:p>
            <a:pPr algn="l" defTabSz="439419">
              <a:tabLst>
                <a:tab pos="431800" algn="l"/>
              </a:tabLst>
              <a:defRPr b="0" sz="2500">
                <a:solidFill>
                  <a:srgbClr val="FFFFFF">
                    <a:alpha val="85000"/>
                  </a:srgbClr>
                </a:solidFill>
                <a:latin typeface="Menlo Regular"/>
                <a:ea typeface="Menlo Regular"/>
                <a:cs typeface="Menlo Regular"/>
                <a:sym typeface="Menlo Regular"/>
              </a:defRPr>
            </a:pPr>
          </a:p>
          <a:p>
            <a:pPr algn="l" defTabSz="439419">
              <a:tabLst>
                <a:tab pos="431800" algn="l"/>
              </a:tabLst>
              <a:defRPr b="0" sz="2500">
                <a:solidFill>
                  <a:srgbClr val="78C2B3"/>
                </a:solidFill>
                <a:latin typeface="Menlo Regular"/>
                <a:ea typeface="Menlo Regular"/>
                <a:cs typeface="Menlo Regular"/>
                <a:sym typeface="Menlo Regular"/>
              </a:defRPr>
            </a:pPr>
            <a:r>
              <a:rPr>
                <a:solidFill>
                  <a:srgbClr val="FFFFFF">
                    <a:alpha val="85000"/>
                  </a:srgbClr>
                </a:solidFill>
              </a:rPr>
              <a:t>  </a:t>
            </a:r>
            <a:r>
              <a:t>forwardIterator</a:t>
            </a:r>
            <a:r>
              <a:rPr>
                <a:solidFill>
                  <a:srgbClr val="FFFFFF">
                    <a:alpha val="85000"/>
                  </a:srgbClr>
                </a:solidFill>
              </a:rPr>
              <a:t>(v1.</a:t>
            </a:r>
            <a:r>
              <a:rPr>
                <a:solidFill>
                  <a:srgbClr val="B281EB"/>
                </a:solidFill>
              </a:rPr>
              <a:t>begin</a:t>
            </a:r>
            <a:r>
              <a:rPr>
                <a:solidFill>
                  <a:srgbClr val="FFFFFF">
                    <a:alpha val="85000"/>
                  </a:srgbClr>
                </a:solidFill>
              </a:rPr>
              <a:t>(),v1.</a:t>
            </a:r>
            <a:r>
              <a:rPr>
                <a:solidFill>
                  <a:srgbClr val="B281EB"/>
                </a:solidFill>
              </a:rPr>
              <a:t>end</a:t>
            </a:r>
            <a:r>
              <a:rPr>
                <a:solidFill>
                  <a:srgbClr val="FFFFFF">
                    <a:alpha val="85000"/>
                  </a:srgbClr>
                </a:solidFill>
              </a:rPr>
              <a:t>());</a:t>
            </a:r>
            <a:endParaRPr>
              <a:solidFill>
                <a:srgbClr val="FFFFFF">
                  <a:alpha val="85000"/>
                </a:srgbClr>
              </a:solidFill>
            </a:endParaRPr>
          </a:p>
          <a:p>
            <a:pPr algn="l" defTabSz="439419">
              <a:tabLst>
                <a:tab pos="431800" algn="l"/>
              </a:tabLst>
              <a:defRPr b="0" sz="2500">
                <a:solidFill>
                  <a:srgbClr val="FFFFFF">
                    <a:alpha val="85000"/>
                  </a:srgbClr>
                </a:solidFill>
                <a:latin typeface="Menlo Regular"/>
                <a:ea typeface="Menlo Regular"/>
                <a:cs typeface="Menlo Regular"/>
                <a:sym typeface="Menlo Regular"/>
              </a:defRPr>
            </a:pPr>
          </a:p>
          <a:p>
            <a:pPr algn="l" defTabSz="439419">
              <a:tabLst>
                <a:tab pos="431800" algn="l"/>
              </a:tabLst>
              <a:defRPr b="0" sz="25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"\n\n"</a:t>
            </a:r>
            <a:r>
              <a:rPr>
                <a:solidFill>
                  <a:srgbClr val="FFFFFF">
                    <a:alpha val="85000"/>
                  </a:srgbClr>
                </a:solidFill>
              </a:rPr>
              <a:t>;</a:t>
            </a:r>
            <a:endParaRPr>
              <a:solidFill>
                <a:srgbClr val="FFFFFF">
                  <a:alpha val="85000"/>
                </a:srgbClr>
              </a:solidFill>
            </a:endParaRPr>
          </a:p>
          <a:p>
            <a:pPr algn="l" defTabSz="439419">
              <a:tabLst>
                <a:tab pos="431800" algn="l"/>
              </a:tabLst>
              <a:defRPr b="0" sz="2500">
                <a:solidFill>
                  <a:srgbClr val="FFFFFF">
                    <a:alpha val="85000"/>
                  </a:srgbClr>
                </a:solidFill>
                <a:latin typeface="Menlo Regular"/>
                <a:ea typeface="Menlo Regular"/>
                <a:cs typeface="Menlo Regular"/>
                <a:sym typeface="Menlo Regular"/>
              </a:defRPr>
            </a:pPr>
          </a:p>
          <a:p>
            <a:pPr algn="l" defTabSz="439419">
              <a:tabLst>
                <a:tab pos="431800" algn="l"/>
              </a:tabLst>
              <a:defRPr sz="25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algn="l" defTabSz="439419">
              <a:tabLst>
                <a:tab pos="431800" algn="l"/>
              </a:tabLst>
              <a:defRPr b="0" sz="2500">
                <a:solidFill>
                  <a:srgbClr val="FFFFFF">
                    <a:alpha val="85000"/>
                  </a:srgbClr>
                </a:solidFill>
                <a:latin typeface="Menlo Regular"/>
                <a:ea typeface="Menlo Regular"/>
                <a:cs typeface="Menlo Regular"/>
                <a:sym typeface="Menlo Regular"/>
              </a:defRPr>
            </a:pPr>
          </a:p>
          <a:p>
            <a:pPr algn="l" defTabSz="439419">
              <a:tabLst>
                <a:tab pos="431800" algn="l"/>
              </a:tabLst>
              <a:defRPr b="0" sz="25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Bidirectional Iterators"/>
          <p:cNvSpPr txBox="1"/>
          <p:nvPr>
            <p:ph type="title"/>
          </p:nvPr>
        </p:nvSpPr>
        <p:spPr>
          <a:prstGeom prst="rect">
            <a:avLst/>
          </a:prstGeom>
        </p:spPr>
        <p:txBody>
          <a:bodyPr/>
          <a:lstStyle>
            <a:lvl1pPr>
              <a:defRPr>
                <a:latin typeface="Verdana"/>
                <a:ea typeface="Verdana"/>
                <a:cs typeface="Verdana"/>
                <a:sym typeface="Verdana"/>
              </a:defRPr>
            </a:lvl1pPr>
          </a:lstStyle>
          <a:p>
            <a:pPr>
              <a:defRPr>
                <a:latin typeface="+mn-lt"/>
                <a:ea typeface="+mn-ea"/>
                <a:cs typeface="+mn-cs"/>
                <a:sym typeface="Helvetica Neue Medium"/>
              </a:defRPr>
            </a:pPr>
            <a:r>
              <a:rPr>
                <a:latin typeface="Verdana"/>
                <a:ea typeface="Verdana"/>
                <a:cs typeface="Verdana"/>
                <a:sym typeface="Verdana"/>
              </a:rPr>
              <a:t>Bidirectional Iterators </a:t>
            </a:r>
          </a:p>
        </p:txBody>
      </p:sp>
      <p:sp>
        <p:nvSpPr>
          <p:cNvPr id="969" name="Bidirectional Iterators Bidirectional iterators can iterate in either direction. They are considered as the forward iterators with two decrement operators because they offer the same functionality as the forward iterators, except that they can move in bo"/>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a:p>
            <a:pPr marL="0" indent="0" defTabSz="457200">
              <a:lnSpc>
                <a:spcPts val="10300"/>
              </a:lnSpc>
              <a:spcBef>
                <a:spcPts val="1500"/>
              </a:spcBef>
              <a:buSzTx/>
              <a:buNone/>
              <a:defRPr sz="4300">
                <a:solidFill>
                  <a:srgbClr val="3C4858"/>
                </a:solidFill>
                <a:latin typeface="Helvetica"/>
                <a:ea typeface="Helvetica"/>
                <a:cs typeface="Helvetica"/>
                <a:sym typeface="Helvetica"/>
              </a:defRPr>
            </a:pPr>
            <a:r>
              <a:rPr>
                <a:solidFill>
                  <a:srgbClr val="000000"/>
                </a:solidFill>
                <a:latin typeface="Verdana"/>
                <a:ea typeface="Verdana"/>
                <a:cs typeface="Verdana"/>
                <a:sym typeface="Verdana"/>
              </a:rPr>
              <a:t>Bidirectional Iterators Bidirectional iterators can iterate in either direction. They are considered as the forward iterators with two decrement operators because they offer the same functionality as the forward iterators, except that they can move in both directions. The containers like list, set, and multimap supports bidirectional iterators. The random access iterators are also considered valid bidirectional iterators. </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1" name="Bidirectional Iterators"/>
          <p:cNvSpPr txBox="1"/>
          <p:nvPr>
            <p:ph type="title"/>
          </p:nvPr>
        </p:nvSpPr>
        <p:spPr>
          <a:prstGeom prst="rect">
            <a:avLst/>
          </a:prstGeom>
        </p:spPr>
        <p:txBody>
          <a:bodyPr/>
          <a:lstStyle>
            <a:lvl1pPr>
              <a:defRPr>
                <a:latin typeface="Verdana"/>
                <a:ea typeface="Verdana"/>
                <a:cs typeface="Verdana"/>
                <a:sym typeface="Verdana"/>
              </a:defRPr>
            </a:lvl1pPr>
          </a:lstStyle>
          <a:p>
            <a:pPr>
              <a:defRPr>
                <a:latin typeface="+mn-lt"/>
                <a:ea typeface="+mn-ea"/>
                <a:cs typeface="+mn-cs"/>
                <a:sym typeface="Helvetica Neue Medium"/>
              </a:defRPr>
            </a:pPr>
            <a:r>
              <a:rPr>
                <a:latin typeface="Verdana"/>
                <a:ea typeface="Verdana"/>
                <a:cs typeface="Verdana"/>
                <a:sym typeface="Verdana"/>
              </a:rPr>
              <a:t>Bidirectional Iterators </a:t>
            </a:r>
          </a:p>
        </p:txBody>
      </p:sp>
      <p:sp>
        <p:nvSpPr>
          <p:cNvPr id="972" name="Salient Features…"/>
          <p:cNvSpPr txBox="1"/>
          <p:nvPr>
            <p:ph type="body" idx="1"/>
          </p:nvPr>
        </p:nvSpPr>
        <p:spPr>
          <a:prstGeom prst="rect">
            <a:avLst/>
          </a:prstGeom>
        </p:spPr>
        <p:txBody>
          <a:bodyPr/>
          <a:lstStyle/>
          <a:p>
            <a:pPr marL="0" indent="0" defTabSz="397763">
              <a:lnSpc>
                <a:spcPts val="6800"/>
              </a:lnSpc>
              <a:spcBef>
                <a:spcPts val="1300"/>
              </a:spcBef>
              <a:buSzTx/>
              <a:buNone/>
              <a:defRPr b="1" sz="2523">
                <a:solidFill>
                  <a:srgbClr val="3C4858"/>
                </a:solidFill>
                <a:latin typeface="Helvetica"/>
                <a:ea typeface="Helvetica"/>
                <a:cs typeface="Helvetica"/>
                <a:sym typeface="Helvetica"/>
              </a:defRPr>
            </a:pPr>
            <a:r>
              <a:t>Salient Features</a:t>
            </a:r>
          </a:p>
          <a:p>
            <a:pPr marL="0" indent="0" defTabSz="397763">
              <a:lnSpc>
                <a:spcPts val="4600"/>
              </a:lnSpc>
              <a:spcBef>
                <a:spcPts val="1300"/>
              </a:spcBef>
              <a:buSzTx/>
              <a:buNone/>
              <a:defRPr b="1" sz="1740">
                <a:solidFill>
                  <a:srgbClr val="3C4858"/>
                </a:solidFill>
                <a:latin typeface="Helvetica"/>
                <a:ea typeface="Helvetica"/>
                <a:cs typeface="Helvetica"/>
                <a:sym typeface="Helvetica"/>
              </a:defRPr>
            </a:pPr>
            <a:r>
              <a:t>The bidirectional iterator in C++ has the following salient features: </a:t>
            </a:r>
          </a:p>
          <a:p>
            <a:pPr marL="397763" indent="-276225" defTabSz="397763">
              <a:lnSpc>
                <a:spcPts val="4600"/>
              </a:lnSpc>
              <a:spcBef>
                <a:spcPts val="0"/>
              </a:spcBef>
              <a:buClr>
                <a:srgbClr val="3C4858"/>
              </a:buClr>
              <a:buFont typeface="Helvetica Light"/>
              <a:defRPr b="1" sz="1740">
                <a:solidFill>
                  <a:srgbClr val="3C4858"/>
                </a:solidFill>
                <a:latin typeface="Helvetica"/>
                <a:ea typeface="Helvetica"/>
                <a:cs typeface="Helvetica"/>
                <a:sym typeface="Helvetica"/>
              </a:defRPr>
            </a:pPr>
            <a:r>
              <a:t>Equality and Inequality operator: Two bidirectional iterators can be compared as to whether they are equal or not. Two iterators are said to be equal if both of them are pointing towards the same location. Otherwise, they are considered unequal.</a:t>
            </a:r>
          </a:p>
          <a:p>
            <a:pPr marL="0" indent="0" defTabSz="397763">
              <a:lnSpc>
                <a:spcPts val="4600"/>
              </a:lnSpc>
              <a:spcBef>
                <a:spcPts val="1300"/>
              </a:spcBef>
              <a:buSzTx/>
              <a:buNone/>
              <a:defRPr b="1" sz="1740">
                <a:solidFill>
                  <a:srgbClr val="3C4858"/>
                </a:solidFill>
                <a:latin typeface="Helvetica"/>
                <a:ea typeface="Helvetica"/>
                <a:cs typeface="Helvetica"/>
                <a:sym typeface="Helvetica"/>
              </a:defRPr>
            </a:pPr>
            <a:r>
              <a:t>In the expression shown below, consider it1 and it2 as two bidirectional iterators:</a:t>
            </a:r>
          </a:p>
          <a:p>
            <a:pPr marL="0" indent="0" defTabSz="397763">
              <a:lnSpc>
                <a:spcPts val="4600"/>
              </a:lnSpc>
              <a:spcBef>
                <a:spcPts val="1300"/>
              </a:spcBef>
              <a:buSzTx/>
              <a:buNone/>
              <a:defRPr b="1" sz="1740">
                <a:solidFill>
                  <a:srgbClr val="3C4858"/>
                </a:solidFill>
                <a:latin typeface="Helvetica"/>
                <a:ea typeface="Helvetica"/>
                <a:cs typeface="Helvetica"/>
                <a:sym typeface="Helvetica"/>
              </a:defRPr>
            </a:pPr>
            <a:r>
              <a:t>it1 == it2  //Using equality operator</a:t>
            </a:r>
          </a:p>
          <a:p>
            <a:pPr marL="0" indent="0" defTabSz="397763">
              <a:lnSpc>
                <a:spcPts val="4600"/>
              </a:lnSpc>
              <a:spcBef>
                <a:spcPts val="1300"/>
              </a:spcBef>
              <a:buSzTx/>
              <a:buNone/>
              <a:defRPr b="1" sz="1740">
                <a:solidFill>
                  <a:srgbClr val="3C4858"/>
                </a:solidFill>
                <a:latin typeface="Helvetica"/>
                <a:ea typeface="Helvetica"/>
                <a:cs typeface="Helvetica"/>
                <a:sym typeface="Helvetica"/>
              </a:defRPr>
            </a:pPr>
            <a:r>
              <a:t>it1 != it2  //Using inequality operator</a:t>
            </a:r>
          </a:p>
          <a:p>
            <a:pPr marL="397763" indent="-276225" defTabSz="397763">
              <a:lnSpc>
                <a:spcPts val="4600"/>
              </a:lnSpc>
              <a:spcBef>
                <a:spcPts val="0"/>
              </a:spcBef>
              <a:buClr>
                <a:srgbClr val="3C4858"/>
              </a:buClr>
              <a:buFont typeface="Helvetica Light"/>
              <a:defRPr b="1" sz="1740">
                <a:solidFill>
                  <a:srgbClr val="3C4858"/>
                </a:solidFill>
                <a:latin typeface="Helvetica"/>
                <a:ea typeface="Helvetica"/>
                <a:cs typeface="Helvetica"/>
                <a:sym typeface="Helvetica"/>
              </a:defRPr>
            </a:pPr>
            <a:r>
              <a:t>Usability: Forward iterators are used for multi-pass algorithms (the algorithms that may need the read and write operations multiple times). Therefore, bidirectional operators can also be used for multi-pass algorithms.</a:t>
            </a:r>
          </a:p>
          <a:p>
            <a:pPr marL="397763" indent="-276225" defTabSz="397763">
              <a:lnSpc>
                <a:spcPts val="4600"/>
              </a:lnSpc>
              <a:spcBef>
                <a:spcPts val="0"/>
              </a:spcBef>
              <a:buClr>
                <a:srgbClr val="3C4858"/>
              </a:buClr>
              <a:buFont typeface="Helvetica Light"/>
              <a:defRPr b="1" sz="1740">
                <a:solidFill>
                  <a:srgbClr val="3C4858"/>
                </a:solidFill>
                <a:latin typeface="Helvetica"/>
                <a:ea typeface="Helvetica"/>
                <a:cs typeface="Helvetica"/>
                <a:sym typeface="Helvetica"/>
              </a:defRPr>
            </a:pPr>
            <a:r>
              <a:t>Dereferencing: Since input iterators are dereferenced as rvalue and output iterators are dereferenced as an lvalue and forward iterators are the combination of these iterators, you can use both rvalue and lvalue. So, bidirectional iterators can also be used for the same purpose.</a:t>
            </a:r>
          </a:p>
          <a:p>
            <a:pPr marL="397763" indent="-276225" defTabSz="397763">
              <a:lnSpc>
                <a:spcPts val="4600"/>
              </a:lnSpc>
              <a:spcBef>
                <a:spcPts val="0"/>
              </a:spcBef>
              <a:buClr>
                <a:srgbClr val="3C4858"/>
              </a:buClr>
              <a:buFont typeface="Helvetica Light"/>
              <a:defRPr b="1" sz="1740">
                <a:solidFill>
                  <a:srgbClr val="3C4858"/>
                </a:solidFill>
                <a:latin typeface="Helvetica"/>
                <a:ea typeface="Helvetica"/>
                <a:cs typeface="Helvetica"/>
                <a:sym typeface="Helvetica"/>
              </a:defRPr>
            </a:pPr>
            <a:r>
              <a:t>Incrementable/Decrementable: Bidirectional iterators are valid forward iterators and forward iterators are unidirectional. But bidirectional iterators can move in either way. You can increment your iterator pointer as well as decrement it. That is why they are named bidirectional.</a:t>
            </a:r>
          </a:p>
          <a:p>
            <a:pPr marL="0" indent="0" defTabSz="397763">
              <a:lnSpc>
                <a:spcPts val="4600"/>
              </a:lnSpc>
              <a:spcBef>
                <a:spcPts val="1300"/>
              </a:spcBef>
              <a:buSzTx/>
              <a:buNone/>
              <a:defRPr b="1" sz="1740">
                <a:solidFill>
                  <a:srgbClr val="3C4858"/>
                </a:solidFill>
                <a:latin typeface="Helvetica"/>
                <a:ea typeface="Helvetica"/>
                <a:cs typeface="Helvetica"/>
                <a:sym typeface="Helvetica"/>
              </a:defRPr>
            </a:pPr>
            <a:r>
              <a:t>In the expression shown below, consider it as a bidirectional iterator:</a:t>
            </a:r>
          </a:p>
          <a:p>
            <a:pPr marL="0" indent="0" defTabSz="397763">
              <a:lnSpc>
                <a:spcPts val="4600"/>
              </a:lnSpc>
              <a:spcBef>
                <a:spcPts val="1300"/>
              </a:spcBef>
              <a:buSzTx/>
              <a:buNone/>
              <a:defRPr b="1" sz="1740">
                <a:solidFill>
                  <a:srgbClr val="3C4858"/>
                </a:solidFill>
                <a:latin typeface="Helvetica"/>
                <a:ea typeface="Helvetica"/>
                <a:cs typeface="Helvetica"/>
                <a:sym typeface="Helvetica"/>
              </a:defRPr>
            </a:pPr>
            <a:r>
              <a:t>//********Incrementing the iterator********//</a:t>
            </a:r>
          </a:p>
          <a:p>
            <a:pPr marL="0" indent="0" defTabSz="397763">
              <a:lnSpc>
                <a:spcPts val="4600"/>
              </a:lnSpc>
              <a:spcBef>
                <a:spcPts val="1300"/>
              </a:spcBef>
              <a:buSzTx/>
              <a:buNone/>
              <a:defRPr b="1" sz="1740">
                <a:solidFill>
                  <a:srgbClr val="3C4858"/>
                </a:solidFill>
                <a:latin typeface="Helvetica"/>
                <a:ea typeface="Helvetica"/>
                <a:cs typeface="Helvetica"/>
                <a:sym typeface="Helvetica"/>
              </a:defRPr>
            </a:pPr>
            <a:r>
              <a:t>it++   // Using post increment operator</a:t>
            </a:r>
          </a:p>
          <a:p>
            <a:pPr marL="0" indent="0" defTabSz="397763">
              <a:lnSpc>
                <a:spcPts val="4600"/>
              </a:lnSpc>
              <a:spcBef>
                <a:spcPts val="1300"/>
              </a:spcBef>
              <a:buSzTx/>
              <a:buNone/>
              <a:defRPr b="1" sz="1740">
                <a:solidFill>
                  <a:srgbClr val="3C4858"/>
                </a:solidFill>
                <a:latin typeface="Helvetica"/>
                <a:ea typeface="Helvetica"/>
                <a:cs typeface="Helvetica"/>
                <a:sym typeface="Helvetica"/>
              </a:defRPr>
            </a:pPr>
            <a:r>
              <a:t>++it   // Using pre increment operator</a:t>
            </a:r>
          </a:p>
          <a:p>
            <a:pPr marL="0" indent="0" defTabSz="397763">
              <a:lnSpc>
                <a:spcPts val="4600"/>
              </a:lnSpc>
              <a:spcBef>
                <a:spcPts val="1300"/>
              </a:spcBef>
              <a:buSzTx/>
              <a:buNone/>
              <a:defRPr b="1" sz="1740">
                <a:solidFill>
                  <a:srgbClr val="3C4858"/>
                </a:solidFill>
                <a:latin typeface="Helvetica"/>
                <a:ea typeface="Helvetica"/>
                <a:cs typeface="Helvetica"/>
                <a:sym typeface="Helvetica"/>
              </a:defRPr>
            </a:pPr>
            <a:r>
              <a:t>//********Decrementing the iterator********//</a:t>
            </a:r>
          </a:p>
          <a:p>
            <a:pPr marL="0" indent="0" defTabSz="397763">
              <a:lnSpc>
                <a:spcPts val="4600"/>
              </a:lnSpc>
              <a:spcBef>
                <a:spcPts val="1300"/>
              </a:spcBef>
              <a:buSzTx/>
              <a:buNone/>
              <a:defRPr b="1" sz="1740">
                <a:solidFill>
                  <a:srgbClr val="3C4858"/>
                </a:solidFill>
                <a:latin typeface="Helvetica"/>
                <a:ea typeface="Helvetica"/>
                <a:cs typeface="Helvetica"/>
                <a:sym typeface="Helvetica"/>
              </a:defRPr>
            </a:pPr>
            <a:r>
              <a:t>it–   // Using post decrement operator</a:t>
            </a:r>
          </a:p>
          <a:p>
            <a:pPr marL="0" indent="0" defTabSz="397763">
              <a:lnSpc>
                <a:spcPts val="4600"/>
              </a:lnSpc>
              <a:spcBef>
                <a:spcPts val="1300"/>
              </a:spcBef>
              <a:buSzTx/>
              <a:buNone/>
              <a:defRPr b="1" sz="1740">
                <a:solidFill>
                  <a:srgbClr val="3C4858"/>
                </a:solidFill>
                <a:latin typeface="Helvetica"/>
                <a:ea typeface="Helvetica"/>
                <a:cs typeface="Helvetica"/>
                <a:sym typeface="Helvetica"/>
              </a:defRPr>
            </a:pPr>
            <a:r>
              <a:t>–it   // Using pre decrement operator</a:t>
            </a:r>
          </a:p>
          <a:p>
            <a:pPr marL="397763" indent="-276225" defTabSz="397763">
              <a:lnSpc>
                <a:spcPts val="4600"/>
              </a:lnSpc>
              <a:spcBef>
                <a:spcPts val="0"/>
              </a:spcBef>
              <a:buClr>
                <a:srgbClr val="3C4858"/>
              </a:buClr>
              <a:buFont typeface="Helvetica Light"/>
              <a:defRPr b="1" sz="1740">
                <a:solidFill>
                  <a:srgbClr val="3C4858"/>
                </a:solidFill>
                <a:latin typeface="Helvetica"/>
                <a:ea typeface="Helvetica"/>
                <a:cs typeface="Helvetica"/>
                <a:sym typeface="Helvetica"/>
              </a:defRPr>
            </a:pPr>
            <a:r>
              <a:t>Swappable: The value of the two bidirectional iterators that are pointing to different positions can be easily swapped or exchanged with each other.</a:t>
            </a:r>
          </a:p>
        </p:txBody>
      </p:sp>
    </p:spTree>
  </p:cSld>
  <p:clrMapOvr>
    <a:masterClrMapping/>
  </p:clrMapOvr>
  <p:transition xmlns:p14="http://schemas.microsoft.com/office/powerpoint/2010/main" spd="med" advClick="1"/>
</p:sld>
</file>

<file path=ppt/slides/slide2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Bidirectional Iterators"/>
          <p:cNvSpPr txBox="1"/>
          <p:nvPr>
            <p:ph type="title"/>
          </p:nvPr>
        </p:nvSpPr>
        <p:spPr>
          <a:prstGeom prst="rect">
            <a:avLst/>
          </a:prstGeom>
        </p:spPr>
        <p:txBody>
          <a:bodyPr/>
          <a:lstStyle>
            <a:lvl1pPr>
              <a:defRPr>
                <a:latin typeface="Verdana"/>
                <a:ea typeface="Verdana"/>
                <a:cs typeface="Verdana"/>
                <a:sym typeface="Verdana"/>
              </a:defRPr>
            </a:lvl1pPr>
          </a:lstStyle>
          <a:p>
            <a:pPr>
              <a:defRPr>
                <a:latin typeface="+mn-lt"/>
                <a:ea typeface="+mn-ea"/>
                <a:cs typeface="+mn-cs"/>
                <a:sym typeface="Helvetica Neue Medium"/>
              </a:defRPr>
            </a:pPr>
            <a:r>
              <a:rPr>
                <a:latin typeface="Verdana"/>
                <a:ea typeface="Verdana"/>
                <a:cs typeface="Verdana"/>
                <a:sym typeface="Verdana"/>
              </a:rPr>
              <a:t>Bidirectional Iterators </a:t>
            </a:r>
          </a:p>
        </p:txBody>
      </p:sp>
      <p:sp>
        <p:nvSpPr>
          <p:cNvPr id="975" name="Limitations…"/>
          <p:cNvSpPr txBox="1"/>
          <p:nvPr>
            <p:ph type="body" idx="1"/>
          </p:nvPr>
        </p:nvSpPr>
        <p:spPr>
          <a:prstGeom prst="rect">
            <a:avLst/>
          </a:prstGeom>
        </p:spPr>
        <p:txBody>
          <a:bodyPr/>
          <a:lstStyle/>
          <a:p>
            <a:pPr marL="0" indent="0" defTabSz="457200">
              <a:lnSpc>
                <a:spcPts val="10100"/>
              </a:lnSpc>
              <a:spcBef>
                <a:spcPts val="1500"/>
              </a:spcBef>
              <a:buSzTx/>
              <a:buNone/>
              <a:defRPr>
                <a:solidFill>
                  <a:srgbClr val="3C4858"/>
                </a:solidFill>
                <a:latin typeface="Helvetica"/>
                <a:ea typeface="Helvetica"/>
                <a:cs typeface="Helvetica"/>
                <a:sym typeface="Helvetica"/>
              </a:defRPr>
            </a:pPr>
            <a:r>
              <a:t>Limitations</a:t>
            </a:r>
          </a:p>
          <a:p>
            <a:pPr marL="0" indent="0" defTabSz="457200">
              <a:lnSpc>
                <a:spcPts val="7500"/>
              </a:lnSpc>
              <a:spcBef>
                <a:spcPts val="1500"/>
              </a:spcBef>
              <a:buSzTx/>
              <a:buNone/>
              <a:defRPr sz="3900">
                <a:solidFill>
                  <a:srgbClr val="3C4858"/>
                </a:solidFill>
                <a:latin typeface="Helvetica Light"/>
                <a:ea typeface="Helvetica Light"/>
                <a:cs typeface="Helvetica Light"/>
                <a:sym typeface="Helvetica Light"/>
              </a:defRPr>
            </a:pPr>
            <a:r>
              <a:t>The following are some of the major limitations of the bidirectional iterators in C++:</a:t>
            </a:r>
          </a:p>
          <a:p>
            <a:pPr marL="457200" indent="-317500" defTabSz="457200">
              <a:lnSpc>
                <a:spcPts val="7500"/>
              </a:lnSpc>
              <a:spcBef>
                <a:spcPts val="0"/>
              </a:spcBef>
              <a:buClr>
                <a:srgbClr val="3C4858"/>
              </a:buClr>
              <a:buFont typeface="Helvetica Light"/>
              <a:defRPr sz="3900">
                <a:solidFill>
                  <a:srgbClr val="3C4858"/>
                </a:solidFill>
                <a:latin typeface="Helvetica Light"/>
                <a:ea typeface="Helvetica Light"/>
                <a:cs typeface="Helvetica Light"/>
                <a:sym typeface="Helvetica Light"/>
              </a:defRPr>
            </a:pPr>
            <a:r>
              <a:t>The offset dereference operator ([]) is not supported by the bidirectional iterators. You can not use the offset operator to dereference a bidirectional iterator.</a:t>
            </a:r>
          </a:p>
          <a:p>
            <a:pPr marL="457200" indent="-317500" defTabSz="457200">
              <a:lnSpc>
                <a:spcPts val="7500"/>
              </a:lnSpc>
              <a:spcBef>
                <a:spcPts val="0"/>
              </a:spcBef>
              <a:buClr>
                <a:srgbClr val="3C4858"/>
              </a:buClr>
              <a:buFont typeface="Helvetica Light"/>
              <a:defRPr sz="3900">
                <a:solidFill>
                  <a:srgbClr val="3C4858"/>
                </a:solidFill>
                <a:latin typeface="Helvetica Light"/>
                <a:ea typeface="Helvetica Light"/>
                <a:cs typeface="Helvetica Light"/>
                <a:sym typeface="Helvetica Light"/>
              </a:defRPr>
            </a:pPr>
            <a:r>
              <a:t>Just like in the forward iterators, except for equality and inequality operators, you can not implement any other relational operator on the bidirectional iterators.</a:t>
            </a:r>
          </a:p>
          <a:p>
            <a:pPr marL="457200" indent="-317500" defTabSz="457200">
              <a:lnSpc>
                <a:spcPts val="7500"/>
              </a:lnSpc>
              <a:spcBef>
                <a:spcPts val="0"/>
              </a:spcBef>
              <a:buClr>
                <a:srgbClr val="3C4858"/>
              </a:buClr>
              <a:buFont typeface="Helvetica Light"/>
              <a:defRPr sz="3900">
                <a:solidFill>
                  <a:srgbClr val="3C4858"/>
                </a:solidFill>
                <a:latin typeface="Helvetica Light"/>
                <a:ea typeface="Helvetica Light"/>
                <a:cs typeface="Helvetica Light"/>
                <a:sym typeface="Helvetica Light"/>
              </a:defRPr>
            </a:pPr>
            <a:r>
              <a:t>Like relational operators, arithmetic operators can not be implemented on the bidirectional iterators.</a:t>
            </a:r>
          </a:p>
        </p:txBody>
      </p:sp>
    </p:spTree>
  </p:cSld>
  <p:clrMapOvr>
    <a:masterClrMapping/>
  </p:clrMapOvr>
  <p:transition xmlns:p14="http://schemas.microsoft.com/office/powerpoint/2010/main" spd="med" advClick="1"/>
</p:sld>
</file>

<file path=ppt/slides/slide2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Iterator BiDirectional"/>
          <p:cNvSpPr txBox="1"/>
          <p:nvPr>
            <p:ph type="title"/>
          </p:nvPr>
        </p:nvSpPr>
        <p:spPr>
          <a:prstGeom prst="rect">
            <a:avLst/>
          </a:prstGeom>
        </p:spPr>
        <p:txBody>
          <a:bodyPr/>
          <a:lstStyle/>
          <a:p>
            <a:pPr/>
            <a:r>
              <a:t>Iterator BiDirectional</a:t>
            </a:r>
          </a:p>
        </p:txBody>
      </p:sp>
      <p:sp>
        <p:nvSpPr>
          <p:cNvPr id="978"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979" name="#include &lt;iostream&gt;…"/>
          <p:cNvSpPr txBox="1"/>
          <p:nvPr/>
        </p:nvSpPr>
        <p:spPr>
          <a:xfrm>
            <a:off x="2280499" y="1422400"/>
            <a:ext cx="12042131" cy="131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39419">
              <a:tabLst>
                <a:tab pos="431800" algn="l"/>
              </a:tabLst>
              <a:defRPr b="0" sz="24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algn="l" defTabSz="439419">
              <a:tabLst>
                <a:tab pos="431800" algn="l"/>
              </a:tabLst>
              <a:defRPr b="0" sz="2400">
                <a:solidFill>
                  <a:srgbClr val="FFA14F"/>
                </a:solidFill>
                <a:latin typeface="Menlo Regular"/>
                <a:ea typeface="Menlo Regular"/>
                <a:cs typeface="Menlo Regular"/>
                <a:sym typeface="Menlo Regular"/>
              </a:defRPr>
            </a:pPr>
            <a:r>
              <a:t>#include</a:t>
            </a:r>
            <a:r>
              <a:rPr>
                <a:solidFill>
                  <a:srgbClr val="FF8170"/>
                </a:solidFill>
              </a:rPr>
              <a:t>&lt;vector&gt;</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sz="24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algn="l" defTabSz="439419">
              <a:tabLst>
                <a:tab pos="431800" algn="l"/>
              </a:tabLst>
              <a:defRPr b="0" sz="2400">
                <a:solidFill>
                  <a:srgbClr val="7F8C98"/>
                </a:solidFill>
                <a:latin typeface="Menlo Regular"/>
                <a:ea typeface="Menlo Regular"/>
                <a:cs typeface="Menlo Regular"/>
                <a:sym typeface="Menlo Regular"/>
              </a:defRPr>
            </a:pPr>
            <a:r>
              <a:rPr>
                <a:solidFill>
                  <a:srgbClr val="FFFFFF">
                    <a:alpha val="85000"/>
                  </a:srgbClr>
                </a:solidFill>
              </a:rPr>
              <a:t>{   </a:t>
            </a:r>
            <a:r>
              <a:t>// initialize a vector</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DABAFF"/>
                </a:solidFill>
                <a:latin typeface="Menlo Regular"/>
                <a:ea typeface="Menlo Regular"/>
                <a:cs typeface="Menlo Regular"/>
                <a:sym typeface="Menlo Regular"/>
              </a:defRPr>
            </a:pPr>
            <a:r>
              <a:rPr>
                <a:solidFill>
                  <a:srgbClr val="FFFFFF">
                    <a:alpha val="85000"/>
                  </a:srgbClr>
                </a:solidFill>
              </a:rPr>
              <a:t>   </a:t>
            </a:r>
            <a:r>
              <a:t>vector</a:t>
            </a:r>
            <a:r>
              <a:rPr>
                <a:solidFill>
                  <a:srgbClr val="FFFFFF">
                    <a:alpha val="85000"/>
                  </a:srgbClr>
                </a:solidFill>
              </a:rPr>
              <a:t>&lt;</a:t>
            </a:r>
            <a:r>
              <a:rPr b="1">
                <a:solidFill>
                  <a:srgbClr val="FF7AB2"/>
                </a:solidFill>
              </a:rPr>
              <a:t>int</a:t>
            </a:r>
            <a:r>
              <a:rPr>
                <a:solidFill>
                  <a:srgbClr val="FFFFFF">
                    <a:alpha val="85000"/>
                  </a:srgbClr>
                </a:solidFill>
              </a:rPr>
              <a:t>&gt; v1{</a:t>
            </a:r>
            <a:r>
              <a:rPr>
                <a:solidFill>
                  <a:srgbClr val="D9C97C"/>
                </a:solidFill>
              </a:rPr>
              <a:t>10</a:t>
            </a:r>
            <a:r>
              <a:rPr>
                <a:solidFill>
                  <a:srgbClr val="FFFFFF">
                    <a:alpha val="85000"/>
                  </a:srgbClr>
                </a:solidFill>
              </a:rPr>
              <a:t>, </a:t>
            </a:r>
            <a:r>
              <a:rPr>
                <a:solidFill>
                  <a:srgbClr val="D9C97C"/>
                </a:solidFill>
              </a:rPr>
              <a:t>20</a:t>
            </a:r>
            <a:r>
              <a:rPr>
                <a:solidFill>
                  <a:srgbClr val="FFFFFF">
                    <a:alpha val="85000"/>
                  </a:srgbClr>
                </a:solidFill>
              </a:rPr>
              <a:t>, </a:t>
            </a:r>
            <a:r>
              <a:rPr>
                <a:solidFill>
                  <a:srgbClr val="D9C97C"/>
                </a:solidFill>
              </a:rPr>
              <a:t>30</a:t>
            </a:r>
            <a:r>
              <a:rPr>
                <a:solidFill>
                  <a:srgbClr val="FFFFFF">
                    <a:alpha val="85000"/>
                  </a:srgbClr>
                </a:solidFill>
              </a:rPr>
              <a:t>, </a:t>
            </a:r>
            <a:r>
              <a:rPr>
                <a:solidFill>
                  <a:srgbClr val="D9C97C"/>
                </a:solidFill>
              </a:rPr>
              <a:t>40</a:t>
            </a:r>
            <a:r>
              <a:rPr>
                <a:solidFill>
                  <a:srgbClr val="FFFFFF">
                    <a:alpha val="85000"/>
                  </a:srgbClr>
                </a:solidFill>
              </a:rPr>
              <a:t>, </a:t>
            </a:r>
            <a:r>
              <a:rPr>
                <a:solidFill>
                  <a:srgbClr val="D9C97C"/>
                </a:solidFill>
              </a:rPr>
              <a:t>50</a:t>
            </a:r>
            <a:r>
              <a:rPr>
                <a:solidFill>
                  <a:srgbClr val="FFFFFF">
                    <a:alpha val="85000"/>
                  </a:srgbClr>
                </a:solidFill>
              </a:rPr>
              <a:t>, </a:t>
            </a:r>
            <a:r>
              <a:rPr>
                <a:solidFill>
                  <a:srgbClr val="D9C97C"/>
                </a:solidFill>
              </a:rPr>
              <a:t>60</a:t>
            </a:r>
            <a:r>
              <a:rPr>
                <a:solidFill>
                  <a:srgbClr val="FFFFFF">
                    <a:alpha val="85000"/>
                  </a:srgbClr>
                </a:solidFill>
              </a:rPr>
              <a:t>};</a:t>
            </a:r>
            <a:endParaRPr>
              <a:solidFill>
                <a:srgbClr val="FFFFFF">
                  <a:alpha val="85000"/>
                </a:srgbClr>
              </a:solidFill>
            </a:endParaRPr>
          </a:p>
          <a:p>
            <a:pPr algn="l" defTabSz="439419">
              <a:tabLst>
                <a:tab pos="431800" algn="l"/>
              </a:tabLst>
              <a:defRPr b="0" sz="2400">
                <a:solidFill>
                  <a:srgbClr val="DABAFF"/>
                </a:solidFill>
                <a:latin typeface="Menlo Regular"/>
                <a:ea typeface="Menlo Regular"/>
                <a:cs typeface="Menlo Regular"/>
                <a:sym typeface="Menlo Regular"/>
              </a:defRPr>
            </a:pPr>
            <a:r>
              <a:rPr>
                <a:solidFill>
                  <a:srgbClr val="FFFFFF">
                    <a:alpha val="85000"/>
                  </a:srgbClr>
                </a:solidFill>
              </a:rPr>
              <a:t>   </a:t>
            </a:r>
            <a:r>
              <a:t>vector</a:t>
            </a:r>
            <a:r>
              <a:rPr>
                <a:solidFill>
                  <a:srgbClr val="FFFFFF">
                    <a:alpha val="85000"/>
                  </a:srgbClr>
                </a:solidFill>
              </a:rPr>
              <a:t>&lt;</a:t>
            </a:r>
            <a:r>
              <a:rPr b="1">
                <a:solidFill>
                  <a:srgbClr val="FF7AB2"/>
                </a:solidFill>
              </a:rPr>
              <a:t>int</a:t>
            </a:r>
            <a:r>
              <a:rPr>
                <a:solidFill>
                  <a:srgbClr val="FFFFFF">
                    <a:alpha val="85000"/>
                  </a:srgbClr>
                </a:solidFill>
              </a:rPr>
              <a:t>&gt; ::</a:t>
            </a:r>
            <a:r>
              <a:t>iterator</a:t>
            </a:r>
            <a:r>
              <a:rPr>
                <a:solidFill>
                  <a:srgbClr val="FFFFFF">
                    <a:alpha val="85000"/>
                  </a:srgbClr>
                </a:solidFill>
              </a:rPr>
              <a:t> i1;</a:t>
            </a:r>
            <a:endParaRPr>
              <a:solidFill>
                <a:srgbClr val="FFFFFF">
                  <a:alpha val="85000"/>
                </a:srgbClr>
              </a:solidFill>
            </a:endParaRPr>
          </a:p>
          <a:p>
            <a:pPr algn="l" defTabSz="439419">
              <a:tabLst>
                <a:tab pos="431800" algn="l"/>
              </a:tabLst>
              <a:defRPr b="0" sz="2400">
                <a:solidFill>
                  <a:srgbClr val="DABAFF"/>
                </a:solidFill>
                <a:latin typeface="Menlo Regular"/>
                <a:ea typeface="Menlo Regular"/>
                <a:cs typeface="Menlo Regular"/>
                <a:sym typeface="Menlo Regular"/>
              </a:defRPr>
            </a:pPr>
            <a:r>
              <a:rPr>
                <a:solidFill>
                  <a:srgbClr val="FFFFFF">
                    <a:alpha val="85000"/>
                  </a:srgbClr>
                </a:solidFill>
              </a:rPr>
              <a:t>   </a:t>
            </a:r>
            <a:r>
              <a:t>vector</a:t>
            </a:r>
            <a:r>
              <a:rPr>
                <a:solidFill>
                  <a:srgbClr val="FFFFFF">
                    <a:alpha val="85000"/>
                  </a:srgbClr>
                </a:solidFill>
              </a:rPr>
              <a:t>&lt;</a:t>
            </a:r>
            <a:r>
              <a:rPr b="1">
                <a:solidFill>
                  <a:srgbClr val="FF7AB2"/>
                </a:solidFill>
              </a:rPr>
              <a:t>int</a:t>
            </a:r>
            <a:r>
              <a:rPr>
                <a:solidFill>
                  <a:srgbClr val="FFFFFF">
                    <a:alpha val="85000"/>
                  </a:srgbClr>
                </a:solidFill>
              </a:rPr>
              <a:t>&gt; :: </a:t>
            </a:r>
            <a:r>
              <a:t>reverse_iterator</a:t>
            </a:r>
            <a:r>
              <a:rPr>
                <a:solidFill>
                  <a:srgbClr val="FFFFFF">
                    <a:alpha val="85000"/>
                  </a:srgbClr>
                </a:solidFill>
              </a:rPr>
              <a:t> rItr;</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7F8C98"/>
                </a:solidFill>
                <a:latin typeface="Menlo Regular"/>
                <a:ea typeface="Menlo Regular"/>
                <a:cs typeface="Menlo Regular"/>
                <a:sym typeface="Menlo Regular"/>
              </a:defRPr>
            </a:pPr>
            <a:r>
              <a:rPr>
                <a:solidFill>
                  <a:srgbClr val="FFFFFF">
                    <a:alpha val="85000"/>
                  </a:srgbClr>
                </a:solidFill>
              </a:rPr>
              <a:t>   </a:t>
            </a:r>
            <a:r>
              <a:t>// dereference and print i1 to print values in original order</a:t>
            </a:r>
            <a:endParaRPr>
              <a:solidFill>
                <a:srgbClr val="FFFFFF">
                  <a:alpha val="85000"/>
                </a:srgbClr>
              </a:solidFill>
            </a:endParaRPr>
          </a:p>
          <a:p>
            <a:pPr algn="l" defTabSz="439419">
              <a:tabLst>
                <a:tab pos="431800" algn="l"/>
              </a:tabLst>
              <a:defRPr b="0" sz="2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"values in orginal order"</a:t>
            </a:r>
            <a:r>
              <a:rPr>
                <a:solidFill>
                  <a:srgbClr val="FFFFFF">
                    <a:alpha val="85000"/>
                  </a:srgbClr>
                </a:solidFill>
              </a:rPr>
              <a:t> &lt;&lt; </a:t>
            </a:r>
            <a:r>
              <a:t>"\n"</a:t>
            </a:r>
            <a:r>
              <a:rPr>
                <a:solidFill>
                  <a:srgbClr val="FFFFFF">
                    <a:alpha val="85000"/>
                  </a:srgbClr>
                </a:solidFill>
              </a:rPr>
              <a:t>;</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r>
              <a:rPr b="1">
                <a:solidFill>
                  <a:srgbClr val="FF7AB2"/>
                </a:solidFill>
              </a:rPr>
              <a:t>for</a:t>
            </a:r>
            <a:r>
              <a:t>(i1 = v1.</a:t>
            </a:r>
            <a:r>
              <a:rPr>
                <a:solidFill>
                  <a:srgbClr val="B281EB"/>
                </a:solidFill>
              </a:rPr>
              <a:t>begin</a:t>
            </a:r>
            <a:r>
              <a:t>(); i1 != v1.</a:t>
            </a:r>
            <a:r>
              <a:rPr>
                <a:solidFill>
                  <a:srgbClr val="B281EB"/>
                </a:solidFill>
              </a:rPr>
              <a:t>end</a:t>
            </a:r>
            <a:r>
              <a:t>(); i1++)</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r>
              <a:rPr>
                <a:solidFill>
                  <a:srgbClr val="B281EB"/>
                </a:solidFill>
              </a:rPr>
              <a:t>cout</a:t>
            </a:r>
            <a:r>
              <a:t> &lt;&lt; *i1 &lt;&lt; </a:t>
            </a:r>
            <a:r>
              <a:rPr>
                <a:solidFill>
                  <a:srgbClr val="FF8170"/>
                </a:solidFill>
              </a:rPr>
              <a:t>" "</a:t>
            </a:r>
            <a:r>
              <a:t>;</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"\n\n"</a:t>
            </a:r>
            <a:r>
              <a:rPr>
                <a:solidFill>
                  <a:srgbClr val="FFFFFF">
                    <a:alpha val="85000"/>
                  </a:srgbClr>
                </a:solidFill>
              </a:rPr>
              <a:t>;</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7F8C98"/>
                </a:solidFill>
                <a:latin typeface="Menlo Regular"/>
                <a:ea typeface="Menlo Regular"/>
                <a:cs typeface="Menlo Regular"/>
                <a:sym typeface="Menlo Regular"/>
              </a:defRPr>
            </a:pPr>
            <a:r>
              <a:rPr>
                <a:solidFill>
                  <a:srgbClr val="FFFFFF">
                    <a:alpha val="85000"/>
                  </a:srgbClr>
                </a:solidFill>
              </a:rPr>
              <a:t>   </a:t>
            </a:r>
            <a:r>
              <a:t>// dereference and print rItr to print values in reverse order</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"Values in reverse order"</a:t>
            </a:r>
            <a:r>
              <a:rPr>
                <a:solidFill>
                  <a:srgbClr val="FFFFFF">
                    <a:alpha val="85000"/>
                  </a:srgbClr>
                </a:solidFill>
              </a:rPr>
              <a:t>&lt;&lt; </a:t>
            </a:r>
            <a:r>
              <a:t>"\n"</a:t>
            </a:r>
            <a:r>
              <a:rPr>
                <a:solidFill>
                  <a:srgbClr val="FFFFFF">
                    <a:alpha val="85000"/>
                  </a:srgbClr>
                </a:solidFill>
              </a:rPr>
              <a:t>;</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r>
              <a:rPr b="1">
                <a:solidFill>
                  <a:srgbClr val="FF7AB2"/>
                </a:solidFill>
              </a:rPr>
              <a:t>for</a:t>
            </a:r>
            <a:r>
              <a:t>(rItr = v1.</a:t>
            </a:r>
            <a:r>
              <a:rPr>
                <a:solidFill>
                  <a:srgbClr val="B281EB"/>
                </a:solidFill>
              </a:rPr>
              <a:t>rbegin</a:t>
            </a:r>
            <a:r>
              <a:t>(); rItr != v1.</a:t>
            </a:r>
            <a:r>
              <a:rPr>
                <a:solidFill>
                  <a:srgbClr val="B281EB"/>
                </a:solidFill>
              </a:rPr>
              <a:t>rend</a:t>
            </a:r>
            <a:r>
              <a:t>(); rItr++)</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r>
              <a:rPr>
                <a:solidFill>
                  <a:srgbClr val="B281EB"/>
                </a:solidFill>
              </a:rPr>
              <a:t>cout</a:t>
            </a:r>
            <a:r>
              <a:t> &lt;&lt; *rItr &lt;&lt; </a:t>
            </a:r>
            <a:r>
              <a:rPr>
                <a:solidFill>
                  <a:srgbClr val="FF8170"/>
                </a:solidFill>
              </a:rPr>
              <a:t>" "</a:t>
            </a:r>
            <a:r>
              <a:t>;</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"\n\n"</a:t>
            </a:r>
            <a:r>
              <a:rPr>
                <a:solidFill>
                  <a:srgbClr val="FFFFFF">
                    <a:alpha val="85000"/>
                  </a:srgbClr>
                </a:solidFill>
              </a:rPr>
              <a:t>;</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sz="24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1400">
                <a:solidFill>
                  <a:srgbClr val="7F8C98"/>
                </a:solidFill>
                <a:latin typeface="Menlo Regular"/>
                <a:ea typeface="Menlo Regular"/>
                <a:cs typeface="Menlo Regular"/>
                <a:sym typeface="Menlo Regular"/>
              </a:defRPr>
            </a:pPr>
            <a:r>
              <a:t>// Values in reverse order 60 50 40 30 20 10</a:t>
            </a:r>
            <a:endParaRPr>
              <a:solidFill>
                <a:srgbClr val="FFFFFF">
                  <a:alpha val="85000"/>
                </a:srgbClr>
              </a:solidFill>
            </a:endParaRPr>
          </a:p>
          <a:p>
            <a:pPr algn="l" defTabSz="439419">
              <a:tabLst>
                <a:tab pos="431800" algn="l"/>
              </a:tabLst>
              <a:defRPr b="0" sz="1400">
                <a:solidFill>
                  <a:srgbClr val="FFFFFF">
                    <a:alpha val="85000"/>
                  </a:srgbClr>
                </a:solidFill>
                <a:latin typeface="Menlo Regular"/>
                <a:ea typeface="Menlo Regular"/>
                <a:cs typeface="Menlo Regular"/>
                <a:sym typeface="Menlo Regular"/>
              </a:defRPr>
            </a:pPr>
          </a:p>
        </p:txBody>
      </p:sp>
    </p:spTree>
  </p:cSld>
  <p:clrMapOvr>
    <a:masterClrMapping/>
  </p:clrMapOvr>
  <p:transition xmlns:p14="http://schemas.microsoft.com/office/powerpoint/2010/main" spd="med" advClick="1"/>
</p:sld>
</file>

<file path=ppt/slides/slide2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1" name="Random-Access Iterators"/>
          <p:cNvSpPr txBox="1"/>
          <p:nvPr>
            <p:ph type="title"/>
          </p:nvPr>
        </p:nvSpPr>
        <p:spPr>
          <a:prstGeom prst="rect">
            <a:avLst/>
          </a:prstGeom>
        </p:spPr>
        <p:txBody>
          <a:bodyPr/>
          <a:lstStyle>
            <a:lvl1pPr>
              <a:defRPr>
                <a:latin typeface="Verdana"/>
                <a:ea typeface="Verdana"/>
                <a:cs typeface="Verdana"/>
                <a:sym typeface="Verdana"/>
              </a:defRPr>
            </a:lvl1pPr>
          </a:lstStyle>
          <a:p>
            <a:pPr>
              <a:defRPr>
                <a:latin typeface="+mn-lt"/>
                <a:ea typeface="+mn-ea"/>
                <a:cs typeface="+mn-cs"/>
                <a:sym typeface="Helvetica Neue Medium"/>
              </a:defRPr>
            </a:pPr>
            <a:r>
              <a:rPr>
                <a:latin typeface="Verdana"/>
                <a:ea typeface="Verdana"/>
                <a:cs typeface="Verdana"/>
                <a:sym typeface="Verdana"/>
              </a:rPr>
              <a:t>Random-Access Iterators </a:t>
            </a:r>
          </a:p>
        </p:txBody>
      </p:sp>
      <p:sp>
        <p:nvSpPr>
          <p:cNvPr id="982" name="Random Access iterators are considered to be the most completed iterators among all the five iterators. These iterators are also stated as bidirectional iterators with random access."/>
          <p:cNvSpPr txBox="1"/>
          <p:nvPr>
            <p:ph type="body" idx="1"/>
          </p:nvPr>
        </p:nvSpPr>
        <p:spPr>
          <a:prstGeom prst="rect">
            <a:avLst/>
          </a:prstGeom>
        </p:spPr>
        <p:txBody>
          <a:bodyPr/>
          <a:lstStyle/>
          <a:p>
            <a:pPr marL="0" indent="0" defTabSz="457200">
              <a:lnSpc>
                <a:spcPts val="9000"/>
              </a:lnSpc>
              <a:spcBef>
                <a:spcPts val="1500"/>
              </a:spcBef>
              <a:buSzTx/>
              <a:buNone/>
              <a:defRPr sz="3200">
                <a:solidFill>
                  <a:srgbClr val="3C4858"/>
                </a:solidFill>
                <a:latin typeface="Helvetica"/>
                <a:ea typeface="Helvetica"/>
                <a:cs typeface="Helvetica"/>
                <a:sym typeface="Helvetica"/>
              </a:defRPr>
            </a:pPr>
            <a:endParaRPr>
              <a:solidFill>
                <a:srgbClr val="000000"/>
              </a:solidFill>
              <a:latin typeface="Verdana"/>
              <a:ea typeface="Verdana"/>
              <a:cs typeface="Verdana"/>
              <a:sym typeface="Verdana"/>
            </a:endParaRPr>
          </a:p>
          <a:p>
            <a:pPr marL="0" indent="0" defTabSz="457200">
              <a:lnSpc>
                <a:spcPts val="7700"/>
              </a:lnSpc>
              <a:spcBef>
                <a:spcPts val="1500"/>
              </a:spcBef>
              <a:buSzTx/>
              <a:buNone/>
              <a:defRPr sz="4000">
                <a:solidFill>
                  <a:srgbClr val="3C4858"/>
                </a:solidFill>
                <a:latin typeface="Helvetica Light"/>
                <a:ea typeface="Helvetica Light"/>
                <a:cs typeface="Helvetica Light"/>
                <a:sym typeface="Helvetica Light"/>
              </a:defRPr>
            </a:pPr>
            <a:r>
              <a:rPr>
                <a:solidFill>
                  <a:srgbClr val="000000"/>
                </a:solidFill>
                <a:latin typeface="Verdana"/>
                <a:ea typeface="Verdana"/>
                <a:cs typeface="Verdana"/>
                <a:sym typeface="Verdana"/>
              </a:rPr>
              <a:t>Random Access iterators are considered to be the most completed iterators among all the five iterators. These iterators are also stated as bidirectional iterators with random access.</a:t>
            </a:r>
            <a:endParaRPr>
              <a:solidFill>
                <a:srgbClr val="000000"/>
              </a:solidFill>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4" name="Random-Access Iterators"/>
          <p:cNvSpPr txBox="1"/>
          <p:nvPr>
            <p:ph type="title"/>
          </p:nvPr>
        </p:nvSpPr>
        <p:spPr>
          <a:prstGeom prst="rect">
            <a:avLst/>
          </a:prstGeom>
        </p:spPr>
        <p:txBody>
          <a:bodyPr/>
          <a:lstStyle>
            <a:lvl1pPr>
              <a:defRPr>
                <a:latin typeface="Verdana"/>
                <a:ea typeface="Verdana"/>
                <a:cs typeface="Verdana"/>
                <a:sym typeface="Verdana"/>
              </a:defRPr>
            </a:lvl1pPr>
          </a:lstStyle>
          <a:p>
            <a:pPr>
              <a:defRPr>
                <a:latin typeface="+mn-lt"/>
                <a:ea typeface="+mn-ea"/>
                <a:cs typeface="+mn-cs"/>
                <a:sym typeface="Helvetica Neue Medium"/>
              </a:defRPr>
            </a:pPr>
            <a:r>
              <a:rPr>
                <a:latin typeface="Verdana"/>
                <a:ea typeface="Verdana"/>
                <a:cs typeface="Verdana"/>
                <a:sym typeface="Verdana"/>
              </a:rPr>
              <a:t>Random-Access Iterators </a:t>
            </a:r>
          </a:p>
        </p:txBody>
      </p:sp>
      <p:sp>
        <p:nvSpPr>
          <p:cNvPr id="985"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986" name="Salient Features…"/>
          <p:cNvSpPr txBox="1"/>
          <p:nvPr/>
        </p:nvSpPr>
        <p:spPr>
          <a:xfrm>
            <a:off x="318858" y="2207958"/>
            <a:ext cx="24434801" cy="110780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8300"/>
              </a:lnSpc>
              <a:spcBef>
                <a:spcPts val="1500"/>
              </a:spcBef>
              <a:defRPr sz="3300">
                <a:solidFill>
                  <a:srgbClr val="3C4858"/>
                </a:solidFill>
                <a:latin typeface="Helvetica"/>
                <a:ea typeface="Helvetica"/>
                <a:cs typeface="Helvetica"/>
                <a:sym typeface="Helvetica"/>
              </a:defRPr>
            </a:pPr>
            <a:r>
              <a:t>Salient Features</a:t>
            </a:r>
          </a:p>
          <a:p>
            <a:pPr algn="l" defTabSz="457200">
              <a:lnSpc>
                <a:spcPts val="5700"/>
              </a:lnSpc>
              <a:spcBef>
                <a:spcPts val="1500"/>
              </a:spcBef>
              <a:defRPr sz="2400">
                <a:solidFill>
                  <a:srgbClr val="3C4858"/>
                </a:solidFill>
                <a:latin typeface="Helvetica"/>
                <a:ea typeface="Helvetica"/>
                <a:cs typeface="Helvetica"/>
                <a:sym typeface="Helvetica"/>
              </a:defRPr>
            </a:pPr>
            <a:r>
              <a:t>The random-access iterator in C++ has the following salient features: </a:t>
            </a:r>
          </a:p>
          <a:p>
            <a:pPr marL="457200" indent="-317500" algn="l" defTabSz="457200">
              <a:lnSpc>
                <a:spcPts val="5700"/>
              </a:lnSpc>
              <a:buClr>
                <a:srgbClr val="3C4858"/>
              </a:buClr>
              <a:buSzPct val="125000"/>
              <a:buFont typeface="Helvetica Light"/>
              <a:buChar char="•"/>
              <a:defRPr sz="2400">
                <a:solidFill>
                  <a:srgbClr val="3C4858"/>
                </a:solidFill>
                <a:latin typeface="Helvetica"/>
                <a:ea typeface="Helvetica"/>
                <a:cs typeface="Helvetica"/>
                <a:sym typeface="Helvetica"/>
              </a:defRPr>
            </a:pPr>
            <a:r>
              <a:t>Equality and Inequality operator: Two random access iterators can be compared to see whether they are equal or not. Two iterators are said to be equal if both of them are pointing towards the same location. Otherwise, they are considered unequal.</a:t>
            </a:r>
          </a:p>
          <a:p>
            <a:pPr algn="l" defTabSz="457200">
              <a:lnSpc>
                <a:spcPts val="5700"/>
              </a:lnSpc>
              <a:spcBef>
                <a:spcPts val="1500"/>
              </a:spcBef>
              <a:defRPr sz="2400">
                <a:solidFill>
                  <a:srgbClr val="3C4858"/>
                </a:solidFill>
                <a:latin typeface="Helvetica"/>
                <a:ea typeface="Helvetica"/>
                <a:cs typeface="Helvetica"/>
                <a:sym typeface="Helvetica"/>
              </a:defRPr>
            </a:pPr>
            <a:r>
              <a:t>In the expression shown below, consider it1 and it2 as two random-access iterators:</a:t>
            </a:r>
          </a:p>
          <a:p>
            <a:pPr algn="l" defTabSz="457200">
              <a:lnSpc>
                <a:spcPts val="5700"/>
              </a:lnSpc>
              <a:spcBef>
                <a:spcPts val="1500"/>
              </a:spcBef>
              <a:defRPr sz="2400">
                <a:solidFill>
                  <a:srgbClr val="3C4858"/>
                </a:solidFill>
                <a:latin typeface="Helvetica"/>
                <a:ea typeface="Helvetica"/>
                <a:cs typeface="Helvetica"/>
                <a:sym typeface="Helvetica"/>
              </a:defRPr>
            </a:pPr>
            <a:r>
              <a:t>it1 == it2  //Using equality operator</a:t>
            </a:r>
          </a:p>
          <a:p>
            <a:pPr algn="l" defTabSz="457200">
              <a:lnSpc>
                <a:spcPts val="5700"/>
              </a:lnSpc>
              <a:spcBef>
                <a:spcPts val="1500"/>
              </a:spcBef>
              <a:defRPr sz="2400">
                <a:solidFill>
                  <a:srgbClr val="3C4858"/>
                </a:solidFill>
                <a:latin typeface="Helvetica"/>
                <a:ea typeface="Helvetica"/>
                <a:cs typeface="Helvetica"/>
                <a:sym typeface="Helvetica"/>
              </a:defRPr>
            </a:pPr>
            <a:r>
              <a:t>it1 != it2  //Using inequality operator</a:t>
            </a:r>
          </a:p>
          <a:p>
            <a:pPr marL="457200" indent="-317500" algn="l" defTabSz="457200">
              <a:lnSpc>
                <a:spcPts val="5700"/>
              </a:lnSpc>
              <a:buClr>
                <a:srgbClr val="3C4858"/>
              </a:buClr>
              <a:buSzPct val="125000"/>
              <a:buFont typeface="Helvetica Light"/>
              <a:buChar char="•"/>
              <a:defRPr sz="2400">
                <a:solidFill>
                  <a:srgbClr val="3C4858"/>
                </a:solidFill>
                <a:latin typeface="Helvetica"/>
                <a:ea typeface="Helvetica"/>
                <a:cs typeface="Helvetica"/>
                <a:sym typeface="Helvetica"/>
              </a:defRPr>
            </a:pPr>
            <a:r>
              <a:t>Usability: Just like bidirectional iterators, random access iterators can also be used in multi-pass algorithms.</a:t>
            </a:r>
          </a:p>
          <a:p>
            <a:pPr marL="457200" indent="-317500" algn="l" defTabSz="457200">
              <a:lnSpc>
                <a:spcPts val="5700"/>
              </a:lnSpc>
              <a:buClr>
                <a:srgbClr val="3C4858"/>
              </a:buClr>
              <a:buSzPct val="125000"/>
              <a:buFont typeface="Helvetica Light"/>
              <a:buChar char="•"/>
              <a:defRPr sz="2400">
                <a:solidFill>
                  <a:srgbClr val="3C4858"/>
                </a:solidFill>
                <a:latin typeface="Helvetica"/>
                <a:ea typeface="Helvetica"/>
                <a:cs typeface="Helvetica"/>
                <a:sym typeface="Helvetica"/>
              </a:defRPr>
            </a:pPr>
            <a:r>
              <a:t>Dereferencing: Bidirectional iterators are dereferenced as rvalue as well as an lvalue. Therefore, random access iterators can also be used for the same purpose.</a:t>
            </a:r>
          </a:p>
          <a:p>
            <a:pPr marL="457200" indent="-317500" algn="l" defTabSz="457200">
              <a:lnSpc>
                <a:spcPts val="5700"/>
              </a:lnSpc>
              <a:buClr>
                <a:srgbClr val="3C4858"/>
              </a:buClr>
              <a:buSzPct val="125000"/>
              <a:buFont typeface="Helvetica Light"/>
              <a:buChar char="•"/>
              <a:defRPr sz="2400">
                <a:solidFill>
                  <a:srgbClr val="3C4858"/>
                </a:solidFill>
                <a:latin typeface="Helvetica"/>
                <a:ea typeface="Helvetica"/>
                <a:cs typeface="Helvetica"/>
                <a:sym typeface="Helvetica"/>
              </a:defRPr>
            </a:pPr>
            <a:r>
              <a:t>Incremental/Decremental: Random access iterators can be incremented as well as decremented, as they are multi-directional.</a:t>
            </a:r>
          </a:p>
          <a:p>
            <a:pPr algn="l" defTabSz="457200">
              <a:lnSpc>
                <a:spcPts val="5700"/>
              </a:lnSpc>
              <a:spcBef>
                <a:spcPts val="1500"/>
              </a:spcBef>
              <a:defRPr sz="2400">
                <a:solidFill>
                  <a:srgbClr val="3C4858"/>
                </a:solidFill>
                <a:latin typeface="Helvetica"/>
                <a:ea typeface="Helvetica"/>
                <a:cs typeface="Helvetica"/>
                <a:sym typeface="Helvetica"/>
              </a:defRPr>
            </a:pPr>
            <a:r>
              <a:t>In the expression shown below, consider it as a random access iterator:</a:t>
            </a:r>
          </a:p>
          <a:p>
            <a:pPr algn="l" defTabSz="457200">
              <a:lnSpc>
                <a:spcPts val="5700"/>
              </a:lnSpc>
              <a:spcBef>
                <a:spcPts val="1500"/>
              </a:spcBef>
              <a:defRPr sz="2400">
                <a:solidFill>
                  <a:srgbClr val="3C4858"/>
                </a:solidFill>
                <a:latin typeface="Helvetica"/>
                <a:ea typeface="Helvetica"/>
                <a:cs typeface="Helvetica"/>
                <a:sym typeface="Helvetica"/>
              </a:defRPr>
            </a:pPr>
            <a:r>
              <a:t>//********Incrementing the iterator********//</a:t>
            </a:r>
          </a:p>
          <a:p>
            <a:pPr algn="l" defTabSz="457200">
              <a:lnSpc>
                <a:spcPts val="5700"/>
              </a:lnSpc>
              <a:spcBef>
                <a:spcPts val="1500"/>
              </a:spcBef>
              <a:defRPr sz="2400">
                <a:solidFill>
                  <a:srgbClr val="3C4858"/>
                </a:solidFill>
                <a:latin typeface="Helvetica"/>
                <a:ea typeface="Helvetica"/>
                <a:cs typeface="Helvetica"/>
                <a:sym typeface="Helvetica"/>
              </a:defRPr>
            </a:pPr>
            <a:r>
              <a:t>it++   // Using post increment operator</a:t>
            </a:r>
          </a:p>
          <a:p>
            <a:pPr algn="l" defTabSz="457200">
              <a:lnSpc>
                <a:spcPts val="5700"/>
              </a:lnSpc>
              <a:spcBef>
                <a:spcPts val="1500"/>
              </a:spcBef>
              <a:defRPr sz="2400">
                <a:solidFill>
                  <a:srgbClr val="3C4858"/>
                </a:solidFill>
                <a:latin typeface="Helvetica"/>
                <a:ea typeface="Helvetica"/>
                <a:cs typeface="Helvetica"/>
                <a:sym typeface="Helvetica"/>
              </a:defRPr>
            </a:pPr>
            <a:r>
              <a:t>++it   // Using pre increment operator</a:t>
            </a:r>
          </a:p>
          <a:p>
            <a:pPr algn="l" defTabSz="457200">
              <a:lnSpc>
                <a:spcPts val="5700"/>
              </a:lnSpc>
              <a:spcBef>
                <a:spcPts val="1500"/>
              </a:spcBef>
              <a:defRPr sz="2400">
                <a:solidFill>
                  <a:srgbClr val="3C4858"/>
                </a:solidFill>
                <a:latin typeface="Helvetica"/>
                <a:ea typeface="Helvetica"/>
                <a:cs typeface="Helvetica"/>
                <a:sym typeface="Helvetica"/>
              </a:defRPr>
            </a:pPr>
            <a:r>
              <a:t>//********Decrementing the iterator********//</a:t>
            </a:r>
          </a:p>
          <a:p>
            <a:pPr algn="l" defTabSz="457200">
              <a:lnSpc>
                <a:spcPts val="5700"/>
              </a:lnSpc>
              <a:spcBef>
                <a:spcPts val="1500"/>
              </a:spcBef>
              <a:defRPr sz="2400">
                <a:solidFill>
                  <a:srgbClr val="3C4858"/>
                </a:solidFill>
                <a:latin typeface="Helvetica"/>
                <a:ea typeface="Helvetica"/>
                <a:cs typeface="Helvetica"/>
                <a:sym typeface="Helvetica"/>
              </a:defRPr>
            </a:pPr>
            <a:r>
              <a:t>it–   // Using post decrement operator</a:t>
            </a:r>
          </a:p>
          <a:p>
            <a:pPr algn="l" defTabSz="457200">
              <a:lnSpc>
                <a:spcPts val="5700"/>
              </a:lnSpc>
              <a:spcBef>
                <a:spcPts val="1500"/>
              </a:spcBef>
              <a:defRPr sz="2400">
                <a:solidFill>
                  <a:srgbClr val="3C4858"/>
                </a:solidFill>
                <a:latin typeface="Helvetica"/>
                <a:ea typeface="Helvetica"/>
                <a:cs typeface="Helvetica"/>
                <a:sym typeface="Helvetica"/>
              </a:defRPr>
            </a:pPr>
            <a:r>
              <a:t>–it   // Using pre decrement operator</a:t>
            </a:r>
          </a:p>
          <a:p>
            <a:pPr marL="457200" indent="-317500" algn="l" defTabSz="457200">
              <a:lnSpc>
                <a:spcPts val="5700"/>
              </a:lnSpc>
              <a:buClr>
                <a:srgbClr val="3C4858"/>
              </a:buClr>
              <a:buSzPct val="125000"/>
              <a:buFont typeface="Helvetica Light"/>
              <a:buChar char="•"/>
              <a:defRPr sz="2400">
                <a:solidFill>
                  <a:srgbClr val="3C4858"/>
                </a:solidFill>
                <a:latin typeface="Helvetica"/>
                <a:ea typeface="Helvetica"/>
                <a:cs typeface="Helvetica"/>
                <a:sym typeface="Helvetica"/>
              </a:defRPr>
            </a:pPr>
            <a:r>
              <a:t>Swappable: The value of the two random-access iterators that are pointing to different positions can be easily swapped or exchanged with each other.</a:t>
            </a:r>
          </a:p>
          <a:p>
            <a:pPr marL="457200" indent="-317500" algn="l" defTabSz="457200">
              <a:lnSpc>
                <a:spcPts val="5700"/>
              </a:lnSpc>
              <a:buClr>
                <a:srgbClr val="3C4858"/>
              </a:buClr>
              <a:buSzPct val="125000"/>
              <a:buFont typeface="Helvetica Light"/>
              <a:buChar char="•"/>
              <a:defRPr sz="2400">
                <a:solidFill>
                  <a:srgbClr val="3C4858"/>
                </a:solidFill>
                <a:latin typeface="Helvetica"/>
                <a:ea typeface="Helvetica"/>
                <a:cs typeface="Helvetica"/>
                <a:sym typeface="Helvetica"/>
              </a:defRPr>
            </a:pPr>
            <a:r>
              <a:t>Relational Operators: Unlike other iterators, random access supports all the relational operators.</a:t>
            </a:r>
          </a:p>
          <a:p>
            <a:pPr marL="457200" indent="-317500" algn="l" defTabSz="457200">
              <a:lnSpc>
                <a:spcPts val="5700"/>
              </a:lnSpc>
              <a:buClr>
                <a:srgbClr val="3C4858"/>
              </a:buClr>
              <a:buSzPct val="125000"/>
              <a:buFont typeface="Helvetica Light"/>
              <a:buChar char="•"/>
              <a:defRPr sz="2400">
                <a:solidFill>
                  <a:srgbClr val="3C4858"/>
                </a:solidFill>
                <a:latin typeface="Helvetica"/>
                <a:ea typeface="Helvetica"/>
                <a:cs typeface="Helvetica"/>
                <a:sym typeface="Helvetica"/>
              </a:defRPr>
            </a:pPr>
            <a:r>
              <a:t>Arithmetic Operators: Just like relational operators, arithmetic operators can be implemented on the random access iterators.</a:t>
            </a:r>
          </a:p>
          <a:p>
            <a:pPr marL="457200" indent="-317500" algn="l" defTabSz="457200">
              <a:lnSpc>
                <a:spcPts val="5700"/>
              </a:lnSpc>
              <a:buClr>
                <a:srgbClr val="3C4858"/>
              </a:buClr>
              <a:buSzPct val="125000"/>
              <a:buFont typeface="Helvetica Light"/>
              <a:buChar char="•"/>
              <a:defRPr sz="2400">
                <a:solidFill>
                  <a:srgbClr val="3C4858"/>
                </a:solidFill>
                <a:latin typeface="Helvetica"/>
                <a:ea typeface="Helvetica"/>
                <a:cs typeface="Helvetica"/>
                <a:sym typeface="Helvetica"/>
              </a:defRPr>
            </a:pPr>
            <a:r>
              <a:t>Offset dereference operator: The offset dereference operator ([]) is supported by the random access iterators. You can use the offset operator to dereference a random-access iterator.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decltype (auto)"/>
          <p:cNvSpPr txBox="1"/>
          <p:nvPr>
            <p:ph type="title"/>
          </p:nvPr>
        </p:nvSpPr>
        <p:spPr>
          <a:prstGeom prst="rect">
            <a:avLst/>
          </a:prstGeom>
        </p:spPr>
        <p:txBody>
          <a:bodyPr/>
          <a:lstStyle/>
          <a:p>
            <a:pPr/>
            <a:r>
              <a:t> decltype (auto)</a:t>
            </a:r>
          </a:p>
        </p:txBody>
      </p:sp>
      <p:sp>
        <p:nvSpPr>
          <p:cNvPr id="221" name="C++14…"/>
          <p:cNvSpPr txBox="1"/>
          <p:nvPr>
            <p:ph type="body" idx="1"/>
          </p:nvPr>
        </p:nvSpPr>
        <p:spPr>
          <a:prstGeom prst="rect">
            <a:avLst/>
          </a:prstGeom>
        </p:spPr>
        <p:txBody>
          <a:bodyPr/>
          <a:lstStyle/>
          <a:p>
            <a:pPr marL="0" indent="0" defTabSz="457200">
              <a:spcBef>
                <a:spcPts val="0"/>
              </a:spcBef>
              <a:buSzTx/>
              <a:buNone/>
              <a:defRPr sz="3300">
                <a:solidFill>
                  <a:srgbClr val="14171A"/>
                </a:solidFill>
                <a:latin typeface="Arial"/>
                <a:ea typeface="Arial"/>
                <a:cs typeface="Arial"/>
                <a:sym typeface="Arial"/>
              </a:defRPr>
            </a:pPr>
            <a:r>
              <a:t>C++14</a:t>
            </a:r>
          </a:p>
          <a:p>
            <a:pPr marL="0" indent="0" algn="just" defTabSz="457200">
              <a:spcBef>
                <a:spcPts val="1200"/>
              </a:spcBef>
              <a:buSzTx/>
              <a:buNone/>
              <a:defRPr sz="3300">
                <a:solidFill>
                  <a:srgbClr val="14171A"/>
                </a:solidFill>
                <a:latin typeface="Arial"/>
                <a:ea typeface="Arial"/>
                <a:cs typeface="Arial"/>
                <a:sym typeface="Arial"/>
              </a:defRPr>
            </a:pPr>
            <a:r>
              <a:t>The special form </a:t>
            </a:r>
            <a:r>
              <a:rPr>
                <a:solidFill>
                  <a:srgbClr val="FF6A00"/>
                </a:solidFill>
                <a:latin typeface="Menlo Regular"/>
                <a:ea typeface="Menlo Regular"/>
                <a:cs typeface="Menlo Regular"/>
                <a:sym typeface="Menlo Regular"/>
              </a:rPr>
              <a:t>decltype(auto)</a:t>
            </a:r>
            <a:r>
              <a:t> deduces the type of a variable from its initializer or the return type of a function from the </a:t>
            </a:r>
            <a:r>
              <a:rPr>
                <a:solidFill>
                  <a:srgbClr val="FF6A00"/>
                </a:solidFill>
                <a:latin typeface="Menlo Regular"/>
                <a:ea typeface="Menlo Regular"/>
                <a:cs typeface="Menlo Regular"/>
                <a:sym typeface="Menlo Regular"/>
              </a:rPr>
              <a:t>return</a:t>
            </a:r>
            <a:r>
              <a:t> statements in its definition, using the type deduction rules of </a:t>
            </a:r>
            <a:r>
              <a:rPr>
                <a:solidFill>
                  <a:srgbClr val="FF6A00"/>
                </a:solidFill>
                <a:latin typeface="Menlo Regular"/>
                <a:ea typeface="Menlo Regular"/>
                <a:cs typeface="Menlo Regular"/>
                <a:sym typeface="Menlo Regular"/>
              </a:rPr>
              <a:t>decltype</a:t>
            </a:r>
            <a:r>
              <a:t> rather than those of </a:t>
            </a:r>
            <a:r>
              <a:rPr>
                <a:solidFill>
                  <a:srgbClr val="FF6A00"/>
                </a:solidFill>
                <a:latin typeface="Menlo Regular"/>
                <a:ea typeface="Menlo Regular"/>
                <a:cs typeface="Menlo Regular"/>
                <a:sym typeface="Menlo Regular"/>
              </a:rPr>
              <a:t>auto</a:t>
            </a:r>
            <a:r>
              <a:t>.</a:t>
            </a:r>
          </a:p>
          <a:p>
            <a:pPr marL="0" indent="0" defTabSz="457200">
              <a:spcBef>
                <a:spcPts val="0"/>
              </a:spcBef>
              <a:buSzTx/>
              <a:buNone/>
              <a:defRPr sz="3300">
                <a:solidFill>
                  <a:srgbClr val="3C3C3C"/>
                </a:solidFill>
                <a:latin typeface="Menlo Regular"/>
                <a:ea typeface="Menlo Regular"/>
                <a:cs typeface="Menlo Regular"/>
                <a:sym typeface="Menlo Regular"/>
              </a:defRPr>
            </a:pPr>
            <a:r>
              <a:t>const int x = 123;</a:t>
            </a:r>
          </a:p>
          <a:p>
            <a:pPr marL="0" indent="0" defTabSz="457200">
              <a:spcBef>
                <a:spcPts val="0"/>
              </a:spcBef>
              <a:buSzTx/>
              <a:buNone/>
              <a:defRPr sz="3300">
                <a:solidFill>
                  <a:srgbClr val="3C3C3C"/>
                </a:solidFill>
                <a:latin typeface="Menlo Regular"/>
                <a:ea typeface="Menlo Regular"/>
                <a:cs typeface="Menlo Regular"/>
                <a:sym typeface="Menlo Regular"/>
              </a:defRPr>
            </a:pPr>
            <a:r>
              <a:t>auto y = x;           // y has type int</a:t>
            </a:r>
          </a:p>
          <a:p>
            <a:pPr marL="0" indent="0" defTabSz="457200">
              <a:spcBef>
                <a:spcPts val="0"/>
              </a:spcBef>
              <a:buSzTx/>
              <a:buNone/>
              <a:defRPr sz="3300">
                <a:solidFill>
                  <a:srgbClr val="3C3C3C"/>
                </a:solidFill>
                <a:latin typeface="Menlo Regular"/>
                <a:ea typeface="Menlo Regular"/>
                <a:cs typeface="Menlo Regular"/>
                <a:sym typeface="Menlo Regular"/>
              </a:defRPr>
            </a:pPr>
            <a:r>
              <a:t>decltype(auto) z = x; // z has type const int, the declared type of x</a:t>
            </a:r>
            <a:endParaRPr>
              <a:solidFill>
                <a:srgbClr val="212529"/>
              </a:solidFill>
            </a:endParaRPr>
          </a:p>
        </p:txBody>
      </p:sp>
    </p:spTree>
  </p:cSld>
  <p:clrMapOvr>
    <a:masterClrMapping/>
  </p:clrMapOvr>
  <p:transition xmlns:p14="http://schemas.microsoft.com/office/powerpoint/2010/main" spd="med" advClick="1"/>
</p:sld>
</file>

<file path=ppt/slides/slide2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8" name="Random-Access Iterators"/>
          <p:cNvSpPr txBox="1"/>
          <p:nvPr>
            <p:ph type="title"/>
          </p:nvPr>
        </p:nvSpPr>
        <p:spPr>
          <a:prstGeom prst="rect">
            <a:avLst/>
          </a:prstGeom>
        </p:spPr>
        <p:txBody>
          <a:bodyPr/>
          <a:lstStyle>
            <a:lvl1pPr>
              <a:defRPr>
                <a:latin typeface="Verdana"/>
                <a:ea typeface="Verdana"/>
                <a:cs typeface="Verdana"/>
                <a:sym typeface="Verdana"/>
              </a:defRPr>
            </a:lvl1pPr>
          </a:lstStyle>
          <a:p>
            <a:pPr>
              <a:defRPr>
                <a:latin typeface="+mn-lt"/>
                <a:ea typeface="+mn-ea"/>
                <a:cs typeface="+mn-cs"/>
                <a:sym typeface="Helvetica Neue Medium"/>
              </a:defRPr>
            </a:pPr>
            <a:r>
              <a:rPr>
                <a:latin typeface="Verdana"/>
                <a:ea typeface="Verdana"/>
                <a:cs typeface="Verdana"/>
                <a:sym typeface="Verdana"/>
              </a:rPr>
              <a:t>Random-Access Iterators</a:t>
            </a:r>
          </a:p>
        </p:txBody>
      </p:sp>
      <p:sp>
        <p:nvSpPr>
          <p:cNvPr id="989" name="#include &lt;iostream&gt;…"/>
          <p:cNvSpPr txBox="1"/>
          <p:nvPr>
            <p:ph type="body" idx="1"/>
          </p:nvPr>
        </p:nvSpPr>
        <p:spPr>
          <a:prstGeom prst="rect">
            <a:avLst/>
          </a:prstGeom>
        </p:spPr>
        <p:txBody>
          <a:bodyPr/>
          <a:lstStyle/>
          <a:p>
            <a:pPr marL="0" indent="0" defTabSz="290017">
              <a:spcBef>
                <a:spcPts val="0"/>
              </a:spcBef>
              <a:buSzTx/>
              <a:buNone/>
              <a:tabLst>
                <a:tab pos="279400" algn="l"/>
              </a:tabLst>
              <a:defRPr sz="924">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290017">
              <a:spcBef>
                <a:spcPts val="0"/>
              </a:spcBef>
              <a:buSzTx/>
              <a:buNone/>
              <a:tabLst>
                <a:tab pos="279400" algn="l"/>
              </a:tabLst>
              <a:defRPr sz="924">
                <a:solidFill>
                  <a:srgbClr val="FFA14F"/>
                </a:solidFill>
                <a:latin typeface="Menlo Regular"/>
                <a:ea typeface="Menlo Regular"/>
                <a:cs typeface="Menlo Regular"/>
                <a:sym typeface="Menlo Regular"/>
              </a:defRPr>
            </a:pPr>
            <a:r>
              <a:t>#include </a:t>
            </a:r>
            <a:r>
              <a:rPr>
                <a:solidFill>
                  <a:srgbClr val="FF8170"/>
                </a:solidFill>
              </a:rPr>
              <a:t>&lt;vector&gt;</a:t>
            </a:r>
            <a:endParaRPr>
              <a:solidFill>
                <a:srgbClr val="FFFFFF">
                  <a:alpha val="85000"/>
                </a:srgbClr>
              </a:solidFill>
            </a:endParaRPr>
          </a:p>
          <a:p>
            <a:pPr marL="0" indent="0" defTabSz="290017">
              <a:spcBef>
                <a:spcPts val="0"/>
              </a:spcBef>
              <a:buSzTx/>
              <a:buNone/>
              <a:tabLst>
                <a:tab pos="279400" algn="l"/>
              </a:tabLst>
              <a:defRPr sz="924">
                <a:solidFill>
                  <a:srgbClr val="FFFFFF">
                    <a:alpha val="85000"/>
                  </a:srgbClr>
                </a:solidFill>
                <a:latin typeface="Menlo Regular"/>
                <a:ea typeface="Menlo Regular"/>
                <a:cs typeface="Menlo Regular"/>
                <a:sym typeface="Menlo Regular"/>
              </a:defRPr>
            </a:pPr>
          </a:p>
          <a:p>
            <a:pPr marL="0" indent="0" defTabSz="290017">
              <a:spcBef>
                <a:spcPts val="0"/>
              </a:spcBef>
              <a:buSzTx/>
              <a:buNone/>
              <a:tabLst>
                <a:tab pos="279400" algn="l"/>
              </a:tabLst>
              <a:defRPr b="1" sz="924">
                <a:solidFill>
                  <a:srgbClr val="FF7AB2"/>
                </a:solidFill>
                <a:latin typeface="Menlo Regular"/>
                <a:ea typeface="Menlo Regular"/>
                <a:cs typeface="Menlo Regular"/>
                <a:sym typeface="Menlo Regular"/>
              </a:defRPr>
            </a:pPr>
            <a:r>
              <a:t>u</a:t>
            </a:r>
            <a:r>
              <a:rPr sz="1980"/>
              <a:t>sing</a:t>
            </a:r>
            <a:r>
              <a:rPr sz="1980">
                <a:solidFill>
                  <a:srgbClr val="FFFFFF">
                    <a:alpha val="85000"/>
                  </a:srgbClr>
                </a:solidFill>
              </a:rPr>
              <a:t> </a:t>
            </a:r>
            <a:r>
              <a:rPr sz="1980"/>
              <a:t>namespace</a:t>
            </a:r>
            <a:r>
              <a:rPr sz="1980">
                <a:solidFill>
                  <a:srgbClr val="FFFFFF">
                    <a:alpha val="85000"/>
                  </a:srgbClr>
                </a:solidFill>
              </a:rPr>
              <a:t> </a:t>
            </a:r>
            <a:r>
              <a:rPr sz="1980">
                <a:solidFill>
                  <a:srgbClr val="6BDFFF"/>
                </a:solidFill>
              </a:rPr>
              <a:t>std</a:t>
            </a:r>
            <a:r>
              <a:rPr sz="1980">
                <a:solidFill>
                  <a:srgbClr val="FFFFFF">
                    <a:alpha val="85000"/>
                  </a:srgbClr>
                </a:solidFill>
              </a:rPr>
              <a:t>;</a:t>
            </a:r>
            <a:endParaRPr sz="1980">
              <a:solidFill>
                <a:srgbClr val="FFFFFF">
                  <a:alpha val="85000"/>
                </a:srgbClr>
              </a:solidFill>
            </a:endParaR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p>
          <a:p>
            <a:pPr marL="0" indent="0" defTabSz="290017">
              <a:spcBef>
                <a:spcPts val="0"/>
              </a:spcBef>
              <a:buSzTx/>
              <a:buNone/>
              <a:tabLst>
                <a:tab pos="279400" algn="l"/>
              </a:tabLst>
              <a:defRPr b="1" sz="1980">
                <a:solidFill>
                  <a:srgbClr val="4EB0CC"/>
                </a:solidFill>
                <a:latin typeface="Menlo Regular"/>
                <a:ea typeface="Menlo Regular"/>
                <a:cs typeface="Menlo Regular"/>
                <a:sym typeface="Menlo Regular"/>
              </a:defRPr>
            </a:pPr>
            <a:r>
              <a:rPr>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r>
              <a:t>{</a:t>
            </a: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p>
          <a:p>
            <a:pPr marL="0" indent="0" defTabSz="290017">
              <a:spcBef>
                <a:spcPts val="0"/>
              </a:spcBef>
              <a:buSzTx/>
              <a:buNone/>
              <a:tabLst>
                <a:tab pos="279400" algn="l"/>
              </a:tabLst>
              <a:defRPr b="1" sz="1980">
                <a:solidFill>
                  <a:srgbClr val="7F8C98"/>
                </a:solidFill>
                <a:latin typeface="Menlo Regular"/>
                <a:ea typeface="Menlo Regular"/>
                <a:cs typeface="Menlo Regular"/>
                <a:sym typeface="Menlo Regular"/>
              </a:defRPr>
            </a:pPr>
            <a:r>
              <a:rPr>
                <a:solidFill>
                  <a:srgbClr val="FFFFFF">
                    <a:alpha val="85000"/>
                  </a:srgbClr>
                </a:solidFill>
              </a:rPr>
              <a:t>    </a:t>
            </a:r>
            <a:r>
              <a:t>// initialize a vector</a:t>
            </a:r>
            <a:endParaRPr>
              <a:solidFill>
                <a:srgbClr val="FFFFFF">
                  <a:alpha val="85000"/>
                </a:srgbClr>
              </a:solidFill>
            </a:endParaR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r>
              <a:t>    </a:t>
            </a:r>
            <a:r>
              <a:rPr>
                <a:solidFill>
                  <a:srgbClr val="DABAFF"/>
                </a:solidFill>
              </a:rPr>
              <a:t>vector</a:t>
            </a:r>
            <a:r>
              <a:t>&lt;</a:t>
            </a:r>
            <a:r>
              <a:rPr>
                <a:solidFill>
                  <a:srgbClr val="FF7AB2"/>
                </a:solidFill>
              </a:rPr>
              <a:t>int</a:t>
            </a:r>
            <a:r>
              <a:t>&gt;vec1 = {</a:t>
            </a:r>
            <a:r>
              <a:rPr>
                <a:solidFill>
                  <a:srgbClr val="D9C97C"/>
                </a:solidFill>
              </a:rPr>
              <a:t>10</a:t>
            </a:r>
            <a:r>
              <a:t>, </a:t>
            </a:r>
            <a:r>
              <a:rPr>
                <a:solidFill>
                  <a:srgbClr val="D9C97C"/>
                </a:solidFill>
              </a:rPr>
              <a:t>20</a:t>
            </a:r>
            <a:r>
              <a:t>, </a:t>
            </a:r>
            <a:r>
              <a:rPr>
                <a:solidFill>
                  <a:srgbClr val="D9C97C"/>
                </a:solidFill>
              </a:rPr>
              <a:t>30</a:t>
            </a:r>
            <a:r>
              <a:t>, </a:t>
            </a:r>
            <a:r>
              <a:rPr>
                <a:solidFill>
                  <a:srgbClr val="D9C97C"/>
                </a:solidFill>
              </a:rPr>
              <a:t>40</a:t>
            </a:r>
            <a:r>
              <a:t>, </a:t>
            </a:r>
            <a:r>
              <a:rPr>
                <a:solidFill>
                  <a:srgbClr val="D9C97C"/>
                </a:solidFill>
              </a:rPr>
              <a:t>50</a:t>
            </a:r>
            <a:r>
              <a:t>, </a:t>
            </a:r>
            <a:r>
              <a:rPr>
                <a:solidFill>
                  <a:srgbClr val="D9C97C"/>
                </a:solidFill>
              </a:rPr>
              <a:t>60</a:t>
            </a:r>
            <a:r>
              <a:t>};</a:t>
            </a:r>
          </a:p>
          <a:p>
            <a:pPr marL="0" indent="0" defTabSz="290017">
              <a:spcBef>
                <a:spcPts val="0"/>
              </a:spcBef>
              <a:buSzTx/>
              <a:buNone/>
              <a:tabLst>
                <a:tab pos="279400" algn="l"/>
              </a:tabLst>
              <a:defRPr b="1" sz="1980">
                <a:solidFill>
                  <a:srgbClr val="DABAFF"/>
                </a:solidFill>
                <a:latin typeface="Menlo Regular"/>
                <a:ea typeface="Menlo Regular"/>
                <a:cs typeface="Menlo Regular"/>
                <a:sym typeface="Menlo Regular"/>
              </a:defRPr>
            </a:pPr>
            <a:r>
              <a:rPr>
                <a:solidFill>
                  <a:srgbClr val="FFFFFF">
                    <a:alpha val="85000"/>
                  </a:srgbClr>
                </a:solidFill>
              </a:rPr>
              <a:t>    </a:t>
            </a:r>
            <a:r>
              <a:t>vector</a:t>
            </a:r>
            <a:r>
              <a:rPr>
                <a:solidFill>
                  <a:srgbClr val="FFFFFF">
                    <a:alpha val="85000"/>
                  </a:srgbClr>
                </a:solidFill>
              </a:rPr>
              <a:t>&lt;</a:t>
            </a:r>
            <a:r>
              <a:rPr>
                <a:solidFill>
                  <a:srgbClr val="FF7AB2"/>
                </a:solidFill>
              </a:rPr>
              <a:t>int</a:t>
            </a:r>
            <a:r>
              <a:rPr>
                <a:solidFill>
                  <a:srgbClr val="FFFFFF">
                    <a:alpha val="85000"/>
                  </a:srgbClr>
                </a:solidFill>
              </a:rPr>
              <a:t>&gt;::</a:t>
            </a:r>
            <a:r>
              <a:t>iterator</a:t>
            </a:r>
            <a:r>
              <a:rPr>
                <a:solidFill>
                  <a:srgbClr val="FFFFFF">
                    <a:alpha val="85000"/>
                  </a:srgbClr>
                </a:solidFill>
              </a:rPr>
              <a:t> i1;</a:t>
            </a:r>
            <a:endParaRPr>
              <a:solidFill>
                <a:srgbClr val="FFFFFF">
                  <a:alpha val="85000"/>
                </a:srgbClr>
              </a:solidFill>
            </a:endParaRPr>
          </a:p>
          <a:p>
            <a:pPr marL="0" indent="0" defTabSz="290017">
              <a:spcBef>
                <a:spcPts val="0"/>
              </a:spcBef>
              <a:buSzTx/>
              <a:buNone/>
              <a:tabLst>
                <a:tab pos="279400" algn="l"/>
              </a:tabLst>
              <a:defRPr b="1" sz="1980">
                <a:solidFill>
                  <a:srgbClr val="DABAFF"/>
                </a:solidFill>
                <a:latin typeface="Menlo Regular"/>
                <a:ea typeface="Menlo Regular"/>
                <a:cs typeface="Menlo Regular"/>
                <a:sym typeface="Menlo Regular"/>
              </a:defRPr>
            </a:pPr>
            <a:r>
              <a:rPr>
                <a:solidFill>
                  <a:srgbClr val="FFFFFF">
                    <a:alpha val="85000"/>
                  </a:srgbClr>
                </a:solidFill>
              </a:rPr>
              <a:t>    </a:t>
            </a:r>
            <a:r>
              <a:t>vector</a:t>
            </a:r>
            <a:r>
              <a:rPr>
                <a:solidFill>
                  <a:srgbClr val="FFFFFF">
                    <a:alpha val="85000"/>
                  </a:srgbClr>
                </a:solidFill>
              </a:rPr>
              <a:t>&lt;</a:t>
            </a:r>
            <a:r>
              <a:rPr>
                <a:solidFill>
                  <a:srgbClr val="FF7AB2"/>
                </a:solidFill>
              </a:rPr>
              <a:t>int</a:t>
            </a:r>
            <a:r>
              <a:rPr>
                <a:solidFill>
                  <a:srgbClr val="FFFFFF">
                    <a:alpha val="85000"/>
                  </a:srgbClr>
                </a:solidFill>
              </a:rPr>
              <a:t>&gt;::</a:t>
            </a:r>
            <a:r>
              <a:t>iterator</a:t>
            </a:r>
            <a:r>
              <a:rPr>
                <a:solidFill>
                  <a:srgbClr val="FFFFFF">
                    <a:alpha val="85000"/>
                  </a:srgbClr>
                </a:solidFill>
              </a:rPr>
              <a:t> i2;</a:t>
            </a:r>
            <a:endParaRPr>
              <a:solidFill>
                <a:srgbClr val="FFFFFF">
                  <a:alpha val="85000"/>
                </a:srgbClr>
              </a:solidFill>
            </a:endParaR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r>
              <a:t>    i1 = vec1.</a:t>
            </a:r>
            <a:r>
              <a:rPr>
                <a:solidFill>
                  <a:srgbClr val="B281EB"/>
                </a:solidFill>
              </a:rPr>
              <a:t>begin</a:t>
            </a:r>
            <a:r>
              <a:t>();</a:t>
            </a: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r>
              <a:t>    i2 = vec1.</a:t>
            </a:r>
            <a:r>
              <a:rPr>
                <a:solidFill>
                  <a:srgbClr val="B281EB"/>
                </a:solidFill>
              </a:rPr>
              <a:t>end</a:t>
            </a:r>
            <a:r>
              <a:t>();</a:t>
            </a: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r>
              <a:t>    </a:t>
            </a:r>
            <a:r>
              <a:rPr>
                <a:solidFill>
                  <a:srgbClr val="FF7AB2"/>
                </a:solidFill>
              </a:rPr>
              <a:t>if</a:t>
            </a:r>
            <a:r>
              <a:t> ( i1 &lt; i2)</a:t>
            </a: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r>
              <a:t>    {</a:t>
            </a:r>
          </a:p>
          <a:p>
            <a:pPr marL="0" indent="0" defTabSz="290017">
              <a:spcBef>
                <a:spcPts val="0"/>
              </a:spcBef>
              <a:buSzTx/>
              <a:buNone/>
              <a:tabLst>
                <a:tab pos="279400" algn="l"/>
              </a:tabLst>
              <a:defRPr b="1" sz="198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"Iterator i2 is greater than iterator i1."</a:t>
            </a:r>
            <a:r>
              <a:rPr>
                <a:solidFill>
                  <a:srgbClr val="FFFFFF">
                    <a:alpha val="85000"/>
                  </a:srgbClr>
                </a:solidFill>
              </a:rPr>
              <a:t>;</a:t>
            </a:r>
            <a:endParaRPr>
              <a:solidFill>
                <a:srgbClr val="FFFFFF">
                  <a:alpha val="85000"/>
                </a:srgbClr>
              </a:solidFill>
            </a:endParaR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r>
              <a:t>    }</a:t>
            </a: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p>
          <a:p>
            <a:pPr marL="0" indent="0" defTabSz="290017">
              <a:spcBef>
                <a:spcPts val="0"/>
              </a:spcBef>
              <a:buSzTx/>
              <a:buNone/>
              <a:tabLst>
                <a:tab pos="279400" algn="l"/>
              </a:tabLst>
              <a:defRPr b="1" sz="1980">
                <a:solidFill>
                  <a:srgbClr val="7F8C98"/>
                </a:solidFill>
                <a:latin typeface="Menlo Regular"/>
                <a:ea typeface="Menlo Regular"/>
                <a:cs typeface="Menlo Regular"/>
                <a:sym typeface="Menlo Regular"/>
              </a:defRPr>
            </a:pPr>
            <a:r>
              <a:rPr>
                <a:solidFill>
                  <a:srgbClr val="FFFFFF">
                    <a:alpha val="85000"/>
                  </a:srgbClr>
                </a:solidFill>
              </a:rPr>
              <a:t>    </a:t>
            </a:r>
            <a:r>
              <a:t>// computing the distance using the arithmetic operator</a:t>
            </a:r>
            <a:endParaRPr>
              <a:solidFill>
                <a:srgbClr val="FFFFFF">
                  <a:alpha val="85000"/>
                </a:srgbClr>
              </a:solidFill>
            </a:endParaR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r>
              <a:t>    </a:t>
            </a:r>
            <a:r>
              <a:rPr>
                <a:solidFill>
                  <a:srgbClr val="FF7AB2"/>
                </a:solidFill>
              </a:rPr>
              <a:t>int</a:t>
            </a:r>
            <a:r>
              <a:t> difference = i2 – i1 ;</a:t>
            </a: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p>
          <a:p>
            <a:pPr marL="0" indent="0" defTabSz="290017">
              <a:spcBef>
                <a:spcPts val="0"/>
              </a:spcBef>
              <a:buSzTx/>
              <a:buNone/>
              <a:tabLst>
                <a:tab pos="279400" algn="l"/>
              </a:tabLst>
              <a:defRPr b="1" sz="198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"\nThe difference between i1 and i2 = "</a:t>
            </a:r>
            <a:r>
              <a:rPr>
                <a:solidFill>
                  <a:srgbClr val="FFFFFF">
                    <a:alpha val="85000"/>
                  </a:srgbClr>
                </a:solidFill>
              </a:rPr>
              <a:t> &lt;&lt; difference;</a:t>
            </a:r>
            <a:endParaRPr>
              <a:solidFill>
                <a:srgbClr val="FFFFFF">
                  <a:alpha val="85000"/>
                </a:srgbClr>
              </a:solidFill>
            </a:endParaRPr>
          </a:p>
          <a:p>
            <a:pPr marL="0" indent="0" defTabSz="290017">
              <a:spcBef>
                <a:spcPts val="0"/>
              </a:spcBef>
              <a:buSzTx/>
              <a:buNone/>
              <a:tabLst>
                <a:tab pos="279400" algn="l"/>
              </a:tabLst>
              <a:defRPr b="1" sz="198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"\n\n"</a:t>
            </a:r>
            <a:r>
              <a:rPr>
                <a:solidFill>
                  <a:srgbClr val="FFFFFF">
                    <a:alpha val="85000"/>
                  </a:srgbClr>
                </a:solidFill>
              </a:rPr>
              <a:t>;</a:t>
            </a:r>
            <a:endParaRPr>
              <a:solidFill>
                <a:srgbClr val="FFFFFF">
                  <a:alpha val="85000"/>
                </a:srgbClr>
              </a:solidFill>
            </a:endParaR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p>
          <a:p>
            <a:pPr marL="0" indent="0" defTabSz="290017">
              <a:spcBef>
                <a:spcPts val="0"/>
              </a:spcBef>
              <a:buSzTx/>
              <a:buNone/>
              <a:tabLst>
                <a:tab pos="279400" algn="l"/>
              </a:tabLst>
              <a:defRPr b="1" sz="1980">
                <a:solidFill>
                  <a:srgbClr val="FF7AB2"/>
                </a:solidFill>
                <a:latin typeface="Menlo Regular"/>
                <a:ea typeface="Menlo Regular"/>
                <a:cs typeface="Menlo Regular"/>
                <a:sym typeface="Menlo Regular"/>
              </a:defRPr>
            </a:pPr>
            <a:r>
              <a:rPr>
                <a:solidFill>
                  <a:srgbClr val="FFFFFF">
                    <a:alpha val="85000"/>
                  </a:srgbClr>
                </a:solidFill>
              </a:rPr>
              <a:t>    </a:t>
            </a:r>
            <a:r>
              <a:t>return</a:t>
            </a:r>
            <a:r>
              <a:rPr>
                <a:solidFill>
                  <a:srgbClr val="FFFFFF">
                    <a:alpha val="85000"/>
                  </a:srgbClr>
                </a:solidFill>
              </a:rPr>
              <a:t> </a:t>
            </a:r>
            <a:r>
              <a:rPr>
                <a:solidFill>
                  <a:srgbClr val="D9C97C"/>
                </a:solidFill>
              </a:rPr>
              <a:t>0</a:t>
            </a:r>
            <a:r>
              <a:rPr>
                <a:solidFill>
                  <a:srgbClr val="FFFFFF">
                    <a:alpha val="85000"/>
                  </a:srgbClr>
                </a:solidFill>
              </a:rPr>
              <a:t>;</a:t>
            </a:r>
            <a:endParaRPr>
              <a:solidFill>
                <a:srgbClr val="FFFFFF">
                  <a:alpha val="85000"/>
                </a:srgbClr>
              </a:solidFill>
            </a:endParaR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p>
          <a:p>
            <a:pPr marL="0" indent="0" defTabSz="290017">
              <a:spcBef>
                <a:spcPts val="0"/>
              </a:spcBef>
              <a:buSzTx/>
              <a:buNone/>
              <a:tabLst>
                <a:tab pos="279400" algn="l"/>
              </a:tabLst>
              <a:defRPr b="1" sz="198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1" name="Template"/>
          <p:cNvSpPr txBox="1"/>
          <p:nvPr>
            <p:ph type="title"/>
          </p:nvPr>
        </p:nvSpPr>
        <p:spPr>
          <a:prstGeom prst="rect">
            <a:avLst/>
          </a:prstGeom>
        </p:spPr>
        <p:txBody>
          <a:bodyPr/>
          <a:lstStyle/>
          <a:p>
            <a:pPr/>
            <a:r>
              <a:t>Template</a:t>
            </a:r>
          </a:p>
        </p:txBody>
      </p:sp>
      <p:sp>
        <p:nvSpPr>
          <p:cNvPr id="992" name="#include &lt;iostream&gt;…"/>
          <p:cNvSpPr txBox="1"/>
          <p:nvPr>
            <p:ph type="body" idx="1"/>
          </p:nvPr>
        </p:nvSpPr>
        <p:spPr>
          <a:prstGeom prst="rect">
            <a:avLst/>
          </a:prstGeom>
        </p:spPr>
        <p:txBody>
          <a:bodyPr/>
          <a:lstStyle/>
          <a:p>
            <a:pPr marL="0" indent="0" defTabSz="196596">
              <a:spcBef>
                <a:spcPts val="200"/>
              </a:spcBef>
              <a:buSzTx/>
              <a:buNone/>
              <a:defRPr b="1" sz="602">
                <a:latin typeface="Verdana"/>
                <a:ea typeface="Verdana"/>
                <a:cs typeface="Verdana"/>
                <a:sym typeface="Verdana"/>
              </a:defRPr>
            </a:pPr>
            <a:r>
              <a:t>#include &lt;iostream&gt;</a:t>
            </a:r>
          </a:p>
          <a:p>
            <a:pPr marL="0" indent="0" defTabSz="196596">
              <a:spcBef>
                <a:spcPts val="200"/>
              </a:spcBef>
              <a:buSzTx/>
              <a:buNone/>
              <a:defRPr b="1" sz="602">
                <a:latin typeface="Verdana"/>
                <a:ea typeface="Verdana"/>
                <a:cs typeface="Verdana"/>
                <a:sym typeface="Verdana"/>
              </a:defRPr>
            </a:pPr>
            <a:r>
              <a:t>using namespace std;</a:t>
            </a:r>
          </a:p>
          <a:p>
            <a:pPr marL="0" indent="0" defTabSz="196596">
              <a:spcBef>
                <a:spcPts val="200"/>
              </a:spcBef>
              <a:buSzTx/>
              <a:buNone/>
              <a:defRPr b="1" sz="602">
                <a:latin typeface="Verdana"/>
                <a:ea typeface="Verdana"/>
                <a:cs typeface="Verdana"/>
                <a:sym typeface="Verdana"/>
              </a:defRPr>
            </a:pPr>
          </a:p>
          <a:p>
            <a:pPr marL="0" indent="0" defTabSz="196596">
              <a:spcBef>
                <a:spcPts val="200"/>
              </a:spcBef>
              <a:buSzTx/>
              <a:buNone/>
              <a:defRPr b="1" sz="1634">
                <a:latin typeface="Verdana"/>
                <a:ea typeface="Verdana"/>
                <a:cs typeface="Verdana"/>
                <a:sym typeface="Verdana"/>
              </a:defRPr>
            </a:pPr>
            <a:r>
              <a:t>template &lt;class T&gt;</a:t>
            </a:r>
          </a:p>
          <a:p>
            <a:pPr marL="0" indent="0" defTabSz="196596">
              <a:spcBef>
                <a:spcPts val="200"/>
              </a:spcBef>
              <a:buSzTx/>
              <a:buNone/>
              <a:defRPr b="1" sz="1634">
                <a:latin typeface="Verdana"/>
                <a:ea typeface="Verdana"/>
                <a:cs typeface="Verdana"/>
                <a:sym typeface="Verdana"/>
              </a:defRPr>
            </a:pPr>
            <a:r>
              <a:t>class Test</a:t>
            </a:r>
          </a:p>
          <a:p>
            <a:pPr marL="0" indent="0" defTabSz="196596">
              <a:spcBef>
                <a:spcPts val="200"/>
              </a:spcBef>
              <a:buSzTx/>
              <a:buNone/>
              <a:defRPr b="1" sz="1634">
                <a:latin typeface="Verdana"/>
                <a:ea typeface="Verdana"/>
                <a:cs typeface="Verdana"/>
                <a:sym typeface="Verdana"/>
              </a:defRPr>
            </a:pPr>
            <a:r>
              <a:t>{</a:t>
            </a:r>
          </a:p>
          <a:p>
            <a:pPr marL="0" indent="0" defTabSz="196596">
              <a:spcBef>
                <a:spcPts val="200"/>
              </a:spcBef>
              <a:buSzTx/>
              <a:buNone/>
              <a:defRPr b="1" sz="1634">
                <a:latin typeface="Verdana"/>
                <a:ea typeface="Verdana"/>
                <a:cs typeface="Verdana"/>
                <a:sym typeface="Verdana"/>
              </a:defRPr>
            </a:pPr>
            <a:r>
              <a:t>// Data members of test</a:t>
            </a:r>
          </a:p>
          <a:p>
            <a:pPr marL="0" indent="0" defTabSz="196596">
              <a:spcBef>
                <a:spcPts val="200"/>
              </a:spcBef>
              <a:buSzTx/>
              <a:buNone/>
              <a:defRPr b="1" sz="1634">
                <a:latin typeface="Verdana"/>
                <a:ea typeface="Verdana"/>
                <a:cs typeface="Verdana"/>
                <a:sym typeface="Verdana"/>
              </a:defRPr>
            </a:pPr>
            <a:r>
              <a:t>public:</a:t>
            </a:r>
          </a:p>
          <a:p>
            <a:pPr marL="0" indent="0" defTabSz="196596">
              <a:spcBef>
                <a:spcPts val="200"/>
              </a:spcBef>
              <a:buSzTx/>
              <a:buNone/>
              <a:defRPr b="1" sz="1634">
                <a:latin typeface="Verdana"/>
                <a:ea typeface="Verdana"/>
                <a:cs typeface="Verdana"/>
                <a:sym typeface="Verdana"/>
              </a:defRPr>
            </a:pPr>
            <a:r>
              <a:t>Test()</a:t>
            </a:r>
          </a:p>
          <a:p>
            <a:pPr marL="0" indent="0" defTabSz="196596">
              <a:spcBef>
                <a:spcPts val="200"/>
              </a:spcBef>
              <a:buSzTx/>
              <a:buNone/>
              <a:defRPr b="1" sz="1634">
                <a:latin typeface="Verdana"/>
                <a:ea typeface="Verdana"/>
                <a:cs typeface="Verdana"/>
                <a:sym typeface="Verdana"/>
              </a:defRPr>
            </a:pPr>
            <a:r>
              <a:t>{</a:t>
            </a:r>
          </a:p>
          <a:p>
            <a:pPr marL="0" indent="0" defTabSz="196596">
              <a:spcBef>
                <a:spcPts val="200"/>
              </a:spcBef>
              <a:buSzTx/>
              <a:buNone/>
              <a:defRPr b="1" sz="1634">
                <a:latin typeface="Verdana"/>
                <a:ea typeface="Verdana"/>
                <a:cs typeface="Verdana"/>
                <a:sym typeface="Verdana"/>
              </a:defRPr>
            </a:pPr>
            <a:r>
              <a:t>	// Initialization of data members</a:t>
            </a:r>
          </a:p>
          <a:p>
            <a:pPr marL="0" indent="0" defTabSz="196596">
              <a:spcBef>
                <a:spcPts val="200"/>
              </a:spcBef>
              <a:buSzTx/>
              <a:buNone/>
              <a:defRPr b="1" sz="1634">
                <a:latin typeface="Verdana"/>
                <a:ea typeface="Verdana"/>
                <a:cs typeface="Verdana"/>
                <a:sym typeface="Verdana"/>
              </a:defRPr>
            </a:pPr>
            <a:r>
              <a:t>	cout &lt;&lt; "General template object \n";</a:t>
            </a:r>
          </a:p>
          <a:p>
            <a:pPr marL="0" indent="0" defTabSz="196596">
              <a:spcBef>
                <a:spcPts val="200"/>
              </a:spcBef>
              <a:buSzTx/>
              <a:buNone/>
              <a:defRPr b="1" sz="1634">
                <a:latin typeface="Verdana"/>
                <a:ea typeface="Verdana"/>
                <a:cs typeface="Verdana"/>
                <a:sym typeface="Verdana"/>
              </a:defRPr>
            </a:pPr>
            <a:r>
              <a:t>}</a:t>
            </a:r>
          </a:p>
          <a:p>
            <a:pPr marL="0" indent="0" defTabSz="196596">
              <a:spcBef>
                <a:spcPts val="200"/>
              </a:spcBef>
              <a:buSzTx/>
              <a:buNone/>
              <a:defRPr b="1" sz="1634">
                <a:latin typeface="Verdana"/>
                <a:ea typeface="Verdana"/>
                <a:cs typeface="Verdana"/>
                <a:sym typeface="Verdana"/>
              </a:defRPr>
            </a:pPr>
            <a:r>
              <a:t>// Other methods of Test</a:t>
            </a:r>
          </a:p>
          <a:p>
            <a:pPr marL="0" indent="0" defTabSz="196596">
              <a:spcBef>
                <a:spcPts val="200"/>
              </a:spcBef>
              <a:buSzTx/>
              <a:buNone/>
              <a:defRPr b="1" sz="1634">
                <a:latin typeface="Verdana"/>
                <a:ea typeface="Verdana"/>
                <a:cs typeface="Verdana"/>
                <a:sym typeface="Verdana"/>
              </a:defRPr>
            </a:pPr>
            <a:r>
              <a:t>};</a:t>
            </a:r>
          </a:p>
          <a:p>
            <a:pPr marL="0" indent="0" defTabSz="196596">
              <a:spcBef>
                <a:spcPts val="200"/>
              </a:spcBef>
              <a:buSzTx/>
              <a:buNone/>
              <a:defRPr b="1" sz="1634">
                <a:latin typeface="Verdana"/>
                <a:ea typeface="Verdana"/>
                <a:cs typeface="Verdana"/>
                <a:sym typeface="Verdana"/>
              </a:defRPr>
            </a:pPr>
          </a:p>
          <a:p>
            <a:pPr marL="0" indent="0" defTabSz="196596">
              <a:spcBef>
                <a:spcPts val="200"/>
              </a:spcBef>
              <a:buSzTx/>
              <a:buNone/>
              <a:defRPr b="1" sz="1634">
                <a:latin typeface="Verdana"/>
                <a:ea typeface="Verdana"/>
                <a:cs typeface="Verdana"/>
                <a:sym typeface="Verdana"/>
              </a:defRPr>
            </a:pPr>
            <a:r>
              <a:t>template &lt;&gt;</a:t>
            </a:r>
          </a:p>
          <a:p>
            <a:pPr marL="0" indent="0" defTabSz="196596">
              <a:spcBef>
                <a:spcPts val="200"/>
              </a:spcBef>
              <a:buSzTx/>
              <a:buNone/>
              <a:defRPr b="1" sz="1634">
                <a:latin typeface="Verdana"/>
                <a:ea typeface="Verdana"/>
                <a:cs typeface="Verdana"/>
                <a:sym typeface="Verdana"/>
              </a:defRPr>
            </a:pPr>
            <a:r>
              <a:t>class Test &lt;int&gt;</a:t>
            </a:r>
          </a:p>
          <a:p>
            <a:pPr marL="0" indent="0" defTabSz="196596">
              <a:spcBef>
                <a:spcPts val="200"/>
              </a:spcBef>
              <a:buSzTx/>
              <a:buNone/>
              <a:defRPr b="1" sz="1634">
                <a:latin typeface="Verdana"/>
                <a:ea typeface="Verdana"/>
                <a:cs typeface="Verdana"/>
                <a:sym typeface="Verdana"/>
              </a:defRPr>
            </a:pPr>
            <a:r>
              <a:t>{</a:t>
            </a:r>
          </a:p>
          <a:p>
            <a:pPr marL="0" indent="0" defTabSz="196596">
              <a:spcBef>
                <a:spcPts val="200"/>
              </a:spcBef>
              <a:buSzTx/>
              <a:buNone/>
              <a:defRPr b="1" sz="1634">
                <a:latin typeface="Verdana"/>
                <a:ea typeface="Verdana"/>
                <a:cs typeface="Verdana"/>
                <a:sym typeface="Verdana"/>
              </a:defRPr>
            </a:pPr>
            <a:r>
              <a:t>public:</a:t>
            </a:r>
          </a:p>
          <a:p>
            <a:pPr marL="0" indent="0" defTabSz="196596">
              <a:spcBef>
                <a:spcPts val="200"/>
              </a:spcBef>
              <a:buSzTx/>
              <a:buNone/>
              <a:defRPr b="1" sz="1634">
                <a:latin typeface="Verdana"/>
                <a:ea typeface="Verdana"/>
                <a:cs typeface="Verdana"/>
                <a:sym typeface="Verdana"/>
              </a:defRPr>
            </a:pPr>
            <a:r>
              <a:t>Test()</a:t>
            </a:r>
          </a:p>
          <a:p>
            <a:pPr marL="0" indent="0" defTabSz="196596">
              <a:spcBef>
                <a:spcPts val="200"/>
              </a:spcBef>
              <a:buSzTx/>
              <a:buNone/>
              <a:defRPr b="1" sz="1634">
                <a:latin typeface="Verdana"/>
                <a:ea typeface="Verdana"/>
                <a:cs typeface="Verdana"/>
                <a:sym typeface="Verdana"/>
              </a:defRPr>
            </a:pPr>
            <a:r>
              <a:t>{</a:t>
            </a:r>
          </a:p>
          <a:p>
            <a:pPr marL="0" indent="0" defTabSz="196596">
              <a:spcBef>
                <a:spcPts val="200"/>
              </a:spcBef>
              <a:buSzTx/>
              <a:buNone/>
              <a:defRPr b="1" sz="1634">
                <a:latin typeface="Verdana"/>
                <a:ea typeface="Verdana"/>
                <a:cs typeface="Verdana"/>
                <a:sym typeface="Verdana"/>
              </a:defRPr>
            </a:pPr>
            <a:r>
              <a:t>	// Initialization of data members</a:t>
            </a:r>
          </a:p>
          <a:p>
            <a:pPr marL="0" indent="0" defTabSz="196596">
              <a:spcBef>
                <a:spcPts val="200"/>
              </a:spcBef>
              <a:buSzTx/>
              <a:buNone/>
              <a:defRPr b="1" sz="1634">
                <a:latin typeface="Verdana"/>
                <a:ea typeface="Verdana"/>
                <a:cs typeface="Verdana"/>
                <a:sym typeface="Verdana"/>
              </a:defRPr>
            </a:pPr>
            <a:r>
              <a:t>	cout &lt;&lt; "Specialized template object\n";</a:t>
            </a:r>
          </a:p>
          <a:p>
            <a:pPr marL="0" indent="0" defTabSz="196596">
              <a:spcBef>
                <a:spcPts val="200"/>
              </a:spcBef>
              <a:buSzTx/>
              <a:buNone/>
              <a:defRPr b="1" sz="1634">
                <a:latin typeface="Verdana"/>
                <a:ea typeface="Verdana"/>
                <a:cs typeface="Verdana"/>
                <a:sym typeface="Verdana"/>
              </a:defRPr>
            </a:pPr>
            <a:r>
              <a:t>}</a:t>
            </a:r>
          </a:p>
          <a:p>
            <a:pPr marL="0" indent="0" defTabSz="196596">
              <a:spcBef>
                <a:spcPts val="200"/>
              </a:spcBef>
              <a:buSzTx/>
              <a:buNone/>
              <a:defRPr b="1" sz="1634">
                <a:latin typeface="Verdana"/>
                <a:ea typeface="Verdana"/>
                <a:cs typeface="Verdana"/>
                <a:sym typeface="Verdana"/>
              </a:defRPr>
            </a:pPr>
            <a:r>
              <a:t>};</a:t>
            </a:r>
          </a:p>
          <a:p>
            <a:pPr marL="0" indent="0" defTabSz="196596">
              <a:spcBef>
                <a:spcPts val="200"/>
              </a:spcBef>
              <a:buSzTx/>
              <a:buNone/>
              <a:defRPr b="1" sz="1634">
                <a:latin typeface="Verdana"/>
                <a:ea typeface="Verdana"/>
                <a:cs typeface="Verdana"/>
                <a:sym typeface="Verdana"/>
              </a:defRPr>
            </a:pPr>
          </a:p>
          <a:p>
            <a:pPr marL="0" indent="0" defTabSz="196596">
              <a:spcBef>
                <a:spcPts val="200"/>
              </a:spcBef>
              <a:buSzTx/>
              <a:buNone/>
              <a:defRPr b="1" sz="1634">
                <a:latin typeface="Verdana"/>
                <a:ea typeface="Verdana"/>
                <a:cs typeface="Verdana"/>
                <a:sym typeface="Verdana"/>
              </a:defRPr>
            </a:pPr>
            <a:r>
              <a:t>int main()</a:t>
            </a:r>
          </a:p>
          <a:p>
            <a:pPr marL="0" indent="0" defTabSz="196596">
              <a:spcBef>
                <a:spcPts val="200"/>
              </a:spcBef>
              <a:buSzTx/>
              <a:buNone/>
              <a:defRPr b="1" sz="1634">
                <a:latin typeface="Verdana"/>
                <a:ea typeface="Verdana"/>
                <a:cs typeface="Verdana"/>
                <a:sym typeface="Verdana"/>
              </a:defRPr>
            </a:pPr>
            <a:r>
              <a:t>{</a:t>
            </a:r>
          </a:p>
          <a:p>
            <a:pPr marL="0" indent="0" defTabSz="196596">
              <a:spcBef>
                <a:spcPts val="200"/>
              </a:spcBef>
              <a:buSzTx/>
              <a:buNone/>
              <a:defRPr b="1" sz="1634">
                <a:latin typeface="Verdana"/>
                <a:ea typeface="Verdana"/>
                <a:cs typeface="Verdana"/>
                <a:sym typeface="Verdana"/>
              </a:defRPr>
            </a:pPr>
            <a:r>
              <a:t>	Test&lt;int&gt; a;</a:t>
            </a:r>
          </a:p>
          <a:p>
            <a:pPr marL="0" indent="0" defTabSz="196596">
              <a:spcBef>
                <a:spcPts val="200"/>
              </a:spcBef>
              <a:buSzTx/>
              <a:buNone/>
              <a:defRPr b="1" sz="1634">
                <a:latin typeface="Verdana"/>
                <a:ea typeface="Verdana"/>
                <a:cs typeface="Verdana"/>
                <a:sym typeface="Verdana"/>
              </a:defRPr>
            </a:pPr>
            <a:r>
              <a:t>	Test&lt;char&gt; b;</a:t>
            </a:r>
          </a:p>
          <a:p>
            <a:pPr marL="0" indent="0" defTabSz="196596">
              <a:spcBef>
                <a:spcPts val="200"/>
              </a:spcBef>
              <a:buSzTx/>
              <a:buNone/>
              <a:defRPr b="1" sz="1634">
                <a:latin typeface="Verdana"/>
                <a:ea typeface="Verdana"/>
                <a:cs typeface="Verdana"/>
                <a:sym typeface="Verdana"/>
              </a:defRPr>
            </a:pPr>
            <a:r>
              <a:t>	Test&lt;float&gt; c;</a:t>
            </a:r>
          </a:p>
          <a:p>
            <a:pPr marL="0" indent="0" defTabSz="196596">
              <a:spcBef>
                <a:spcPts val="200"/>
              </a:spcBef>
              <a:buSzTx/>
              <a:buNone/>
              <a:defRPr b="1" sz="1634">
                <a:latin typeface="Verdana"/>
                <a:ea typeface="Verdana"/>
                <a:cs typeface="Verdana"/>
                <a:sym typeface="Verdana"/>
              </a:defRPr>
            </a:pPr>
            <a:r>
              <a:t>	return 0;</a:t>
            </a:r>
          </a:p>
          <a:p>
            <a:pPr marL="0" indent="0" defTabSz="196596">
              <a:spcBef>
                <a:spcPts val="200"/>
              </a:spcBef>
              <a:buSzTx/>
              <a:buNone/>
              <a:defRPr b="1" sz="1634">
                <a:latin typeface="Verdana"/>
                <a:ea typeface="Verdana"/>
                <a:cs typeface="Verdana"/>
                <a:sym typeface="Verdana"/>
              </a:defRPr>
            </a:pPr>
            <a:r>
              <a:t>}</a:t>
            </a:r>
          </a:p>
        </p:txBody>
      </p:sp>
    </p:spTree>
  </p:cSld>
  <p:clrMapOvr>
    <a:masterClrMapping/>
  </p:clrMapOvr>
  <p:transition xmlns:p14="http://schemas.microsoft.com/office/powerpoint/2010/main" spd="med" advClick="1"/>
</p:sld>
</file>

<file path=ppt/slides/slide2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4" name="Template"/>
          <p:cNvSpPr txBox="1"/>
          <p:nvPr>
            <p:ph type="title"/>
          </p:nvPr>
        </p:nvSpPr>
        <p:spPr>
          <a:prstGeom prst="rect">
            <a:avLst/>
          </a:prstGeom>
        </p:spPr>
        <p:txBody>
          <a:bodyPr/>
          <a:lstStyle/>
          <a:p>
            <a:pPr/>
            <a:r>
              <a:t>Template</a:t>
            </a:r>
          </a:p>
        </p:txBody>
      </p:sp>
      <p:sp>
        <p:nvSpPr>
          <p:cNvPr id="995"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996" name="template&lt;typename T&gt;…"/>
          <p:cNvSpPr txBox="1"/>
          <p:nvPr/>
        </p:nvSpPr>
        <p:spPr>
          <a:xfrm>
            <a:off x="1674006" y="4673600"/>
            <a:ext cx="19261461" cy="650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5000"/>
              </a:lnSpc>
              <a:defRPr b="0">
                <a:solidFill>
                  <a:srgbClr val="0000DD"/>
                </a:solidFill>
                <a:latin typeface="Courier"/>
                <a:ea typeface="Courier"/>
                <a:cs typeface="Courier"/>
                <a:sym typeface="Courier"/>
              </a:defRPr>
            </a:pPr>
            <a:r>
              <a:t>template</a:t>
            </a:r>
            <a:r>
              <a:rPr>
                <a:solidFill>
                  <a:srgbClr val="000080"/>
                </a:solidFill>
              </a:rPr>
              <a:t>&lt;</a:t>
            </a:r>
            <a:r>
              <a:t>typename</a:t>
            </a:r>
            <a:r>
              <a:rPr>
                <a:solidFill>
                  <a:srgbClr val="000000"/>
                </a:solidFill>
              </a:rPr>
              <a:t> T</a:t>
            </a:r>
            <a:r>
              <a:rPr>
                <a:solidFill>
                  <a:srgbClr val="000080"/>
                </a:solidFill>
              </a:rPr>
              <a:t>&gt;</a:t>
            </a:r>
            <a:endParaRPr>
              <a:solidFill>
                <a:srgbClr val="000000"/>
              </a:solidFill>
            </a:endParaRPr>
          </a:p>
          <a:p>
            <a:pPr algn="l" defTabSz="457200">
              <a:lnSpc>
                <a:spcPts val="5000"/>
              </a:lnSpc>
              <a:defRPr b="0">
                <a:solidFill>
                  <a:srgbClr val="0000DD"/>
                </a:solidFill>
                <a:latin typeface="Courier"/>
                <a:ea typeface="Courier"/>
                <a:cs typeface="Courier"/>
                <a:sym typeface="Courier"/>
              </a:defRPr>
            </a:pPr>
            <a:r>
              <a:t>struct</a:t>
            </a:r>
            <a:r>
              <a:rPr>
                <a:solidFill>
                  <a:srgbClr val="000000"/>
                </a:solidFill>
              </a:rPr>
              <a:t> A </a:t>
            </a:r>
            <a:r>
              <a:rPr>
                <a:solidFill>
                  <a:srgbClr val="008000"/>
                </a:solidFill>
              </a:rPr>
              <a:t>{</a:t>
            </a:r>
            <a:endParaRPr>
              <a:solidFill>
                <a:srgbClr val="000000"/>
              </a:solidFill>
            </a:endParaRPr>
          </a:p>
          <a:p>
            <a:pPr algn="l" defTabSz="457200">
              <a:lnSpc>
                <a:spcPts val="5000"/>
              </a:lnSpc>
              <a:defRPr b="0">
                <a:solidFill>
                  <a:srgbClr val="909090"/>
                </a:solidFill>
                <a:latin typeface="Courier"/>
                <a:ea typeface="Courier"/>
                <a:cs typeface="Courier"/>
                <a:sym typeface="Courier"/>
              </a:defRPr>
            </a:pPr>
            <a:r>
              <a:rPr>
                <a:solidFill>
                  <a:srgbClr val="000000"/>
                </a:solidFill>
              </a:rPr>
              <a:t>    </a:t>
            </a:r>
            <a:r>
              <a:rPr>
                <a:solidFill>
                  <a:srgbClr val="0000FF"/>
                </a:solidFill>
              </a:rPr>
              <a:t>void</a:t>
            </a:r>
            <a:r>
              <a:rPr>
                <a:solidFill>
                  <a:srgbClr val="000000"/>
                </a:solidFill>
              </a:rPr>
              <a:t> f</a:t>
            </a:r>
            <a:r>
              <a:rPr>
                <a:solidFill>
                  <a:srgbClr val="008000"/>
                </a:solidFill>
              </a:rPr>
              <a:t>(</a:t>
            </a:r>
            <a:r>
              <a:rPr>
                <a:solidFill>
                  <a:srgbClr val="0000FF"/>
                </a:solidFill>
              </a:rPr>
              <a:t>int</a:t>
            </a:r>
            <a:r>
              <a:rPr>
                <a:solidFill>
                  <a:srgbClr val="008000"/>
                </a:solidFill>
              </a:rPr>
              <a:t>)</a:t>
            </a:r>
            <a:r>
              <a:rPr>
                <a:solidFill>
                  <a:srgbClr val="008080"/>
                </a:solidFill>
              </a:rPr>
              <a:t>;</a:t>
            </a:r>
            <a:r>
              <a:rPr>
                <a:solidFill>
                  <a:srgbClr val="000000"/>
                </a:solidFill>
              </a:rPr>
              <a:t> </a:t>
            </a:r>
            <a:r>
              <a:t>// non-template member</a:t>
            </a:r>
            <a:endParaRPr>
              <a:solidFill>
                <a:srgbClr val="000000"/>
              </a:solidFill>
            </a:endParaRPr>
          </a:p>
          <a:p>
            <a:pPr algn="l" defTabSz="457200">
              <a:lnSpc>
                <a:spcPts val="5000"/>
              </a:lnSpc>
              <a:defRPr b="0">
                <a:solidFill>
                  <a:srgbClr val="909090"/>
                </a:solidFill>
                <a:latin typeface="Courier"/>
                <a:ea typeface="Courier"/>
                <a:cs typeface="Courier"/>
                <a:sym typeface="Courier"/>
              </a:defRPr>
            </a:pPr>
            <a:r>
              <a:rPr>
                <a:solidFill>
                  <a:srgbClr val="000000"/>
                </a:solidFill>
              </a:rPr>
              <a:t>    </a:t>
            </a:r>
            <a:r>
              <a:rPr>
                <a:solidFill>
                  <a:srgbClr val="0000DD"/>
                </a:solidFill>
              </a:rPr>
              <a:t>template</a:t>
            </a:r>
            <a:r>
              <a:rPr>
                <a:solidFill>
                  <a:srgbClr val="000080"/>
                </a:solidFill>
              </a:rPr>
              <a:t>&lt;</a:t>
            </a:r>
            <a:r>
              <a:rPr>
                <a:solidFill>
                  <a:srgbClr val="0000DD"/>
                </a:solidFill>
              </a:rPr>
              <a:t>typename</a:t>
            </a:r>
            <a:r>
              <a:rPr>
                <a:solidFill>
                  <a:srgbClr val="000000"/>
                </a:solidFill>
              </a:rPr>
              <a:t> T2</a:t>
            </a:r>
            <a:r>
              <a:rPr>
                <a:solidFill>
                  <a:srgbClr val="000080"/>
                </a:solidFill>
              </a:rPr>
              <a:t>&gt;</a:t>
            </a:r>
            <a:r>
              <a:rPr>
                <a:solidFill>
                  <a:srgbClr val="000000"/>
                </a:solidFill>
              </a:rPr>
              <a:t> </a:t>
            </a:r>
            <a:r>
              <a:rPr>
                <a:solidFill>
                  <a:srgbClr val="0000FF"/>
                </a:solidFill>
              </a:rPr>
              <a:t>void</a:t>
            </a:r>
            <a:r>
              <a:rPr>
                <a:solidFill>
                  <a:srgbClr val="000000"/>
                </a:solidFill>
              </a:rPr>
              <a:t> f</a:t>
            </a:r>
            <a:r>
              <a:rPr>
                <a:solidFill>
                  <a:srgbClr val="008000"/>
                </a:solidFill>
              </a:rPr>
              <a:t>(</a:t>
            </a:r>
            <a:r>
              <a:rPr>
                <a:solidFill>
                  <a:srgbClr val="000000"/>
                </a:solidFill>
              </a:rPr>
              <a:t>T2</a:t>
            </a:r>
            <a:r>
              <a:rPr>
                <a:solidFill>
                  <a:srgbClr val="008000"/>
                </a:solidFill>
              </a:rPr>
              <a:t>)</a:t>
            </a:r>
            <a:r>
              <a:rPr>
                <a:solidFill>
                  <a:srgbClr val="008080"/>
                </a:solidFill>
              </a:rPr>
              <a:t>;</a:t>
            </a:r>
            <a:r>
              <a:rPr>
                <a:solidFill>
                  <a:srgbClr val="000000"/>
                </a:solidFill>
              </a:rPr>
              <a:t> </a:t>
            </a:r>
            <a:r>
              <a:t>// member template</a:t>
            </a:r>
            <a:endParaRPr>
              <a:solidFill>
                <a:srgbClr val="000000"/>
              </a:solidFill>
            </a:endParaRPr>
          </a:p>
          <a:p>
            <a:pPr algn="l" defTabSz="457200">
              <a:lnSpc>
                <a:spcPts val="5000"/>
              </a:lnSpc>
              <a:defRPr b="0">
                <a:solidFill>
                  <a:srgbClr val="008000"/>
                </a:solidFill>
                <a:latin typeface="Courier"/>
                <a:ea typeface="Courier"/>
                <a:cs typeface="Courier"/>
                <a:sym typeface="Courier"/>
              </a:defRPr>
            </a:pPr>
            <a:r>
              <a:t>}</a:t>
            </a:r>
            <a:r>
              <a:rPr>
                <a:solidFill>
                  <a:srgbClr val="008080"/>
                </a:solidFill>
              </a:rPr>
              <a:t>;</a:t>
            </a:r>
            <a:endParaRPr>
              <a:solidFill>
                <a:srgbClr val="000000"/>
              </a:solidFill>
            </a:endParaRPr>
          </a:p>
          <a:p>
            <a:pPr algn="l" defTabSz="457200">
              <a:lnSpc>
                <a:spcPts val="5000"/>
              </a:lnSpc>
              <a:defRPr b="0">
                <a:latin typeface="Courier"/>
                <a:ea typeface="Courier"/>
                <a:cs typeface="Courier"/>
                <a:sym typeface="Courier"/>
              </a:defRPr>
            </a:pPr>
            <a:r>
              <a:t> </a:t>
            </a:r>
          </a:p>
          <a:p>
            <a:pPr algn="l" defTabSz="457200">
              <a:lnSpc>
                <a:spcPts val="5000"/>
              </a:lnSpc>
              <a:defRPr b="0">
                <a:latin typeface="Courier"/>
                <a:ea typeface="Courier"/>
                <a:cs typeface="Courier"/>
                <a:sym typeface="Courier"/>
              </a:defRPr>
            </a:pPr>
            <a:r>
              <a:rPr>
                <a:solidFill>
                  <a:srgbClr val="0000FF"/>
                </a:solidFill>
              </a:rPr>
              <a:t>int</a:t>
            </a:r>
            <a:r>
              <a:t> main</a:t>
            </a:r>
            <a:r>
              <a:rPr>
                <a:solidFill>
                  <a:srgbClr val="008000"/>
                </a:solidFill>
              </a:rPr>
              <a:t>()</a:t>
            </a:r>
          </a:p>
          <a:p>
            <a:pPr algn="l" defTabSz="457200">
              <a:lnSpc>
                <a:spcPts val="5000"/>
              </a:lnSpc>
              <a:defRPr b="0">
                <a:solidFill>
                  <a:srgbClr val="008000"/>
                </a:solidFill>
                <a:latin typeface="Courier"/>
                <a:ea typeface="Courier"/>
                <a:cs typeface="Courier"/>
                <a:sym typeface="Courier"/>
              </a:defRPr>
            </a:pPr>
            <a:r>
              <a:t>{</a:t>
            </a:r>
            <a:endParaRPr>
              <a:solidFill>
                <a:srgbClr val="000000"/>
              </a:solidFill>
            </a:endParaRPr>
          </a:p>
          <a:p>
            <a:pPr algn="l" defTabSz="457200">
              <a:lnSpc>
                <a:spcPts val="5000"/>
              </a:lnSpc>
              <a:defRPr b="0">
                <a:latin typeface="Courier"/>
                <a:ea typeface="Courier"/>
                <a:cs typeface="Courier"/>
                <a:sym typeface="Courier"/>
              </a:defRPr>
            </a:pPr>
            <a:r>
              <a:t>    A</a:t>
            </a:r>
            <a:r>
              <a:rPr>
                <a:solidFill>
                  <a:srgbClr val="000080"/>
                </a:solidFill>
              </a:rPr>
              <a:t>&lt;</a:t>
            </a:r>
            <a:r>
              <a:rPr>
                <a:solidFill>
                  <a:srgbClr val="0000FF"/>
                </a:solidFill>
              </a:rPr>
              <a:t>char</a:t>
            </a:r>
            <a:r>
              <a:rPr>
                <a:solidFill>
                  <a:srgbClr val="000080"/>
                </a:solidFill>
              </a:rPr>
              <a:t>&gt;</a:t>
            </a:r>
            <a:r>
              <a:t> ac</a:t>
            </a:r>
            <a:r>
              <a:rPr>
                <a:solidFill>
                  <a:srgbClr val="008080"/>
                </a:solidFill>
              </a:rPr>
              <a:t>;</a:t>
            </a:r>
          </a:p>
          <a:p>
            <a:pPr algn="l" defTabSz="457200">
              <a:lnSpc>
                <a:spcPts val="5000"/>
              </a:lnSpc>
              <a:defRPr b="0">
                <a:solidFill>
                  <a:srgbClr val="909090"/>
                </a:solidFill>
                <a:latin typeface="Courier"/>
                <a:ea typeface="Courier"/>
                <a:cs typeface="Courier"/>
                <a:sym typeface="Courier"/>
              </a:defRPr>
            </a:pPr>
            <a:r>
              <a:rPr>
                <a:solidFill>
                  <a:srgbClr val="000000"/>
                </a:solidFill>
              </a:rPr>
              <a:t>    ac.f</a:t>
            </a:r>
            <a:r>
              <a:rPr>
                <a:solidFill>
                  <a:srgbClr val="008000"/>
                </a:solidFill>
              </a:rPr>
              <a:t>('c')</a:t>
            </a:r>
            <a:r>
              <a:rPr>
                <a:solidFill>
                  <a:srgbClr val="008080"/>
                </a:solidFill>
              </a:rPr>
              <a:t>;</a:t>
            </a:r>
            <a:r>
              <a:rPr>
                <a:solidFill>
                  <a:srgbClr val="000000"/>
                </a:solidFill>
              </a:rPr>
              <a:t> </a:t>
            </a:r>
            <a:r>
              <a:t>// calls template function A&lt;char&gt;::f&lt;char&gt;(int)</a:t>
            </a:r>
            <a:endParaRPr>
              <a:solidFill>
                <a:srgbClr val="000000"/>
              </a:solidFill>
            </a:endParaRPr>
          </a:p>
          <a:p>
            <a:pPr algn="l" defTabSz="457200">
              <a:lnSpc>
                <a:spcPts val="5000"/>
              </a:lnSpc>
              <a:defRPr b="0">
                <a:solidFill>
                  <a:srgbClr val="909090"/>
                </a:solidFill>
                <a:latin typeface="Courier"/>
                <a:ea typeface="Courier"/>
                <a:cs typeface="Courier"/>
                <a:sym typeface="Courier"/>
              </a:defRPr>
            </a:pPr>
            <a:r>
              <a:rPr>
                <a:solidFill>
                  <a:srgbClr val="000000"/>
                </a:solidFill>
              </a:rPr>
              <a:t>    ac.f</a:t>
            </a:r>
            <a:r>
              <a:rPr>
                <a:solidFill>
                  <a:srgbClr val="008000"/>
                </a:solidFill>
              </a:rPr>
              <a:t>(</a:t>
            </a:r>
            <a:r>
              <a:rPr>
                <a:solidFill>
                  <a:srgbClr val="000080"/>
                </a:solidFill>
              </a:rPr>
              <a:t>1</a:t>
            </a:r>
            <a:r>
              <a:rPr>
                <a:solidFill>
                  <a:srgbClr val="008000"/>
                </a:solidFill>
              </a:rPr>
              <a:t>)</a:t>
            </a:r>
            <a:r>
              <a:rPr>
                <a:solidFill>
                  <a:srgbClr val="008080"/>
                </a:solidFill>
              </a:rPr>
              <a:t>;</a:t>
            </a:r>
            <a:r>
              <a:rPr>
                <a:solidFill>
                  <a:srgbClr val="000000"/>
                </a:solidFill>
              </a:rPr>
              <a:t>   </a:t>
            </a:r>
            <a:r>
              <a:t>// calls non-template function A&lt;char&gt;::f(int)</a:t>
            </a:r>
            <a:endParaRPr>
              <a:solidFill>
                <a:srgbClr val="000000"/>
              </a:solidFill>
            </a:endParaRPr>
          </a:p>
          <a:p>
            <a:pPr algn="l" defTabSz="457200">
              <a:lnSpc>
                <a:spcPts val="5000"/>
              </a:lnSpc>
              <a:defRPr b="0">
                <a:solidFill>
                  <a:srgbClr val="909090"/>
                </a:solidFill>
                <a:latin typeface="Courier"/>
                <a:ea typeface="Courier"/>
                <a:cs typeface="Courier"/>
                <a:sym typeface="Courier"/>
              </a:defRPr>
            </a:pPr>
            <a:r>
              <a:rPr>
                <a:solidFill>
                  <a:srgbClr val="000000"/>
                </a:solidFill>
              </a:rPr>
              <a:t>    ac.f</a:t>
            </a:r>
            <a:r>
              <a:rPr>
                <a:solidFill>
                  <a:srgbClr val="000080"/>
                </a:solidFill>
              </a:rPr>
              <a:t>&lt;&gt;</a:t>
            </a:r>
            <a:r>
              <a:rPr>
                <a:solidFill>
                  <a:srgbClr val="008000"/>
                </a:solidFill>
              </a:rPr>
              <a:t>(</a:t>
            </a:r>
            <a:r>
              <a:rPr>
                <a:solidFill>
                  <a:srgbClr val="000080"/>
                </a:solidFill>
              </a:rPr>
              <a:t>1</a:t>
            </a:r>
            <a:r>
              <a:rPr>
                <a:solidFill>
                  <a:srgbClr val="008000"/>
                </a:solidFill>
              </a:rPr>
              <a:t>)</a:t>
            </a:r>
            <a:r>
              <a:rPr>
                <a:solidFill>
                  <a:srgbClr val="008080"/>
                </a:solidFill>
              </a:rPr>
              <a:t>;</a:t>
            </a:r>
            <a:r>
              <a:rPr>
                <a:solidFill>
                  <a:srgbClr val="000000"/>
                </a:solidFill>
              </a:rPr>
              <a:t> </a:t>
            </a:r>
            <a:r>
              <a:t>// calls template function A&lt;char&gt;::f&lt;int&gt;(inf)</a:t>
            </a:r>
            <a:endParaRPr>
              <a:solidFill>
                <a:srgbClr val="000000"/>
              </a:solidFill>
            </a:endParaRPr>
          </a:p>
          <a:p>
            <a:pPr algn="l" defTabSz="457200">
              <a:lnSpc>
                <a:spcPts val="5000"/>
              </a:lnSpc>
              <a:defRPr b="0">
                <a:solidFill>
                  <a:srgbClr val="008000"/>
                </a:solidFill>
                <a:latin typeface="Courier"/>
                <a:ea typeface="Courier"/>
                <a:cs typeface="Courier"/>
                <a:sym typeface="Courier"/>
              </a:defRPr>
            </a:pPr>
            <a:r>
              <a:t>}</a:t>
            </a:r>
            <a:endParaRPr>
              <a:solidFill>
                <a:srgbClr val="000000"/>
              </a:solidFill>
            </a:endParaRPr>
          </a:p>
        </p:txBody>
      </p:sp>
    </p:spTree>
  </p:cSld>
  <p:clrMapOvr>
    <a:masterClrMapping/>
  </p:clrMapOvr>
  <p:transition xmlns:p14="http://schemas.microsoft.com/office/powerpoint/2010/main" spd="med" advClick="1"/>
</p:sld>
</file>

<file path=ppt/slides/slide2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8" name="Template Member function"/>
          <p:cNvSpPr txBox="1"/>
          <p:nvPr>
            <p:ph type="title"/>
          </p:nvPr>
        </p:nvSpPr>
        <p:spPr>
          <a:prstGeom prst="rect">
            <a:avLst/>
          </a:prstGeom>
        </p:spPr>
        <p:txBody>
          <a:bodyPr/>
          <a:lstStyle/>
          <a:p>
            <a:pPr/>
            <a:r>
              <a:t>Template Member function</a:t>
            </a:r>
          </a:p>
        </p:txBody>
      </p:sp>
      <p:sp>
        <p:nvSpPr>
          <p:cNvPr id="999"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1000" name="#include &lt;iostream&gt;…"/>
          <p:cNvSpPr txBox="1"/>
          <p:nvPr/>
        </p:nvSpPr>
        <p:spPr>
          <a:xfrm>
            <a:off x="278668" y="3168650"/>
            <a:ext cx="21482720" cy="951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39419">
              <a:tabLst>
                <a:tab pos="431800" algn="l"/>
              </a:tabLst>
              <a:defRPr b="0" sz="33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algn="l" defTabSz="439419">
              <a:tabLst>
                <a:tab pos="431800" algn="l"/>
              </a:tabLst>
              <a:defRPr b="0" sz="3300">
                <a:solidFill>
                  <a:srgbClr val="FFA14F"/>
                </a:solidFill>
                <a:latin typeface="Menlo Regular"/>
                <a:ea typeface="Menlo Regular"/>
                <a:cs typeface="Menlo Regular"/>
                <a:sym typeface="Menlo Regular"/>
              </a:defRPr>
            </a:pPr>
            <a:r>
              <a:t>#include </a:t>
            </a:r>
            <a:r>
              <a:rPr>
                <a:solidFill>
                  <a:srgbClr val="FF8170"/>
                </a:solidFill>
              </a:rPr>
              <a:t>&lt;vector&gt;</a:t>
            </a:r>
            <a:endParaRPr>
              <a:solidFill>
                <a:srgbClr val="FFFFFF">
                  <a:alpha val="85000"/>
                </a:srgbClr>
              </a:solidFill>
            </a:endParaRPr>
          </a:p>
          <a:p>
            <a:pPr algn="l" defTabSz="439419">
              <a:tabLst>
                <a:tab pos="431800" algn="l"/>
              </a:tabLst>
              <a:defRPr b="0" sz="3300">
                <a:solidFill>
                  <a:srgbClr val="FF8170"/>
                </a:solidFill>
                <a:latin typeface="Menlo Regular"/>
                <a:ea typeface="Menlo Regular"/>
                <a:cs typeface="Menlo Regular"/>
                <a:sym typeface="Menlo Regular"/>
              </a:defRPr>
            </a:pPr>
            <a:r>
              <a:rPr>
                <a:solidFill>
                  <a:srgbClr val="FFA14F"/>
                </a:solidFill>
              </a:rPr>
              <a:t>#include </a:t>
            </a:r>
            <a:r>
              <a:t>&lt;algorithm&gt;</a:t>
            </a:r>
            <a:endParaRPr>
              <a:solidFill>
                <a:srgbClr val="FFFFFF">
                  <a:alpha val="85000"/>
                </a:srgbClr>
              </a:solidFill>
            </a:endParaRPr>
          </a:p>
          <a:p>
            <a:pPr algn="l" defTabSz="439419">
              <a:tabLst>
                <a:tab pos="431800" algn="l"/>
              </a:tabLst>
              <a:defRPr b="0" sz="33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3300">
                <a:solidFill>
                  <a:srgbClr val="7F8C98"/>
                </a:solidFill>
                <a:latin typeface="Menlo Regular"/>
                <a:ea typeface="Menlo Regular"/>
                <a:cs typeface="Menlo Regular"/>
                <a:sym typeface="Menlo Regular"/>
              </a:defRPr>
            </a:pPr>
            <a:r>
              <a:rPr b="1">
                <a:solidFill>
                  <a:srgbClr val="FF7AB2"/>
                </a:solidFill>
              </a:rPr>
              <a:t>struct</a:t>
            </a:r>
            <a:r>
              <a:rPr>
                <a:solidFill>
                  <a:srgbClr val="FFFFFF">
                    <a:alpha val="85000"/>
                  </a:srgbClr>
                </a:solidFill>
              </a:rPr>
              <a:t> </a:t>
            </a:r>
            <a:r>
              <a:rPr>
                <a:solidFill>
                  <a:srgbClr val="6BDFFF"/>
                </a:solidFill>
              </a:rPr>
              <a:t>Printer</a:t>
            </a:r>
            <a:r>
              <a:rPr>
                <a:solidFill>
                  <a:srgbClr val="FFFFFF">
                    <a:alpha val="85000"/>
                  </a:srgbClr>
                </a:solidFill>
              </a:rPr>
              <a:t> { </a:t>
            </a:r>
            <a:r>
              <a:t>// generic functor</a:t>
            </a:r>
            <a:endParaRPr>
              <a:solidFill>
                <a:srgbClr val="FFFFFF">
                  <a:alpha val="85000"/>
                </a:srgbClr>
              </a:solidFill>
            </a:endParaRPr>
          </a:p>
          <a:p>
            <a:pPr algn="l" defTabSz="439419">
              <a:tabLst>
                <a:tab pos="431800" algn="l"/>
              </a:tabLst>
              <a:defRPr b="0" sz="3300">
                <a:solidFill>
                  <a:srgbClr val="DABAFF"/>
                </a:solidFill>
                <a:latin typeface="Menlo Regular"/>
                <a:ea typeface="Menlo Regular"/>
                <a:cs typeface="Menlo Regular"/>
                <a:sym typeface="Menlo Regular"/>
              </a:defRPr>
            </a:pPr>
            <a:r>
              <a:rPr>
                <a:solidFill>
                  <a:srgbClr val="FFFFFF">
                    <a:alpha val="85000"/>
                  </a:srgbClr>
                </a:solidFill>
              </a:rPr>
              <a:t>    </a:t>
            </a:r>
            <a:r>
              <a:t>std</a:t>
            </a:r>
            <a:r>
              <a:rPr>
                <a:solidFill>
                  <a:srgbClr val="FFFFFF">
                    <a:alpha val="85000"/>
                  </a:srgbClr>
                </a:solidFill>
              </a:rPr>
              <a:t>::</a:t>
            </a:r>
            <a:r>
              <a:t>ostream</a:t>
            </a:r>
            <a:r>
              <a:rPr>
                <a:solidFill>
                  <a:srgbClr val="FFFFFF">
                    <a:alpha val="85000"/>
                  </a:srgbClr>
                </a:solidFill>
              </a:rPr>
              <a:t>&amp; os;</a:t>
            </a:r>
            <a:endParaRPr>
              <a:solidFill>
                <a:srgbClr val="FFFFFF">
                  <a:alpha val="85000"/>
                </a:srgbClr>
              </a:solidFill>
            </a:endParaRPr>
          </a:p>
          <a:p>
            <a:pPr algn="l" defTabSz="439419">
              <a:tabLst>
                <a:tab pos="431800" algn="l"/>
              </a:tabLst>
              <a:defRPr b="0" sz="3300">
                <a:solidFill>
                  <a:srgbClr val="FFFFFF">
                    <a:alpha val="85000"/>
                  </a:srgbClr>
                </a:solidFill>
                <a:latin typeface="Menlo Regular"/>
                <a:ea typeface="Menlo Regular"/>
                <a:cs typeface="Menlo Regular"/>
                <a:sym typeface="Menlo Regular"/>
              </a:defRPr>
            </a:pPr>
            <a:r>
              <a:t>    </a:t>
            </a:r>
            <a:r>
              <a:rPr>
                <a:solidFill>
                  <a:srgbClr val="4EB0CC"/>
                </a:solidFill>
              </a:rPr>
              <a:t>Printer</a:t>
            </a:r>
            <a:r>
              <a:t>(</a:t>
            </a:r>
            <a:r>
              <a:rPr>
                <a:solidFill>
                  <a:srgbClr val="DABAFF"/>
                </a:solidFill>
              </a:rPr>
              <a:t>std</a:t>
            </a:r>
            <a:r>
              <a:t>::</a:t>
            </a:r>
            <a:r>
              <a:rPr>
                <a:solidFill>
                  <a:srgbClr val="DABAFF"/>
                </a:solidFill>
              </a:rPr>
              <a:t>ostream</a:t>
            </a:r>
            <a:r>
              <a:t>&amp; os) : </a:t>
            </a:r>
            <a:r>
              <a:rPr>
                <a:solidFill>
                  <a:srgbClr val="78C2B3"/>
                </a:solidFill>
              </a:rPr>
              <a:t>os</a:t>
            </a:r>
            <a:r>
              <a:t>(os) {}</a:t>
            </a:r>
          </a:p>
          <a:p>
            <a:pPr algn="l" defTabSz="439419">
              <a:tabLst>
                <a:tab pos="431800" algn="l"/>
              </a:tabLst>
              <a:defRPr sz="3300">
                <a:solidFill>
                  <a:srgbClr val="FF7AB2"/>
                </a:solidFill>
                <a:latin typeface="Menlo Regular"/>
                <a:ea typeface="Menlo Regular"/>
                <a:cs typeface="Menlo Regular"/>
                <a:sym typeface="Menlo Regular"/>
              </a:defRPr>
            </a:pPr>
            <a:r>
              <a:rPr b="0">
                <a:solidFill>
                  <a:srgbClr val="FFFFFF">
                    <a:alpha val="85000"/>
                  </a:srgbClr>
                </a:solidFill>
              </a:rPr>
              <a:t>    </a:t>
            </a:r>
            <a:r>
              <a:t>template</a:t>
            </a:r>
            <a:r>
              <a:rPr b="0">
                <a:solidFill>
                  <a:srgbClr val="FFFFFF">
                    <a:alpha val="85000"/>
                  </a:srgbClr>
                </a:solidFill>
              </a:rPr>
              <a:t>&lt;</a:t>
            </a:r>
            <a:r>
              <a:t>typename</a:t>
            </a:r>
            <a:r>
              <a:rPr b="0">
                <a:solidFill>
                  <a:srgbClr val="FFFFFF">
                    <a:alpha val="85000"/>
                  </a:srgbClr>
                </a:solidFill>
              </a:rPr>
              <a:t> T&gt;</a:t>
            </a:r>
            <a:endParaRPr b="0">
              <a:solidFill>
                <a:srgbClr val="FFFFFF">
                  <a:alpha val="85000"/>
                </a:srgbClr>
              </a:solidFill>
            </a:endParaRPr>
          </a:p>
          <a:p>
            <a:pPr algn="l" defTabSz="439419">
              <a:tabLst>
                <a:tab pos="431800" algn="l"/>
              </a:tabLst>
              <a:defRPr b="0" sz="3300">
                <a:solidFill>
                  <a:srgbClr val="7F8C98"/>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void</a:t>
            </a:r>
            <a:r>
              <a:rPr>
                <a:solidFill>
                  <a:srgbClr val="FFFFFF">
                    <a:alpha val="85000"/>
                  </a:srgbClr>
                </a:solidFill>
              </a:rPr>
              <a:t> </a:t>
            </a:r>
            <a:r>
              <a:rPr b="1">
                <a:solidFill>
                  <a:srgbClr val="FF7AB2"/>
                </a:solidFill>
              </a:rPr>
              <a:t>operator</a:t>
            </a:r>
            <a:r>
              <a:rPr>
                <a:solidFill>
                  <a:srgbClr val="FFFFFF">
                    <a:alpha val="85000"/>
                  </a:srgbClr>
                </a:solidFill>
              </a:rPr>
              <a:t>()(</a:t>
            </a:r>
            <a:r>
              <a:rPr b="1">
                <a:solidFill>
                  <a:srgbClr val="FF7AB2"/>
                </a:solidFill>
              </a:rPr>
              <a:t>const</a:t>
            </a:r>
            <a:r>
              <a:rPr>
                <a:solidFill>
                  <a:srgbClr val="FFFFFF">
                    <a:alpha val="85000"/>
                  </a:srgbClr>
                </a:solidFill>
              </a:rPr>
              <a:t> T&amp; obj) { </a:t>
            </a:r>
            <a:r>
              <a:rPr>
                <a:solidFill>
                  <a:srgbClr val="78C2B3"/>
                </a:solidFill>
              </a:rPr>
              <a:t>os</a:t>
            </a:r>
            <a:r>
              <a:rPr>
                <a:solidFill>
                  <a:srgbClr val="FFFFFF">
                    <a:alpha val="85000"/>
                  </a:srgbClr>
                </a:solidFill>
              </a:rPr>
              <a:t> &lt;&lt; obj &lt;&lt; </a:t>
            </a:r>
            <a:r>
              <a:rPr>
                <a:solidFill>
                  <a:srgbClr val="D9C97C"/>
                </a:solidFill>
              </a:rPr>
              <a:t>' '</a:t>
            </a:r>
            <a:r>
              <a:rPr>
                <a:solidFill>
                  <a:srgbClr val="FFFFFF">
                    <a:alpha val="85000"/>
                  </a:srgbClr>
                </a:solidFill>
              </a:rPr>
              <a:t>; } </a:t>
            </a:r>
            <a:r>
              <a:t>// member template</a:t>
            </a:r>
            <a:endParaRPr>
              <a:solidFill>
                <a:srgbClr val="FFFFFF">
                  <a:alpha val="85000"/>
                </a:srgbClr>
              </a:solidFill>
            </a:endParaRPr>
          </a:p>
          <a:p>
            <a:pPr algn="l" defTabSz="439419">
              <a:tabLst>
                <a:tab pos="431800" algn="l"/>
              </a:tabLst>
              <a:defRPr b="0" sz="33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33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330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algn="l" defTabSz="439419">
              <a:tabLst>
                <a:tab pos="431800" algn="l"/>
              </a:tabLst>
              <a:defRPr b="0" sz="33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33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vector</a:t>
            </a:r>
            <a:r>
              <a:t>&lt;</a:t>
            </a:r>
            <a:r>
              <a:rPr b="1">
                <a:solidFill>
                  <a:srgbClr val="FF7AB2"/>
                </a:solidFill>
              </a:rPr>
              <a:t>int</a:t>
            </a:r>
            <a:r>
              <a:t>&gt; v = {</a:t>
            </a:r>
            <a:r>
              <a:rPr>
                <a:solidFill>
                  <a:srgbClr val="D9C97C"/>
                </a:solidFill>
              </a:rPr>
              <a:t>1</a:t>
            </a:r>
            <a:r>
              <a:t>,</a:t>
            </a:r>
            <a:r>
              <a:rPr>
                <a:solidFill>
                  <a:srgbClr val="D9C97C"/>
                </a:solidFill>
              </a:rPr>
              <a:t>2</a:t>
            </a:r>
            <a:r>
              <a:t>,</a:t>
            </a:r>
            <a:r>
              <a:rPr>
                <a:solidFill>
                  <a:srgbClr val="D9C97C"/>
                </a:solidFill>
              </a:rPr>
              <a:t>3</a:t>
            </a:r>
            <a:r>
              <a:t>};</a:t>
            </a:r>
          </a:p>
          <a:p>
            <a:pPr algn="l" defTabSz="439419">
              <a:tabLst>
                <a:tab pos="431800" algn="l"/>
              </a:tabLst>
              <a:defRPr b="0" sz="3300">
                <a:solidFill>
                  <a:srgbClr val="B281EB"/>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t>for_each</a:t>
            </a:r>
            <a:r>
              <a:rPr>
                <a:solidFill>
                  <a:srgbClr val="FFFFFF">
                    <a:alpha val="85000"/>
                  </a:srgbClr>
                </a:solidFill>
              </a:rPr>
              <a:t>(v.</a:t>
            </a:r>
            <a:r>
              <a:t>begin</a:t>
            </a:r>
            <a:r>
              <a:rPr>
                <a:solidFill>
                  <a:srgbClr val="FFFFFF">
                    <a:alpha val="85000"/>
                  </a:srgbClr>
                </a:solidFill>
              </a:rPr>
              <a:t>(), v.</a:t>
            </a:r>
            <a:r>
              <a:t>end</a:t>
            </a:r>
            <a:r>
              <a:rPr>
                <a:solidFill>
                  <a:srgbClr val="FFFFFF">
                    <a:alpha val="85000"/>
                  </a:srgbClr>
                </a:solidFill>
              </a:rPr>
              <a:t>(), </a:t>
            </a:r>
            <a:r>
              <a:rPr>
                <a:solidFill>
                  <a:srgbClr val="ACF2E4"/>
                </a:solidFill>
              </a:rPr>
              <a:t>Printer</a:t>
            </a:r>
            <a:r>
              <a:rPr>
                <a:solidFill>
                  <a:srgbClr val="FFFFFF">
                    <a:alpha val="85000"/>
                  </a:srgbClr>
                </a:solidFill>
              </a:rPr>
              <a:t>(</a:t>
            </a:r>
            <a:r>
              <a:rPr>
                <a:solidFill>
                  <a:srgbClr val="DABAFF"/>
                </a:solidFill>
              </a:rPr>
              <a:t>std</a:t>
            </a:r>
            <a:r>
              <a:rPr>
                <a:solidFill>
                  <a:srgbClr val="FFFFFF">
                    <a:alpha val="85000"/>
                  </a:srgbClr>
                </a:solidFill>
              </a:rPr>
              <a:t>::</a:t>
            </a:r>
            <a:r>
              <a:t>cout</a:t>
            </a:r>
            <a:r>
              <a:rPr>
                <a:solidFill>
                  <a:srgbClr val="FFFFFF">
                    <a:alpha val="85000"/>
                  </a:srgbClr>
                </a:solidFill>
              </a:rPr>
              <a:t>));</a:t>
            </a:r>
            <a:endParaRPr>
              <a:solidFill>
                <a:srgbClr val="FFFFFF">
                  <a:alpha val="85000"/>
                </a:srgbClr>
              </a:solidFill>
            </a:endParaRPr>
          </a:p>
          <a:p>
            <a:pPr algn="l" defTabSz="439419">
              <a:tabLst>
                <a:tab pos="431800" algn="l"/>
              </a:tabLst>
              <a:defRPr b="0" sz="3300">
                <a:solidFill>
                  <a:srgbClr val="DABAFF"/>
                </a:solidFill>
                <a:latin typeface="Menlo Regular"/>
                <a:ea typeface="Menlo Regular"/>
                <a:cs typeface="Menlo Regular"/>
                <a:sym typeface="Menlo Regular"/>
              </a:defRPr>
            </a:pPr>
            <a:r>
              <a:rPr>
                <a:solidFill>
                  <a:srgbClr val="FFFFFF">
                    <a:alpha val="85000"/>
                  </a:srgbClr>
                </a:solidFill>
              </a:rPr>
              <a:t>    </a:t>
            </a:r>
            <a:r>
              <a:t>std</a:t>
            </a:r>
            <a:r>
              <a:rPr>
                <a:solidFill>
                  <a:srgbClr val="FFFFFF">
                    <a:alpha val="85000"/>
                  </a:srgbClr>
                </a:solidFill>
              </a:rPr>
              <a:t>::</a:t>
            </a:r>
            <a:r>
              <a:t>string</a:t>
            </a:r>
            <a:r>
              <a:rPr>
                <a:solidFill>
                  <a:srgbClr val="FFFFFF">
                    <a:alpha val="85000"/>
                  </a:srgbClr>
                </a:solidFill>
              </a:rPr>
              <a:t> s = </a:t>
            </a:r>
            <a:r>
              <a:rPr>
                <a:solidFill>
                  <a:srgbClr val="FF8170"/>
                </a:solidFill>
              </a:rPr>
              <a:t>"abc"</a:t>
            </a:r>
            <a:r>
              <a:rPr>
                <a:solidFill>
                  <a:srgbClr val="FFFFFF">
                    <a:alpha val="85000"/>
                  </a:srgbClr>
                </a:solidFill>
              </a:rPr>
              <a:t>;</a:t>
            </a:r>
            <a:endParaRPr>
              <a:solidFill>
                <a:srgbClr val="FFFFFF">
                  <a:alpha val="85000"/>
                </a:srgbClr>
              </a:solidFill>
            </a:endParaRPr>
          </a:p>
          <a:p>
            <a:pPr algn="l" defTabSz="439419">
              <a:tabLst>
                <a:tab pos="431800" algn="l"/>
              </a:tabLst>
              <a:defRPr b="0" sz="3300">
                <a:solidFill>
                  <a:srgbClr val="B281EB"/>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t>for_each</a:t>
            </a:r>
            <a:r>
              <a:rPr>
                <a:solidFill>
                  <a:srgbClr val="FFFFFF">
                    <a:alpha val="85000"/>
                  </a:srgbClr>
                </a:solidFill>
              </a:rPr>
              <a:t>(s.</a:t>
            </a:r>
            <a:r>
              <a:t>begin</a:t>
            </a:r>
            <a:r>
              <a:rPr>
                <a:solidFill>
                  <a:srgbClr val="FFFFFF">
                    <a:alpha val="85000"/>
                  </a:srgbClr>
                </a:solidFill>
              </a:rPr>
              <a:t>(), s.</a:t>
            </a:r>
            <a:r>
              <a:t>end</a:t>
            </a:r>
            <a:r>
              <a:rPr>
                <a:solidFill>
                  <a:srgbClr val="FFFFFF">
                    <a:alpha val="85000"/>
                  </a:srgbClr>
                </a:solidFill>
              </a:rPr>
              <a:t>(), </a:t>
            </a:r>
            <a:r>
              <a:rPr>
                <a:solidFill>
                  <a:srgbClr val="ACF2E4"/>
                </a:solidFill>
              </a:rPr>
              <a:t>Printer</a:t>
            </a:r>
            <a:r>
              <a:rPr>
                <a:solidFill>
                  <a:srgbClr val="FFFFFF">
                    <a:alpha val="85000"/>
                  </a:srgbClr>
                </a:solidFill>
              </a:rPr>
              <a:t>(</a:t>
            </a:r>
            <a:r>
              <a:rPr>
                <a:solidFill>
                  <a:srgbClr val="DABAFF"/>
                </a:solidFill>
              </a:rPr>
              <a:t>std</a:t>
            </a:r>
            <a:r>
              <a:rPr>
                <a:solidFill>
                  <a:srgbClr val="FFFFFF">
                    <a:alpha val="85000"/>
                  </a:srgbClr>
                </a:solidFill>
              </a:rPr>
              <a:t>::</a:t>
            </a:r>
            <a:r>
              <a:t>cout</a:t>
            </a:r>
            <a:r>
              <a:rPr>
                <a:solidFill>
                  <a:srgbClr val="FFFFFF">
                    <a:alpha val="85000"/>
                  </a:srgbClr>
                </a:solidFill>
              </a:rPr>
              <a:t>));</a:t>
            </a:r>
            <a:endParaRPr>
              <a:solidFill>
                <a:srgbClr val="FFFFFF">
                  <a:alpha val="85000"/>
                </a:srgbClr>
              </a:solidFill>
            </a:endParaRPr>
          </a:p>
          <a:p>
            <a:pPr algn="l" defTabSz="439419">
              <a:tabLst>
                <a:tab pos="431800" algn="l"/>
              </a:tabLst>
              <a:defRPr b="0" sz="33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2" name="Template Inheritance"/>
          <p:cNvSpPr txBox="1"/>
          <p:nvPr>
            <p:ph type="title"/>
          </p:nvPr>
        </p:nvSpPr>
        <p:spPr>
          <a:prstGeom prst="rect">
            <a:avLst/>
          </a:prstGeom>
        </p:spPr>
        <p:txBody>
          <a:bodyPr/>
          <a:lstStyle/>
          <a:p>
            <a:pPr/>
            <a:r>
              <a:t>Template Inheritance</a:t>
            </a:r>
          </a:p>
        </p:txBody>
      </p:sp>
      <p:sp>
        <p:nvSpPr>
          <p:cNvPr id="1003" name="#include &lt;iostream&gt;…"/>
          <p:cNvSpPr txBox="1"/>
          <p:nvPr>
            <p:ph type="body" idx="1"/>
          </p:nvPr>
        </p:nvSpPr>
        <p:spPr>
          <a:prstGeom prst="rect">
            <a:avLst/>
          </a:prstGeom>
        </p:spPr>
        <p:txBody>
          <a:bodyPr/>
          <a:lstStyle/>
          <a:p>
            <a:pPr marL="0" indent="0" defTabSz="370331">
              <a:lnSpc>
                <a:spcPts val="3600"/>
              </a:lnSpc>
              <a:spcBef>
                <a:spcPts val="0"/>
              </a:spcBef>
              <a:buSzTx/>
              <a:buNone/>
              <a:defRPr sz="1944">
                <a:solidFill>
                  <a:srgbClr val="009999"/>
                </a:solidFill>
                <a:latin typeface="Monaco"/>
                <a:ea typeface="Monaco"/>
                <a:cs typeface="Monaco"/>
                <a:sym typeface="Monaco"/>
              </a:defRPr>
            </a:pPr>
            <a:r>
              <a:t>#include &lt;iostream&gt;</a:t>
            </a:r>
            <a:endParaRPr>
              <a:solidFill>
                <a:srgbClr val="444444"/>
              </a:solidFill>
            </a:endParaRPr>
          </a:p>
          <a:p>
            <a:pPr marL="0" indent="0" defTabSz="370331">
              <a:lnSpc>
                <a:spcPts val="3600"/>
              </a:lnSpc>
              <a:spcBef>
                <a:spcPts val="0"/>
              </a:spcBef>
              <a:buSzTx/>
              <a:buNone/>
              <a:defRPr sz="1944">
                <a:solidFill>
                  <a:srgbClr val="444444"/>
                </a:solidFill>
                <a:latin typeface="Monaco"/>
                <a:ea typeface="Monaco"/>
                <a:cs typeface="Monaco"/>
                <a:sym typeface="Monaco"/>
              </a:defRPr>
            </a:pPr>
          </a:p>
          <a:p>
            <a:pPr marL="0" indent="0" defTabSz="370331">
              <a:lnSpc>
                <a:spcPts val="3600"/>
              </a:lnSpc>
              <a:spcBef>
                <a:spcPts val="0"/>
              </a:spcBef>
              <a:buSzTx/>
              <a:buNone/>
              <a:defRPr sz="1944">
                <a:solidFill>
                  <a:srgbClr val="006699"/>
                </a:solidFill>
                <a:latin typeface="Monaco"/>
                <a:ea typeface="Monaco"/>
                <a:cs typeface="Monaco"/>
                <a:sym typeface="Monaco"/>
              </a:defRPr>
            </a:pPr>
            <a:r>
              <a:t>class</a:t>
            </a:r>
            <a:r>
              <a:rPr>
                <a:solidFill>
                  <a:srgbClr val="444444"/>
                </a:solidFill>
              </a:rPr>
              <a:t> </a:t>
            </a:r>
            <a:r>
              <a:rPr>
                <a:solidFill>
                  <a:srgbClr val="00AA88"/>
                </a:solidFill>
              </a:rPr>
              <a:t>Base</a:t>
            </a:r>
            <a:r>
              <a:rPr>
                <a:solidFill>
                  <a:srgbClr val="444444"/>
                </a:solidFill>
              </a:rPr>
              <a:t>{</a:t>
            </a:r>
            <a:endParaRPr>
              <a:solidFill>
                <a:srgbClr val="444444"/>
              </a:solidFill>
            </a:endParaRPr>
          </a:p>
          <a:p>
            <a:pPr marL="0" indent="0" defTabSz="370331">
              <a:lnSpc>
                <a:spcPts val="3600"/>
              </a:lnSpc>
              <a:spcBef>
                <a:spcPts val="0"/>
              </a:spcBef>
              <a:buSzTx/>
              <a:buNone/>
              <a:defRPr sz="1944">
                <a:solidFill>
                  <a:srgbClr val="9999FF"/>
                </a:solidFill>
                <a:latin typeface="Monaco"/>
                <a:ea typeface="Monaco"/>
                <a:cs typeface="Monaco"/>
                <a:sym typeface="Monaco"/>
              </a:defRPr>
            </a:pPr>
            <a:r>
              <a:t>public:</a:t>
            </a:r>
            <a:endParaRPr>
              <a:solidFill>
                <a:srgbClr val="444444"/>
              </a:solidFill>
            </a:endParaRPr>
          </a:p>
          <a:p>
            <a:pPr marL="0" indent="0" defTabSz="370331">
              <a:lnSpc>
                <a:spcPts val="3600"/>
              </a:lnSpc>
              <a:spcBef>
                <a:spcPts val="0"/>
              </a:spcBef>
              <a:buSzTx/>
              <a:buNone/>
              <a:defRPr sz="1944">
                <a:solidFill>
                  <a:srgbClr val="444444"/>
                </a:solidFill>
                <a:latin typeface="Monaco"/>
                <a:ea typeface="Monaco"/>
                <a:cs typeface="Monaco"/>
                <a:sym typeface="Monaco"/>
              </a:defRPr>
            </a:pPr>
            <a:r>
              <a:t>    </a:t>
            </a:r>
            <a:r>
              <a:rPr>
                <a:solidFill>
                  <a:srgbClr val="007788"/>
                </a:solidFill>
              </a:rPr>
              <a:t>void</a:t>
            </a:r>
            <a:r>
              <a:t> func(){                    </a:t>
            </a:r>
            <a:r>
              <a:rPr>
                <a:solidFill>
                  <a:srgbClr val="0099FF"/>
                </a:solidFill>
              </a:rPr>
              <a:t>// (1)</a:t>
            </a:r>
          </a:p>
          <a:p>
            <a:pPr marL="0" indent="0" defTabSz="370331">
              <a:lnSpc>
                <a:spcPts val="3600"/>
              </a:lnSpc>
              <a:spcBef>
                <a:spcPts val="0"/>
              </a:spcBef>
              <a:buSzTx/>
              <a:buNone/>
              <a:defRPr sz="1944">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a:t>
            </a:r>
            <a:r>
              <a:rPr>
                <a:solidFill>
                  <a:srgbClr val="CC3300"/>
                </a:solidFill>
              </a:rPr>
              <a:t>"func\n"</a:t>
            </a:r>
            <a:r>
              <a:t>;</a:t>
            </a:r>
          </a:p>
          <a:p>
            <a:pPr marL="0" indent="0" defTabSz="370331">
              <a:lnSpc>
                <a:spcPts val="3600"/>
              </a:lnSpc>
              <a:spcBef>
                <a:spcPts val="0"/>
              </a:spcBef>
              <a:buSzTx/>
              <a:buNone/>
              <a:defRPr sz="1944">
                <a:solidFill>
                  <a:srgbClr val="444444"/>
                </a:solidFill>
                <a:latin typeface="Monaco"/>
                <a:ea typeface="Monaco"/>
                <a:cs typeface="Monaco"/>
                <a:sym typeface="Monaco"/>
              </a:defRPr>
            </a:pPr>
            <a:r>
              <a:t>    }</a:t>
            </a:r>
          </a:p>
          <a:p>
            <a:pPr marL="0" indent="0" defTabSz="370331">
              <a:lnSpc>
                <a:spcPts val="3600"/>
              </a:lnSpc>
              <a:spcBef>
                <a:spcPts val="0"/>
              </a:spcBef>
              <a:buSzTx/>
              <a:buNone/>
              <a:defRPr sz="1944">
                <a:solidFill>
                  <a:srgbClr val="444444"/>
                </a:solidFill>
                <a:latin typeface="Monaco"/>
                <a:ea typeface="Monaco"/>
                <a:cs typeface="Monaco"/>
                <a:sym typeface="Monaco"/>
              </a:defRPr>
            </a:pPr>
            <a:r>
              <a:t>};</a:t>
            </a:r>
          </a:p>
          <a:p>
            <a:pPr marL="0" indent="0" defTabSz="370331">
              <a:lnSpc>
                <a:spcPts val="3600"/>
              </a:lnSpc>
              <a:spcBef>
                <a:spcPts val="0"/>
              </a:spcBef>
              <a:buSzTx/>
              <a:buNone/>
              <a:defRPr sz="1944">
                <a:solidFill>
                  <a:srgbClr val="444444"/>
                </a:solidFill>
                <a:latin typeface="Monaco"/>
                <a:ea typeface="Monaco"/>
                <a:cs typeface="Monaco"/>
                <a:sym typeface="Monaco"/>
              </a:defRPr>
            </a:pPr>
          </a:p>
          <a:p>
            <a:pPr marL="0" indent="0" defTabSz="370331">
              <a:lnSpc>
                <a:spcPts val="3600"/>
              </a:lnSpc>
              <a:spcBef>
                <a:spcPts val="0"/>
              </a:spcBef>
              <a:buSzTx/>
              <a:buNone/>
              <a:defRPr sz="1944">
                <a:solidFill>
                  <a:srgbClr val="00AA88"/>
                </a:solidFill>
                <a:latin typeface="Monaco"/>
                <a:ea typeface="Monaco"/>
                <a:cs typeface="Monaco"/>
                <a:sym typeface="Monaco"/>
              </a:defRPr>
            </a:pPr>
            <a:r>
              <a:rPr>
                <a:solidFill>
                  <a:srgbClr val="006699"/>
                </a:solidFill>
              </a:rPr>
              <a:t>class</a:t>
            </a:r>
            <a:r>
              <a:rPr>
                <a:solidFill>
                  <a:srgbClr val="444444"/>
                </a:solidFill>
              </a:rPr>
              <a:t> </a:t>
            </a:r>
            <a:r>
              <a:t>Derived</a:t>
            </a:r>
            <a:r>
              <a:rPr>
                <a:solidFill>
                  <a:srgbClr val="555555"/>
                </a:solidFill>
              </a:rPr>
              <a:t>:</a:t>
            </a:r>
            <a:r>
              <a:rPr>
                <a:solidFill>
                  <a:srgbClr val="444444"/>
                </a:solidFill>
              </a:rPr>
              <a:t> </a:t>
            </a:r>
            <a:r>
              <a:rPr>
                <a:solidFill>
                  <a:srgbClr val="006699"/>
                </a:solidFill>
              </a:rPr>
              <a:t>public</a:t>
            </a:r>
            <a:r>
              <a:rPr>
                <a:solidFill>
                  <a:srgbClr val="444444"/>
                </a:solidFill>
              </a:rPr>
              <a:t> Base{</a:t>
            </a:r>
            <a:endParaRPr>
              <a:solidFill>
                <a:srgbClr val="444444"/>
              </a:solidFill>
            </a:endParaRPr>
          </a:p>
          <a:p>
            <a:pPr marL="0" indent="0" defTabSz="370331">
              <a:lnSpc>
                <a:spcPts val="3600"/>
              </a:lnSpc>
              <a:spcBef>
                <a:spcPts val="0"/>
              </a:spcBef>
              <a:buSzTx/>
              <a:buNone/>
              <a:defRPr sz="1944">
                <a:solidFill>
                  <a:srgbClr val="9999FF"/>
                </a:solidFill>
                <a:latin typeface="Monaco"/>
                <a:ea typeface="Monaco"/>
                <a:cs typeface="Monaco"/>
                <a:sym typeface="Monaco"/>
              </a:defRPr>
            </a:pPr>
            <a:r>
              <a:t>public:</a:t>
            </a:r>
            <a:endParaRPr>
              <a:solidFill>
                <a:srgbClr val="444444"/>
              </a:solidFill>
            </a:endParaRPr>
          </a:p>
          <a:p>
            <a:pPr marL="0" indent="0" defTabSz="370331">
              <a:lnSpc>
                <a:spcPts val="3600"/>
              </a:lnSpc>
              <a:spcBef>
                <a:spcPts val="0"/>
              </a:spcBef>
              <a:buSzTx/>
              <a:buNone/>
              <a:defRPr sz="1944">
                <a:solidFill>
                  <a:srgbClr val="444444"/>
                </a:solidFill>
                <a:latin typeface="Monaco"/>
                <a:ea typeface="Monaco"/>
                <a:cs typeface="Monaco"/>
                <a:sym typeface="Monaco"/>
              </a:defRPr>
            </a:pPr>
            <a:r>
              <a:t>    </a:t>
            </a:r>
            <a:r>
              <a:rPr>
                <a:solidFill>
                  <a:srgbClr val="007788"/>
                </a:solidFill>
              </a:rPr>
              <a:t>void</a:t>
            </a:r>
            <a:r>
              <a:t> callBase(){</a:t>
            </a:r>
          </a:p>
          <a:p>
            <a:pPr marL="0" indent="0" defTabSz="370331">
              <a:lnSpc>
                <a:spcPts val="3600"/>
              </a:lnSpc>
              <a:spcBef>
                <a:spcPts val="0"/>
              </a:spcBef>
              <a:buSzTx/>
              <a:buNone/>
              <a:defRPr sz="1944">
                <a:solidFill>
                  <a:srgbClr val="444444"/>
                </a:solidFill>
                <a:latin typeface="Monaco"/>
                <a:ea typeface="Monaco"/>
                <a:cs typeface="Monaco"/>
                <a:sym typeface="Monaco"/>
              </a:defRPr>
            </a:pPr>
            <a:r>
              <a:t>        func();                      </a:t>
            </a:r>
            <a:r>
              <a:rPr>
                <a:solidFill>
                  <a:srgbClr val="0099FF"/>
                </a:solidFill>
              </a:rPr>
              <a:t>// (2)</a:t>
            </a:r>
          </a:p>
          <a:p>
            <a:pPr marL="0" indent="0" defTabSz="370331">
              <a:lnSpc>
                <a:spcPts val="3600"/>
              </a:lnSpc>
              <a:spcBef>
                <a:spcPts val="0"/>
              </a:spcBef>
              <a:buSzTx/>
              <a:buNone/>
              <a:defRPr sz="1944">
                <a:solidFill>
                  <a:srgbClr val="444444"/>
                </a:solidFill>
                <a:latin typeface="Monaco"/>
                <a:ea typeface="Monaco"/>
                <a:cs typeface="Monaco"/>
                <a:sym typeface="Monaco"/>
              </a:defRPr>
            </a:pPr>
            <a:r>
              <a:t>    }</a:t>
            </a:r>
          </a:p>
          <a:p>
            <a:pPr marL="0" indent="0" defTabSz="370331">
              <a:lnSpc>
                <a:spcPts val="3600"/>
              </a:lnSpc>
              <a:spcBef>
                <a:spcPts val="0"/>
              </a:spcBef>
              <a:buSzTx/>
              <a:buNone/>
              <a:defRPr sz="1944">
                <a:solidFill>
                  <a:srgbClr val="444444"/>
                </a:solidFill>
                <a:latin typeface="Monaco"/>
                <a:ea typeface="Monaco"/>
                <a:cs typeface="Monaco"/>
                <a:sym typeface="Monaco"/>
              </a:defRPr>
            </a:pPr>
            <a:r>
              <a:t>};</a:t>
            </a:r>
          </a:p>
          <a:p>
            <a:pPr marL="0" indent="0" defTabSz="370331">
              <a:lnSpc>
                <a:spcPts val="3600"/>
              </a:lnSpc>
              <a:spcBef>
                <a:spcPts val="0"/>
              </a:spcBef>
              <a:buSzTx/>
              <a:buNone/>
              <a:defRPr sz="1944">
                <a:solidFill>
                  <a:srgbClr val="444444"/>
                </a:solidFill>
                <a:latin typeface="Monaco"/>
                <a:ea typeface="Monaco"/>
                <a:cs typeface="Monaco"/>
                <a:sym typeface="Monaco"/>
              </a:defRPr>
            </a:pPr>
          </a:p>
          <a:p>
            <a:pPr marL="0" indent="0" defTabSz="370331">
              <a:lnSpc>
                <a:spcPts val="3600"/>
              </a:lnSpc>
              <a:spcBef>
                <a:spcPts val="0"/>
              </a:spcBef>
              <a:buSzTx/>
              <a:buNone/>
              <a:defRPr sz="1944">
                <a:solidFill>
                  <a:srgbClr val="CC00FF"/>
                </a:solidFill>
                <a:latin typeface="Monaco"/>
                <a:ea typeface="Monaco"/>
                <a:cs typeface="Monaco"/>
                <a:sym typeface="Monaco"/>
              </a:defRPr>
            </a:pPr>
            <a:r>
              <a:rPr>
                <a:solidFill>
                  <a:srgbClr val="007788"/>
                </a:solidFill>
              </a:rPr>
              <a:t>int</a:t>
            </a:r>
            <a:r>
              <a:rPr>
                <a:solidFill>
                  <a:srgbClr val="444444"/>
                </a:solidFill>
              </a:rPr>
              <a:t> </a:t>
            </a:r>
            <a:r>
              <a:t>main</a:t>
            </a:r>
            <a:r>
              <a:rPr>
                <a:solidFill>
                  <a:srgbClr val="444444"/>
                </a:solidFill>
              </a:rPr>
              <a:t>(){</a:t>
            </a:r>
            <a:endParaRPr>
              <a:solidFill>
                <a:srgbClr val="444444"/>
              </a:solidFill>
            </a:endParaRPr>
          </a:p>
          <a:p>
            <a:pPr marL="0" indent="0" defTabSz="370331">
              <a:lnSpc>
                <a:spcPts val="3600"/>
              </a:lnSpc>
              <a:spcBef>
                <a:spcPts val="0"/>
              </a:spcBef>
              <a:buSzTx/>
              <a:buNone/>
              <a:defRPr sz="1944">
                <a:solidFill>
                  <a:srgbClr val="444444"/>
                </a:solidFill>
                <a:latin typeface="Monaco"/>
                <a:ea typeface="Monaco"/>
                <a:cs typeface="Monaco"/>
                <a:sym typeface="Monaco"/>
              </a:defRPr>
            </a:pPr>
          </a:p>
          <a:p>
            <a:pPr marL="0" indent="0" defTabSz="370331">
              <a:lnSpc>
                <a:spcPts val="3600"/>
              </a:lnSpc>
              <a:spcBef>
                <a:spcPts val="0"/>
              </a:spcBef>
              <a:buSzTx/>
              <a:buNone/>
              <a:defRPr sz="1944">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'\n';</a:t>
            </a:r>
          </a:p>
          <a:p>
            <a:pPr marL="0" indent="0" defTabSz="370331">
              <a:lnSpc>
                <a:spcPts val="3600"/>
              </a:lnSpc>
              <a:spcBef>
                <a:spcPts val="0"/>
              </a:spcBef>
              <a:buSzTx/>
              <a:buNone/>
              <a:defRPr sz="1944">
                <a:solidFill>
                  <a:srgbClr val="444444"/>
                </a:solidFill>
                <a:latin typeface="Monaco"/>
                <a:ea typeface="Monaco"/>
                <a:cs typeface="Monaco"/>
                <a:sym typeface="Monaco"/>
              </a:defRPr>
            </a:pPr>
          </a:p>
          <a:p>
            <a:pPr marL="0" indent="0" defTabSz="370331">
              <a:lnSpc>
                <a:spcPts val="3600"/>
              </a:lnSpc>
              <a:spcBef>
                <a:spcPts val="0"/>
              </a:spcBef>
              <a:buSzTx/>
              <a:buNone/>
              <a:defRPr sz="1944">
                <a:solidFill>
                  <a:srgbClr val="444444"/>
                </a:solidFill>
                <a:latin typeface="Monaco"/>
                <a:ea typeface="Monaco"/>
                <a:cs typeface="Monaco"/>
                <a:sym typeface="Monaco"/>
              </a:defRPr>
            </a:pPr>
            <a:r>
              <a:t>    Derived derived;</a:t>
            </a:r>
          </a:p>
          <a:p>
            <a:pPr marL="0" indent="0" defTabSz="370331">
              <a:lnSpc>
                <a:spcPts val="3600"/>
              </a:lnSpc>
              <a:spcBef>
                <a:spcPts val="0"/>
              </a:spcBef>
              <a:buSzTx/>
              <a:buNone/>
              <a:defRPr sz="1944">
                <a:solidFill>
                  <a:srgbClr val="444444"/>
                </a:solidFill>
                <a:latin typeface="Monaco"/>
                <a:ea typeface="Monaco"/>
                <a:cs typeface="Monaco"/>
                <a:sym typeface="Monaco"/>
              </a:defRPr>
            </a:pPr>
            <a:r>
              <a:t>    derived.callBase();              </a:t>
            </a:r>
          </a:p>
          <a:p>
            <a:pPr marL="0" indent="0" defTabSz="370331">
              <a:lnSpc>
                <a:spcPts val="3600"/>
              </a:lnSpc>
              <a:spcBef>
                <a:spcPts val="0"/>
              </a:spcBef>
              <a:buSzTx/>
              <a:buNone/>
              <a:defRPr sz="1944">
                <a:solidFill>
                  <a:srgbClr val="444444"/>
                </a:solidFill>
                <a:latin typeface="Monaco"/>
                <a:ea typeface="Monaco"/>
                <a:cs typeface="Monaco"/>
                <a:sym typeface="Monaco"/>
              </a:defRPr>
            </a:pPr>
          </a:p>
          <a:p>
            <a:pPr marL="0" indent="0" defTabSz="370331">
              <a:lnSpc>
                <a:spcPts val="3600"/>
              </a:lnSpc>
              <a:spcBef>
                <a:spcPts val="0"/>
              </a:spcBef>
              <a:buSzTx/>
              <a:buNone/>
              <a:defRPr sz="1944">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'\n';</a:t>
            </a:r>
          </a:p>
          <a:p>
            <a:pPr marL="0" indent="0" defTabSz="370331">
              <a:lnSpc>
                <a:spcPts val="3600"/>
              </a:lnSpc>
              <a:spcBef>
                <a:spcPts val="0"/>
              </a:spcBef>
              <a:buSzTx/>
              <a:buNone/>
              <a:defRPr sz="1944">
                <a:solidFill>
                  <a:srgbClr val="444444"/>
                </a:solidFill>
                <a:latin typeface="Monaco"/>
                <a:ea typeface="Monaco"/>
                <a:cs typeface="Monaco"/>
                <a:sym typeface="Monaco"/>
              </a:defRPr>
            </a:pPr>
          </a:p>
          <a:p>
            <a:pPr marL="0" indent="0" defTabSz="370331">
              <a:lnSpc>
                <a:spcPts val="3600"/>
              </a:lnSpc>
              <a:spcBef>
                <a:spcPts val="0"/>
              </a:spcBef>
              <a:buSzTx/>
              <a:buNone/>
              <a:defRPr sz="1944">
                <a:solidFill>
                  <a:srgbClr val="444444"/>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2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Template inheritance Error"/>
          <p:cNvSpPr txBox="1"/>
          <p:nvPr>
            <p:ph type="title"/>
          </p:nvPr>
        </p:nvSpPr>
        <p:spPr>
          <a:prstGeom prst="rect">
            <a:avLst/>
          </a:prstGeom>
        </p:spPr>
        <p:txBody>
          <a:bodyPr/>
          <a:lstStyle/>
          <a:p>
            <a:pPr/>
            <a:r>
              <a:t>Template inheritance Error</a:t>
            </a:r>
          </a:p>
        </p:txBody>
      </p:sp>
      <p:sp>
        <p:nvSpPr>
          <p:cNvPr id="1006"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1007" name="template &lt;typename T&gt;…"/>
          <p:cNvSpPr txBox="1"/>
          <p:nvPr/>
        </p:nvSpPr>
        <p:spPr>
          <a:xfrm>
            <a:off x="670114" y="2491689"/>
            <a:ext cx="13836173" cy="10866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300"/>
              </a:lnSpc>
              <a:defRPr b="0" sz="2300">
                <a:solidFill>
                  <a:srgbClr val="006699"/>
                </a:solidFill>
                <a:latin typeface="Monaco"/>
                <a:ea typeface="Monaco"/>
                <a:cs typeface="Monaco"/>
                <a:sym typeface="Monaco"/>
              </a:defRPr>
            </a:pPr>
            <a:r>
              <a:t>template</a:t>
            </a:r>
            <a:r>
              <a:rPr>
                <a:solidFill>
                  <a:srgbClr val="444444"/>
                </a:solidFill>
              </a:rPr>
              <a:t> </a:t>
            </a:r>
            <a:r>
              <a:rPr>
                <a:solidFill>
                  <a:srgbClr val="555555"/>
                </a:solidFill>
              </a:rPr>
              <a:t>&lt;</a:t>
            </a:r>
            <a:r>
              <a:t>typename</a:t>
            </a:r>
            <a:r>
              <a:rPr>
                <a:solidFill>
                  <a:srgbClr val="444444"/>
                </a:solidFill>
              </a:rPr>
              <a:t> T</a:t>
            </a:r>
            <a:r>
              <a:rPr>
                <a:solidFill>
                  <a:srgbClr val="555555"/>
                </a:solidFill>
              </a:rPr>
              <a:t>&gt;</a:t>
            </a:r>
            <a:endParaRPr>
              <a:solidFill>
                <a:srgbClr val="444444"/>
              </a:solidFill>
            </a:endParaRPr>
          </a:p>
          <a:p>
            <a:pPr algn="l" defTabSz="457200">
              <a:lnSpc>
                <a:spcPts val="4300"/>
              </a:lnSpc>
              <a:defRPr b="0" sz="2300">
                <a:solidFill>
                  <a:srgbClr val="006699"/>
                </a:solidFill>
                <a:latin typeface="Monaco"/>
                <a:ea typeface="Monaco"/>
                <a:cs typeface="Monaco"/>
                <a:sym typeface="Monaco"/>
              </a:defRPr>
            </a:pPr>
            <a:r>
              <a:t>class</a:t>
            </a:r>
            <a:r>
              <a:rPr>
                <a:solidFill>
                  <a:srgbClr val="444444"/>
                </a:solidFill>
              </a:rPr>
              <a:t> </a:t>
            </a:r>
            <a:r>
              <a:rPr>
                <a:solidFill>
                  <a:srgbClr val="00AA88"/>
                </a:solidFill>
              </a:rPr>
              <a:t>Base</a:t>
            </a:r>
            <a:r>
              <a:rPr>
                <a:solidFill>
                  <a:srgbClr val="444444"/>
                </a:solidFill>
              </a:rPr>
              <a:t>{</a:t>
            </a:r>
            <a:endParaRPr>
              <a:solidFill>
                <a:srgbClr val="444444"/>
              </a:solidFill>
            </a:endParaRPr>
          </a:p>
          <a:p>
            <a:pPr algn="l" defTabSz="457200">
              <a:lnSpc>
                <a:spcPts val="4300"/>
              </a:lnSpc>
              <a:defRPr b="0" sz="2300">
                <a:solidFill>
                  <a:srgbClr val="9999FF"/>
                </a:solidFill>
                <a:latin typeface="Monaco"/>
                <a:ea typeface="Monaco"/>
                <a:cs typeface="Monaco"/>
                <a:sym typeface="Monaco"/>
              </a:defRPr>
            </a:pPr>
            <a:r>
              <a:t>public:</a:t>
            </a:r>
            <a:endParaRPr>
              <a:solidFill>
                <a:srgbClr val="444444"/>
              </a:solidFill>
            </a:endParaRPr>
          </a:p>
          <a:p>
            <a:pPr algn="l" defTabSz="457200">
              <a:lnSpc>
                <a:spcPts val="4300"/>
              </a:lnSpc>
              <a:defRPr b="0" sz="2300">
                <a:solidFill>
                  <a:srgbClr val="444444"/>
                </a:solidFill>
                <a:latin typeface="Monaco"/>
                <a:ea typeface="Monaco"/>
                <a:cs typeface="Monaco"/>
                <a:sym typeface="Monaco"/>
              </a:defRPr>
            </a:pPr>
            <a:r>
              <a:t>    </a:t>
            </a:r>
            <a:r>
              <a:rPr>
                <a:solidFill>
                  <a:srgbClr val="007788"/>
                </a:solidFill>
              </a:rPr>
              <a:t>void</a:t>
            </a:r>
            <a:r>
              <a:t> func(){                    </a:t>
            </a:r>
            <a:r>
              <a:rPr>
                <a:solidFill>
                  <a:srgbClr val="0099FF"/>
                </a:solidFill>
              </a:rPr>
              <a:t>// (1)</a:t>
            </a:r>
          </a:p>
          <a:p>
            <a:pPr algn="l" defTabSz="457200">
              <a:lnSpc>
                <a:spcPts val="4300"/>
              </a:lnSpc>
              <a:defRPr b="0" sz="2300">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a:t>
            </a:r>
            <a:r>
              <a:rPr>
                <a:solidFill>
                  <a:srgbClr val="CC3300"/>
                </a:solidFill>
              </a:rPr>
              <a:t>"func\n"</a:t>
            </a:r>
            <a:r>
              <a:t>;</a:t>
            </a:r>
          </a:p>
          <a:p>
            <a:pPr algn="l" defTabSz="457200">
              <a:lnSpc>
                <a:spcPts val="4300"/>
              </a:lnSpc>
              <a:defRPr b="0" sz="2300">
                <a:solidFill>
                  <a:srgbClr val="444444"/>
                </a:solidFill>
                <a:latin typeface="Monaco"/>
                <a:ea typeface="Monaco"/>
                <a:cs typeface="Monaco"/>
                <a:sym typeface="Monaco"/>
              </a:defRPr>
            </a:pPr>
            <a:r>
              <a:t>    }</a:t>
            </a:r>
          </a:p>
          <a:p>
            <a:pPr algn="l" defTabSz="457200">
              <a:lnSpc>
                <a:spcPts val="4300"/>
              </a:lnSpc>
              <a:defRPr b="0" sz="2300">
                <a:solidFill>
                  <a:srgbClr val="444444"/>
                </a:solidFill>
                <a:latin typeface="Monaco"/>
                <a:ea typeface="Monaco"/>
                <a:cs typeface="Monaco"/>
                <a:sym typeface="Monaco"/>
              </a:defRPr>
            </a:pPr>
            <a:r>
              <a:t>};</a:t>
            </a:r>
          </a:p>
          <a:p>
            <a:pPr algn="l" defTabSz="457200">
              <a:lnSpc>
                <a:spcPts val="4300"/>
              </a:lnSpc>
              <a:defRPr b="0" sz="2300">
                <a:solidFill>
                  <a:srgbClr val="444444"/>
                </a:solidFill>
                <a:latin typeface="Monaco"/>
                <a:ea typeface="Monaco"/>
                <a:cs typeface="Monaco"/>
                <a:sym typeface="Monaco"/>
              </a:defRPr>
            </a:pPr>
          </a:p>
          <a:p>
            <a:pPr algn="l" defTabSz="457200">
              <a:lnSpc>
                <a:spcPts val="4300"/>
              </a:lnSpc>
              <a:defRPr b="0" sz="2300">
                <a:solidFill>
                  <a:srgbClr val="006699"/>
                </a:solidFill>
                <a:latin typeface="Monaco"/>
                <a:ea typeface="Monaco"/>
                <a:cs typeface="Monaco"/>
                <a:sym typeface="Monaco"/>
              </a:defRPr>
            </a:pPr>
            <a:r>
              <a:t>template</a:t>
            </a:r>
            <a:r>
              <a:rPr>
                <a:solidFill>
                  <a:srgbClr val="444444"/>
                </a:solidFill>
              </a:rPr>
              <a:t> </a:t>
            </a:r>
            <a:r>
              <a:rPr>
                <a:solidFill>
                  <a:srgbClr val="555555"/>
                </a:solidFill>
              </a:rPr>
              <a:t>&lt;</a:t>
            </a:r>
            <a:r>
              <a:t>typename</a:t>
            </a:r>
            <a:r>
              <a:rPr>
                <a:solidFill>
                  <a:srgbClr val="444444"/>
                </a:solidFill>
              </a:rPr>
              <a:t> T</a:t>
            </a:r>
            <a:r>
              <a:rPr>
                <a:solidFill>
                  <a:srgbClr val="555555"/>
                </a:solidFill>
              </a:rPr>
              <a:t>&gt;</a:t>
            </a:r>
            <a:endParaRPr>
              <a:solidFill>
                <a:srgbClr val="444444"/>
              </a:solidFill>
            </a:endParaRPr>
          </a:p>
          <a:p>
            <a:pPr algn="l" defTabSz="457200">
              <a:lnSpc>
                <a:spcPts val="4300"/>
              </a:lnSpc>
              <a:defRPr b="0" sz="2300">
                <a:solidFill>
                  <a:srgbClr val="00AA88"/>
                </a:solidFill>
                <a:latin typeface="Monaco"/>
                <a:ea typeface="Monaco"/>
                <a:cs typeface="Monaco"/>
                <a:sym typeface="Monaco"/>
              </a:defRPr>
            </a:pPr>
            <a:r>
              <a:rPr>
                <a:solidFill>
                  <a:srgbClr val="006699"/>
                </a:solidFill>
              </a:rPr>
              <a:t>class</a:t>
            </a:r>
            <a:r>
              <a:rPr>
                <a:solidFill>
                  <a:srgbClr val="444444"/>
                </a:solidFill>
              </a:rPr>
              <a:t> </a:t>
            </a:r>
            <a:r>
              <a:t>Derived</a:t>
            </a:r>
            <a:r>
              <a:rPr>
                <a:solidFill>
                  <a:srgbClr val="555555"/>
                </a:solidFill>
              </a:rPr>
              <a:t>:</a:t>
            </a:r>
            <a:r>
              <a:rPr>
                <a:solidFill>
                  <a:srgbClr val="444444"/>
                </a:solidFill>
              </a:rPr>
              <a:t> </a:t>
            </a:r>
            <a:r>
              <a:rPr>
                <a:solidFill>
                  <a:srgbClr val="006699"/>
                </a:solidFill>
              </a:rPr>
              <a:t>public</a:t>
            </a:r>
            <a:r>
              <a:rPr>
                <a:solidFill>
                  <a:srgbClr val="444444"/>
                </a:solidFill>
              </a:rPr>
              <a:t> Base</a:t>
            </a:r>
            <a:r>
              <a:rPr>
                <a:solidFill>
                  <a:srgbClr val="555555"/>
                </a:solidFill>
              </a:rPr>
              <a:t>&lt;</a:t>
            </a:r>
            <a:r>
              <a:rPr>
                <a:solidFill>
                  <a:srgbClr val="444444"/>
                </a:solidFill>
              </a:rPr>
              <a:t>T</a:t>
            </a:r>
            <a:r>
              <a:rPr>
                <a:solidFill>
                  <a:srgbClr val="555555"/>
                </a:solidFill>
              </a:rPr>
              <a:t>&gt;</a:t>
            </a:r>
            <a:r>
              <a:rPr>
                <a:solidFill>
                  <a:srgbClr val="444444"/>
                </a:solidFill>
              </a:rPr>
              <a:t>{</a:t>
            </a:r>
            <a:endParaRPr>
              <a:solidFill>
                <a:srgbClr val="444444"/>
              </a:solidFill>
            </a:endParaRPr>
          </a:p>
          <a:p>
            <a:pPr algn="l" defTabSz="457200">
              <a:lnSpc>
                <a:spcPts val="4300"/>
              </a:lnSpc>
              <a:defRPr b="0" sz="2300">
                <a:solidFill>
                  <a:srgbClr val="9999FF"/>
                </a:solidFill>
                <a:latin typeface="Monaco"/>
                <a:ea typeface="Monaco"/>
                <a:cs typeface="Monaco"/>
                <a:sym typeface="Monaco"/>
              </a:defRPr>
            </a:pPr>
            <a:r>
              <a:t>public:</a:t>
            </a:r>
            <a:endParaRPr>
              <a:solidFill>
                <a:srgbClr val="444444"/>
              </a:solidFill>
            </a:endParaRPr>
          </a:p>
          <a:p>
            <a:pPr algn="l" defTabSz="457200">
              <a:lnSpc>
                <a:spcPts val="4300"/>
              </a:lnSpc>
              <a:defRPr b="0" sz="2300">
                <a:solidFill>
                  <a:srgbClr val="444444"/>
                </a:solidFill>
                <a:latin typeface="Monaco"/>
                <a:ea typeface="Monaco"/>
                <a:cs typeface="Monaco"/>
                <a:sym typeface="Monaco"/>
              </a:defRPr>
            </a:pPr>
            <a:r>
              <a:t>    </a:t>
            </a:r>
            <a:r>
              <a:rPr>
                <a:solidFill>
                  <a:srgbClr val="007788"/>
                </a:solidFill>
              </a:rPr>
              <a:t>void</a:t>
            </a:r>
            <a:r>
              <a:t> callBase(){</a:t>
            </a:r>
          </a:p>
          <a:p>
            <a:pPr algn="l" defTabSz="457200">
              <a:lnSpc>
                <a:spcPts val="4300"/>
              </a:lnSpc>
              <a:defRPr b="0" sz="2300">
                <a:solidFill>
                  <a:srgbClr val="444444"/>
                </a:solidFill>
                <a:latin typeface="Monaco"/>
                <a:ea typeface="Monaco"/>
                <a:cs typeface="Monaco"/>
                <a:sym typeface="Monaco"/>
              </a:defRPr>
            </a:pPr>
            <a:r>
              <a:t>        func();                      </a:t>
            </a:r>
            <a:r>
              <a:rPr>
                <a:solidFill>
                  <a:srgbClr val="0099FF"/>
                </a:solidFill>
              </a:rPr>
              <a:t>// (2)</a:t>
            </a:r>
          </a:p>
          <a:p>
            <a:pPr algn="l" defTabSz="457200">
              <a:lnSpc>
                <a:spcPts val="4300"/>
              </a:lnSpc>
              <a:defRPr b="0" sz="2300">
                <a:solidFill>
                  <a:srgbClr val="444444"/>
                </a:solidFill>
                <a:latin typeface="Monaco"/>
                <a:ea typeface="Monaco"/>
                <a:cs typeface="Monaco"/>
                <a:sym typeface="Monaco"/>
              </a:defRPr>
            </a:pPr>
            <a:r>
              <a:t>    }</a:t>
            </a:r>
          </a:p>
          <a:p>
            <a:pPr algn="l" defTabSz="457200">
              <a:lnSpc>
                <a:spcPts val="4300"/>
              </a:lnSpc>
              <a:defRPr b="0" sz="2300">
                <a:solidFill>
                  <a:srgbClr val="444444"/>
                </a:solidFill>
                <a:latin typeface="Monaco"/>
                <a:ea typeface="Monaco"/>
                <a:cs typeface="Monaco"/>
                <a:sym typeface="Monaco"/>
              </a:defRPr>
            </a:pPr>
            <a:r>
              <a:t>};</a:t>
            </a:r>
          </a:p>
          <a:p>
            <a:pPr algn="l" defTabSz="457200">
              <a:lnSpc>
                <a:spcPts val="4300"/>
              </a:lnSpc>
              <a:defRPr b="0" sz="2300">
                <a:solidFill>
                  <a:srgbClr val="444444"/>
                </a:solidFill>
                <a:latin typeface="Monaco"/>
                <a:ea typeface="Monaco"/>
                <a:cs typeface="Monaco"/>
                <a:sym typeface="Monaco"/>
              </a:defRPr>
            </a:pPr>
          </a:p>
          <a:p>
            <a:pPr algn="l" defTabSz="457200">
              <a:lnSpc>
                <a:spcPts val="4300"/>
              </a:lnSpc>
              <a:defRPr b="0" sz="2300">
                <a:solidFill>
                  <a:srgbClr val="CC00FF"/>
                </a:solidFill>
                <a:latin typeface="Monaco"/>
                <a:ea typeface="Monaco"/>
                <a:cs typeface="Monaco"/>
                <a:sym typeface="Monaco"/>
              </a:defRPr>
            </a:pPr>
            <a:r>
              <a:rPr>
                <a:solidFill>
                  <a:srgbClr val="007788"/>
                </a:solidFill>
              </a:rPr>
              <a:t>int</a:t>
            </a:r>
            <a:r>
              <a:rPr>
                <a:solidFill>
                  <a:srgbClr val="444444"/>
                </a:solidFill>
              </a:rPr>
              <a:t> </a:t>
            </a:r>
            <a:r>
              <a:t>main</a:t>
            </a:r>
            <a:r>
              <a:rPr>
                <a:solidFill>
                  <a:srgbClr val="444444"/>
                </a:solidFill>
              </a:rPr>
              <a:t>(){</a:t>
            </a:r>
            <a:endParaRPr>
              <a:solidFill>
                <a:srgbClr val="444444"/>
              </a:solidFill>
            </a:endParaRPr>
          </a:p>
          <a:p>
            <a:pPr algn="l" defTabSz="457200">
              <a:lnSpc>
                <a:spcPts val="4300"/>
              </a:lnSpc>
              <a:defRPr b="0" sz="2300">
                <a:solidFill>
                  <a:srgbClr val="444444"/>
                </a:solidFill>
                <a:latin typeface="Monaco"/>
                <a:ea typeface="Monaco"/>
                <a:cs typeface="Monaco"/>
                <a:sym typeface="Monaco"/>
              </a:defRPr>
            </a:pPr>
          </a:p>
          <a:p>
            <a:pPr algn="l" defTabSz="457200">
              <a:lnSpc>
                <a:spcPts val="4300"/>
              </a:lnSpc>
              <a:defRPr b="0" sz="2300">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'\n';</a:t>
            </a:r>
          </a:p>
          <a:p>
            <a:pPr algn="l" defTabSz="457200">
              <a:lnSpc>
                <a:spcPts val="4300"/>
              </a:lnSpc>
              <a:defRPr b="0" sz="2300">
                <a:solidFill>
                  <a:srgbClr val="444444"/>
                </a:solidFill>
                <a:latin typeface="Monaco"/>
                <a:ea typeface="Monaco"/>
                <a:cs typeface="Monaco"/>
                <a:sym typeface="Monaco"/>
              </a:defRPr>
            </a:pPr>
          </a:p>
          <a:p>
            <a:pPr algn="l" defTabSz="457200">
              <a:lnSpc>
                <a:spcPts val="4300"/>
              </a:lnSpc>
              <a:defRPr b="0" sz="2300">
                <a:solidFill>
                  <a:srgbClr val="444444"/>
                </a:solidFill>
                <a:latin typeface="Monaco"/>
                <a:ea typeface="Monaco"/>
                <a:cs typeface="Monaco"/>
                <a:sym typeface="Monaco"/>
              </a:defRPr>
            </a:pPr>
            <a:r>
              <a:t>    Derived</a:t>
            </a:r>
            <a:r>
              <a:rPr>
                <a:solidFill>
                  <a:srgbClr val="555555"/>
                </a:solidFill>
              </a:rPr>
              <a:t>&lt;</a:t>
            </a:r>
            <a:r>
              <a:rPr>
                <a:solidFill>
                  <a:srgbClr val="007788"/>
                </a:solidFill>
              </a:rPr>
              <a:t>int</a:t>
            </a:r>
            <a:r>
              <a:rPr>
                <a:solidFill>
                  <a:srgbClr val="555555"/>
                </a:solidFill>
              </a:rPr>
              <a:t>&gt;</a:t>
            </a:r>
            <a:r>
              <a:t> derived;</a:t>
            </a:r>
          </a:p>
          <a:p>
            <a:pPr algn="l" defTabSz="457200">
              <a:lnSpc>
                <a:spcPts val="4300"/>
              </a:lnSpc>
              <a:defRPr b="0" sz="2300">
                <a:solidFill>
                  <a:srgbClr val="444444"/>
                </a:solidFill>
                <a:latin typeface="Monaco"/>
                <a:ea typeface="Monaco"/>
                <a:cs typeface="Monaco"/>
                <a:sym typeface="Monaco"/>
              </a:defRPr>
            </a:pPr>
            <a:r>
              <a:t>    derived.callBase();              </a:t>
            </a:r>
          </a:p>
          <a:p>
            <a:pPr algn="l" defTabSz="457200">
              <a:lnSpc>
                <a:spcPts val="4300"/>
              </a:lnSpc>
              <a:defRPr b="0" sz="2300">
                <a:solidFill>
                  <a:srgbClr val="444444"/>
                </a:solidFill>
                <a:latin typeface="Monaco"/>
                <a:ea typeface="Monaco"/>
                <a:cs typeface="Monaco"/>
                <a:sym typeface="Monaco"/>
              </a:defRPr>
            </a:pPr>
          </a:p>
          <a:p>
            <a:pPr algn="l" defTabSz="457200">
              <a:lnSpc>
                <a:spcPts val="4300"/>
              </a:lnSpc>
              <a:defRPr b="0" sz="2300">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'\n';</a:t>
            </a:r>
          </a:p>
          <a:p>
            <a:pPr algn="l" defTabSz="457200">
              <a:lnSpc>
                <a:spcPts val="4300"/>
              </a:lnSpc>
              <a:defRPr b="0" sz="2300">
                <a:solidFill>
                  <a:srgbClr val="444444"/>
                </a:solidFill>
                <a:latin typeface="Monaco"/>
                <a:ea typeface="Monaco"/>
                <a:cs typeface="Monaco"/>
                <a:sym typeface="Monaco"/>
              </a:defRPr>
            </a:pPr>
          </a:p>
          <a:p>
            <a:pPr algn="l" defTabSz="457200">
              <a:lnSpc>
                <a:spcPts val="4300"/>
              </a:lnSpc>
              <a:defRPr b="0" sz="2300">
                <a:solidFill>
                  <a:srgbClr val="444444"/>
                </a:solidFill>
                <a:latin typeface="Monaco"/>
                <a:ea typeface="Monaco"/>
                <a:cs typeface="Monaco"/>
                <a:sym typeface="Monaco"/>
              </a:defRPr>
            </a:pPr>
            <a:r>
              <a:t>}</a:t>
            </a:r>
          </a:p>
          <a:p>
            <a:pPr algn="l" defTabSz="457200">
              <a:spcBef>
                <a:spcPts val="1000"/>
              </a:spcBef>
              <a:defRPr b="0" sz="1400">
                <a:solidFill>
                  <a:srgbClr val="444444"/>
                </a:solidFill>
              </a:defRPr>
            </a:pPr>
            <a:r>
              <a:t> </a:t>
            </a:r>
          </a:p>
        </p:txBody>
      </p:sp>
    </p:spTree>
  </p:cSld>
  <p:clrMapOvr>
    <a:masterClrMapping/>
  </p:clrMapOvr>
  <p:transition xmlns:p14="http://schemas.microsoft.com/office/powerpoint/2010/main" spd="med" advClick="1"/>
</p:sld>
</file>

<file path=ppt/slides/slide2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9" name="Template Inheritance"/>
          <p:cNvSpPr txBox="1"/>
          <p:nvPr>
            <p:ph type="title"/>
          </p:nvPr>
        </p:nvSpPr>
        <p:spPr>
          <a:prstGeom prst="rect">
            <a:avLst/>
          </a:prstGeom>
        </p:spPr>
        <p:txBody>
          <a:bodyPr/>
          <a:lstStyle/>
          <a:p>
            <a:pPr/>
            <a:r>
              <a:t>Template Inheritance</a:t>
            </a:r>
          </a:p>
        </p:txBody>
      </p:sp>
      <p:sp>
        <p:nvSpPr>
          <p:cNvPr id="1010" name="#include &lt;iostream&gt;…"/>
          <p:cNvSpPr txBox="1"/>
          <p:nvPr>
            <p:ph type="body" idx="1"/>
          </p:nvPr>
        </p:nvSpPr>
        <p:spPr>
          <a:prstGeom prst="rect">
            <a:avLst/>
          </a:prstGeom>
        </p:spPr>
        <p:txBody>
          <a:bodyPr/>
          <a:lstStyle/>
          <a:p>
            <a:pPr marL="0" indent="0" defTabSz="233172">
              <a:lnSpc>
                <a:spcPts val="2400"/>
              </a:lnSpc>
              <a:spcBef>
                <a:spcPts val="0"/>
              </a:spcBef>
              <a:buSzTx/>
              <a:buNone/>
              <a:defRPr sz="1326">
                <a:solidFill>
                  <a:srgbClr val="009999"/>
                </a:solidFill>
                <a:latin typeface="Monaco"/>
                <a:ea typeface="Monaco"/>
                <a:cs typeface="Monaco"/>
                <a:sym typeface="Monaco"/>
              </a:defRPr>
            </a:pPr>
            <a:r>
              <a:t>#include &lt;iostream&gt;</a:t>
            </a:r>
            <a:endParaRPr>
              <a:solidFill>
                <a:srgbClr val="444444"/>
              </a:solidFill>
            </a:endParaRPr>
          </a:p>
          <a:p>
            <a:pPr marL="0" indent="0" defTabSz="233172">
              <a:lnSpc>
                <a:spcPts val="2400"/>
              </a:lnSpc>
              <a:spcBef>
                <a:spcPts val="0"/>
              </a:spcBef>
              <a:buSzTx/>
              <a:buNone/>
              <a:defRPr sz="1326">
                <a:solidFill>
                  <a:srgbClr val="444444"/>
                </a:solidFill>
                <a:latin typeface="Monaco"/>
                <a:ea typeface="Monaco"/>
                <a:cs typeface="Monaco"/>
                <a:sym typeface="Monaco"/>
              </a:defRPr>
            </a:pPr>
          </a:p>
          <a:p>
            <a:pPr marL="0" indent="0" defTabSz="233172">
              <a:lnSpc>
                <a:spcPts val="2400"/>
              </a:lnSpc>
              <a:spcBef>
                <a:spcPts val="0"/>
              </a:spcBef>
              <a:buSzTx/>
              <a:buNone/>
              <a:defRPr sz="1326">
                <a:solidFill>
                  <a:srgbClr val="006699"/>
                </a:solidFill>
                <a:latin typeface="Monaco"/>
                <a:ea typeface="Monaco"/>
                <a:cs typeface="Monaco"/>
                <a:sym typeface="Monaco"/>
              </a:defRPr>
            </a:pPr>
            <a:r>
              <a:t>template</a:t>
            </a:r>
            <a:r>
              <a:rPr>
                <a:solidFill>
                  <a:srgbClr val="444444"/>
                </a:solidFill>
              </a:rPr>
              <a:t> </a:t>
            </a:r>
            <a:r>
              <a:rPr>
                <a:solidFill>
                  <a:srgbClr val="555555"/>
                </a:solidFill>
              </a:rPr>
              <a:t>&lt;</a:t>
            </a:r>
            <a:r>
              <a:t>typename</a:t>
            </a:r>
            <a:r>
              <a:rPr>
                <a:solidFill>
                  <a:srgbClr val="444444"/>
                </a:solidFill>
              </a:rPr>
              <a:t> T</a:t>
            </a:r>
            <a:r>
              <a:rPr>
                <a:solidFill>
                  <a:srgbClr val="555555"/>
                </a:solidFill>
              </a:rPr>
              <a:t>&gt;</a:t>
            </a:r>
            <a:endParaRPr>
              <a:solidFill>
                <a:srgbClr val="444444"/>
              </a:solidFill>
            </a:endParaRPr>
          </a:p>
          <a:p>
            <a:pPr marL="0" indent="0" defTabSz="233172">
              <a:lnSpc>
                <a:spcPts val="2400"/>
              </a:lnSpc>
              <a:spcBef>
                <a:spcPts val="0"/>
              </a:spcBef>
              <a:buSzTx/>
              <a:buNone/>
              <a:defRPr sz="1326">
                <a:solidFill>
                  <a:srgbClr val="006699"/>
                </a:solidFill>
                <a:latin typeface="Monaco"/>
                <a:ea typeface="Monaco"/>
                <a:cs typeface="Monaco"/>
                <a:sym typeface="Monaco"/>
              </a:defRPr>
            </a:pPr>
            <a:r>
              <a:t>class</a:t>
            </a:r>
            <a:r>
              <a:rPr>
                <a:solidFill>
                  <a:srgbClr val="444444"/>
                </a:solidFill>
              </a:rPr>
              <a:t> </a:t>
            </a:r>
            <a:r>
              <a:rPr>
                <a:solidFill>
                  <a:srgbClr val="00AA88"/>
                </a:solidFill>
              </a:rPr>
              <a:t>Base</a:t>
            </a:r>
            <a:r>
              <a:rPr>
                <a:solidFill>
                  <a:srgbClr val="444444"/>
                </a:solidFill>
              </a:rPr>
              <a:t>{</a:t>
            </a:r>
            <a:endParaRPr>
              <a:solidFill>
                <a:srgbClr val="444444"/>
              </a:solidFill>
            </a:endParaRPr>
          </a:p>
          <a:p>
            <a:pPr marL="0" indent="0" defTabSz="233172">
              <a:lnSpc>
                <a:spcPts val="2400"/>
              </a:lnSpc>
              <a:spcBef>
                <a:spcPts val="0"/>
              </a:spcBef>
              <a:buSzTx/>
              <a:buNone/>
              <a:defRPr sz="1326">
                <a:solidFill>
                  <a:srgbClr val="9999FF"/>
                </a:solidFill>
                <a:latin typeface="Monaco"/>
                <a:ea typeface="Monaco"/>
                <a:cs typeface="Monaco"/>
                <a:sym typeface="Monaco"/>
              </a:defRPr>
            </a:pPr>
            <a:r>
              <a:t>public:</a:t>
            </a:r>
            <a:endParaRPr>
              <a:solidFill>
                <a:srgbClr val="444444"/>
              </a:solidFill>
            </a:endParaRPr>
          </a:p>
          <a:p>
            <a:pPr marL="0" indent="0" defTabSz="233172">
              <a:lnSpc>
                <a:spcPts val="2400"/>
              </a:lnSpc>
              <a:spcBef>
                <a:spcPts val="0"/>
              </a:spcBef>
              <a:buSzTx/>
              <a:buNone/>
              <a:defRPr sz="1326">
                <a:solidFill>
                  <a:srgbClr val="444444"/>
                </a:solidFill>
                <a:latin typeface="Monaco"/>
                <a:ea typeface="Monaco"/>
                <a:cs typeface="Monaco"/>
                <a:sym typeface="Monaco"/>
              </a:defRPr>
            </a:pPr>
            <a:r>
              <a:t>  </a:t>
            </a:r>
            <a:r>
              <a:rPr>
                <a:solidFill>
                  <a:srgbClr val="007788"/>
                </a:solidFill>
              </a:rPr>
              <a:t>void</a:t>
            </a:r>
            <a:r>
              <a:t> func1() </a:t>
            </a:r>
            <a:r>
              <a:rPr>
                <a:solidFill>
                  <a:srgbClr val="006699"/>
                </a:solidFill>
              </a:rPr>
              <a:t>const</a:t>
            </a:r>
            <a:r>
              <a:t> {</a:t>
            </a:r>
          </a:p>
          <a:p>
            <a:pPr marL="0" indent="0" defTabSz="233172">
              <a:lnSpc>
                <a:spcPts val="2400"/>
              </a:lnSpc>
              <a:spcBef>
                <a:spcPts val="0"/>
              </a:spcBef>
              <a:buSzTx/>
              <a:buNone/>
              <a:defRPr sz="1326">
                <a:solidFill>
                  <a:srgbClr val="CC3300"/>
                </a:solidFill>
                <a:latin typeface="Monaco"/>
                <a:ea typeface="Monaco"/>
                <a:cs typeface="Monaco"/>
                <a:sym typeface="Monaco"/>
              </a:defRPr>
            </a:pPr>
            <a:r>
              <a:rPr>
                <a:solidFill>
                  <a:srgbClr val="444444"/>
                </a:solidFill>
              </a:rPr>
              <a:t>    std</a:t>
            </a:r>
            <a:r>
              <a:rPr>
                <a:solidFill>
                  <a:srgbClr val="555555"/>
                </a:solidFill>
              </a:rPr>
              <a:t>::</a:t>
            </a:r>
            <a:r>
              <a:rPr>
                <a:solidFill>
                  <a:srgbClr val="444444"/>
                </a:solidFill>
              </a:rPr>
              <a:t>cout </a:t>
            </a:r>
            <a:r>
              <a:rPr>
                <a:solidFill>
                  <a:srgbClr val="555555"/>
                </a:solidFill>
              </a:rPr>
              <a:t>&lt;&lt;</a:t>
            </a:r>
            <a:r>
              <a:rPr>
                <a:solidFill>
                  <a:srgbClr val="444444"/>
                </a:solidFill>
              </a:rPr>
              <a:t> </a:t>
            </a:r>
            <a:r>
              <a:t>"func1()\n"</a:t>
            </a:r>
            <a:r>
              <a:rPr>
                <a:solidFill>
                  <a:srgbClr val="444444"/>
                </a:solidFill>
              </a:rPr>
              <a:t>;</a:t>
            </a:r>
            <a:endParaRPr>
              <a:solidFill>
                <a:srgbClr val="444444"/>
              </a:solidFill>
            </a:endParaRPr>
          </a:p>
          <a:p>
            <a:pPr marL="0" indent="0" defTabSz="233172">
              <a:lnSpc>
                <a:spcPts val="2400"/>
              </a:lnSpc>
              <a:spcBef>
                <a:spcPts val="0"/>
              </a:spcBef>
              <a:buSzTx/>
              <a:buNone/>
              <a:defRPr sz="1326">
                <a:solidFill>
                  <a:srgbClr val="444444"/>
                </a:solidFill>
                <a:latin typeface="Monaco"/>
                <a:ea typeface="Monaco"/>
                <a:cs typeface="Monaco"/>
                <a:sym typeface="Monaco"/>
              </a:defRPr>
            </a:pPr>
            <a:r>
              <a:t>  }</a:t>
            </a:r>
          </a:p>
          <a:p>
            <a:pPr marL="0" indent="0" defTabSz="233172">
              <a:lnSpc>
                <a:spcPts val="2400"/>
              </a:lnSpc>
              <a:spcBef>
                <a:spcPts val="0"/>
              </a:spcBef>
              <a:buSzTx/>
              <a:buNone/>
              <a:defRPr sz="1326">
                <a:solidFill>
                  <a:srgbClr val="444444"/>
                </a:solidFill>
                <a:latin typeface="Monaco"/>
                <a:ea typeface="Monaco"/>
                <a:cs typeface="Monaco"/>
                <a:sym typeface="Monaco"/>
              </a:defRPr>
            </a:pPr>
            <a:r>
              <a:t>  </a:t>
            </a:r>
            <a:r>
              <a:rPr>
                <a:solidFill>
                  <a:srgbClr val="007788"/>
                </a:solidFill>
              </a:rPr>
              <a:t>void</a:t>
            </a:r>
            <a:r>
              <a:t> func2() </a:t>
            </a:r>
            <a:r>
              <a:rPr>
                <a:solidFill>
                  <a:srgbClr val="006699"/>
                </a:solidFill>
              </a:rPr>
              <a:t>const</a:t>
            </a:r>
            <a:r>
              <a:t> {</a:t>
            </a:r>
          </a:p>
          <a:p>
            <a:pPr marL="0" indent="0" defTabSz="233172">
              <a:lnSpc>
                <a:spcPts val="2400"/>
              </a:lnSpc>
              <a:spcBef>
                <a:spcPts val="0"/>
              </a:spcBef>
              <a:buSzTx/>
              <a:buNone/>
              <a:defRPr sz="1326">
                <a:solidFill>
                  <a:srgbClr val="CC3300"/>
                </a:solidFill>
                <a:latin typeface="Monaco"/>
                <a:ea typeface="Monaco"/>
                <a:cs typeface="Monaco"/>
                <a:sym typeface="Monaco"/>
              </a:defRPr>
            </a:pPr>
            <a:r>
              <a:rPr>
                <a:solidFill>
                  <a:srgbClr val="444444"/>
                </a:solidFill>
              </a:rPr>
              <a:t>    std</a:t>
            </a:r>
            <a:r>
              <a:rPr>
                <a:solidFill>
                  <a:srgbClr val="555555"/>
                </a:solidFill>
              </a:rPr>
              <a:t>::</a:t>
            </a:r>
            <a:r>
              <a:rPr>
                <a:solidFill>
                  <a:srgbClr val="444444"/>
                </a:solidFill>
              </a:rPr>
              <a:t>cout </a:t>
            </a:r>
            <a:r>
              <a:rPr>
                <a:solidFill>
                  <a:srgbClr val="555555"/>
                </a:solidFill>
              </a:rPr>
              <a:t>&lt;&lt;</a:t>
            </a:r>
            <a:r>
              <a:rPr>
                <a:solidFill>
                  <a:srgbClr val="444444"/>
                </a:solidFill>
              </a:rPr>
              <a:t> </a:t>
            </a:r>
            <a:r>
              <a:t>"func2()\n"</a:t>
            </a:r>
            <a:r>
              <a:rPr>
                <a:solidFill>
                  <a:srgbClr val="444444"/>
                </a:solidFill>
              </a:rPr>
              <a:t>;</a:t>
            </a:r>
            <a:endParaRPr>
              <a:solidFill>
                <a:srgbClr val="444444"/>
              </a:solidFill>
            </a:endParaRPr>
          </a:p>
          <a:p>
            <a:pPr marL="0" indent="0" defTabSz="233172">
              <a:lnSpc>
                <a:spcPts val="2400"/>
              </a:lnSpc>
              <a:spcBef>
                <a:spcPts val="0"/>
              </a:spcBef>
              <a:buSzTx/>
              <a:buNone/>
              <a:defRPr sz="1326">
                <a:solidFill>
                  <a:srgbClr val="444444"/>
                </a:solidFill>
                <a:latin typeface="Monaco"/>
                <a:ea typeface="Monaco"/>
                <a:cs typeface="Monaco"/>
                <a:sym typeface="Monaco"/>
              </a:defRPr>
            </a:pPr>
            <a:r>
              <a:t>  }</a:t>
            </a:r>
          </a:p>
          <a:p>
            <a:pPr marL="0" indent="0" defTabSz="233172">
              <a:lnSpc>
                <a:spcPts val="2400"/>
              </a:lnSpc>
              <a:spcBef>
                <a:spcPts val="0"/>
              </a:spcBef>
              <a:buSzTx/>
              <a:buNone/>
              <a:defRPr sz="1326">
                <a:solidFill>
                  <a:srgbClr val="444444"/>
                </a:solidFill>
                <a:latin typeface="Monaco"/>
                <a:ea typeface="Monaco"/>
                <a:cs typeface="Monaco"/>
                <a:sym typeface="Monaco"/>
              </a:defRPr>
            </a:pPr>
            <a:r>
              <a:t>  </a:t>
            </a:r>
            <a:r>
              <a:rPr>
                <a:solidFill>
                  <a:srgbClr val="007788"/>
                </a:solidFill>
              </a:rPr>
              <a:t>void</a:t>
            </a:r>
            <a:r>
              <a:t> func3() </a:t>
            </a:r>
            <a:r>
              <a:rPr>
                <a:solidFill>
                  <a:srgbClr val="006699"/>
                </a:solidFill>
              </a:rPr>
              <a:t>const</a:t>
            </a:r>
            <a:r>
              <a:t> {</a:t>
            </a:r>
          </a:p>
          <a:p>
            <a:pPr marL="0" indent="0" defTabSz="233172">
              <a:lnSpc>
                <a:spcPts val="2400"/>
              </a:lnSpc>
              <a:spcBef>
                <a:spcPts val="0"/>
              </a:spcBef>
              <a:buSzTx/>
              <a:buNone/>
              <a:defRPr sz="1326">
                <a:solidFill>
                  <a:srgbClr val="CC3300"/>
                </a:solidFill>
                <a:latin typeface="Monaco"/>
                <a:ea typeface="Monaco"/>
                <a:cs typeface="Monaco"/>
                <a:sym typeface="Monaco"/>
              </a:defRPr>
            </a:pPr>
            <a:r>
              <a:rPr>
                <a:solidFill>
                  <a:srgbClr val="444444"/>
                </a:solidFill>
              </a:rPr>
              <a:t>    std</a:t>
            </a:r>
            <a:r>
              <a:rPr>
                <a:solidFill>
                  <a:srgbClr val="555555"/>
                </a:solidFill>
              </a:rPr>
              <a:t>::</a:t>
            </a:r>
            <a:r>
              <a:rPr>
                <a:solidFill>
                  <a:srgbClr val="444444"/>
                </a:solidFill>
              </a:rPr>
              <a:t>cout </a:t>
            </a:r>
            <a:r>
              <a:rPr>
                <a:solidFill>
                  <a:srgbClr val="555555"/>
                </a:solidFill>
              </a:rPr>
              <a:t>&lt;&lt;</a:t>
            </a:r>
            <a:r>
              <a:rPr>
                <a:solidFill>
                  <a:srgbClr val="444444"/>
                </a:solidFill>
              </a:rPr>
              <a:t> </a:t>
            </a:r>
            <a:r>
              <a:t>"func3()\n"</a:t>
            </a:r>
            <a:r>
              <a:rPr>
                <a:solidFill>
                  <a:srgbClr val="444444"/>
                </a:solidFill>
              </a:rPr>
              <a:t>;</a:t>
            </a:r>
            <a:endParaRPr>
              <a:solidFill>
                <a:srgbClr val="444444"/>
              </a:solidFill>
            </a:endParaRPr>
          </a:p>
          <a:p>
            <a:pPr marL="0" indent="0" defTabSz="233172">
              <a:lnSpc>
                <a:spcPts val="2400"/>
              </a:lnSpc>
              <a:spcBef>
                <a:spcPts val="0"/>
              </a:spcBef>
              <a:buSzTx/>
              <a:buNone/>
              <a:defRPr sz="1326">
                <a:solidFill>
                  <a:srgbClr val="444444"/>
                </a:solidFill>
                <a:latin typeface="Monaco"/>
                <a:ea typeface="Monaco"/>
                <a:cs typeface="Monaco"/>
                <a:sym typeface="Monaco"/>
              </a:defRPr>
            </a:pPr>
            <a:r>
              <a:t>  }</a:t>
            </a:r>
          </a:p>
          <a:p>
            <a:pPr marL="0" indent="0" defTabSz="233172">
              <a:lnSpc>
                <a:spcPts val="2400"/>
              </a:lnSpc>
              <a:spcBef>
                <a:spcPts val="0"/>
              </a:spcBef>
              <a:buSzTx/>
              <a:buNone/>
              <a:defRPr sz="1326">
                <a:solidFill>
                  <a:srgbClr val="444444"/>
                </a:solidFill>
                <a:latin typeface="Monaco"/>
                <a:ea typeface="Monaco"/>
                <a:cs typeface="Monaco"/>
                <a:sym typeface="Monaco"/>
              </a:defRPr>
            </a:pPr>
            <a:r>
              <a:t>};</a:t>
            </a:r>
          </a:p>
          <a:p>
            <a:pPr marL="0" indent="0" defTabSz="233172">
              <a:lnSpc>
                <a:spcPts val="2400"/>
              </a:lnSpc>
              <a:spcBef>
                <a:spcPts val="0"/>
              </a:spcBef>
              <a:buSzTx/>
              <a:buNone/>
              <a:defRPr sz="1326">
                <a:solidFill>
                  <a:srgbClr val="444444"/>
                </a:solidFill>
                <a:latin typeface="Monaco"/>
                <a:ea typeface="Monaco"/>
                <a:cs typeface="Monaco"/>
                <a:sym typeface="Monaco"/>
              </a:defRPr>
            </a:pPr>
          </a:p>
          <a:p>
            <a:pPr marL="0" indent="0" defTabSz="233172">
              <a:lnSpc>
                <a:spcPts val="2400"/>
              </a:lnSpc>
              <a:spcBef>
                <a:spcPts val="0"/>
              </a:spcBef>
              <a:buSzTx/>
              <a:buNone/>
              <a:defRPr sz="1326">
                <a:solidFill>
                  <a:srgbClr val="006699"/>
                </a:solidFill>
                <a:latin typeface="Monaco"/>
                <a:ea typeface="Monaco"/>
                <a:cs typeface="Monaco"/>
                <a:sym typeface="Monaco"/>
              </a:defRPr>
            </a:pPr>
            <a:r>
              <a:t>template</a:t>
            </a:r>
            <a:r>
              <a:rPr>
                <a:solidFill>
                  <a:srgbClr val="444444"/>
                </a:solidFill>
              </a:rPr>
              <a:t> </a:t>
            </a:r>
            <a:r>
              <a:rPr>
                <a:solidFill>
                  <a:srgbClr val="555555"/>
                </a:solidFill>
              </a:rPr>
              <a:t>&lt;</a:t>
            </a:r>
            <a:r>
              <a:t>typename</a:t>
            </a:r>
            <a:r>
              <a:rPr>
                <a:solidFill>
                  <a:srgbClr val="444444"/>
                </a:solidFill>
              </a:rPr>
              <a:t> T</a:t>
            </a:r>
            <a:r>
              <a:rPr>
                <a:solidFill>
                  <a:srgbClr val="555555"/>
                </a:solidFill>
              </a:rPr>
              <a:t>&gt;</a:t>
            </a:r>
            <a:endParaRPr>
              <a:solidFill>
                <a:srgbClr val="444444"/>
              </a:solidFill>
            </a:endParaRPr>
          </a:p>
          <a:p>
            <a:pPr marL="0" indent="0" defTabSz="233172">
              <a:lnSpc>
                <a:spcPts val="2400"/>
              </a:lnSpc>
              <a:spcBef>
                <a:spcPts val="0"/>
              </a:spcBef>
              <a:buSzTx/>
              <a:buNone/>
              <a:defRPr sz="1326">
                <a:solidFill>
                  <a:srgbClr val="00AA88"/>
                </a:solidFill>
                <a:latin typeface="Monaco"/>
                <a:ea typeface="Monaco"/>
                <a:cs typeface="Monaco"/>
                <a:sym typeface="Monaco"/>
              </a:defRPr>
            </a:pPr>
            <a:r>
              <a:rPr>
                <a:solidFill>
                  <a:srgbClr val="006699"/>
                </a:solidFill>
              </a:rPr>
              <a:t>class</a:t>
            </a:r>
            <a:r>
              <a:rPr>
                <a:solidFill>
                  <a:srgbClr val="444444"/>
                </a:solidFill>
              </a:rPr>
              <a:t> </a:t>
            </a:r>
            <a:r>
              <a:t>Derived</a:t>
            </a:r>
            <a:r>
              <a:rPr>
                <a:solidFill>
                  <a:srgbClr val="555555"/>
                </a:solidFill>
              </a:rPr>
              <a:t>:</a:t>
            </a:r>
            <a:r>
              <a:rPr>
                <a:solidFill>
                  <a:srgbClr val="444444"/>
                </a:solidFill>
              </a:rPr>
              <a:t> </a:t>
            </a:r>
            <a:r>
              <a:rPr>
                <a:solidFill>
                  <a:srgbClr val="006699"/>
                </a:solidFill>
              </a:rPr>
              <a:t>public</a:t>
            </a:r>
            <a:r>
              <a:rPr>
                <a:solidFill>
                  <a:srgbClr val="444444"/>
                </a:solidFill>
              </a:rPr>
              <a:t> Base</a:t>
            </a:r>
            <a:r>
              <a:rPr>
                <a:solidFill>
                  <a:srgbClr val="555555"/>
                </a:solidFill>
              </a:rPr>
              <a:t>&lt;</a:t>
            </a:r>
            <a:r>
              <a:rPr>
                <a:solidFill>
                  <a:srgbClr val="444444"/>
                </a:solidFill>
              </a:rPr>
              <a:t>T</a:t>
            </a:r>
            <a:r>
              <a:rPr>
                <a:solidFill>
                  <a:srgbClr val="555555"/>
                </a:solidFill>
              </a:rPr>
              <a:t>&gt;</a:t>
            </a:r>
            <a:r>
              <a:rPr>
                <a:solidFill>
                  <a:srgbClr val="444444"/>
                </a:solidFill>
              </a:rPr>
              <a:t>{</a:t>
            </a:r>
            <a:endParaRPr>
              <a:solidFill>
                <a:srgbClr val="444444"/>
              </a:solidFill>
            </a:endParaRPr>
          </a:p>
          <a:p>
            <a:pPr marL="0" indent="0" defTabSz="233172">
              <a:lnSpc>
                <a:spcPts val="2400"/>
              </a:lnSpc>
              <a:spcBef>
                <a:spcPts val="0"/>
              </a:spcBef>
              <a:buSzTx/>
              <a:buNone/>
              <a:defRPr sz="1326">
                <a:solidFill>
                  <a:srgbClr val="9999FF"/>
                </a:solidFill>
                <a:latin typeface="Monaco"/>
                <a:ea typeface="Monaco"/>
                <a:cs typeface="Monaco"/>
                <a:sym typeface="Monaco"/>
              </a:defRPr>
            </a:pPr>
            <a:r>
              <a:t>public:</a:t>
            </a:r>
            <a:endParaRPr>
              <a:solidFill>
                <a:srgbClr val="444444"/>
              </a:solidFill>
            </a:endParaRPr>
          </a:p>
          <a:p>
            <a:pPr marL="0" indent="0" defTabSz="233172">
              <a:lnSpc>
                <a:spcPts val="2400"/>
              </a:lnSpc>
              <a:spcBef>
                <a:spcPts val="0"/>
              </a:spcBef>
              <a:buSzTx/>
              <a:buNone/>
              <a:defRPr sz="1326">
                <a:solidFill>
                  <a:srgbClr val="444444"/>
                </a:solidFill>
                <a:latin typeface="Monaco"/>
                <a:ea typeface="Monaco"/>
                <a:cs typeface="Monaco"/>
                <a:sym typeface="Monaco"/>
              </a:defRPr>
            </a:pPr>
            <a:r>
              <a:t>  </a:t>
            </a:r>
            <a:r>
              <a:rPr>
                <a:solidFill>
                  <a:srgbClr val="006699"/>
                </a:solidFill>
              </a:rPr>
              <a:t>using</a:t>
            </a:r>
            <a:r>
              <a:t> Base</a:t>
            </a:r>
            <a:r>
              <a:rPr>
                <a:solidFill>
                  <a:srgbClr val="555555"/>
                </a:solidFill>
              </a:rPr>
              <a:t>&lt;</a:t>
            </a:r>
            <a:r>
              <a:t>T</a:t>
            </a:r>
            <a:r>
              <a:rPr>
                <a:solidFill>
                  <a:srgbClr val="555555"/>
                </a:solidFill>
              </a:rPr>
              <a:t>&gt;::</a:t>
            </a:r>
            <a:r>
              <a:t>func2;              </a:t>
            </a:r>
            <a:r>
              <a:rPr>
                <a:solidFill>
                  <a:srgbClr val="0099FF"/>
                </a:solidFill>
              </a:rPr>
              <a:t>// (2)</a:t>
            </a:r>
          </a:p>
          <a:p>
            <a:pPr marL="0" indent="0" defTabSz="233172">
              <a:lnSpc>
                <a:spcPts val="2400"/>
              </a:lnSpc>
              <a:spcBef>
                <a:spcPts val="0"/>
              </a:spcBef>
              <a:buSzTx/>
              <a:buNone/>
              <a:defRPr sz="1326">
                <a:solidFill>
                  <a:srgbClr val="CC00FF"/>
                </a:solidFill>
                <a:latin typeface="Monaco"/>
                <a:ea typeface="Monaco"/>
                <a:cs typeface="Monaco"/>
                <a:sym typeface="Monaco"/>
              </a:defRPr>
            </a:pPr>
            <a:r>
              <a:rPr>
                <a:solidFill>
                  <a:srgbClr val="444444"/>
                </a:solidFill>
              </a:rPr>
              <a:t>  </a:t>
            </a:r>
            <a:r>
              <a:rPr>
                <a:solidFill>
                  <a:srgbClr val="007788"/>
                </a:solidFill>
              </a:rPr>
              <a:t>void</a:t>
            </a:r>
            <a:r>
              <a:rPr>
                <a:solidFill>
                  <a:srgbClr val="444444"/>
                </a:solidFill>
              </a:rPr>
              <a:t> </a:t>
            </a:r>
            <a:r>
              <a:t>callAllBaseFunctions</a:t>
            </a:r>
            <a:r>
              <a:rPr>
                <a:solidFill>
                  <a:srgbClr val="444444"/>
                </a:solidFill>
              </a:rPr>
              <a:t>(){</a:t>
            </a:r>
            <a:endParaRPr>
              <a:solidFill>
                <a:srgbClr val="444444"/>
              </a:solidFill>
            </a:endParaRPr>
          </a:p>
          <a:p>
            <a:pPr marL="0" indent="0" defTabSz="233172">
              <a:lnSpc>
                <a:spcPts val="2400"/>
              </a:lnSpc>
              <a:spcBef>
                <a:spcPts val="0"/>
              </a:spcBef>
              <a:buSzTx/>
              <a:buNone/>
              <a:defRPr sz="1326">
                <a:solidFill>
                  <a:srgbClr val="444444"/>
                </a:solidFill>
                <a:latin typeface="Monaco"/>
                <a:ea typeface="Monaco"/>
                <a:cs typeface="Monaco"/>
                <a:sym typeface="Monaco"/>
              </a:defRPr>
            </a:pPr>
          </a:p>
          <a:p>
            <a:pPr marL="0" indent="0" defTabSz="233172">
              <a:lnSpc>
                <a:spcPts val="2400"/>
              </a:lnSpc>
              <a:spcBef>
                <a:spcPts val="0"/>
              </a:spcBef>
              <a:buSzTx/>
              <a:buNone/>
              <a:defRPr sz="1326">
                <a:solidFill>
                  <a:srgbClr val="444444"/>
                </a:solidFill>
                <a:latin typeface="Monaco"/>
                <a:ea typeface="Monaco"/>
                <a:cs typeface="Monaco"/>
                <a:sym typeface="Monaco"/>
              </a:defRPr>
            </a:pPr>
            <a:r>
              <a:t>    </a:t>
            </a:r>
            <a:r>
              <a:rPr>
                <a:solidFill>
                  <a:srgbClr val="006699"/>
                </a:solidFill>
              </a:rPr>
              <a:t>this</a:t>
            </a:r>
            <a:r>
              <a:rPr>
                <a:solidFill>
                  <a:srgbClr val="555555"/>
                </a:solidFill>
              </a:rPr>
              <a:t>-&gt;</a:t>
            </a:r>
            <a:r>
              <a:t>func1();                   </a:t>
            </a:r>
            <a:r>
              <a:rPr>
                <a:solidFill>
                  <a:srgbClr val="0099FF"/>
                </a:solidFill>
              </a:rPr>
              <a:t>// (1)</a:t>
            </a:r>
          </a:p>
          <a:p>
            <a:pPr marL="0" indent="0" defTabSz="233172">
              <a:lnSpc>
                <a:spcPts val="2400"/>
              </a:lnSpc>
              <a:spcBef>
                <a:spcPts val="0"/>
              </a:spcBef>
              <a:buSzTx/>
              <a:buNone/>
              <a:defRPr sz="1326">
                <a:solidFill>
                  <a:srgbClr val="444444"/>
                </a:solidFill>
                <a:latin typeface="Monaco"/>
                <a:ea typeface="Monaco"/>
                <a:cs typeface="Monaco"/>
                <a:sym typeface="Monaco"/>
              </a:defRPr>
            </a:pPr>
            <a:r>
              <a:t>    func2();                         </a:t>
            </a:r>
            <a:r>
              <a:rPr>
                <a:solidFill>
                  <a:srgbClr val="0099FF"/>
                </a:solidFill>
              </a:rPr>
              <a:t>// (2)</a:t>
            </a:r>
          </a:p>
          <a:p>
            <a:pPr marL="0" indent="0" defTabSz="233172">
              <a:lnSpc>
                <a:spcPts val="2400"/>
              </a:lnSpc>
              <a:spcBef>
                <a:spcPts val="0"/>
              </a:spcBef>
              <a:buSzTx/>
              <a:buNone/>
              <a:defRPr sz="1326">
                <a:solidFill>
                  <a:srgbClr val="444444"/>
                </a:solidFill>
                <a:latin typeface="Monaco"/>
                <a:ea typeface="Monaco"/>
                <a:cs typeface="Monaco"/>
                <a:sym typeface="Monaco"/>
              </a:defRPr>
            </a:pPr>
            <a:r>
              <a:t>    Base</a:t>
            </a:r>
            <a:r>
              <a:rPr>
                <a:solidFill>
                  <a:srgbClr val="555555"/>
                </a:solidFill>
              </a:rPr>
              <a:t>&lt;</a:t>
            </a:r>
            <a:r>
              <a:t>T</a:t>
            </a:r>
            <a:r>
              <a:rPr>
                <a:solidFill>
                  <a:srgbClr val="555555"/>
                </a:solidFill>
              </a:rPr>
              <a:t>&gt;::</a:t>
            </a:r>
            <a:r>
              <a:t>func3();                </a:t>
            </a:r>
            <a:r>
              <a:rPr>
                <a:solidFill>
                  <a:srgbClr val="0099FF"/>
                </a:solidFill>
              </a:rPr>
              <a:t>// (3)</a:t>
            </a:r>
          </a:p>
          <a:p>
            <a:pPr marL="0" indent="0" defTabSz="233172">
              <a:lnSpc>
                <a:spcPts val="2400"/>
              </a:lnSpc>
              <a:spcBef>
                <a:spcPts val="0"/>
              </a:spcBef>
              <a:buSzTx/>
              <a:buNone/>
              <a:defRPr sz="1326">
                <a:solidFill>
                  <a:srgbClr val="444444"/>
                </a:solidFill>
                <a:latin typeface="Monaco"/>
                <a:ea typeface="Monaco"/>
                <a:cs typeface="Monaco"/>
                <a:sym typeface="Monaco"/>
              </a:defRPr>
            </a:pPr>
          </a:p>
          <a:p>
            <a:pPr marL="0" indent="0" defTabSz="233172">
              <a:lnSpc>
                <a:spcPts val="2400"/>
              </a:lnSpc>
              <a:spcBef>
                <a:spcPts val="0"/>
              </a:spcBef>
              <a:buSzTx/>
              <a:buNone/>
              <a:defRPr sz="1326">
                <a:solidFill>
                  <a:srgbClr val="444444"/>
                </a:solidFill>
                <a:latin typeface="Monaco"/>
                <a:ea typeface="Monaco"/>
                <a:cs typeface="Monaco"/>
                <a:sym typeface="Monaco"/>
              </a:defRPr>
            </a:pPr>
            <a:r>
              <a:t>  }</a:t>
            </a:r>
          </a:p>
          <a:p>
            <a:pPr marL="0" indent="0" defTabSz="233172">
              <a:lnSpc>
                <a:spcPts val="2400"/>
              </a:lnSpc>
              <a:spcBef>
                <a:spcPts val="0"/>
              </a:spcBef>
              <a:buSzTx/>
              <a:buNone/>
              <a:defRPr sz="1326">
                <a:solidFill>
                  <a:srgbClr val="444444"/>
                </a:solidFill>
                <a:latin typeface="Monaco"/>
                <a:ea typeface="Monaco"/>
                <a:cs typeface="Monaco"/>
                <a:sym typeface="Monaco"/>
              </a:defRPr>
            </a:pPr>
            <a:r>
              <a:t>};</a:t>
            </a:r>
          </a:p>
          <a:p>
            <a:pPr marL="0" indent="0" defTabSz="233172">
              <a:lnSpc>
                <a:spcPts val="2400"/>
              </a:lnSpc>
              <a:spcBef>
                <a:spcPts val="0"/>
              </a:spcBef>
              <a:buSzTx/>
              <a:buNone/>
              <a:defRPr sz="1326">
                <a:solidFill>
                  <a:srgbClr val="444444"/>
                </a:solidFill>
                <a:latin typeface="Monaco"/>
                <a:ea typeface="Monaco"/>
                <a:cs typeface="Monaco"/>
                <a:sym typeface="Monaco"/>
              </a:defRPr>
            </a:pPr>
          </a:p>
          <a:p>
            <a:pPr marL="0" indent="0" defTabSz="233172">
              <a:lnSpc>
                <a:spcPts val="2400"/>
              </a:lnSpc>
              <a:spcBef>
                <a:spcPts val="0"/>
              </a:spcBef>
              <a:buSzTx/>
              <a:buNone/>
              <a:defRPr sz="1326">
                <a:solidFill>
                  <a:srgbClr val="444444"/>
                </a:solidFill>
                <a:latin typeface="Monaco"/>
                <a:ea typeface="Monaco"/>
                <a:cs typeface="Monaco"/>
                <a:sym typeface="Monaco"/>
              </a:defRPr>
            </a:pPr>
          </a:p>
          <a:p>
            <a:pPr marL="0" indent="0" defTabSz="233172">
              <a:lnSpc>
                <a:spcPts val="2400"/>
              </a:lnSpc>
              <a:spcBef>
                <a:spcPts val="0"/>
              </a:spcBef>
              <a:buSzTx/>
              <a:buNone/>
              <a:defRPr sz="1326">
                <a:solidFill>
                  <a:srgbClr val="CC00FF"/>
                </a:solidFill>
                <a:latin typeface="Monaco"/>
                <a:ea typeface="Monaco"/>
                <a:cs typeface="Monaco"/>
                <a:sym typeface="Monaco"/>
              </a:defRPr>
            </a:pPr>
            <a:r>
              <a:rPr>
                <a:solidFill>
                  <a:srgbClr val="007788"/>
                </a:solidFill>
              </a:rPr>
              <a:t>int</a:t>
            </a:r>
            <a:r>
              <a:rPr>
                <a:solidFill>
                  <a:srgbClr val="444444"/>
                </a:solidFill>
              </a:rPr>
              <a:t> </a:t>
            </a:r>
            <a:r>
              <a:t>main</a:t>
            </a:r>
            <a:r>
              <a:rPr>
                <a:solidFill>
                  <a:srgbClr val="444444"/>
                </a:solidFill>
              </a:rPr>
              <a:t>(){</a:t>
            </a:r>
            <a:endParaRPr>
              <a:solidFill>
                <a:srgbClr val="444444"/>
              </a:solidFill>
            </a:endParaRPr>
          </a:p>
          <a:p>
            <a:pPr marL="0" indent="0" defTabSz="233172">
              <a:lnSpc>
                <a:spcPts val="2400"/>
              </a:lnSpc>
              <a:spcBef>
                <a:spcPts val="0"/>
              </a:spcBef>
              <a:buSzTx/>
              <a:buNone/>
              <a:defRPr sz="1326">
                <a:solidFill>
                  <a:srgbClr val="444444"/>
                </a:solidFill>
                <a:latin typeface="Monaco"/>
                <a:ea typeface="Monaco"/>
                <a:cs typeface="Monaco"/>
                <a:sym typeface="Monaco"/>
              </a:defRPr>
            </a:pPr>
          </a:p>
          <a:p>
            <a:pPr marL="0" indent="0" defTabSz="233172">
              <a:lnSpc>
                <a:spcPts val="2400"/>
              </a:lnSpc>
              <a:spcBef>
                <a:spcPts val="0"/>
              </a:spcBef>
              <a:buSzTx/>
              <a:buNone/>
              <a:defRPr sz="1326">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'\n';</a:t>
            </a:r>
          </a:p>
          <a:p>
            <a:pPr marL="0" indent="0" defTabSz="233172">
              <a:lnSpc>
                <a:spcPts val="2400"/>
              </a:lnSpc>
              <a:spcBef>
                <a:spcPts val="0"/>
              </a:spcBef>
              <a:buSzTx/>
              <a:buNone/>
              <a:defRPr sz="1326">
                <a:solidFill>
                  <a:srgbClr val="444444"/>
                </a:solidFill>
                <a:latin typeface="Monaco"/>
                <a:ea typeface="Monaco"/>
                <a:cs typeface="Monaco"/>
                <a:sym typeface="Monaco"/>
              </a:defRPr>
            </a:pPr>
          </a:p>
          <a:p>
            <a:pPr marL="0" indent="0" defTabSz="233172">
              <a:lnSpc>
                <a:spcPts val="2400"/>
              </a:lnSpc>
              <a:spcBef>
                <a:spcPts val="0"/>
              </a:spcBef>
              <a:buSzTx/>
              <a:buNone/>
              <a:defRPr sz="1326">
                <a:solidFill>
                  <a:srgbClr val="444444"/>
                </a:solidFill>
                <a:latin typeface="Monaco"/>
                <a:ea typeface="Monaco"/>
                <a:cs typeface="Monaco"/>
                <a:sym typeface="Monaco"/>
              </a:defRPr>
            </a:pPr>
            <a:r>
              <a:t>  Derived</a:t>
            </a:r>
            <a:r>
              <a:rPr>
                <a:solidFill>
                  <a:srgbClr val="555555"/>
                </a:solidFill>
              </a:rPr>
              <a:t>&lt;</a:t>
            </a:r>
            <a:r>
              <a:rPr>
                <a:solidFill>
                  <a:srgbClr val="007788"/>
                </a:solidFill>
              </a:rPr>
              <a:t>int</a:t>
            </a:r>
            <a:r>
              <a:rPr>
                <a:solidFill>
                  <a:srgbClr val="555555"/>
                </a:solidFill>
              </a:rPr>
              <a:t>&gt;</a:t>
            </a:r>
            <a:r>
              <a:t> derived;</a:t>
            </a:r>
          </a:p>
          <a:p>
            <a:pPr marL="0" indent="0" defTabSz="233172">
              <a:lnSpc>
                <a:spcPts val="2400"/>
              </a:lnSpc>
              <a:spcBef>
                <a:spcPts val="0"/>
              </a:spcBef>
              <a:buSzTx/>
              <a:buNone/>
              <a:defRPr sz="1326">
                <a:solidFill>
                  <a:srgbClr val="444444"/>
                </a:solidFill>
                <a:latin typeface="Monaco"/>
                <a:ea typeface="Monaco"/>
                <a:cs typeface="Monaco"/>
                <a:sym typeface="Monaco"/>
              </a:defRPr>
            </a:pPr>
            <a:r>
              <a:t>  derived.callAllBaseFunctions();</a:t>
            </a:r>
          </a:p>
          <a:p>
            <a:pPr marL="0" indent="0" defTabSz="233172">
              <a:lnSpc>
                <a:spcPts val="2400"/>
              </a:lnSpc>
              <a:spcBef>
                <a:spcPts val="0"/>
              </a:spcBef>
              <a:buSzTx/>
              <a:buNone/>
              <a:defRPr sz="1326">
                <a:solidFill>
                  <a:srgbClr val="444444"/>
                </a:solidFill>
                <a:latin typeface="Monaco"/>
                <a:ea typeface="Monaco"/>
                <a:cs typeface="Monaco"/>
                <a:sym typeface="Monaco"/>
              </a:defRPr>
            </a:pPr>
          </a:p>
          <a:p>
            <a:pPr marL="0" indent="0" defTabSz="233172">
              <a:lnSpc>
                <a:spcPts val="2400"/>
              </a:lnSpc>
              <a:spcBef>
                <a:spcPts val="0"/>
              </a:spcBef>
              <a:buSzTx/>
              <a:buNone/>
              <a:defRPr sz="1326">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'\n';</a:t>
            </a:r>
          </a:p>
          <a:p>
            <a:pPr marL="0" indent="0" defTabSz="233172">
              <a:lnSpc>
                <a:spcPts val="2400"/>
              </a:lnSpc>
              <a:spcBef>
                <a:spcPts val="0"/>
              </a:spcBef>
              <a:buSzTx/>
              <a:buNone/>
              <a:defRPr sz="1326">
                <a:solidFill>
                  <a:srgbClr val="444444"/>
                </a:solidFill>
                <a:latin typeface="Monaco"/>
                <a:ea typeface="Monaco"/>
                <a:cs typeface="Monaco"/>
                <a:sym typeface="Monaco"/>
              </a:defRPr>
            </a:pPr>
          </a:p>
          <a:p>
            <a:pPr marL="0" indent="0" defTabSz="233172">
              <a:lnSpc>
                <a:spcPts val="2400"/>
              </a:lnSpc>
              <a:spcBef>
                <a:spcPts val="0"/>
              </a:spcBef>
              <a:buSzTx/>
              <a:buNone/>
              <a:defRPr sz="1326">
                <a:solidFill>
                  <a:srgbClr val="444444"/>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2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2" name="Template Inheritance Works"/>
          <p:cNvSpPr txBox="1"/>
          <p:nvPr>
            <p:ph type="title"/>
          </p:nvPr>
        </p:nvSpPr>
        <p:spPr>
          <a:prstGeom prst="rect">
            <a:avLst/>
          </a:prstGeom>
        </p:spPr>
        <p:txBody>
          <a:bodyPr/>
          <a:lstStyle/>
          <a:p>
            <a:pPr/>
            <a:r>
              <a:t>Template Inheritance Works</a:t>
            </a:r>
          </a:p>
        </p:txBody>
      </p:sp>
      <p:sp>
        <p:nvSpPr>
          <p:cNvPr id="1013" name="#include &lt;iostream&gt;…"/>
          <p:cNvSpPr txBox="1"/>
          <p:nvPr>
            <p:ph type="body" idx="1"/>
          </p:nvPr>
        </p:nvSpPr>
        <p:spPr>
          <a:prstGeom prst="rect">
            <a:avLst/>
          </a:prstGeom>
        </p:spPr>
        <p:txBody>
          <a:bodyPr/>
          <a:lstStyle/>
          <a:p>
            <a:pPr marL="0" indent="0" defTabSz="457200">
              <a:lnSpc>
                <a:spcPts val="3100"/>
              </a:lnSpc>
              <a:spcBef>
                <a:spcPts val="0"/>
              </a:spcBef>
              <a:buSzTx/>
              <a:buNone/>
              <a:defRPr sz="1300">
                <a:solidFill>
                  <a:srgbClr val="009999"/>
                </a:solidFill>
                <a:latin typeface="Monaco"/>
                <a:ea typeface="Monaco"/>
                <a:cs typeface="Monaco"/>
                <a:sym typeface="Monaco"/>
              </a:defRPr>
            </a:pPr>
            <a:r>
              <a:t>#include &lt;iostream&gt;</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006699"/>
                </a:solidFill>
                <a:latin typeface="Monaco"/>
                <a:ea typeface="Monaco"/>
                <a:cs typeface="Monaco"/>
                <a:sym typeface="Monaco"/>
              </a:defRPr>
            </a:pPr>
            <a:r>
              <a:t>template</a:t>
            </a:r>
            <a:r>
              <a:rPr>
                <a:solidFill>
                  <a:srgbClr val="444444"/>
                </a:solidFill>
              </a:rPr>
              <a:t> </a:t>
            </a:r>
            <a:r>
              <a:rPr>
                <a:solidFill>
                  <a:srgbClr val="555555"/>
                </a:solidFill>
              </a:rPr>
              <a:t>&lt;</a:t>
            </a:r>
            <a:r>
              <a:t>typename</a:t>
            </a:r>
            <a:r>
              <a:rPr>
                <a:solidFill>
                  <a:srgbClr val="444444"/>
                </a:solidFill>
              </a:rPr>
              <a:t> T</a:t>
            </a:r>
            <a:r>
              <a:rPr>
                <a:solidFill>
                  <a:srgbClr val="555555"/>
                </a:solidFill>
              </a:rPr>
              <a:t>&gt;</a:t>
            </a:r>
            <a:endParaRPr>
              <a:solidFill>
                <a:srgbClr val="444444"/>
              </a:solidFill>
            </a:endParaRPr>
          </a:p>
          <a:p>
            <a:pPr marL="0" indent="0" defTabSz="457200">
              <a:lnSpc>
                <a:spcPts val="3100"/>
              </a:lnSpc>
              <a:spcBef>
                <a:spcPts val="0"/>
              </a:spcBef>
              <a:buSzTx/>
              <a:buNone/>
              <a:defRPr sz="1300">
                <a:solidFill>
                  <a:srgbClr val="006699"/>
                </a:solidFill>
                <a:latin typeface="Monaco"/>
                <a:ea typeface="Monaco"/>
                <a:cs typeface="Monaco"/>
                <a:sym typeface="Monaco"/>
              </a:defRPr>
            </a:pPr>
            <a:r>
              <a:t>class</a:t>
            </a:r>
            <a:r>
              <a:rPr>
                <a:solidFill>
                  <a:srgbClr val="444444"/>
                </a:solidFill>
              </a:rPr>
              <a:t> </a:t>
            </a:r>
            <a:r>
              <a:rPr>
                <a:solidFill>
                  <a:srgbClr val="00AA88"/>
                </a:solidFill>
              </a:rPr>
              <a:t>Base</a:t>
            </a:r>
            <a:r>
              <a:rPr>
                <a:solidFill>
                  <a:srgbClr val="444444"/>
                </a:solidFill>
              </a:rPr>
              <a:t>{</a:t>
            </a:r>
            <a:endParaRPr>
              <a:solidFill>
                <a:srgbClr val="444444"/>
              </a:solidFill>
            </a:endParaRPr>
          </a:p>
          <a:p>
            <a:pPr marL="0" indent="0" defTabSz="457200">
              <a:lnSpc>
                <a:spcPts val="3100"/>
              </a:lnSpc>
              <a:spcBef>
                <a:spcPts val="0"/>
              </a:spcBef>
              <a:buSzTx/>
              <a:buNone/>
              <a:defRPr sz="1300">
                <a:solidFill>
                  <a:srgbClr val="9999FF"/>
                </a:solidFill>
                <a:latin typeface="Monaco"/>
                <a:ea typeface="Monaco"/>
                <a:cs typeface="Monaco"/>
                <a:sym typeface="Monaco"/>
              </a:defRPr>
            </a:pPr>
            <a:r>
              <a:t>public:</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r>
              <a:t>  </a:t>
            </a:r>
            <a:r>
              <a:rPr>
                <a:solidFill>
                  <a:srgbClr val="007788"/>
                </a:solidFill>
              </a:rPr>
              <a:t>void</a:t>
            </a:r>
            <a:r>
              <a:t> func1() </a:t>
            </a:r>
            <a:r>
              <a:rPr>
                <a:solidFill>
                  <a:srgbClr val="006699"/>
                </a:solidFill>
              </a:rPr>
              <a:t>const</a:t>
            </a:r>
            <a:r>
              <a:t> {</a:t>
            </a:r>
          </a:p>
          <a:p>
            <a:pPr marL="0" indent="0" defTabSz="457200">
              <a:lnSpc>
                <a:spcPts val="3100"/>
              </a:lnSpc>
              <a:spcBef>
                <a:spcPts val="0"/>
              </a:spcBef>
              <a:buSzTx/>
              <a:buNone/>
              <a:defRPr sz="1300">
                <a:solidFill>
                  <a:srgbClr val="CC3300"/>
                </a:solidFill>
                <a:latin typeface="Monaco"/>
                <a:ea typeface="Monaco"/>
                <a:cs typeface="Monaco"/>
                <a:sym typeface="Monaco"/>
              </a:defRPr>
            </a:pPr>
            <a:r>
              <a:rPr>
                <a:solidFill>
                  <a:srgbClr val="444444"/>
                </a:solidFill>
              </a:rPr>
              <a:t>    std</a:t>
            </a:r>
            <a:r>
              <a:rPr>
                <a:solidFill>
                  <a:srgbClr val="555555"/>
                </a:solidFill>
              </a:rPr>
              <a:t>::</a:t>
            </a:r>
            <a:r>
              <a:rPr>
                <a:solidFill>
                  <a:srgbClr val="444444"/>
                </a:solidFill>
              </a:rPr>
              <a:t>cout </a:t>
            </a:r>
            <a:r>
              <a:rPr>
                <a:solidFill>
                  <a:srgbClr val="555555"/>
                </a:solidFill>
              </a:rPr>
              <a:t>&lt;&lt;</a:t>
            </a:r>
            <a:r>
              <a:rPr>
                <a:solidFill>
                  <a:srgbClr val="444444"/>
                </a:solidFill>
              </a:rPr>
              <a:t> </a:t>
            </a:r>
            <a:r>
              <a:t>"func1()\n"</a:t>
            </a:r>
            <a:r>
              <a:rPr>
                <a:solidFill>
                  <a:srgbClr val="444444"/>
                </a:solidFill>
              </a:rPr>
              <a:t>;</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r>
              <a:t>  }</a:t>
            </a:r>
          </a:p>
          <a:p>
            <a:pPr marL="0" indent="0" defTabSz="457200">
              <a:lnSpc>
                <a:spcPts val="3100"/>
              </a:lnSpc>
              <a:spcBef>
                <a:spcPts val="0"/>
              </a:spcBef>
              <a:buSzTx/>
              <a:buNone/>
              <a:defRPr sz="1300">
                <a:solidFill>
                  <a:srgbClr val="444444"/>
                </a:solidFill>
                <a:latin typeface="Monaco"/>
                <a:ea typeface="Monaco"/>
                <a:cs typeface="Monaco"/>
                <a:sym typeface="Monaco"/>
              </a:defRPr>
            </a:pPr>
            <a:r>
              <a:t>  </a:t>
            </a:r>
            <a:r>
              <a:rPr>
                <a:solidFill>
                  <a:srgbClr val="007788"/>
                </a:solidFill>
              </a:rPr>
              <a:t>void</a:t>
            </a:r>
            <a:r>
              <a:t> func2() </a:t>
            </a:r>
            <a:r>
              <a:rPr>
                <a:solidFill>
                  <a:srgbClr val="006699"/>
                </a:solidFill>
              </a:rPr>
              <a:t>const</a:t>
            </a:r>
            <a:r>
              <a:t> {</a:t>
            </a:r>
          </a:p>
          <a:p>
            <a:pPr marL="0" indent="0" defTabSz="457200">
              <a:lnSpc>
                <a:spcPts val="3100"/>
              </a:lnSpc>
              <a:spcBef>
                <a:spcPts val="0"/>
              </a:spcBef>
              <a:buSzTx/>
              <a:buNone/>
              <a:defRPr sz="1300">
                <a:solidFill>
                  <a:srgbClr val="CC3300"/>
                </a:solidFill>
                <a:latin typeface="Monaco"/>
                <a:ea typeface="Monaco"/>
                <a:cs typeface="Monaco"/>
                <a:sym typeface="Monaco"/>
              </a:defRPr>
            </a:pPr>
            <a:r>
              <a:rPr>
                <a:solidFill>
                  <a:srgbClr val="444444"/>
                </a:solidFill>
              </a:rPr>
              <a:t>    std</a:t>
            </a:r>
            <a:r>
              <a:rPr>
                <a:solidFill>
                  <a:srgbClr val="555555"/>
                </a:solidFill>
              </a:rPr>
              <a:t>::</a:t>
            </a:r>
            <a:r>
              <a:rPr>
                <a:solidFill>
                  <a:srgbClr val="444444"/>
                </a:solidFill>
              </a:rPr>
              <a:t>cout </a:t>
            </a:r>
            <a:r>
              <a:rPr>
                <a:solidFill>
                  <a:srgbClr val="555555"/>
                </a:solidFill>
              </a:rPr>
              <a:t>&lt;&lt;</a:t>
            </a:r>
            <a:r>
              <a:rPr>
                <a:solidFill>
                  <a:srgbClr val="444444"/>
                </a:solidFill>
              </a:rPr>
              <a:t> </a:t>
            </a:r>
            <a:r>
              <a:t>"func2()\n"</a:t>
            </a:r>
            <a:r>
              <a:rPr>
                <a:solidFill>
                  <a:srgbClr val="444444"/>
                </a:solidFill>
              </a:rPr>
              <a:t>;</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r>
              <a:t>  }</a:t>
            </a:r>
          </a:p>
          <a:p>
            <a:pPr marL="0" indent="0" defTabSz="457200">
              <a:lnSpc>
                <a:spcPts val="3100"/>
              </a:lnSpc>
              <a:spcBef>
                <a:spcPts val="0"/>
              </a:spcBef>
              <a:buSzTx/>
              <a:buNone/>
              <a:defRPr sz="1300">
                <a:solidFill>
                  <a:srgbClr val="444444"/>
                </a:solidFill>
                <a:latin typeface="Monaco"/>
                <a:ea typeface="Monaco"/>
                <a:cs typeface="Monaco"/>
                <a:sym typeface="Monaco"/>
              </a:defRPr>
            </a:pPr>
            <a:r>
              <a:t>  </a:t>
            </a:r>
            <a:r>
              <a:rPr>
                <a:solidFill>
                  <a:srgbClr val="007788"/>
                </a:solidFill>
              </a:rPr>
              <a:t>void</a:t>
            </a:r>
            <a:r>
              <a:t> func3() </a:t>
            </a:r>
            <a:r>
              <a:rPr>
                <a:solidFill>
                  <a:srgbClr val="006699"/>
                </a:solidFill>
              </a:rPr>
              <a:t>const</a:t>
            </a:r>
            <a:r>
              <a:t> {</a:t>
            </a:r>
          </a:p>
          <a:p>
            <a:pPr marL="0" indent="0" defTabSz="457200">
              <a:lnSpc>
                <a:spcPts val="3100"/>
              </a:lnSpc>
              <a:spcBef>
                <a:spcPts val="0"/>
              </a:spcBef>
              <a:buSzTx/>
              <a:buNone/>
              <a:defRPr sz="1300">
                <a:solidFill>
                  <a:srgbClr val="CC3300"/>
                </a:solidFill>
                <a:latin typeface="Monaco"/>
                <a:ea typeface="Monaco"/>
                <a:cs typeface="Monaco"/>
                <a:sym typeface="Monaco"/>
              </a:defRPr>
            </a:pPr>
            <a:r>
              <a:rPr>
                <a:solidFill>
                  <a:srgbClr val="444444"/>
                </a:solidFill>
              </a:rPr>
              <a:t>    std</a:t>
            </a:r>
            <a:r>
              <a:rPr>
                <a:solidFill>
                  <a:srgbClr val="555555"/>
                </a:solidFill>
              </a:rPr>
              <a:t>::</a:t>
            </a:r>
            <a:r>
              <a:rPr>
                <a:solidFill>
                  <a:srgbClr val="444444"/>
                </a:solidFill>
              </a:rPr>
              <a:t>cout </a:t>
            </a:r>
            <a:r>
              <a:rPr>
                <a:solidFill>
                  <a:srgbClr val="555555"/>
                </a:solidFill>
              </a:rPr>
              <a:t>&lt;&lt;</a:t>
            </a:r>
            <a:r>
              <a:rPr>
                <a:solidFill>
                  <a:srgbClr val="444444"/>
                </a:solidFill>
              </a:rPr>
              <a:t> </a:t>
            </a:r>
            <a:r>
              <a:t>"func3()\n"</a:t>
            </a:r>
            <a:r>
              <a:rPr>
                <a:solidFill>
                  <a:srgbClr val="444444"/>
                </a:solidFill>
              </a:rPr>
              <a:t>;</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r>
              <a:t>  }</a:t>
            </a:r>
          </a:p>
          <a:p>
            <a:pPr marL="0" indent="0" defTabSz="457200">
              <a:lnSpc>
                <a:spcPts val="3100"/>
              </a:lnSpc>
              <a:spcBef>
                <a:spcPts val="0"/>
              </a:spcBef>
              <a:buSzTx/>
              <a:buNone/>
              <a:defRPr sz="1300">
                <a:solidFill>
                  <a:srgbClr val="444444"/>
                </a:solidFill>
                <a:latin typeface="Monaco"/>
                <a:ea typeface="Monaco"/>
                <a:cs typeface="Monaco"/>
                <a:sym typeface="Monaco"/>
              </a:defRPr>
            </a:pPr>
            <a:r>
              <a:t>};</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006699"/>
                </a:solidFill>
                <a:latin typeface="Monaco"/>
                <a:ea typeface="Monaco"/>
                <a:cs typeface="Monaco"/>
                <a:sym typeface="Monaco"/>
              </a:defRPr>
            </a:pPr>
            <a:r>
              <a:t>template</a:t>
            </a:r>
            <a:r>
              <a:rPr>
                <a:solidFill>
                  <a:srgbClr val="444444"/>
                </a:solidFill>
              </a:rPr>
              <a:t> </a:t>
            </a:r>
            <a:r>
              <a:rPr>
                <a:solidFill>
                  <a:srgbClr val="555555"/>
                </a:solidFill>
              </a:rPr>
              <a:t>&lt;</a:t>
            </a:r>
            <a:r>
              <a:t>typename</a:t>
            </a:r>
            <a:r>
              <a:rPr>
                <a:solidFill>
                  <a:srgbClr val="444444"/>
                </a:solidFill>
              </a:rPr>
              <a:t> T</a:t>
            </a:r>
            <a:r>
              <a:rPr>
                <a:solidFill>
                  <a:srgbClr val="555555"/>
                </a:solidFill>
              </a:rPr>
              <a:t>&gt;</a:t>
            </a:r>
            <a:endParaRPr>
              <a:solidFill>
                <a:srgbClr val="444444"/>
              </a:solidFill>
            </a:endParaRPr>
          </a:p>
          <a:p>
            <a:pPr marL="0" indent="0" defTabSz="457200">
              <a:lnSpc>
                <a:spcPts val="3100"/>
              </a:lnSpc>
              <a:spcBef>
                <a:spcPts val="0"/>
              </a:spcBef>
              <a:buSzTx/>
              <a:buNone/>
              <a:defRPr sz="1300">
                <a:solidFill>
                  <a:srgbClr val="00AA88"/>
                </a:solidFill>
                <a:latin typeface="Monaco"/>
                <a:ea typeface="Monaco"/>
                <a:cs typeface="Monaco"/>
                <a:sym typeface="Monaco"/>
              </a:defRPr>
            </a:pPr>
            <a:r>
              <a:rPr>
                <a:solidFill>
                  <a:srgbClr val="006699"/>
                </a:solidFill>
              </a:rPr>
              <a:t>class</a:t>
            </a:r>
            <a:r>
              <a:rPr>
                <a:solidFill>
                  <a:srgbClr val="444444"/>
                </a:solidFill>
              </a:rPr>
              <a:t> </a:t>
            </a:r>
            <a:r>
              <a:t>Derived</a:t>
            </a:r>
            <a:r>
              <a:rPr>
                <a:solidFill>
                  <a:srgbClr val="555555"/>
                </a:solidFill>
              </a:rPr>
              <a:t>:</a:t>
            </a:r>
            <a:r>
              <a:rPr>
                <a:solidFill>
                  <a:srgbClr val="444444"/>
                </a:solidFill>
              </a:rPr>
              <a:t> </a:t>
            </a:r>
            <a:r>
              <a:rPr>
                <a:solidFill>
                  <a:srgbClr val="006699"/>
                </a:solidFill>
              </a:rPr>
              <a:t>public</a:t>
            </a:r>
            <a:r>
              <a:rPr>
                <a:solidFill>
                  <a:srgbClr val="444444"/>
                </a:solidFill>
              </a:rPr>
              <a:t> Base</a:t>
            </a:r>
            <a:r>
              <a:rPr>
                <a:solidFill>
                  <a:srgbClr val="555555"/>
                </a:solidFill>
              </a:rPr>
              <a:t>&lt;</a:t>
            </a:r>
            <a:r>
              <a:rPr>
                <a:solidFill>
                  <a:srgbClr val="444444"/>
                </a:solidFill>
              </a:rPr>
              <a:t>T</a:t>
            </a:r>
            <a:r>
              <a:rPr>
                <a:solidFill>
                  <a:srgbClr val="555555"/>
                </a:solidFill>
              </a:rPr>
              <a:t>&gt;</a:t>
            </a:r>
            <a:r>
              <a:rPr>
                <a:solidFill>
                  <a:srgbClr val="444444"/>
                </a:solidFill>
              </a:rPr>
              <a:t>{</a:t>
            </a:r>
            <a:endParaRPr>
              <a:solidFill>
                <a:srgbClr val="444444"/>
              </a:solidFill>
            </a:endParaRPr>
          </a:p>
          <a:p>
            <a:pPr marL="0" indent="0" defTabSz="457200">
              <a:lnSpc>
                <a:spcPts val="3100"/>
              </a:lnSpc>
              <a:spcBef>
                <a:spcPts val="0"/>
              </a:spcBef>
              <a:buSzTx/>
              <a:buNone/>
              <a:defRPr sz="1300">
                <a:solidFill>
                  <a:srgbClr val="9999FF"/>
                </a:solidFill>
                <a:latin typeface="Monaco"/>
                <a:ea typeface="Monaco"/>
                <a:cs typeface="Monaco"/>
                <a:sym typeface="Monaco"/>
              </a:defRPr>
            </a:pPr>
            <a:r>
              <a:t>public:</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r>
              <a:t>  </a:t>
            </a:r>
            <a:r>
              <a:rPr>
                <a:solidFill>
                  <a:srgbClr val="006699"/>
                </a:solidFill>
              </a:rPr>
              <a:t>using</a:t>
            </a:r>
            <a:r>
              <a:t> Base</a:t>
            </a:r>
            <a:r>
              <a:rPr>
                <a:solidFill>
                  <a:srgbClr val="555555"/>
                </a:solidFill>
              </a:rPr>
              <a:t>&lt;</a:t>
            </a:r>
            <a:r>
              <a:t>T</a:t>
            </a:r>
            <a:r>
              <a:rPr>
                <a:solidFill>
                  <a:srgbClr val="555555"/>
                </a:solidFill>
              </a:rPr>
              <a:t>&gt;::</a:t>
            </a:r>
            <a:r>
              <a:t>func2;              </a:t>
            </a:r>
            <a:r>
              <a:rPr>
                <a:solidFill>
                  <a:srgbClr val="0099FF"/>
                </a:solidFill>
              </a:rPr>
              <a:t>// (2)</a:t>
            </a:r>
          </a:p>
          <a:p>
            <a:pPr marL="0" indent="0" defTabSz="457200">
              <a:lnSpc>
                <a:spcPts val="3100"/>
              </a:lnSpc>
              <a:spcBef>
                <a:spcPts val="0"/>
              </a:spcBef>
              <a:buSzTx/>
              <a:buNone/>
              <a:defRPr sz="1300">
                <a:solidFill>
                  <a:srgbClr val="CC00FF"/>
                </a:solidFill>
                <a:latin typeface="Monaco"/>
                <a:ea typeface="Monaco"/>
                <a:cs typeface="Monaco"/>
                <a:sym typeface="Monaco"/>
              </a:defRPr>
            </a:pPr>
            <a:r>
              <a:rPr>
                <a:solidFill>
                  <a:srgbClr val="444444"/>
                </a:solidFill>
              </a:rPr>
              <a:t>  </a:t>
            </a:r>
            <a:r>
              <a:rPr>
                <a:solidFill>
                  <a:srgbClr val="007788"/>
                </a:solidFill>
              </a:rPr>
              <a:t>void</a:t>
            </a:r>
            <a:r>
              <a:rPr>
                <a:solidFill>
                  <a:srgbClr val="444444"/>
                </a:solidFill>
              </a:rPr>
              <a:t> </a:t>
            </a:r>
            <a:r>
              <a:t>callAllBaseFunctions</a:t>
            </a:r>
            <a:r>
              <a:rPr>
                <a:solidFill>
                  <a:srgbClr val="444444"/>
                </a:solidFill>
              </a:rPr>
              <a:t>(){</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    </a:t>
            </a:r>
            <a:r>
              <a:rPr>
                <a:solidFill>
                  <a:srgbClr val="006699"/>
                </a:solidFill>
              </a:rPr>
              <a:t>this</a:t>
            </a:r>
            <a:r>
              <a:rPr>
                <a:solidFill>
                  <a:srgbClr val="555555"/>
                </a:solidFill>
              </a:rPr>
              <a:t>-&gt;</a:t>
            </a:r>
            <a:r>
              <a:t>func1();                   </a:t>
            </a:r>
            <a:r>
              <a:rPr>
                <a:solidFill>
                  <a:srgbClr val="0099FF"/>
                </a:solidFill>
              </a:rPr>
              <a:t>// (1)</a:t>
            </a:r>
          </a:p>
          <a:p>
            <a:pPr marL="0" indent="0" defTabSz="457200">
              <a:lnSpc>
                <a:spcPts val="3100"/>
              </a:lnSpc>
              <a:spcBef>
                <a:spcPts val="0"/>
              </a:spcBef>
              <a:buSzTx/>
              <a:buNone/>
              <a:defRPr sz="1300">
                <a:solidFill>
                  <a:srgbClr val="444444"/>
                </a:solidFill>
                <a:latin typeface="Monaco"/>
                <a:ea typeface="Monaco"/>
                <a:cs typeface="Monaco"/>
                <a:sym typeface="Monaco"/>
              </a:defRPr>
            </a:pPr>
            <a:r>
              <a:t>    func2();                         </a:t>
            </a:r>
            <a:r>
              <a:rPr>
                <a:solidFill>
                  <a:srgbClr val="0099FF"/>
                </a:solidFill>
              </a:rPr>
              <a:t>// (2)</a:t>
            </a:r>
          </a:p>
          <a:p>
            <a:pPr marL="0" indent="0" defTabSz="457200">
              <a:lnSpc>
                <a:spcPts val="3100"/>
              </a:lnSpc>
              <a:spcBef>
                <a:spcPts val="0"/>
              </a:spcBef>
              <a:buSzTx/>
              <a:buNone/>
              <a:defRPr sz="1300">
                <a:solidFill>
                  <a:srgbClr val="444444"/>
                </a:solidFill>
                <a:latin typeface="Monaco"/>
                <a:ea typeface="Monaco"/>
                <a:cs typeface="Monaco"/>
                <a:sym typeface="Monaco"/>
              </a:defRPr>
            </a:pPr>
            <a:r>
              <a:t>    Base</a:t>
            </a:r>
            <a:r>
              <a:rPr>
                <a:solidFill>
                  <a:srgbClr val="555555"/>
                </a:solidFill>
              </a:rPr>
              <a:t>&lt;</a:t>
            </a:r>
            <a:r>
              <a:t>T</a:t>
            </a:r>
            <a:r>
              <a:rPr>
                <a:solidFill>
                  <a:srgbClr val="555555"/>
                </a:solidFill>
              </a:rPr>
              <a:t>&gt;::</a:t>
            </a:r>
            <a:r>
              <a:t>func3();                </a:t>
            </a:r>
            <a:r>
              <a:rPr>
                <a:solidFill>
                  <a:srgbClr val="0099FF"/>
                </a:solidFill>
              </a:rPr>
              <a:t>// (3)</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  }</a:t>
            </a:r>
          </a:p>
          <a:p>
            <a:pPr marL="0" indent="0" defTabSz="457200">
              <a:lnSpc>
                <a:spcPts val="3100"/>
              </a:lnSpc>
              <a:spcBef>
                <a:spcPts val="0"/>
              </a:spcBef>
              <a:buSzTx/>
              <a:buNone/>
              <a:defRPr sz="1300">
                <a:solidFill>
                  <a:srgbClr val="444444"/>
                </a:solidFill>
                <a:latin typeface="Monaco"/>
                <a:ea typeface="Monaco"/>
                <a:cs typeface="Monaco"/>
                <a:sym typeface="Monaco"/>
              </a:defRPr>
            </a:pPr>
            <a:r>
              <a:t>};</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CC00FF"/>
                </a:solidFill>
                <a:latin typeface="Monaco"/>
                <a:ea typeface="Monaco"/>
                <a:cs typeface="Monaco"/>
                <a:sym typeface="Monaco"/>
              </a:defRPr>
            </a:pPr>
            <a:r>
              <a:rPr>
                <a:solidFill>
                  <a:srgbClr val="007788"/>
                </a:solidFill>
              </a:rPr>
              <a:t>int</a:t>
            </a:r>
            <a:r>
              <a:rPr>
                <a:solidFill>
                  <a:srgbClr val="444444"/>
                </a:solidFill>
              </a:rPr>
              <a:t> </a:t>
            </a:r>
            <a:r>
              <a:t>main</a:t>
            </a:r>
            <a:r>
              <a:rPr>
                <a:solidFill>
                  <a:srgbClr val="444444"/>
                </a:solidFill>
              </a:rPr>
              <a:t>(){</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'\n';</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  Derived</a:t>
            </a:r>
            <a:r>
              <a:rPr>
                <a:solidFill>
                  <a:srgbClr val="555555"/>
                </a:solidFill>
              </a:rPr>
              <a:t>&lt;</a:t>
            </a:r>
            <a:r>
              <a:rPr>
                <a:solidFill>
                  <a:srgbClr val="007788"/>
                </a:solidFill>
              </a:rPr>
              <a:t>int</a:t>
            </a:r>
            <a:r>
              <a:rPr>
                <a:solidFill>
                  <a:srgbClr val="555555"/>
                </a:solidFill>
              </a:rPr>
              <a:t>&gt;</a:t>
            </a:r>
            <a:r>
              <a:t> derived;</a:t>
            </a:r>
          </a:p>
          <a:p>
            <a:pPr marL="0" indent="0" defTabSz="457200">
              <a:lnSpc>
                <a:spcPts val="3100"/>
              </a:lnSpc>
              <a:spcBef>
                <a:spcPts val="0"/>
              </a:spcBef>
              <a:buSzTx/>
              <a:buNone/>
              <a:defRPr sz="1300">
                <a:solidFill>
                  <a:srgbClr val="444444"/>
                </a:solidFill>
                <a:latin typeface="Monaco"/>
                <a:ea typeface="Monaco"/>
                <a:cs typeface="Monaco"/>
                <a:sym typeface="Monaco"/>
              </a:defRPr>
            </a:pPr>
            <a:r>
              <a:t>  derived.callAllBaseFunctions();</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'\n';</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2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5" name="Template Inheritance"/>
          <p:cNvSpPr txBox="1"/>
          <p:nvPr>
            <p:ph type="title"/>
          </p:nvPr>
        </p:nvSpPr>
        <p:spPr>
          <a:prstGeom prst="rect">
            <a:avLst/>
          </a:prstGeom>
        </p:spPr>
        <p:txBody>
          <a:bodyPr/>
          <a:lstStyle/>
          <a:p>
            <a:pPr/>
            <a:r>
              <a:t>Template Inheritance</a:t>
            </a:r>
          </a:p>
        </p:txBody>
      </p:sp>
      <p:sp>
        <p:nvSpPr>
          <p:cNvPr id="1016"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1017" name="// lazy.cpp…"/>
          <p:cNvSpPr txBox="1"/>
          <p:nvPr/>
        </p:nvSpPr>
        <p:spPr>
          <a:xfrm>
            <a:off x="1180027" y="2487116"/>
            <a:ext cx="13276722" cy="108753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100"/>
              </a:lnSpc>
              <a:defRPr b="0" sz="1300">
                <a:solidFill>
                  <a:srgbClr val="0099FF"/>
                </a:solidFill>
                <a:latin typeface="Monaco"/>
                <a:ea typeface="Monaco"/>
                <a:cs typeface="Monaco"/>
                <a:sym typeface="Monaco"/>
              </a:defRPr>
            </a:pPr>
            <a:r>
              <a:t>// lazy.cpp</a:t>
            </a:r>
            <a:endParaRPr>
              <a:solidFill>
                <a:srgbClr val="444444"/>
              </a:solidFill>
            </a:endParaRPr>
          </a:p>
          <a:p>
            <a:pPr algn="l" defTabSz="457200">
              <a:lnSpc>
                <a:spcPts val="3100"/>
              </a:lnSpc>
              <a:defRPr b="0" sz="1300">
                <a:solidFill>
                  <a:srgbClr val="444444"/>
                </a:solidFill>
                <a:latin typeface="Monaco"/>
                <a:ea typeface="Monaco"/>
                <a:cs typeface="Monaco"/>
                <a:sym typeface="Monaco"/>
              </a:defRPr>
            </a:pPr>
          </a:p>
          <a:p>
            <a:pPr algn="l" defTabSz="457200">
              <a:lnSpc>
                <a:spcPts val="5400"/>
              </a:lnSpc>
              <a:defRPr b="0" sz="3200">
                <a:solidFill>
                  <a:srgbClr val="009999"/>
                </a:solidFill>
                <a:latin typeface="Monaco"/>
                <a:ea typeface="Monaco"/>
                <a:cs typeface="Monaco"/>
                <a:sym typeface="Monaco"/>
              </a:defRPr>
            </a:pPr>
            <a:r>
              <a:t>#include &lt;iostream&gt;</a:t>
            </a:r>
            <a:endParaRPr>
              <a:solidFill>
                <a:srgbClr val="444444"/>
              </a:solidFill>
            </a:endParaRPr>
          </a:p>
          <a:p>
            <a:pPr algn="l" defTabSz="457200">
              <a:lnSpc>
                <a:spcPts val="5400"/>
              </a:lnSpc>
              <a:defRPr b="0" sz="3200">
                <a:solidFill>
                  <a:srgbClr val="444444"/>
                </a:solidFill>
                <a:latin typeface="Monaco"/>
                <a:ea typeface="Monaco"/>
                <a:cs typeface="Monaco"/>
                <a:sym typeface="Monaco"/>
              </a:defRPr>
            </a:pPr>
          </a:p>
          <a:p>
            <a:pPr algn="l" defTabSz="457200">
              <a:lnSpc>
                <a:spcPts val="5400"/>
              </a:lnSpc>
              <a:defRPr b="0" sz="3200">
                <a:solidFill>
                  <a:srgbClr val="006699"/>
                </a:solidFill>
                <a:latin typeface="Monaco"/>
                <a:ea typeface="Monaco"/>
                <a:cs typeface="Monaco"/>
                <a:sym typeface="Monaco"/>
              </a:defRPr>
            </a:pPr>
            <a:r>
              <a:t>template</a:t>
            </a:r>
            <a:r>
              <a:rPr>
                <a:solidFill>
                  <a:srgbClr val="555555"/>
                </a:solidFill>
              </a:rPr>
              <a:t>&lt;</a:t>
            </a:r>
            <a:r>
              <a:t>class</a:t>
            </a:r>
            <a:r>
              <a:rPr>
                <a:solidFill>
                  <a:srgbClr val="444444"/>
                </a:solidFill>
              </a:rPr>
              <a:t> </a:t>
            </a:r>
            <a:r>
              <a:rPr>
                <a:solidFill>
                  <a:srgbClr val="00AA88"/>
                </a:solidFill>
              </a:rPr>
              <a:t>T</a:t>
            </a:r>
            <a:r>
              <a:rPr>
                <a:solidFill>
                  <a:srgbClr val="555555"/>
                </a:solidFill>
              </a:rPr>
              <a:t>&gt;</a:t>
            </a:r>
            <a:r>
              <a:rPr>
                <a:solidFill>
                  <a:srgbClr val="444444"/>
                </a:solidFill>
              </a:rPr>
              <a:t> </a:t>
            </a:r>
            <a:endParaRPr>
              <a:solidFill>
                <a:srgbClr val="444444"/>
              </a:solidFill>
            </a:endParaRPr>
          </a:p>
          <a:p>
            <a:pPr algn="l" defTabSz="457200">
              <a:lnSpc>
                <a:spcPts val="5400"/>
              </a:lnSpc>
              <a:defRPr b="0" sz="3200">
                <a:solidFill>
                  <a:srgbClr val="444444"/>
                </a:solidFill>
                <a:latin typeface="Monaco"/>
                <a:ea typeface="Monaco"/>
                <a:cs typeface="Monaco"/>
                <a:sym typeface="Monaco"/>
              </a:defRPr>
            </a:pPr>
            <a:r>
              <a:rPr>
                <a:solidFill>
                  <a:srgbClr val="006699"/>
                </a:solidFill>
              </a:rPr>
              <a:t>struct</a:t>
            </a:r>
            <a:r>
              <a:t> Lazy{</a:t>
            </a:r>
          </a:p>
          <a:p>
            <a:pPr algn="l" defTabSz="457200">
              <a:lnSpc>
                <a:spcPts val="5400"/>
              </a:lnSpc>
              <a:defRPr b="0" sz="3200">
                <a:solidFill>
                  <a:srgbClr val="444444"/>
                </a:solidFill>
                <a:latin typeface="Monaco"/>
                <a:ea typeface="Monaco"/>
                <a:cs typeface="Monaco"/>
                <a:sym typeface="Monaco"/>
              </a:defRPr>
            </a:pPr>
            <a:r>
              <a:t>    </a:t>
            </a:r>
            <a:r>
              <a:rPr>
                <a:solidFill>
                  <a:srgbClr val="007788"/>
                </a:solidFill>
              </a:rPr>
              <a:t>void</a:t>
            </a:r>
            <a:r>
              <a:t> func() { std</a:t>
            </a:r>
            <a:r>
              <a:rPr>
                <a:solidFill>
                  <a:srgbClr val="555555"/>
                </a:solidFill>
              </a:rPr>
              <a:t>::</a:t>
            </a:r>
            <a:r>
              <a:t>cout </a:t>
            </a:r>
            <a:r>
              <a:rPr>
                <a:solidFill>
                  <a:srgbClr val="555555"/>
                </a:solidFill>
              </a:rPr>
              <a:t>&lt;&lt;</a:t>
            </a:r>
            <a:r>
              <a:t> </a:t>
            </a:r>
            <a:r>
              <a:rPr>
                <a:solidFill>
                  <a:srgbClr val="CC3300"/>
                </a:solidFill>
              </a:rPr>
              <a:t>"func\n"; }</a:t>
            </a:r>
          </a:p>
          <a:p>
            <a:pPr algn="l" defTabSz="457200">
              <a:lnSpc>
                <a:spcPts val="5400"/>
              </a:lnSpc>
              <a:defRPr b="0" sz="3200">
                <a:solidFill>
                  <a:srgbClr val="0099FF"/>
                </a:solidFill>
                <a:latin typeface="Monaco"/>
                <a:ea typeface="Monaco"/>
                <a:cs typeface="Monaco"/>
                <a:sym typeface="Monaco"/>
              </a:defRPr>
            </a:pPr>
            <a:r>
              <a:rPr>
                <a:solidFill>
                  <a:srgbClr val="444444"/>
                </a:solidFill>
              </a:rPr>
              <a:t>    </a:t>
            </a:r>
            <a:r>
              <a:rPr>
                <a:solidFill>
                  <a:srgbClr val="007788"/>
                </a:solidFill>
              </a:rPr>
              <a:t>void</a:t>
            </a:r>
            <a:r>
              <a:rPr>
                <a:solidFill>
                  <a:srgbClr val="444444"/>
                </a:solidFill>
              </a:rPr>
              <a:t> </a:t>
            </a:r>
            <a:r>
              <a:rPr>
                <a:solidFill>
                  <a:srgbClr val="CC00FF"/>
                </a:solidFill>
              </a:rPr>
              <a:t>func2</a:t>
            </a:r>
            <a:r>
              <a:rPr>
                <a:solidFill>
                  <a:srgbClr val="444444"/>
                </a:solidFill>
              </a:rPr>
              <a:t>(); </a:t>
            </a:r>
            <a:r>
              <a:t>// not defined (1)</a:t>
            </a:r>
            <a:endParaRPr>
              <a:solidFill>
                <a:srgbClr val="444444"/>
              </a:solidFill>
            </a:endParaRPr>
          </a:p>
          <a:p>
            <a:pPr algn="l" defTabSz="457200">
              <a:lnSpc>
                <a:spcPts val="5400"/>
              </a:lnSpc>
              <a:defRPr b="0" sz="3200">
                <a:solidFill>
                  <a:srgbClr val="444444"/>
                </a:solidFill>
                <a:latin typeface="Monaco"/>
                <a:ea typeface="Monaco"/>
                <a:cs typeface="Monaco"/>
                <a:sym typeface="Monaco"/>
              </a:defRPr>
            </a:pPr>
            <a:r>
              <a:t>};</a:t>
            </a:r>
          </a:p>
          <a:p>
            <a:pPr algn="l" defTabSz="457200">
              <a:lnSpc>
                <a:spcPts val="5400"/>
              </a:lnSpc>
              <a:defRPr b="0" sz="3200">
                <a:solidFill>
                  <a:srgbClr val="444444"/>
                </a:solidFill>
                <a:latin typeface="Monaco"/>
                <a:ea typeface="Monaco"/>
                <a:cs typeface="Monaco"/>
                <a:sym typeface="Monaco"/>
              </a:defRPr>
            </a:pPr>
          </a:p>
          <a:p>
            <a:pPr algn="l" defTabSz="457200">
              <a:lnSpc>
                <a:spcPts val="5400"/>
              </a:lnSpc>
              <a:defRPr b="0" sz="3200">
                <a:solidFill>
                  <a:srgbClr val="CC00FF"/>
                </a:solidFill>
                <a:latin typeface="Monaco"/>
                <a:ea typeface="Monaco"/>
                <a:cs typeface="Monaco"/>
                <a:sym typeface="Monaco"/>
              </a:defRPr>
            </a:pPr>
            <a:r>
              <a:rPr>
                <a:solidFill>
                  <a:srgbClr val="007788"/>
                </a:solidFill>
              </a:rPr>
              <a:t>int</a:t>
            </a:r>
            <a:r>
              <a:rPr>
                <a:solidFill>
                  <a:srgbClr val="444444"/>
                </a:solidFill>
              </a:rPr>
              <a:t> </a:t>
            </a:r>
            <a:r>
              <a:t>main</a:t>
            </a:r>
            <a:r>
              <a:rPr>
                <a:solidFill>
                  <a:srgbClr val="444444"/>
                </a:solidFill>
              </a:rPr>
              <a:t>(){</a:t>
            </a:r>
            <a:endParaRPr>
              <a:solidFill>
                <a:srgbClr val="444444"/>
              </a:solidFill>
            </a:endParaRPr>
          </a:p>
          <a:p>
            <a:pPr algn="l" defTabSz="457200">
              <a:lnSpc>
                <a:spcPts val="5400"/>
              </a:lnSpc>
              <a:defRPr b="0" sz="3200">
                <a:solidFill>
                  <a:srgbClr val="444444"/>
                </a:solidFill>
                <a:latin typeface="Monaco"/>
                <a:ea typeface="Monaco"/>
                <a:cs typeface="Monaco"/>
                <a:sym typeface="Monaco"/>
              </a:defRPr>
            </a:pPr>
            <a:r>
              <a:t>  </a:t>
            </a:r>
          </a:p>
          <a:p>
            <a:pPr algn="l" defTabSz="457200">
              <a:lnSpc>
                <a:spcPts val="5400"/>
              </a:lnSpc>
              <a:defRPr b="0" sz="3200">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a:t>
            </a:r>
            <a:r>
              <a:rPr>
                <a:solidFill>
                  <a:srgbClr val="CC3300"/>
                </a:solidFill>
              </a:rPr>
              <a:t>'\n'</a:t>
            </a:r>
            <a:r>
              <a:t>;</a:t>
            </a:r>
          </a:p>
          <a:p>
            <a:pPr algn="l" defTabSz="457200">
              <a:lnSpc>
                <a:spcPts val="5400"/>
              </a:lnSpc>
              <a:defRPr b="0" sz="3200">
                <a:solidFill>
                  <a:srgbClr val="444444"/>
                </a:solidFill>
                <a:latin typeface="Monaco"/>
                <a:ea typeface="Monaco"/>
                <a:cs typeface="Monaco"/>
                <a:sym typeface="Monaco"/>
              </a:defRPr>
            </a:pPr>
            <a:r>
              <a:t>    </a:t>
            </a:r>
          </a:p>
          <a:p>
            <a:pPr algn="l" defTabSz="457200">
              <a:lnSpc>
                <a:spcPts val="5400"/>
              </a:lnSpc>
              <a:defRPr b="0" sz="3200">
                <a:solidFill>
                  <a:srgbClr val="444444"/>
                </a:solidFill>
                <a:latin typeface="Monaco"/>
                <a:ea typeface="Monaco"/>
                <a:cs typeface="Monaco"/>
                <a:sym typeface="Monaco"/>
              </a:defRPr>
            </a:pPr>
            <a:r>
              <a:t>  Lazy</a:t>
            </a:r>
            <a:r>
              <a:rPr>
                <a:solidFill>
                  <a:srgbClr val="555555"/>
                </a:solidFill>
              </a:rPr>
              <a:t>&lt;</a:t>
            </a:r>
            <a:r>
              <a:rPr>
                <a:solidFill>
                  <a:srgbClr val="007788"/>
                </a:solidFill>
              </a:rPr>
              <a:t>int</a:t>
            </a:r>
            <a:r>
              <a:rPr>
                <a:solidFill>
                  <a:srgbClr val="555555"/>
                </a:solidFill>
              </a:rPr>
              <a:t>&gt;</a:t>
            </a:r>
            <a:r>
              <a:t> lazy;</a:t>
            </a:r>
          </a:p>
          <a:p>
            <a:pPr algn="l" defTabSz="457200">
              <a:lnSpc>
                <a:spcPts val="5400"/>
              </a:lnSpc>
              <a:defRPr b="0" sz="3200">
                <a:solidFill>
                  <a:srgbClr val="444444"/>
                </a:solidFill>
                <a:latin typeface="Monaco"/>
                <a:ea typeface="Monaco"/>
                <a:cs typeface="Monaco"/>
                <a:sym typeface="Monaco"/>
              </a:defRPr>
            </a:pPr>
            <a:r>
              <a:t>  lazy.func();</a:t>
            </a:r>
          </a:p>
          <a:p>
            <a:pPr algn="l" defTabSz="457200">
              <a:lnSpc>
                <a:spcPts val="5400"/>
              </a:lnSpc>
              <a:defRPr b="0" sz="3200">
                <a:solidFill>
                  <a:srgbClr val="444444"/>
                </a:solidFill>
                <a:latin typeface="Monaco"/>
                <a:ea typeface="Monaco"/>
                <a:cs typeface="Monaco"/>
                <a:sym typeface="Monaco"/>
              </a:defRPr>
            </a:pPr>
            <a:r>
              <a:t>  </a:t>
            </a:r>
          </a:p>
          <a:p>
            <a:pPr algn="l" defTabSz="457200">
              <a:lnSpc>
                <a:spcPts val="5400"/>
              </a:lnSpc>
              <a:defRPr b="0" sz="3200">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a:t>
            </a:r>
            <a:r>
              <a:rPr>
                <a:solidFill>
                  <a:srgbClr val="CC3300"/>
                </a:solidFill>
              </a:rPr>
              <a:t>'\n'</a:t>
            </a:r>
            <a:r>
              <a:t>;</a:t>
            </a:r>
          </a:p>
          <a:p>
            <a:pPr algn="l" defTabSz="457200">
              <a:lnSpc>
                <a:spcPts val="5400"/>
              </a:lnSpc>
              <a:defRPr b="0" sz="3200">
                <a:solidFill>
                  <a:srgbClr val="444444"/>
                </a:solidFill>
                <a:latin typeface="Monaco"/>
                <a:ea typeface="Monaco"/>
                <a:cs typeface="Monaco"/>
                <a:sym typeface="Monaco"/>
              </a:defRPr>
            </a:pPr>
            <a:r>
              <a:t>    </a:t>
            </a:r>
          </a:p>
          <a:p>
            <a:pPr algn="l" defTabSz="457200">
              <a:lnSpc>
                <a:spcPts val="5400"/>
              </a:lnSpc>
              <a:defRPr b="0" sz="3200">
                <a:solidFill>
                  <a:srgbClr val="444444"/>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2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9" name="Template Partial NOT ALLOWED"/>
          <p:cNvSpPr txBox="1"/>
          <p:nvPr>
            <p:ph type="title"/>
          </p:nvPr>
        </p:nvSpPr>
        <p:spPr>
          <a:prstGeom prst="rect">
            <a:avLst/>
          </a:prstGeom>
        </p:spPr>
        <p:txBody>
          <a:bodyPr/>
          <a:lstStyle>
            <a:lvl1pPr defTabSz="808990">
              <a:defRPr sz="10976"/>
            </a:lvl1pPr>
          </a:lstStyle>
          <a:p>
            <a:pPr/>
            <a:r>
              <a:t>Template Partial NOT ALLOWED</a:t>
            </a:r>
          </a:p>
        </p:txBody>
      </p:sp>
      <p:sp>
        <p:nvSpPr>
          <p:cNvPr id="1020" name="// classTemplatePartial.cpp…"/>
          <p:cNvSpPr txBox="1"/>
          <p:nvPr>
            <p:ph type="body" idx="1"/>
          </p:nvPr>
        </p:nvSpPr>
        <p:spPr>
          <a:prstGeom prst="rect">
            <a:avLst/>
          </a:prstGeom>
        </p:spPr>
        <p:txBody>
          <a:bodyPr/>
          <a:lstStyle/>
          <a:p>
            <a:pPr marL="0" indent="0" defTabSz="457200">
              <a:lnSpc>
                <a:spcPts val="3100"/>
              </a:lnSpc>
              <a:spcBef>
                <a:spcPts val="0"/>
              </a:spcBef>
              <a:buSzTx/>
              <a:buNone/>
              <a:defRPr sz="1300">
                <a:solidFill>
                  <a:srgbClr val="0099FF"/>
                </a:solidFill>
                <a:latin typeface="Monaco"/>
                <a:ea typeface="Monaco"/>
                <a:cs typeface="Monaco"/>
                <a:sym typeface="Monaco"/>
              </a:defRPr>
            </a:pPr>
            <a:r>
              <a:t>// classTemplatePartial.cpp</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009999"/>
                </a:solidFill>
                <a:latin typeface="Monaco"/>
                <a:ea typeface="Monaco"/>
                <a:cs typeface="Monaco"/>
                <a:sym typeface="Monaco"/>
              </a:defRPr>
            </a:pPr>
            <a:r>
              <a:t>#include &lt;iostream&gt;</a:t>
            </a:r>
            <a:endParaRPr>
              <a:solidFill>
                <a:srgbClr val="444444"/>
              </a:solidFill>
            </a:endParaRPr>
          </a:p>
          <a:p>
            <a:pPr marL="0" indent="0" defTabSz="457200">
              <a:lnSpc>
                <a:spcPts val="3100"/>
              </a:lnSpc>
              <a:spcBef>
                <a:spcPts val="0"/>
              </a:spcBef>
              <a:buSzTx/>
              <a:buNone/>
              <a:defRPr sz="1300">
                <a:solidFill>
                  <a:srgbClr val="009999"/>
                </a:solidFill>
                <a:latin typeface="Monaco"/>
                <a:ea typeface="Monaco"/>
                <a:cs typeface="Monaco"/>
                <a:sym typeface="Monaco"/>
              </a:defRPr>
            </a:pPr>
            <a:r>
              <a:t>#include &lt;vector&gt;</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555555"/>
                </a:solidFill>
                <a:latin typeface="Monaco"/>
                <a:ea typeface="Monaco"/>
                <a:cs typeface="Monaco"/>
                <a:sym typeface="Monaco"/>
              </a:defRPr>
            </a:pPr>
            <a:r>
              <a:rPr>
                <a:solidFill>
                  <a:srgbClr val="006699"/>
                </a:solidFill>
              </a:rPr>
              <a:t>template</a:t>
            </a:r>
            <a:r>
              <a:rPr>
                <a:solidFill>
                  <a:srgbClr val="444444"/>
                </a:solidFill>
              </a:rPr>
              <a:t> </a:t>
            </a:r>
            <a:r>
              <a:t>&lt;</a:t>
            </a:r>
            <a:r>
              <a:rPr>
                <a:solidFill>
                  <a:srgbClr val="006699"/>
                </a:solidFill>
              </a:rPr>
              <a:t>typename</a:t>
            </a:r>
            <a:r>
              <a:rPr>
                <a:solidFill>
                  <a:srgbClr val="444444"/>
                </a:solidFill>
              </a:rPr>
              <a:t> T</a:t>
            </a:r>
            <a:r>
              <a:t>&gt;         </a:t>
            </a:r>
            <a:r>
              <a:rPr>
                <a:solidFill>
                  <a:srgbClr val="0099FF"/>
                </a:solidFill>
              </a:rPr>
              <a:t>// (1) </a:t>
            </a:r>
            <a:endParaRPr>
              <a:solidFill>
                <a:srgbClr val="444444"/>
              </a:solidFill>
            </a:endParaRPr>
          </a:p>
          <a:p>
            <a:pPr marL="0" indent="0" defTabSz="457200">
              <a:lnSpc>
                <a:spcPts val="3100"/>
              </a:lnSpc>
              <a:spcBef>
                <a:spcPts val="0"/>
              </a:spcBef>
              <a:buSzTx/>
              <a:buNone/>
              <a:defRPr sz="1300">
                <a:solidFill>
                  <a:srgbClr val="00AA88"/>
                </a:solidFill>
                <a:latin typeface="Monaco"/>
                <a:ea typeface="Monaco"/>
                <a:cs typeface="Monaco"/>
                <a:sym typeface="Monaco"/>
              </a:defRPr>
            </a:pPr>
            <a:r>
              <a:rPr>
                <a:solidFill>
                  <a:srgbClr val="006699"/>
                </a:solidFill>
              </a:rPr>
              <a:t>class</a:t>
            </a:r>
            <a:r>
              <a:rPr>
                <a:solidFill>
                  <a:srgbClr val="444444"/>
                </a:solidFill>
              </a:rPr>
              <a:t> </a:t>
            </a:r>
            <a:r>
              <a:t>Matrix </a:t>
            </a:r>
            <a:r>
              <a:rPr>
                <a:solidFill>
                  <a:srgbClr val="444444"/>
                </a:solidFill>
              </a:rPr>
              <a:t>{</a:t>
            </a:r>
            <a:endParaRPr>
              <a:solidFill>
                <a:srgbClr val="444444"/>
              </a:solidFill>
            </a:endParaRPr>
          </a:p>
          <a:p>
            <a:pPr marL="0" indent="0" defTabSz="457200">
              <a:lnSpc>
                <a:spcPts val="3100"/>
              </a:lnSpc>
              <a:spcBef>
                <a:spcPts val="0"/>
              </a:spcBef>
              <a:buSzTx/>
              <a:buNone/>
              <a:defRPr sz="1300">
                <a:solidFill>
                  <a:srgbClr val="9999FF"/>
                </a:solidFill>
                <a:latin typeface="Monaco"/>
                <a:ea typeface="Monaco"/>
                <a:cs typeface="Monaco"/>
                <a:sym typeface="Monaco"/>
              </a:defRPr>
            </a:pPr>
            <a:r>
              <a:rPr>
                <a:solidFill>
                  <a:srgbClr val="444444"/>
                </a:solidFill>
              </a:rPr>
              <a:t> </a:t>
            </a:r>
            <a:r>
              <a:t>public:</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r>
              <a:t>    </a:t>
            </a:r>
            <a:r>
              <a:rPr>
                <a:solidFill>
                  <a:srgbClr val="006699"/>
                </a:solidFill>
              </a:rPr>
              <a:t>explicit</a:t>
            </a:r>
            <a:r>
              <a:t> Matrix(std</a:t>
            </a:r>
            <a:r>
              <a:rPr>
                <a:solidFill>
                  <a:srgbClr val="555555"/>
                </a:solidFill>
              </a:rPr>
              <a:t>::</a:t>
            </a:r>
            <a:r>
              <a:t>initializer_list</a:t>
            </a:r>
            <a:r>
              <a:rPr>
                <a:solidFill>
                  <a:srgbClr val="555555"/>
                </a:solidFill>
              </a:rPr>
              <a:t>&lt;</a:t>
            </a:r>
            <a:r>
              <a:t>T</a:t>
            </a:r>
            <a:r>
              <a:rPr>
                <a:solidFill>
                  <a:srgbClr val="555555"/>
                </a:solidFill>
              </a:rPr>
              <a:t>&gt;</a:t>
            </a:r>
            <a:r>
              <a:t> inList)</a:t>
            </a:r>
            <a:r>
              <a:rPr>
                <a:solidFill>
                  <a:srgbClr val="555555"/>
                </a:solidFill>
              </a:rPr>
              <a:t>:</a:t>
            </a:r>
            <a:r>
              <a:t> data(inList) {}</a:t>
            </a:r>
          </a:p>
          <a:p>
            <a:pPr marL="0" indent="0" defTabSz="457200">
              <a:lnSpc>
                <a:spcPts val="3100"/>
              </a:lnSpc>
              <a:spcBef>
                <a:spcPts val="0"/>
              </a:spcBef>
              <a:buSzTx/>
              <a:buNone/>
              <a:defRPr sz="1300">
                <a:solidFill>
                  <a:srgbClr val="444444"/>
                </a:solidFill>
                <a:latin typeface="Monaco"/>
                <a:ea typeface="Monaco"/>
                <a:cs typeface="Monaco"/>
                <a:sym typeface="Monaco"/>
              </a:defRPr>
            </a:pPr>
            <a:r>
              <a:t>    </a:t>
            </a:r>
            <a:r>
              <a:rPr>
                <a:solidFill>
                  <a:srgbClr val="007788"/>
                </a:solidFill>
              </a:rPr>
              <a:t>void</a:t>
            </a:r>
            <a:r>
              <a:t> printAll() </a:t>
            </a:r>
            <a:r>
              <a:rPr>
                <a:solidFill>
                  <a:srgbClr val="006699"/>
                </a:solidFill>
              </a:rPr>
              <a:t>const</a:t>
            </a:r>
            <a:r>
              <a:t> {   </a:t>
            </a:r>
            <a:r>
              <a:rPr>
                <a:solidFill>
                  <a:srgbClr val="0099FF"/>
                </a:solidFill>
              </a:rPr>
              <a:t>// (2)</a:t>
            </a:r>
          </a:p>
          <a:p>
            <a:pPr marL="0" indent="0" defTabSz="457200">
              <a:lnSpc>
                <a:spcPts val="3100"/>
              </a:lnSpc>
              <a:spcBef>
                <a:spcPts val="0"/>
              </a:spcBef>
              <a:buSzTx/>
              <a:buNone/>
              <a:defRPr sz="1300">
                <a:solidFill>
                  <a:srgbClr val="444444"/>
                </a:solidFill>
                <a:latin typeface="Monaco"/>
                <a:ea typeface="Monaco"/>
                <a:cs typeface="Monaco"/>
                <a:sym typeface="Monaco"/>
              </a:defRPr>
            </a:pPr>
            <a:r>
              <a:t>        </a:t>
            </a:r>
            <a:r>
              <a:rPr>
                <a:solidFill>
                  <a:srgbClr val="006699"/>
                </a:solidFill>
              </a:rPr>
              <a:t>for</a:t>
            </a:r>
            <a:r>
              <a:t> (</a:t>
            </a:r>
            <a:r>
              <a:rPr>
                <a:solidFill>
                  <a:srgbClr val="006699"/>
                </a:solidFill>
              </a:rPr>
              <a:t>const</a:t>
            </a:r>
            <a:r>
              <a:t> </a:t>
            </a:r>
            <a:r>
              <a:rPr>
                <a:solidFill>
                  <a:srgbClr val="006699"/>
                </a:solidFill>
              </a:rPr>
              <a:t>auto</a:t>
            </a:r>
            <a:r>
              <a:rPr>
                <a:solidFill>
                  <a:srgbClr val="555555"/>
                </a:solidFill>
              </a:rPr>
              <a:t>&amp;</a:t>
            </a:r>
            <a:r>
              <a:t> d</a:t>
            </a:r>
            <a:r>
              <a:rPr>
                <a:solidFill>
                  <a:srgbClr val="555555"/>
                </a:solidFill>
              </a:rPr>
              <a:t>:</a:t>
            </a:r>
            <a:r>
              <a:t> data) std</a:t>
            </a:r>
            <a:r>
              <a:rPr>
                <a:solidFill>
                  <a:srgbClr val="555555"/>
                </a:solidFill>
              </a:rPr>
              <a:t>::</a:t>
            </a:r>
            <a:r>
              <a:t>cout </a:t>
            </a:r>
            <a:r>
              <a:rPr>
                <a:solidFill>
                  <a:srgbClr val="555555"/>
                </a:solidFill>
              </a:rPr>
              <a:t>&lt;&lt;</a:t>
            </a:r>
            <a:r>
              <a:t> d </a:t>
            </a:r>
            <a:r>
              <a:rPr>
                <a:solidFill>
                  <a:srgbClr val="555555"/>
                </a:solidFill>
              </a:rPr>
              <a:t>&lt;&lt;</a:t>
            </a:r>
            <a:r>
              <a:t> </a:t>
            </a:r>
            <a:r>
              <a:rPr>
                <a:solidFill>
                  <a:srgbClr val="CC3300"/>
                </a:solidFill>
              </a:rPr>
              <a:t>" "</a:t>
            </a:r>
            <a:r>
              <a:t>;</a:t>
            </a:r>
          </a:p>
          <a:p>
            <a:pPr marL="0" indent="0" defTabSz="457200">
              <a:lnSpc>
                <a:spcPts val="3100"/>
              </a:lnSpc>
              <a:spcBef>
                <a:spcPts val="0"/>
              </a:spcBef>
              <a:buSzTx/>
              <a:buNone/>
              <a:defRPr sz="1300">
                <a:solidFill>
                  <a:srgbClr val="444444"/>
                </a:solidFill>
                <a:latin typeface="Monaco"/>
                <a:ea typeface="Monaco"/>
                <a:cs typeface="Monaco"/>
                <a:sym typeface="Monaco"/>
              </a:defRPr>
            </a:pPr>
            <a:r>
              <a:t>    }</a:t>
            </a:r>
          </a:p>
          <a:p>
            <a:pPr marL="0" indent="0" defTabSz="457200">
              <a:lnSpc>
                <a:spcPts val="3100"/>
              </a:lnSpc>
              <a:spcBef>
                <a:spcPts val="0"/>
              </a:spcBef>
              <a:buSzTx/>
              <a:buNone/>
              <a:defRPr sz="1300">
                <a:solidFill>
                  <a:srgbClr val="9999FF"/>
                </a:solidFill>
                <a:latin typeface="Monaco"/>
                <a:ea typeface="Monaco"/>
                <a:cs typeface="Monaco"/>
                <a:sym typeface="Monaco"/>
              </a:defRPr>
            </a:pPr>
            <a:r>
              <a:t>private:</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r>
              <a:t>    std</a:t>
            </a:r>
            <a:r>
              <a:rPr>
                <a:solidFill>
                  <a:srgbClr val="555555"/>
                </a:solidFill>
              </a:rPr>
              <a:t>::</a:t>
            </a:r>
            <a:r>
              <a:t>vector</a:t>
            </a:r>
            <a:r>
              <a:rPr>
                <a:solidFill>
                  <a:srgbClr val="555555"/>
                </a:solidFill>
              </a:rPr>
              <a:t>&lt;</a:t>
            </a:r>
            <a:r>
              <a:t>T</a:t>
            </a:r>
            <a:r>
              <a:rPr>
                <a:solidFill>
                  <a:srgbClr val="555555"/>
                </a:solidFill>
              </a:rPr>
              <a:t>&gt;</a:t>
            </a:r>
            <a:r>
              <a:t> data;</a:t>
            </a:r>
          </a:p>
          <a:p>
            <a:pPr marL="0" indent="0" defTabSz="457200">
              <a:lnSpc>
                <a:spcPts val="3100"/>
              </a:lnSpc>
              <a:spcBef>
                <a:spcPts val="0"/>
              </a:spcBef>
              <a:buSzTx/>
              <a:buNone/>
              <a:defRPr sz="1300">
                <a:solidFill>
                  <a:srgbClr val="444444"/>
                </a:solidFill>
                <a:latin typeface="Monaco"/>
                <a:ea typeface="Monaco"/>
                <a:cs typeface="Monaco"/>
                <a:sym typeface="Monaco"/>
              </a:defRPr>
            </a:pPr>
            <a:r>
              <a:t>};</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rPr>
                <a:solidFill>
                  <a:srgbClr val="007788"/>
                </a:solidFill>
              </a:rPr>
              <a:t>int</a:t>
            </a:r>
            <a:r>
              <a:t> </a:t>
            </a:r>
            <a:r>
              <a:rPr>
                <a:solidFill>
                  <a:srgbClr val="CC00FF"/>
                </a:solidFill>
              </a:rPr>
              <a:t>main</a:t>
            </a:r>
            <a:r>
              <a:t>() {</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a:t>
            </a:r>
            <a:r>
              <a:rPr>
                <a:solidFill>
                  <a:srgbClr val="CC3300"/>
                </a:solidFill>
              </a:rPr>
              <a:t>'\n'</a:t>
            </a:r>
            <a:r>
              <a:t>;</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    </a:t>
            </a:r>
            <a:r>
              <a:rPr>
                <a:solidFill>
                  <a:srgbClr val="006699"/>
                </a:solidFill>
              </a:rPr>
              <a:t>const</a:t>
            </a:r>
            <a:r>
              <a:t> Matrix</a:t>
            </a:r>
            <a:r>
              <a:rPr>
                <a:solidFill>
                  <a:srgbClr val="555555"/>
                </a:solidFill>
              </a:rPr>
              <a:t>&lt;</a:t>
            </a:r>
            <a:r>
              <a:rPr>
                <a:solidFill>
                  <a:srgbClr val="007788"/>
                </a:solidFill>
              </a:rPr>
              <a:t>int</a:t>
            </a:r>
            <a:r>
              <a:rPr>
                <a:solidFill>
                  <a:srgbClr val="555555"/>
                </a:solidFill>
              </a:rPr>
              <a:t>&gt;</a:t>
            </a:r>
            <a:r>
              <a:t> myMatrix1({</a:t>
            </a:r>
            <a:r>
              <a:rPr>
                <a:solidFill>
                  <a:srgbClr val="FF6600"/>
                </a:solidFill>
              </a:rPr>
              <a:t>1</a:t>
            </a:r>
            <a:r>
              <a:t>, </a:t>
            </a:r>
            <a:r>
              <a:rPr>
                <a:solidFill>
                  <a:srgbClr val="FF6600"/>
                </a:solidFill>
              </a:rPr>
              <a:t>2</a:t>
            </a:r>
            <a:r>
              <a:t>, </a:t>
            </a:r>
            <a:r>
              <a:rPr>
                <a:solidFill>
                  <a:srgbClr val="FF6600"/>
                </a:solidFill>
              </a:rPr>
              <a:t>3</a:t>
            </a:r>
            <a:r>
              <a:t>, </a:t>
            </a:r>
            <a:r>
              <a:rPr>
                <a:solidFill>
                  <a:srgbClr val="FF6600"/>
                </a:solidFill>
              </a:rPr>
              <a:t>4</a:t>
            </a:r>
            <a:r>
              <a:t>, </a:t>
            </a:r>
            <a:r>
              <a:rPr>
                <a:solidFill>
                  <a:srgbClr val="FF6600"/>
                </a:solidFill>
              </a:rPr>
              <a:t>5</a:t>
            </a:r>
            <a:r>
              <a:t>});</a:t>
            </a:r>
          </a:p>
          <a:p>
            <a:pPr marL="0" indent="0" defTabSz="457200">
              <a:lnSpc>
                <a:spcPts val="3100"/>
              </a:lnSpc>
              <a:spcBef>
                <a:spcPts val="0"/>
              </a:spcBef>
              <a:buSzTx/>
              <a:buNone/>
              <a:defRPr sz="1300">
                <a:solidFill>
                  <a:srgbClr val="444444"/>
                </a:solidFill>
                <a:latin typeface="Monaco"/>
                <a:ea typeface="Monaco"/>
                <a:cs typeface="Monaco"/>
                <a:sym typeface="Monaco"/>
              </a:defRPr>
            </a:pPr>
            <a:r>
              <a:t>    myMatrix1.printAll();  </a:t>
            </a:r>
            <a:r>
              <a:rPr>
                <a:solidFill>
                  <a:srgbClr val="0099FF"/>
                </a:solidFill>
              </a:rPr>
              <a:t> // (3)</a:t>
            </a:r>
            <a:r>
              <a:t> </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    std</a:t>
            </a:r>
            <a:r>
              <a:rPr>
                <a:solidFill>
                  <a:srgbClr val="555555"/>
                </a:solidFill>
              </a:rPr>
              <a:t>::</a:t>
            </a:r>
            <a:r>
              <a:t>cout </a:t>
            </a:r>
            <a:r>
              <a:rPr>
                <a:solidFill>
                  <a:srgbClr val="555555"/>
                </a:solidFill>
              </a:rPr>
              <a:t>&lt;&lt;</a:t>
            </a:r>
            <a:r>
              <a:t> </a:t>
            </a:r>
            <a:r>
              <a:rPr>
                <a:solidFill>
                  <a:srgbClr val="CC3300"/>
                </a:solidFill>
              </a:rPr>
              <a:t>"\n\n"</a:t>
            </a:r>
            <a:r>
              <a:t>;</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    </a:t>
            </a:r>
            <a:r>
              <a:rPr>
                <a:solidFill>
                  <a:srgbClr val="006699"/>
                </a:solidFill>
              </a:rPr>
              <a:t>const</a:t>
            </a:r>
            <a:r>
              <a:t> Matrix</a:t>
            </a:r>
            <a:r>
              <a:rPr>
                <a:solidFill>
                  <a:srgbClr val="555555"/>
                </a:solidFill>
              </a:rPr>
              <a:t>&lt;</a:t>
            </a:r>
            <a:r>
              <a:rPr>
                <a:solidFill>
                  <a:srgbClr val="007788"/>
                </a:solidFill>
              </a:rPr>
              <a:t>int</a:t>
            </a:r>
            <a:r>
              <a:rPr>
                <a:solidFill>
                  <a:srgbClr val="555555"/>
                </a:solidFill>
              </a:rPr>
              <a:t>&gt;</a:t>
            </a:r>
            <a:r>
              <a:t> myMatrix2({</a:t>
            </a:r>
            <a:r>
              <a:rPr>
                <a:solidFill>
                  <a:srgbClr val="FF6600"/>
                </a:solidFill>
              </a:rPr>
              <a:t>10</a:t>
            </a:r>
            <a:r>
              <a:t>, </a:t>
            </a:r>
            <a:r>
              <a:rPr>
                <a:solidFill>
                  <a:srgbClr val="FF6600"/>
                </a:solidFill>
              </a:rPr>
              <a:t>11</a:t>
            </a:r>
            <a:r>
              <a:t>, </a:t>
            </a:r>
            <a:r>
              <a:rPr>
                <a:solidFill>
                  <a:srgbClr val="FF6600"/>
                </a:solidFill>
              </a:rPr>
              <a:t>12</a:t>
            </a:r>
            <a:r>
              <a:t>, </a:t>
            </a:r>
            <a:r>
              <a:rPr>
                <a:solidFill>
                  <a:srgbClr val="FF6600"/>
                </a:solidFill>
              </a:rPr>
              <a:t>13</a:t>
            </a:r>
            <a:r>
              <a:t>});</a:t>
            </a:r>
          </a:p>
          <a:p>
            <a:pPr marL="0" indent="0" defTabSz="457200">
              <a:lnSpc>
                <a:spcPts val="3100"/>
              </a:lnSpc>
              <a:spcBef>
                <a:spcPts val="0"/>
              </a:spcBef>
              <a:buSzTx/>
              <a:buNone/>
              <a:defRPr sz="1300">
                <a:solidFill>
                  <a:srgbClr val="444444"/>
                </a:solidFill>
                <a:latin typeface="Monaco"/>
                <a:ea typeface="Monaco"/>
                <a:cs typeface="Monaco"/>
                <a:sym typeface="Monaco"/>
              </a:defRPr>
            </a:pPr>
            <a:r>
              <a:t>    myMatrix2.printAll(); </a:t>
            </a:r>
            <a:r>
              <a:rPr>
                <a:solidFill>
                  <a:srgbClr val="0099FF"/>
                </a:solidFill>
              </a:rPr>
              <a:t> // (4)</a:t>
            </a:r>
            <a:r>
              <a:t> </a:t>
            </a: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     std::cout &lt;&lt; </a:t>
            </a:r>
            <a:r>
              <a:rPr>
                <a:solidFill>
                  <a:srgbClr val="CC3300"/>
                </a:solidFill>
              </a:rPr>
              <a:t>"\n\n"</a:t>
            </a:r>
            <a:r>
              <a:t>;     </a:t>
            </a:r>
          </a:p>
          <a:p>
            <a:pPr marL="0" indent="0" defTabSz="457200">
              <a:lnSpc>
                <a:spcPts val="3100"/>
              </a:lnSpc>
              <a:spcBef>
                <a:spcPts val="0"/>
              </a:spcBef>
              <a:buSzTx/>
              <a:buNone/>
              <a:defRPr sz="1300">
                <a:solidFill>
                  <a:srgbClr val="444444"/>
                </a:solidFill>
                <a:latin typeface="Monaco"/>
                <a:ea typeface="Monaco"/>
                <a:cs typeface="Monaco"/>
                <a:sym typeface="Monaco"/>
              </a:defRPr>
            </a:pPr>
            <a:r>
              <a:t>    </a:t>
            </a:r>
            <a:r>
              <a:rPr>
                <a:solidFill>
                  <a:srgbClr val="006699"/>
                </a:solidFill>
              </a:rPr>
              <a:t>const</a:t>
            </a:r>
            <a:r>
              <a:t> Matrix</a:t>
            </a:r>
            <a:r>
              <a:rPr>
                <a:solidFill>
                  <a:srgbClr val="555555"/>
                </a:solidFill>
              </a:rPr>
              <a:t>&lt;</a:t>
            </a:r>
            <a:r>
              <a:t>Matrix</a:t>
            </a:r>
            <a:r>
              <a:rPr>
                <a:solidFill>
                  <a:srgbClr val="555555"/>
                </a:solidFill>
              </a:rPr>
              <a:t>&lt;</a:t>
            </a:r>
            <a:r>
              <a:rPr>
                <a:solidFill>
                  <a:srgbClr val="007788"/>
                </a:solidFill>
              </a:rPr>
              <a:t>int</a:t>
            </a:r>
            <a:r>
              <a:rPr>
                <a:solidFill>
                  <a:srgbClr val="555555"/>
                </a:solidFill>
              </a:rPr>
              <a:t>&gt;&gt;</a:t>
            </a:r>
            <a:r>
              <a:t> myMatrix3({myMatrix1, myMatrix2});</a:t>
            </a:r>
          </a:p>
          <a:p>
            <a:pPr marL="0" indent="0" defTabSz="457200">
              <a:lnSpc>
                <a:spcPts val="3100"/>
              </a:lnSpc>
              <a:spcBef>
                <a:spcPts val="0"/>
              </a:spcBef>
              <a:buSzTx/>
              <a:buNone/>
              <a:defRPr sz="1300">
                <a:solidFill>
                  <a:srgbClr val="0099FF"/>
                </a:solidFill>
                <a:latin typeface="Monaco"/>
                <a:ea typeface="Monaco"/>
                <a:cs typeface="Monaco"/>
                <a:sym typeface="Monaco"/>
              </a:defRPr>
            </a:pPr>
            <a:r>
              <a:rPr>
                <a:solidFill>
                  <a:srgbClr val="444444"/>
                </a:solidFill>
              </a:rPr>
              <a:t>    </a:t>
            </a:r>
            <a:r>
              <a:t>// myMatrix3.printAll(); ERROR (5)</a:t>
            </a:r>
            <a:endParaRPr>
              <a:solidFill>
                <a:srgbClr val="444444"/>
              </a:solidFill>
            </a:endParaRPr>
          </a:p>
          <a:p>
            <a:pPr marL="0" indent="0" defTabSz="457200">
              <a:lnSpc>
                <a:spcPts val="3100"/>
              </a:lnSpc>
              <a:spcBef>
                <a:spcPts val="0"/>
              </a:spcBef>
              <a:buSzTx/>
              <a:buNone/>
              <a:defRPr sz="1300">
                <a:solidFill>
                  <a:srgbClr val="444444"/>
                </a:solidFill>
                <a:latin typeface="Monaco"/>
                <a:ea typeface="Monaco"/>
                <a:cs typeface="Monaco"/>
                <a:sym typeface="Monaco"/>
              </a:defRPr>
            </a:pPr>
          </a:p>
          <a:p>
            <a:pPr marL="0" indent="0" defTabSz="457200">
              <a:lnSpc>
                <a:spcPts val="3100"/>
              </a:lnSpc>
              <a:spcBef>
                <a:spcPts val="0"/>
              </a:spcBef>
              <a:buSzTx/>
              <a:buNone/>
              <a:defRPr sz="1300">
                <a:solidFill>
                  <a:srgbClr val="444444"/>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auto depreciated to Unique_ptr()"/>
          <p:cNvSpPr txBox="1"/>
          <p:nvPr>
            <p:ph type="title"/>
          </p:nvPr>
        </p:nvSpPr>
        <p:spPr>
          <a:prstGeom prst="rect">
            <a:avLst/>
          </a:prstGeom>
        </p:spPr>
        <p:txBody>
          <a:bodyPr/>
          <a:lstStyle>
            <a:lvl1pPr defTabSz="808990">
              <a:defRPr sz="10976"/>
            </a:lvl1pPr>
          </a:lstStyle>
          <a:p>
            <a:pPr/>
            <a:r>
              <a:t>auto depreciated to Unique_ptr()</a:t>
            </a:r>
          </a:p>
        </p:txBody>
      </p:sp>
      <p:sp>
        <p:nvSpPr>
          <p:cNvPr id="224"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34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sz="3400">
                <a:solidFill>
                  <a:srgbClr val="FFA14F"/>
                </a:solidFill>
                <a:latin typeface="Menlo Regular"/>
                <a:ea typeface="Menlo Regular"/>
                <a:cs typeface="Menlo Regular"/>
                <a:sym typeface="Menlo Regular"/>
              </a:defRPr>
            </a:pPr>
            <a:r>
              <a:t>#include </a:t>
            </a:r>
            <a:r>
              <a:rPr>
                <a:solidFill>
                  <a:srgbClr val="FF8170"/>
                </a:solidFill>
              </a:rPr>
              <a:t>&lt;memory&gt;</a:t>
            </a:r>
            <a:endParaRPr>
              <a:solidFill>
                <a:srgbClr val="FFFFFF">
                  <a:alpha val="85000"/>
                </a:srgbClr>
              </a:solidFill>
            </a:endParaRPr>
          </a:p>
          <a:p>
            <a:pPr marL="0" indent="0" defTabSz="439419">
              <a:spcBef>
                <a:spcPts val="0"/>
              </a:spcBef>
              <a:buSzTx/>
              <a:buNone/>
              <a:tabLst>
                <a:tab pos="431800" algn="l"/>
              </a:tabLst>
              <a:defRPr b="1" sz="34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 {</a:t>
            </a:r>
          </a:p>
          <a:p>
            <a:pPr marL="0" indent="0" defTabSz="439419">
              <a:spcBef>
                <a:spcPts val="0"/>
              </a:spcBef>
              <a:buSzTx/>
              <a:buNone/>
              <a:tabLst>
                <a:tab pos="431800" algn="l"/>
              </a:tabLst>
              <a:defRPr sz="3400">
                <a:solidFill>
                  <a:srgbClr val="DABAFF"/>
                </a:solidFill>
                <a:latin typeface="Menlo Regular"/>
                <a:ea typeface="Menlo Regular"/>
                <a:cs typeface="Menlo Regular"/>
                <a:sym typeface="Menlo Regular"/>
              </a:defRPr>
            </a:pPr>
            <a:r>
              <a:rPr>
                <a:solidFill>
                  <a:srgbClr val="FFFFFF">
                    <a:alpha val="85000"/>
                  </a:srgbClr>
                </a:solidFill>
              </a:rPr>
              <a:t>  </a:t>
            </a:r>
            <a:r>
              <a:t>std</a:t>
            </a:r>
            <a:r>
              <a:rPr>
                <a:solidFill>
                  <a:srgbClr val="FFFFFF">
                    <a:alpha val="85000"/>
                  </a:srgbClr>
                </a:solidFill>
              </a:rPr>
              <a:t>::</a:t>
            </a:r>
            <a:r>
              <a:t>unique_ptr</a:t>
            </a:r>
            <a:r>
              <a:rPr>
                <a:solidFill>
                  <a:srgbClr val="FFFFFF">
                    <a:alpha val="85000"/>
                  </a:srgbClr>
                </a:solidFill>
              </a:rPr>
              <a:t>&lt;</a:t>
            </a:r>
            <a:r>
              <a:rPr b="1">
                <a:solidFill>
                  <a:srgbClr val="FF7AB2"/>
                </a:solidFill>
              </a:rPr>
              <a:t>int</a:t>
            </a:r>
            <a:r>
              <a:rPr>
                <a:solidFill>
                  <a:srgbClr val="FFFFFF">
                    <a:alpha val="85000"/>
                  </a:srgbClr>
                </a:solidFill>
              </a:rPr>
              <a:t>&gt; p1 (</a:t>
            </a:r>
            <a:r>
              <a:rPr b="1">
                <a:solidFill>
                  <a:srgbClr val="FF7AB2"/>
                </a:solidFill>
              </a:rPr>
              <a:t>new</a:t>
            </a:r>
            <a:r>
              <a:rPr>
                <a:solidFill>
                  <a:srgbClr val="FFFFFF">
                    <a:alpha val="85000"/>
                  </a:srgbClr>
                </a:solidFill>
              </a:rPr>
              <a:t> </a:t>
            </a:r>
            <a:r>
              <a:rPr b="1">
                <a:solidFill>
                  <a:srgbClr val="FF7AB2"/>
                </a:solidFill>
              </a:rPr>
              <a:t>int</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*p1.</a:t>
            </a:r>
            <a:r>
              <a:rPr>
                <a:solidFill>
                  <a:srgbClr val="B281EB"/>
                </a:solidFill>
              </a:rPr>
              <a:t>get</a:t>
            </a:r>
            <a:r>
              <a:t>()=</a:t>
            </a:r>
            <a:r>
              <a:rPr>
                <a:solidFill>
                  <a:srgbClr val="D9C97C"/>
                </a:solidFill>
              </a:rPr>
              <a:t>10</a:t>
            </a:r>
            <a:r>
              <a:t>;</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400">
                <a:solidFill>
                  <a:srgbClr val="7F8C98"/>
                </a:solidFill>
                <a:latin typeface="Menlo Regular"/>
                <a:ea typeface="Menlo Regular"/>
                <a:cs typeface="Menlo Regular"/>
                <a:sym typeface="Menlo Regular"/>
              </a:defRPr>
            </a:pPr>
            <a:r>
              <a:rPr>
                <a:solidFill>
                  <a:srgbClr val="FFFFFF">
                    <a:alpha val="85000"/>
                  </a:srgbClr>
                </a:solidFill>
              </a:rPr>
              <a:t> </a:t>
            </a:r>
            <a:r>
              <a:t>// std::unique_ptr&lt;int&gt; p2 (p1);</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"p1 points to "</a:t>
            </a:r>
            <a:r>
              <a:rPr>
                <a:solidFill>
                  <a:srgbClr val="FFFFFF">
                    <a:alpha val="85000"/>
                  </a:srgbClr>
                </a:solidFill>
              </a:rPr>
              <a:t> &lt;&lt; *p1&lt;&lt; </a:t>
            </a:r>
            <a:r>
              <a:rPr>
                <a:solidFill>
                  <a:srgbClr val="D9C97C"/>
                </a:solidFill>
              </a:rPr>
              <a:t>'\n'</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400">
                <a:solidFill>
                  <a:srgbClr val="7F8C98"/>
                </a:solidFill>
                <a:latin typeface="Menlo Regular"/>
                <a:ea typeface="Menlo Regular"/>
                <a:cs typeface="Menlo Regular"/>
                <a:sym typeface="Menlo Regular"/>
              </a:defRPr>
            </a:pPr>
            <a:r>
              <a:rPr>
                <a:solidFill>
                  <a:srgbClr val="FFFFFF">
                    <a:alpha val="85000"/>
                  </a:srgbClr>
                </a:solidFill>
              </a:rPr>
              <a:t>  </a:t>
            </a:r>
            <a:r>
              <a:t>//  std::cout &lt;&lt; "p2 points to " &lt;&lt; *p2&lt;&lt; '\n';</a:t>
            </a:r>
            <a:endParaRPr>
              <a:solidFill>
                <a:srgbClr val="FFFFFF">
                  <a:alpha val="85000"/>
                </a:srgbClr>
              </a:solidFill>
            </a:endParaRPr>
          </a:p>
          <a:p>
            <a:pPr marL="0" indent="0" defTabSz="439419">
              <a:spcBef>
                <a:spcPts val="0"/>
              </a:spcBef>
              <a:buSzTx/>
              <a:buNone/>
              <a:tabLst>
                <a:tab pos="431800" algn="l"/>
              </a:tabLst>
              <a:defRPr sz="3400">
                <a:solidFill>
                  <a:srgbClr val="7F8C98"/>
                </a:solidFill>
                <a:latin typeface="Menlo Regular"/>
                <a:ea typeface="Menlo Regular"/>
                <a:cs typeface="Menlo Regular"/>
                <a:sym typeface="Menlo Regular"/>
              </a:defRPr>
            </a:pPr>
            <a:r>
              <a:rPr>
                <a:solidFill>
                  <a:srgbClr val="FFFFFF">
                    <a:alpha val="85000"/>
                  </a:srgbClr>
                </a:solidFill>
              </a:rPr>
              <a:t>  </a:t>
            </a:r>
            <a:r>
              <a:t>// (p1 is now null-pointer auto_ptr)</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b="1" sz="34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2" name="Template External"/>
          <p:cNvSpPr txBox="1"/>
          <p:nvPr>
            <p:ph type="title"/>
          </p:nvPr>
        </p:nvSpPr>
        <p:spPr>
          <a:prstGeom prst="rect">
            <a:avLst/>
          </a:prstGeom>
        </p:spPr>
        <p:txBody>
          <a:bodyPr/>
          <a:lstStyle/>
          <a:p>
            <a:pPr/>
            <a:r>
              <a:t>Template External</a:t>
            </a:r>
          </a:p>
        </p:txBody>
      </p:sp>
      <p:sp>
        <p:nvSpPr>
          <p:cNvPr id="1023" name="#include &quot;TemplHeader.h&quot;…"/>
          <p:cNvSpPr txBox="1"/>
          <p:nvPr>
            <p:ph type="body" idx="1"/>
          </p:nvPr>
        </p:nvSpPr>
        <p:spPr>
          <a:prstGeom prst="rect">
            <a:avLst/>
          </a:prstGeom>
        </p:spPr>
        <p:txBody>
          <a:bodyPr/>
          <a:lstStyle/>
          <a:p>
            <a:pPr marL="0" indent="0" defTabSz="457200">
              <a:lnSpc>
                <a:spcPts val="7000"/>
              </a:lnSpc>
              <a:spcBef>
                <a:spcPts val="0"/>
              </a:spcBef>
              <a:buSzTx/>
              <a:buNone/>
              <a:defRPr sz="4500">
                <a:latin typeface="Times Roman"/>
                <a:ea typeface="Times Roman"/>
                <a:cs typeface="Times Roman"/>
                <a:sym typeface="Times Roman"/>
              </a:defRPr>
            </a:pPr>
            <a:r>
              <a:rPr>
                <a:latin typeface="Verdana"/>
                <a:ea typeface="Verdana"/>
                <a:cs typeface="Verdana"/>
                <a:sym typeface="Verdana"/>
              </a:rPr>
              <a:t>#include "TemplHeader.h"</a:t>
            </a:r>
            <a:endParaRPr>
              <a:latin typeface="Verdana"/>
              <a:ea typeface="Verdana"/>
              <a:cs typeface="Verdana"/>
              <a:sym typeface="Verdana"/>
            </a:endParaRPr>
          </a:p>
          <a:p>
            <a:pPr marL="0" indent="0" defTabSz="457200">
              <a:lnSpc>
                <a:spcPts val="7000"/>
              </a:lnSpc>
              <a:spcBef>
                <a:spcPts val="0"/>
              </a:spcBef>
              <a:buSzTx/>
              <a:buNone/>
              <a:defRPr sz="4500">
                <a:latin typeface="Times Roman"/>
                <a:ea typeface="Times Roman"/>
                <a:cs typeface="Times Roman"/>
                <a:sym typeface="Times Roman"/>
              </a:defRPr>
            </a:pPr>
            <a:r>
              <a:rPr>
                <a:latin typeface="Verdana"/>
                <a:ea typeface="Verdana"/>
                <a:cs typeface="Verdana"/>
                <a:sym typeface="Verdana"/>
              </a:rPr>
              <a:t>extern template void f&lt;T&gt;(); //is this correct?</a:t>
            </a:r>
            <a:endParaRPr>
              <a:latin typeface="Verdana"/>
              <a:ea typeface="Verdana"/>
              <a:cs typeface="Verdana"/>
              <a:sym typeface="Verdana"/>
            </a:endParaRPr>
          </a:p>
          <a:p>
            <a:pPr marL="0" indent="0" defTabSz="457200">
              <a:lnSpc>
                <a:spcPts val="7000"/>
              </a:lnSpc>
              <a:spcBef>
                <a:spcPts val="0"/>
              </a:spcBef>
              <a:buSzTx/>
              <a:buNone/>
              <a:defRPr sz="4500">
                <a:latin typeface="Times Roman"/>
                <a:ea typeface="Times Roman"/>
                <a:cs typeface="Times Roman"/>
                <a:sym typeface="Times Roman"/>
              </a:defRPr>
            </a:pPr>
            <a:r>
              <a:rPr>
                <a:latin typeface="Verdana"/>
                <a:ea typeface="Verdana"/>
                <a:cs typeface="Verdana"/>
                <a:sym typeface="Verdana"/>
              </a:rPr>
              <a:t>int main() {</a:t>
            </a:r>
            <a:endParaRPr>
              <a:latin typeface="Verdana"/>
              <a:ea typeface="Verdana"/>
              <a:cs typeface="Verdana"/>
              <a:sym typeface="Verdana"/>
            </a:endParaRPr>
          </a:p>
          <a:p>
            <a:pPr marL="0" indent="0" defTabSz="457200">
              <a:lnSpc>
                <a:spcPts val="7000"/>
              </a:lnSpc>
              <a:spcBef>
                <a:spcPts val="0"/>
              </a:spcBef>
              <a:buSzTx/>
              <a:buNone/>
              <a:defRPr sz="4500">
                <a:latin typeface="Times Roman"/>
                <a:ea typeface="Times Roman"/>
                <a:cs typeface="Times Roman"/>
                <a:sym typeface="Times Roman"/>
              </a:defRPr>
            </a:pPr>
            <a:r>
              <a:rPr>
                <a:latin typeface="Verdana"/>
                <a:ea typeface="Verdana"/>
                <a:cs typeface="Verdana"/>
                <a:sym typeface="Verdana"/>
              </a:rPr>
              <a:t>    f&lt;char&gt;();</a:t>
            </a:r>
            <a:endParaRPr>
              <a:latin typeface="Verdana"/>
              <a:ea typeface="Verdana"/>
              <a:cs typeface="Verdana"/>
              <a:sym typeface="Verdana"/>
            </a:endParaRPr>
          </a:p>
          <a:p>
            <a:pPr marL="0" indent="0" defTabSz="457200">
              <a:lnSpc>
                <a:spcPts val="7000"/>
              </a:lnSpc>
              <a:spcBef>
                <a:spcPts val="0"/>
              </a:spcBef>
              <a:buSzTx/>
              <a:buNone/>
              <a:defRPr sz="4500">
                <a:latin typeface="Times Roman"/>
                <a:ea typeface="Times Roman"/>
                <a:cs typeface="Times Roman"/>
                <a:sym typeface="Times Roman"/>
              </a:defRPr>
            </a:pPr>
            <a:r>
              <a:rPr>
                <a:latin typeface="Verdana"/>
                <a:ea typeface="Verdana"/>
                <a:cs typeface="Verdana"/>
                <a:sym typeface="Verdana"/>
              </a:rPr>
              <a:t>    return 0;</a:t>
            </a:r>
            <a:endParaRPr>
              <a:latin typeface="Verdana"/>
              <a:ea typeface="Verdana"/>
              <a:cs typeface="Verdana"/>
              <a:sym typeface="Verdana"/>
            </a:endParaRPr>
          </a:p>
          <a:p>
            <a:pPr marL="0" indent="0" defTabSz="457200">
              <a:lnSpc>
                <a:spcPts val="7000"/>
              </a:lnSpc>
              <a:spcBef>
                <a:spcPts val="0"/>
              </a:spcBef>
              <a:buSzTx/>
              <a:buNone/>
              <a:defRPr sz="4500">
                <a:latin typeface="Times Roman"/>
                <a:ea typeface="Times Roman"/>
                <a:cs typeface="Times Roman"/>
                <a:sym typeface="Times Roman"/>
              </a:defRPr>
            </a:pPr>
            <a:r>
              <a:rPr>
                <a:latin typeface="Verdana"/>
                <a:ea typeface="Verdana"/>
                <a:cs typeface="Verdana"/>
                <a:sym typeface="Verdana"/>
              </a:rPr>
              <a:t>}</a:t>
            </a:r>
            <a:endParaRPr>
              <a:latin typeface="Verdana"/>
              <a:ea typeface="Verdana"/>
              <a:cs typeface="Verdana"/>
              <a:sym typeface="Verdana"/>
            </a:endParaRPr>
          </a:p>
        </p:txBody>
      </p:sp>
    </p:spTree>
  </p:cSld>
  <p:clrMapOvr>
    <a:masterClrMapping/>
  </p:clrMapOvr>
  <p:transition xmlns:p14="http://schemas.microsoft.com/office/powerpoint/2010/main" spd="med" advClick="1"/>
</p:sld>
</file>

<file path=ppt/slides/slide2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Template Alias declaration"/>
          <p:cNvSpPr txBox="1"/>
          <p:nvPr>
            <p:ph type="title"/>
          </p:nvPr>
        </p:nvSpPr>
        <p:spPr>
          <a:prstGeom prst="rect">
            <a:avLst/>
          </a:prstGeom>
        </p:spPr>
        <p:txBody>
          <a:bodyPr/>
          <a:lstStyle/>
          <a:p>
            <a:pPr/>
            <a:r>
              <a:t>Template Alias declaration</a:t>
            </a:r>
          </a:p>
        </p:txBody>
      </p:sp>
      <p:sp>
        <p:nvSpPr>
          <p:cNvPr id="1026" name="#include &lt;iostream&gt;…"/>
          <p:cNvSpPr txBox="1"/>
          <p:nvPr>
            <p:ph type="body" idx="1"/>
          </p:nvPr>
        </p:nvSpPr>
        <p:spPr>
          <a:prstGeom prst="rect">
            <a:avLst/>
          </a:prstGeom>
        </p:spPr>
        <p:txBody>
          <a:bodyPr/>
          <a:lstStyle/>
          <a:p>
            <a:pPr marL="0" indent="0" defTabSz="338353">
              <a:spcBef>
                <a:spcPts val="0"/>
              </a:spcBef>
              <a:buSzTx/>
              <a:buNone/>
              <a:tabLst>
                <a:tab pos="330200" algn="l"/>
              </a:tabLst>
              <a:defRPr sz="1078">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r>
              <a:rPr b="1">
                <a:solidFill>
                  <a:srgbClr val="FF7AB2"/>
                </a:solidFill>
              </a:rPr>
              <a:t>using</a:t>
            </a:r>
            <a:r>
              <a:t> IntArray4 = </a:t>
            </a:r>
            <a:r>
              <a:rPr b="1">
                <a:solidFill>
                  <a:srgbClr val="FF7AB2"/>
                </a:solidFill>
              </a:rPr>
              <a:t>int</a:t>
            </a:r>
            <a:r>
              <a:t>(&amp;)[</a:t>
            </a:r>
            <a:r>
              <a:rPr>
                <a:solidFill>
                  <a:srgbClr val="D9C97C"/>
                </a:solidFill>
              </a:rPr>
              <a:t>4</a:t>
            </a:r>
            <a:r>
              <a:t>];</a:t>
            </a:r>
          </a:p>
          <a:p>
            <a:pPr marL="0" indent="0" defTabSz="338353">
              <a:spcBef>
                <a:spcPts val="0"/>
              </a:spcBef>
              <a:buSzTx/>
              <a:buNone/>
              <a:tabLst>
                <a:tab pos="330200" algn="l"/>
              </a:tabLst>
              <a:defRPr sz="2849">
                <a:solidFill>
                  <a:srgbClr val="7F8C98"/>
                </a:solidFill>
                <a:latin typeface="Menlo Regular"/>
                <a:ea typeface="Menlo Regular"/>
                <a:cs typeface="Menlo Regular"/>
                <a:sym typeface="Menlo Regular"/>
              </a:defRPr>
            </a:pPr>
            <a:r>
              <a:t>// Use the array reference alias as parameter type</a:t>
            </a:r>
            <a:endParaRPr>
              <a:solidFill>
                <a:srgbClr val="FFFFFF">
                  <a:alpha val="85000"/>
                </a:srgbClr>
              </a:solidFill>
            </a:endParaRP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r>
              <a:rPr b="1">
                <a:solidFill>
                  <a:srgbClr val="FF7AB2"/>
                </a:solidFill>
              </a:rPr>
              <a:t>void</a:t>
            </a:r>
            <a:r>
              <a:t> </a:t>
            </a:r>
            <a:r>
              <a:rPr>
                <a:solidFill>
                  <a:srgbClr val="4EB0CC"/>
                </a:solidFill>
              </a:rPr>
              <a:t>foo</a:t>
            </a:r>
            <a:r>
              <a:t>(</a:t>
            </a:r>
            <a:r>
              <a:rPr>
                <a:solidFill>
                  <a:srgbClr val="ACF2E4"/>
                </a:solidFill>
              </a:rPr>
              <a:t>IntArray4</a:t>
            </a:r>
            <a:r>
              <a:t> array) {</a:t>
            </a:r>
          </a:p>
          <a:p>
            <a:pPr marL="0" indent="0" defTabSz="338353">
              <a:spcBef>
                <a:spcPts val="0"/>
              </a:spcBef>
              <a:buSzTx/>
              <a:buNone/>
              <a:tabLst>
                <a:tab pos="330200" algn="l"/>
              </a:tabLst>
              <a:defRPr sz="2849">
                <a:solidFill>
                  <a:srgbClr val="7F8C98"/>
                </a:solidFill>
                <a:latin typeface="Menlo Regular"/>
                <a:ea typeface="Menlo Regular"/>
                <a:cs typeface="Menlo Regular"/>
                <a:sym typeface="Menlo Regular"/>
              </a:defRPr>
            </a:pPr>
            <a:r>
              <a:rPr>
                <a:solidFill>
                  <a:srgbClr val="FFFFFF">
                    <a:alpha val="85000"/>
                  </a:srgbClr>
                </a:solidFill>
              </a:rPr>
              <a:t>  </a:t>
            </a:r>
            <a:r>
              <a:t>// range-based loop on the array</a:t>
            </a:r>
            <a:endParaRPr>
              <a:solidFill>
                <a:srgbClr val="FFFFFF">
                  <a:alpha val="85000"/>
                </a:srgbClr>
              </a:solidFill>
            </a:endParaRP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r>
              <a:t>  </a:t>
            </a:r>
            <a:r>
              <a:rPr b="1">
                <a:solidFill>
                  <a:srgbClr val="FF7AB2"/>
                </a:solidFill>
              </a:rPr>
              <a:t>for</a:t>
            </a:r>
            <a:r>
              <a:t>(</a:t>
            </a:r>
            <a:r>
              <a:rPr b="1">
                <a:solidFill>
                  <a:srgbClr val="FF7AB2"/>
                </a:solidFill>
              </a:rPr>
              <a:t>int</a:t>
            </a:r>
            <a:r>
              <a:t> i : array) </a:t>
            </a:r>
            <a:r>
              <a:rPr>
                <a:solidFill>
                  <a:srgbClr val="DABAFF"/>
                </a:solidFill>
              </a:rPr>
              <a:t>std</a:t>
            </a:r>
            <a:r>
              <a:t>::</a:t>
            </a:r>
            <a:r>
              <a:rPr>
                <a:solidFill>
                  <a:srgbClr val="B281EB"/>
                </a:solidFill>
              </a:rPr>
              <a:t>cout</a:t>
            </a:r>
            <a:r>
              <a:t> &lt;&lt; i &lt;&lt; </a:t>
            </a:r>
            <a:r>
              <a:rPr>
                <a:solidFill>
                  <a:srgbClr val="FF8170"/>
                </a:solidFill>
              </a:rPr>
              <a:t>" "</a:t>
            </a:r>
            <a:r>
              <a:t>;</a:t>
            </a: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r>
              <a:t>}</a:t>
            </a: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a:t>
            </a:r>
            <a:r>
              <a:rPr b="1">
                <a:solidFill>
                  <a:srgbClr val="FF7AB2"/>
                </a:solidFill>
              </a:rPr>
              <a:t>int</a:t>
            </a:r>
            <a:r>
              <a:t> argc, </a:t>
            </a:r>
            <a:r>
              <a:rPr b="1">
                <a:solidFill>
                  <a:srgbClr val="FF7AB2"/>
                </a:solidFill>
              </a:rPr>
              <a:t>const</a:t>
            </a:r>
            <a:r>
              <a:t> </a:t>
            </a:r>
            <a:r>
              <a:rPr b="1">
                <a:solidFill>
                  <a:srgbClr val="FF7AB2"/>
                </a:solidFill>
              </a:rPr>
              <a:t>char</a:t>
            </a:r>
            <a:r>
              <a:t> * argv[]) {</a:t>
            </a:r>
          </a:p>
          <a:p>
            <a:pPr marL="0" indent="0" defTabSz="338353">
              <a:spcBef>
                <a:spcPts val="0"/>
              </a:spcBef>
              <a:buSzTx/>
              <a:buNone/>
              <a:tabLst>
                <a:tab pos="330200" algn="l"/>
              </a:tabLst>
              <a:defRPr sz="2849">
                <a:solidFill>
                  <a:srgbClr val="7F8C98"/>
                </a:solidFill>
                <a:latin typeface="Menlo Regular"/>
                <a:ea typeface="Menlo Regular"/>
                <a:cs typeface="Menlo Regular"/>
                <a:sym typeface="Menlo Regular"/>
              </a:defRPr>
            </a:pPr>
            <a:r>
              <a:rPr>
                <a:solidFill>
                  <a:srgbClr val="FFFFFF">
                    <a:alpha val="85000"/>
                  </a:srgbClr>
                </a:solidFill>
              </a:rPr>
              <a:t>    </a:t>
            </a:r>
            <a:r>
              <a:t>// create an alias of reference to int[4];</a:t>
            </a:r>
            <a:endParaRPr>
              <a:solidFill>
                <a:srgbClr val="FFFFFF">
                  <a:alpha val="85000"/>
                </a:srgbClr>
              </a:solidFill>
            </a:endParaRP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r>
              <a:t>   </a:t>
            </a: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p>
          <a:p>
            <a:pPr marL="0" indent="0" defTabSz="338353">
              <a:spcBef>
                <a:spcPts val="0"/>
              </a:spcBef>
              <a:buSzTx/>
              <a:buNone/>
              <a:tabLst>
                <a:tab pos="330200" algn="l"/>
              </a:tabLst>
              <a:defRPr sz="2849">
                <a:solidFill>
                  <a:srgbClr val="7F8C98"/>
                </a:solidFill>
                <a:latin typeface="Menlo Regular"/>
                <a:ea typeface="Menlo Regular"/>
                <a:cs typeface="Menlo Regular"/>
                <a:sym typeface="Menlo Regular"/>
              </a:defRPr>
            </a:pPr>
            <a:r>
              <a:rPr>
                <a:solidFill>
                  <a:srgbClr val="FFFFFF">
                    <a:alpha val="85000"/>
                  </a:srgbClr>
                </a:solidFill>
              </a:rPr>
              <a:t>    </a:t>
            </a:r>
            <a:r>
              <a:t>// or with typedef</a:t>
            </a:r>
            <a:endParaRPr>
              <a:solidFill>
                <a:srgbClr val="FFFFFF">
                  <a:alpha val="85000"/>
                </a:srgbClr>
              </a:solidFill>
            </a:endParaRPr>
          </a:p>
          <a:p>
            <a:pPr marL="0" indent="0" defTabSz="338353">
              <a:spcBef>
                <a:spcPts val="0"/>
              </a:spcBef>
              <a:buSzTx/>
              <a:buNone/>
              <a:tabLst>
                <a:tab pos="330200" algn="l"/>
              </a:tabLst>
              <a:defRPr sz="2849">
                <a:solidFill>
                  <a:srgbClr val="7F8C98"/>
                </a:solidFill>
                <a:latin typeface="Menlo Regular"/>
                <a:ea typeface="Menlo Regular"/>
                <a:cs typeface="Menlo Regular"/>
                <a:sym typeface="Menlo Regular"/>
              </a:defRPr>
            </a:pPr>
            <a:r>
              <a:rPr>
                <a:solidFill>
                  <a:srgbClr val="FFFFFF">
                    <a:alpha val="85000"/>
                  </a:srgbClr>
                </a:solidFill>
              </a:rPr>
              <a:t>    </a:t>
            </a:r>
            <a:r>
              <a:t>// typedef int(&amp;IntArray4)[4];</a:t>
            </a:r>
            <a:endParaRPr>
              <a:solidFill>
                <a:srgbClr val="FFFFFF">
                  <a:alpha val="85000"/>
                </a:srgbClr>
              </a:solidFill>
            </a:endParaRP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r>
              <a:t>    </a:t>
            </a:r>
          </a:p>
          <a:p>
            <a:pPr marL="0" indent="0" defTabSz="338353">
              <a:spcBef>
                <a:spcPts val="0"/>
              </a:spcBef>
              <a:buSzTx/>
              <a:buNone/>
              <a:tabLst>
                <a:tab pos="330200" algn="l"/>
              </a:tabLst>
              <a:defRPr sz="2849">
                <a:solidFill>
                  <a:srgbClr val="7F8C98"/>
                </a:solidFill>
                <a:latin typeface="Menlo Regular"/>
                <a:ea typeface="Menlo Regular"/>
                <a:cs typeface="Menlo Regular"/>
                <a:sym typeface="Menlo Regular"/>
              </a:defRPr>
            </a:pPr>
            <a:r>
              <a:rPr>
                <a:solidFill>
                  <a:srgbClr val="FFFFFF">
                    <a:alpha val="85000"/>
                  </a:srgbClr>
                </a:solidFill>
              </a:rPr>
              <a:t>    </a:t>
            </a:r>
            <a:r>
              <a:t>// foo can be called on a int[4] as:</a:t>
            </a:r>
            <a:endParaRPr>
              <a:solidFill>
                <a:srgbClr val="FFFFFF">
                  <a:alpha val="85000"/>
                </a:srgbClr>
              </a:solidFill>
            </a:endParaRP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r>
              <a:t>    </a:t>
            </a:r>
            <a:r>
              <a:rPr b="1">
                <a:solidFill>
                  <a:srgbClr val="FF7AB2"/>
                </a:solidFill>
              </a:rPr>
              <a:t>int</a:t>
            </a:r>
            <a:r>
              <a:t> arr[</a:t>
            </a:r>
            <a:r>
              <a:rPr>
                <a:solidFill>
                  <a:srgbClr val="D9C97C"/>
                </a:solidFill>
              </a:rPr>
              <a:t>4</a:t>
            </a:r>
            <a:r>
              <a:t>] = {</a:t>
            </a:r>
            <a:r>
              <a:rPr>
                <a:solidFill>
                  <a:srgbClr val="D9C97C"/>
                </a:solidFill>
              </a:rPr>
              <a:t>6</a:t>
            </a:r>
            <a:r>
              <a:t>,</a:t>
            </a:r>
            <a:r>
              <a:rPr>
                <a:solidFill>
                  <a:srgbClr val="D9C97C"/>
                </a:solidFill>
              </a:rPr>
              <a:t>7</a:t>
            </a:r>
            <a:r>
              <a:t>,</a:t>
            </a:r>
            <a:r>
              <a:rPr>
                <a:solidFill>
                  <a:srgbClr val="D9C97C"/>
                </a:solidFill>
              </a:rPr>
              <a:t>8</a:t>
            </a:r>
            <a:r>
              <a:t>,</a:t>
            </a:r>
            <a:r>
              <a:rPr>
                <a:solidFill>
                  <a:srgbClr val="D9C97C"/>
                </a:solidFill>
              </a:rPr>
              <a:t>9</a:t>
            </a:r>
            <a:r>
              <a:t>};</a:t>
            </a:r>
          </a:p>
          <a:p>
            <a:pPr marL="0" indent="0" defTabSz="338353">
              <a:spcBef>
                <a:spcPts val="0"/>
              </a:spcBef>
              <a:buSzTx/>
              <a:buNone/>
              <a:tabLst>
                <a:tab pos="330200" algn="l"/>
              </a:tabLst>
              <a:defRPr sz="2849">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78C2B3"/>
                </a:solidFill>
              </a:rPr>
              <a:t>foo</a:t>
            </a:r>
            <a:r>
              <a:rPr>
                <a:solidFill>
                  <a:srgbClr val="FFFFFF">
                    <a:alpha val="85000"/>
                  </a:srgbClr>
                </a:solidFill>
              </a:rPr>
              <a:t>(arr); </a:t>
            </a:r>
            <a:r>
              <a:t>// logs  6 7 8 9</a:t>
            </a:r>
            <a:endParaRPr>
              <a:solidFill>
                <a:srgbClr val="FFFFFF">
                  <a:alpha val="85000"/>
                </a:srgbClr>
              </a:solidFill>
            </a:endParaRPr>
          </a:p>
          <a:p>
            <a:pPr marL="0" indent="0" defTabSz="338353">
              <a:spcBef>
                <a:spcPts val="0"/>
              </a:spcBef>
              <a:buSzTx/>
              <a:buNone/>
              <a:tabLst>
                <a:tab pos="330200" algn="l"/>
              </a:tabLst>
              <a:defRPr b="1" sz="2849">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338353">
              <a:spcBef>
                <a:spcPts val="0"/>
              </a:spcBef>
              <a:buSzTx/>
              <a:buNone/>
              <a:tabLst>
                <a:tab pos="330200" algn="l"/>
              </a:tabLst>
              <a:defRPr sz="2849">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8" name="Template Alias declaration"/>
          <p:cNvSpPr txBox="1"/>
          <p:nvPr>
            <p:ph type="title"/>
          </p:nvPr>
        </p:nvSpPr>
        <p:spPr>
          <a:prstGeom prst="rect">
            <a:avLst/>
          </a:prstGeom>
        </p:spPr>
        <p:txBody>
          <a:bodyPr/>
          <a:lstStyle/>
          <a:p>
            <a:pPr/>
            <a:r>
              <a:t>Template Alias declaration</a:t>
            </a:r>
          </a:p>
        </p:txBody>
      </p:sp>
      <p:sp>
        <p:nvSpPr>
          <p:cNvPr id="1029" name="// a template or generic alias…"/>
          <p:cNvSpPr txBox="1"/>
          <p:nvPr>
            <p:ph type="body" idx="1"/>
          </p:nvPr>
        </p:nvSpPr>
        <p:spPr>
          <a:prstGeom prst="rect">
            <a:avLst/>
          </a:prstGeom>
        </p:spPr>
        <p:txBody>
          <a:bodyPr/>
          <a:lstStyle/>
          <a:p>
            <a:pPr marL="0" indent="0" defTabSz="457200">
              <a:spcBef>
                <a:spcPts val="0"/>
              </a:spcBef>
              <a:buSzTx/>
              <a:buNone/>
              <a:defRPr sz="1662">
                <a:solidFill>
                  <a:srgbClr val="880000"/>
                </a:solidFill>
                <a:latin typeface="Menlo Regular"/>
                <a:ea typeface="Menlo Regular"/>
                <a:cs typeface="Menlo Regular"/>
                <a:sym typeface="Menlo Regular"/>
              </a:defRPr>
            </a:pPr>
            <a:r>
              <a:t>/</a:t>
            </a:r>
            <a:r>
              <a:rPr sz="3562"/>
              <a:t>/ a template or generic alias</a:t>
            </a:r>
            <a:endParaRPr sz="3562">
              <a:solidFill>
                <a:srgbClr val="000000"/>
              </a:solidFill>
            </a:endParaRPr>
          </a:p>
          <a:p>
            <a:pPr marL="0" indent="0" defTabSz="457200">
              <a:spcBef>
                <a:spcPts val="0"/>
              </a:spcBef>
              <a:buSzTx/>
              <a:buNone/>
              <a:defRPr sz="3562">
                <a:solidFill>
                  <a:srgbClr val="000088"/>
                </a:solidFill>
                <a:latin typeface="Menlo Regular"/>
                <a:ea typeface="Menlo Regular"/>
                <a:cs typeface="Menlo Regular"/>
                <a:sym typeface="Menlo Regular"/>
              </a:defRPr>
            </a:pPr>
            <a:r>
              <a:t>template</a:t>
            </a:r>
            <a:r>
              <a:rPr>
                <a:solidFill>
                  <a:srgbClr val="666600"/>
                </a:solidFill>
              </a:rPr>
              <a:t>&lt;</a:t>
            </a:r>
            <a:r>
              <a:t>typename</a:t>
            </a:r>
            <a:r>
              <a:rPr>
                <a:solidFill>
                  <a:srgbClr val="000000"/>
                </a:solidFill>
              </a:rPr>
              <a:t> A</a:t>
            </a:r>
            <a:r>
              <a:rPr>
                <a:solidFill>
                  <a:srgbClr val="666600"/>
                </a:solidFill>
              </a:rPr>
              <a:t>&gt;</a:t>
            </a:r>
            <a:endParaRPr>
              <a:solidFill>
                <a:srgbClr val="000000"/>
              </a:solidFill>
            </a:endParaRPr>
          </a:p>
          <a:p>
            <a:pPr marL="0" indent="0" defTabSz="457200">
              <a:spcBef>
                <a:spcPts val="0"/>
              </a:spcBef>
              <a:buSzTx/>
              <a:buNone/>
              <a:defRPr sz="3562">
                <a:solidFill>
                  <a:srgbClr val="660066"/>
                </a:solidFill>
                <a:latin typeface="Menlo Regular"/>
                <a:ea typeface="Menlo Regular"/>
                <a:cs typeface="Menlo Regular"/>
                <a:sym typeface="Menlo Regular"/>
              </a:defRPr>
            </a:pPr>
            <a:r>
              <a:rPr>
                <a:solidFill>
                  <a:srgbClr val="000088"/>
                </a:solidFill>
              </a:rPr>
              <a:t>using</a:t>
            </a:r>
            <a:r>
              <a:rPr>
                <a:solidFill>
                  <a:srgbClr val="000000"/>
                </a:solidFill>
              </a:rPr>
              <a:t> </a:t>
            </a:r>
            <a:r>
              <a:t>UserAccounts_t</a:t>
            </a:r>
            <a:r>
              <a:rPr>
                <a:solidFill>
                  <a:srgbClr val="000000"/>
                </a:solidFill>
              </a:rPr>
              <a:t> </a:t>
            </a:r>
            <a:r>
              <a:rPr>
                <a:solidFill>
                  <a:srgbClr val="666600"/>
                </a:solidFill>
              </a:rPr>
              <a:t>=</a:t>
            </a:r>
            <a:r>
              <a:rPr>
                <a:solidFill>
                  <a:srgbClr val="000000"/>
                </a:solidFill>
              </a:rPr>
              <a:t> std</a:t>
            </a:r>
            <a:r>
              <a:rPr>
                <a:solidFill>
                  <a:srgbClr val="666600"/>
                </a:solidFill>
              </a:rPr>
              <a:t>::</a:t>
            </a:r>
            <a:r>
              <a:t>map</a:t>
            </a:r>
            <a:r>
              <a:rPr>
                <a:solidFill>
                  <a:srgbClr val="666600"/>
                </a:solidFill>
              </a:rPr>
              <a:t>&lt;</a:t>
            </a:r>
            <a:r>
              <a:t>UserId</a:t>
            </a:r>
            <a:r>
              <a:rPr>
                <a:solidFill>
                  <a:srgbClr val="666600"/>
                </a:solidFill>
              </a:rPr>
              <a:t>,</a:t>
            </a:r>
            <a:r>
              <a:rPr>
                <a:solidFill>
                  <a:srgbClr val="000000"/>
                </a:solidFill>
              </a:rPr>
              <a:t> std</a:t>
            </a:r>
            <a:r>
              <a:rPr>
                <a:solidFill>
                  <a:srgbClr val="666600"/>
                </a:solidFill>
              </a:rPr>
              <a:t>::</a:t>
            </a:r>
            <a:r>
              <a:t>vector</a:t>
            </a:r>
            <a:r>
              <a:rPr>
                <a:solidFill>
                  <a:srgbClr val="666600"/>
                </a:solidFill>
              </a:rPr>
              <a:t>&lt;</a:t>
            </a:r>
            <a:r>
              <a:rPr>
                <a:solidFill>
                  <a:srgbClr val="000000"/>
                </a:solidFill>
              </a:rPr>
              <a:t>A</a:t>
            </a:r>
            <a:r>
              <a:rPr>
                <a:solidFill>
                  <a:srgbClr val="666600"/>
                </a:solidFill>
              </a:rPr>
              <a:t>&gt;&gt;;</a:t>
            </a:r>
            <a:endParaRPr>
              <a:solidFill>
                <a:srgbClr val="000000"/>
              </a:solidFill>
            </a:endParaRPr>
          </a:p>
          <a:p>
            <a:pPr marL="0" indent="0" defTabSz="457200">
              <a:spcBef>
                <a:spcPts val="0"/>
              </a:spcBef>
              <a:buSzTx/>
              <a:buNone/>
              <a:defRPr sz="3562">
                <a:latin typeface="Menlo Regular"/>
                <a:ea typeface="Menlo Regular"/>
                <a:cs typeface="Menlo Regular"/>
                <a:sym typeface="Menlo Regular"/>
              </a:defRPr>
            </a:pPr>
          </a:p>
          <a:p>
            <a:pPr marL="0" indent="0" defTabSz="457200">
              <a:spcBef>
                <a:spcPts val="0"/>
              </a:spcBef>
              <a:buSzTx/>
              <a:buNone/>
              <a:defRPr sz="3562">
                <a:solidFill>
                  <a:srgbClr val="660066"/>
                </a:solidFill>
                <a:latin typeface="Menlo Regular"/>
                <a:ea typeface="Menlo Regular"/>
                <a:cs typeface="Menlo Regular"/>
                <a:sym typeface="Menlo Regular"/>
              </a:defRPr>
            </a:pPr>
            <a:r>
              <a:rPr>
                <a:solidFill>
                  <a:srgbClr val="000088"/>
                </a:solidFill>
              </a:rPr>
              <a:t>using</a:t>
            </a:r>
            <a:r>
              <a:rPr>
                <a:solidFill>
                  <a:srgbClr val="000000"/>
                </a:solidFill>
              </a:rPr>
              <a:t> </a:t>
            </a:r>
            <a:r>
              <a:t>UserCheckingAccounts_t</a:t>
            </a:r>
            <a:r>
              <a:rPr>
                <a:solidFill>
                  <a:srgbClr val="000000"/>
                </a:solidFill>
              </a:rPr>
              <a:t> </a:t>
            </a:r>
            <a:r>
              <a:rPr>
                <a:solidFill>
                  <a:srgbClr val="666600"/>
                </a:solidFill>
              </a:rPr>
              <a:t>=</a:t>
            </a:r>
            <a:r>
              <a:rPr>
                <a:solidFill>
                  <a:srgbClr val="000000"/>
                </a:solidFill>
              </a:rPr>
              <a:t> </a:t>
            </a:r>
            <a:r>
              <a:t>UserAccounts_t</a:t>
            </a:r>
            <a:r>
              <a:rPr>
                <a:solidFill>
                  <a:srgbClr val="666600"/>
                </a:solidFill>
              </a:rPr>
              <a:t>&lt;</a:t>
            </a:r>
            <a:r>
              <a:t>CheckingAccount</a:t>
            </a:r>
            <a:r>
              <a:rPr>
                <a:solidFill>
                  <a:srgbClr val="666600"/>
                </a:solidFill>
              </a:rPr>
              <a:t>&gt;;</a:t>
            </a:r>
            <a:endParaRPr>
              <a:solidFill>
                <a:srgbClr val="000000"/>
              </a:solidFill>
            </a:endParaRPr>
          </a:p>
          <a:p>
            <a:pPr marL="0" indent="0" defTabSz="457200">
              <a:spcBef>
                <a:spcPts val="0"/>
              </a:spcBef>
              <a:buSzTx/>
              <a:buNone/>
              <a:defRPr sz="3562">
                <a:solidFill>
                  <a:srgbClr val="660066"/>
                </a:solidFill>
                <a:latin typeface="Menlo Regular"/>
                <a:ea typeface="Menlo Regular"/>
                <a:cs typeface="Menlo Regular"/>
                <a:sym typeface="Menlo Regular"/>
              </a:defRPr>
            </a:pPr>
            <a:r>
              <a:rPr>
                <a:solidFill>
                  <a:srgbClr val="000088"/>
                </a:solidFill>
              </a:rPr>
              <a:t>using</a:t>
            </a:r>
            <a:r>
              <a:rPr>
                <a:solidFill>
                  <a:srgbClr val="000000"/>
                </a:solidFill>
              </a:rPr>
              <a:t> </a:t>
            </a:r>
            <a:r>
              <a:t>UserSavingsAccounts_t</a:t>
            </a:r>
            <a:r>
              <a:rPr>
                <a:solidFill>
                  <a:srgbClr val="000000"/>
                </a:solidFill>
              </a:rPr>
              <a:t> </a:t>
            </a:r>
            <a:r>
              <a:rPr>
                <a:solidFill>
                  <a:srgbClr val="666600"/>
                </a:solidFill>
              </a:rPr>
              <a:t>=</a:t>
            </a:r>
            <a:r>
              <a:rPr>
                <a:solidFill>
                  <a:srgbClr val="000000"/>
                </a:solidFill>
              </a:rPr>
              <a:t> </a:t>
            </a:r>
            <a:r>
              <a:t>UserAccounts_t</a:t>
            </a:r>
            <a:r>
              <a:rPr>
                <a:solidFill>
                  <a:srgbClr val="666600"/>
                </a:solidFill>
              </a:rPr>
              <a:t>&lt;</a:t>
            </a:r>
            <a:r>
              <a:t>SavingsAccount</a:t>
            </a:r>
            <a:r>
              <a:rPr>
                <a:solidFill>
                  <a:srgbClr val="666600"/>
                </a:solidFill>
              </a:rPr>
              <a:t>&gt;;</a:t>
            </a:r>
            <a:endParaRPr>
              <a:solidFill>
                <a:srgbClr val="212529"/>
              </a:solidFill>
            </a:endParaRPr>
          </a:p>
        </p:txBody>
      </p:sp>
    </p:spTree>
  </p:cSld>
  <p:clrMapOvr>
    <a:masterClrMapping/>
  </p:clrMapOvr>
  <p:transition xmlns:p14="http://schemas.microsoft.com/office/powerpoint/2010/main" spd="med" advClick="1"/>
</p:sld>
</file>

<file path=ppt/slides/slide2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1" name="Template Alias declaration"/>
          <p:cNvSpPr txBox="1"/>
          <p:nvPr>
            <p:ph type="title"/>
          </p:nvPr>
        </p:nvSpPr>
        <p:spPr>
          <a:prstGeom prst="rect">
            <a:avLst/>
          </a:prstGeom>
        </p:spPr>
        <p:txBody>
          <a:bodyPr/>
          <a:lstStyle/>
          <a:p>
            <a:pPr/>
            <a:r>
              <a:t>Template Alias declaration</a:t>
            </a:r>
          </a:p>
        </p:txBody>
      </p:sp>
      <p:sp>
        <p:nvSpPr>
          <p:cNvPr id="1032"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1033" name="#include &lt;stdlib.h&gt;…"/>
          <p:cNvSpPr txBox="1"/>
          <p:nvPr/>
        </p:nvSpPr>
        <p:spPr>
          <a:xfrm>
            <a:off x="1966633" y="1758950"/>
            <a:ext cx="21297120" cy="1299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2500">
                <a:solidFill>
                  <a:srgbClr val="01CFFF"/>
                </a:solidFill>
                <a:latin typeface="Menlo Regular"/>
                <a:ea typeface="Menlo Regular"/>
                <a:cs typeface="Menlo Regular"/>
                <a:sym typeface="Menlo Regular"/>
              </a:defRPr>
            </a:pPr>
            <a:r>
              <a:t>#include &lt;stdlib.h&gt;</a:t>
            </a:r>
            <a:endParaRPr>
              <a:solidFill>
                <a:srgbClr val="E6E6E6"/>
              </a:solidFill>
            </a:endParaRPr>
          </a:p>
          <a:p>
            <a:pPr algn="l" defTabSz="457200">
              <a:defRPr b="0" sz="2500">
                <a:solidFill>
                  <a:srgbClr val="01CFFF"/>
                </a:solidFill>
                <a:latin typeface="Menlo Regular"/>
                <a:ea typeface="Menlo Regular"/>
                <a:cs typeface="Menlo Regular"/>
                <a:sym typeface="Menlo Regular"/>
              </a:defRPr>
            </a:pPr>
            <a:r>
              <a:t>#include &lt;new&gt;</a:t>
            </a:r>
            <a:endParaRPr>
              <a:solidFill>
                <a:srgbClr val="E6E6E6"/>
              </a:solidFill>
            </a:endParaRPr>
          </a:p>
          <a:p>
            <a:pPr algn="l" defTabSz="457200">
              <a:defRPr b="0" sz="2500">
                <a:solidFill>
                  <a:srgbClr val="E6E6E6"/>
                </a:solidFill>
                <a:latin typeface="Menlo Regular"/>
                <a:ea typeface="Menlo Regular"/>
                <a:cs typeface="Menlo Regular"/>
                <a:sym typeface="Menlo Regular"/>
              </a:defRPr>
            </a:pPr>
          </a:p>
          <a:p>
            <a:pPr algn="l" defTabSz="457200">
              <a:defRPr b="0" sz="2500">
                <a:solidFill>
                  <a:srgbClr val="569CD6"/>
                </a:solidFill>
                <a:latin typeface="Menlo Regular"/>
                <a:ea typeface="Menlo Regular"/>
                <a:cs typeface="Menlo Regular"/>
                <a:sym typeface="Menlo Regular"/>
              </a:defRPr>
            </a:pPr>
            <a:r>
              <a:t>template</a:t>
            </a:r>
            <a:r>
              <a:rPr>
                <a:solidFill>
                  <a:srgbClr val="E6E6E6"/>
                </a:solidFill>
              </a:rPr>
              <a:t> &lt;</a:t>
            </a:r>
            <a:r>
              <a:t>typename</a:t>
            </a:r>
            <a:r>
              <a:rPr>
                <a:solidFill>
                  <a:srgbClr val="E6E6E6"/>
                </a:solidFill>
              </a:rPr>
              <a:t> T&gt; </a:t>
            </a:r>
            <a:r>
              <a:t>struct</a:t>
            </a:r>
            <a:r>
              <a:rPr>
                <a:solidFill>
                  <a:srgbClr val="E6E6E6"/>
                </a:solidFill>
              </a:rPr>
              <a:t> </a:t>
            </a:r>
            <a:r>
              <a:rPr>
                <a:solidFill>
                  <a:srgbClr val="01CFFF"/>
                </a:solidFill>
              </a:rPr>
              <a:t>MyAlloc</a:t>
            </a:r>
            <a:r>
              <a:rPr>
                <a:solidFill>
                  <a:srgbClr val="E6E6E6"/>
                </a:solidFill>
              </a:rPr>
              <a:t> {</a:t>
            </a:r>
            <a:endParaRPr>
              <a:solidFill>
                <a:srgbClr val="E6E6E6"/>
              </a:solidFill>
            </a:endParaRPr>
          </a:p>
          <a:p>
            <a:pPr algn="l" defTabSz="457200">
              <a:defRPr b="0" sz="2500">
                <a:solidFill>
                  <a:srgbClr val="E6E6E6"/>
                </a:solidFill>
                <a:latin typeface="Menlo Regular"/>
                <a:ea typeface="Menlo Regular"/>
                <a:cs typeface="Menlo Regular"/>
                <a:sym typeface="Menlo Regular"/>
              </a:defRPr>
            </a:pPr>
            <a:r>
              <a:t>    </a:t>
            </a:r>
            <a:r>
              <a:rPr>
                <a:solidFill>
                  <a:srgbClr val="569CD6"/>
                </a:solidFill>
              </a:rPr>
              <a:t>typedef</a:t>
            </a:r>
            <a:r>
              <a:t> T value_type;</a:t>
            </a:r>
          </a:p>
          <a:p>
            <a:pPr algn="l" defTabSz="457200">
              <a:defRPr b="0" sz="2500">
                <a:solidFill>
                  <a:srgbClr val="E6E6E6"/>
                </a:solidFill>
                <a:latin typeface="Menlo Regular"/>
                <a:ea typeface="Menlo Regular"/>
                <a:cs typeface="Menlo Regular"/>
                <a:sym typeface="Menlo Regular"/>
              </a:defRPr>
            </a:pPr>
          </a:p>
          <a:p>
            <a:pPr algn="l" defTabSz="457200">
              <a:defRPr b="0" sz="2500">
                <a:solidFill>
                  <a:srgbClr val="E6E6E6"/>
                </a:solidFill>
                <a:latin typeface="Menlo Regular"/>
                <a:ea typeface="Menlo Regular"/>
                <a:cs typeface="Menlo Regular"/>
                <a:sym typeface="Menlo Regular"/>
              </a:defRPr>
            </a:pPr>
            <a:r>
              <a:t>    MyAlloc() { }</a:t>
            </a:r>
          </a:p>
          <a:p>
            <a:pPr algn="l" defTabSz="457200">
              <a:defRPr b="0" sz="2500">
                <a:solidFill>
                  <a:srgbClr val="E6E6E6"/>
                </a:solidFill>
                <a:latin typeface="Menlo Regular"/>
                <a:ea typeface="Menlo Regular"/>
                <a:cs typeface="Menlo Regular"/>
                <a:sym typeface="Menlo Regular"/>
              </a:defRPr>
            </a:pPr>
            <a:r>
              <a:t>    </a:t>
            </a:r>
            <a:r>
              <a:rPr>
                <a:solidFill>
                  <a:srgbClr val="569CD6"/>
                </a:solidFill>
              </a:rPr>
              <a:t>template</a:t>
            </a:r>
            <a:r>
              <a:t> &lt;</a:t>
            </a:r>
            <a:r>
              <a:rPr>
                <a:solidFill>
                  <a:srgbClr val="569CD6"/>
                </a:solidFill>
              </a:rPr>
              <a:t>typename</a:t>
            </a:r>
            <a:r>
              <a:t> U&gt; MyAlloc(</a:t>
            </a:r>
            <a:r>
              <a:rPr>
                <a:solidFill>
                  <a:srgbClr val="569CD6"/>
                </a:solidFill>
              </a:rPr>
              <a:t>const</a:t>
            </a:r>
            <a:r>
              <a:t> MyAlloc&lt;U&gt;&amp;) { }</a:t>
            </a:r>
          </a:p>
          <a:p>
            <a:pPr algn="l" defTabSz="457200">
              <a:defRPr b="0" sz="2500">
                <a:solidFill>
                  <a:srgbClr val="E6E6E6"/>
                </a:solidFill>
                <a:latin typeface="Menlo Regular"/>
                <a:ea typeface="Menlo Regular"/>
                <a:cs typeface="Menlo Regular"/>
                <a:sym typeface="Menlo Regular"/>
              </a:defRPr>
            </a:pPr>
          </a:p>
          <a:p>
            <a:pPr algn="l" defTabSz="457200">
              <a:defRPr b="0" sz="2500">
                <a:solidFill>
                  <a:srgbClr val="E6E6E6"/>
                </a:solidFill>
                <a:latin typeface="Menlo Regular"/>
                <a:ea typeface="Menlo Regular"/>
                <a:cs typeface="Menlo Regular"/>
                <a:sym typeface="Menlo Regular"/>
              </a:defRPr>
            </a:pPr>
            <a:r>
              <a:t>    </a:t>
            </a:r>
            <a:r>
              <a:rPr>
                <a:solidFill>
                  <a:srgbClr val="569CD6"/>
                </a:solidFill>
              </a:rPr>
              <a:t>bool</a:t>
            </a:r>
            <a:r>
              <a:t> </a:t>
            </a:r>
            <a:r>
              <a:rPr>
                <a:solidFill>
                  <a:srgbClr val="569CD6"/>
                </a:solidFill>
              </a:rPr>
              <a:t>operator</a:t>
            </a:r>
            <a:r>
              <a:t>==(</a:t>
            </a:r>
            <a:r>
              <a:rPr>
                <a:solidFill>
                  <a:srgbClr val="569CD6"/>
                </a:solidFill>
              </a:rPr>
              <a:t>const</a:t>
            </a:r>
            <a:r>
              <a:t> MyAlloc&amp;) </a:t>
            </a:r>
            <a:r>
              <a:rPr>
                <a:solidFill>
                  <a:srgbClr val="569CD6"/>
                </a:solidFill>
              </a:rPr>
              <a:t>const</a:t>
            </a:r>
            <a:r>
              <a:t> { </a:t>
            </a:r>
            <a:r>
              <a:rPr>
                <a:solidFill>
                  <a:srgbClr val="569CD6"/>
                </a:solidFill>
              </a:rPr>
              <a:t>return</a:t>
            </a:r>
            <a:r>
              <a:t> </a:t>
            </a:r>
            <a:r>
              <a:rPr>
                <a:solidFill>
                  <a:srgbClr val="569CD6"/>
                </a:solidFill>
              </a:rPr>
              <a:t>true</a:t>
            </a:r>
            <a:r>
              <a:t>; }</a:t>
            </a:r>
          </a:p>
          <a:p>
            <a:pPr algn="l" defTabSz="457200">
              <a:defRPr b="0" sz="2500">
                <a:solidFill>
                  <a:srgbClr val="E6E6E6"/>
                </a:solidFill>
                <a:latin typeface="Menlo Regular"/>
                <a:ea typeface="Menlo Regular"/>
                <a:cs typeface="Menlo Regular"/>
                <a:sym typeface="Menlo Regular"/>
              </a:defRPr>
            </a:pPr>
            <a:r>
              <a:t>    </a:t>
            </a:r>
            <a:r>
              <a:rPr>
                <a:solidFill>
                  <a:srgbClr val="569CD6"/>
                </a:solidFill>
              </a:rPr>
              <a:t>bool</a:t>
            </a:r>
            <a:r>
              <a:t> </a:t>
            </a:r>
            <a:r>
              <a:rPr>
                <a:solidFill>
                  <a:srgbClr val="569CD6"/>
                </a:solidFill>
              </a:rPr>
              <a:t>operator</a:t>
            </a:r>
            <a:r>
              <a:t>!=(</a:t>
            </a:r>
            <a:r>
              <a:rPr>
                <a:solidFill>
                  <a:srgbClr val="569CD6"/>
                </a:solidFill>
              </a:rPr>
              <a:t>const</a:t>
            </a:r>
            <a:r>
              <a:t> MyAlloc&amp;) </a:t>
            </a:r>
            <a:r>
              <a:rPr>
                <a:solidFill>
                  <a:srgbClr val="569CD6"/>
                </a:solidFill>
              </a:rPr>
              <a:t>const</a:t>
            </a:r>
            <a:r>
              <a:t> { </a:t>
            </a:r>
            <a:r>
              <a:rPr>
                <a:solidFill>
                  <a:srgbClr val="569CD6"/>
                </a:solidFill>
              </a:rPr>
              <a:t>return</a:t>
            </a:r>
            <a:r>
              <a:t> </a:t>
            </a:r>
            <a:r>
              <a:rPr>
                <a:solidFill>
                  <a:srgbClr val="569CD6"/>
                </a:solidFill>
              </a:rPr>
              <a:t>false</a:t>
            </a:r>
            <a:r>
              <a:t>; }</a:t>
            </a:r>
          </a:p>
          <a:p>
            <a:pPr algn="l" defTabSz="457200">
              <a:defRPr b="0" sz="2500">
                <a:solidFill>
                  <a:srgbClr val="E6E6E6"/>
                </a:solidFill>
                <a:latin typeface="Menlo Regular"/>
                <a:ea typeface="Menlo Regular"/>
                <a:cs typeface="Menlo Regular"/>
                <a:sym typeface="Menlo Regular"/>
              </a:defRPr>
            </a:pPr>
          </a:p>
          <a:p>
            <a:pPr algn="l" defTabSz="457200">
              <a:defRPr b="0" sz="2500">
                <a:solidFill>
                  <a:srgbClr val="E6E6E6"/>
                </a:solidFill>
                <a:latin typeface="Menlo Regular"/>
                <a:ea typeface="Menlo Regular"/>
                <a:cs typeface="Menlo Regular"/>
                <a:sym typeface="Menlo Regular"/>
              </a:defRPr>
            </a:pPr>
            <a:r>
              <a:t>    T * </a:t>
            </a:r>
            <a:r>
              <a:rPr>
                <a:solidFill>
                  <a:srgbClr val="01CFFF"/>
                </a:solidFill>
              </a:rPr>
              <a:t>allocate</a:t>
            </a:r>
            <a:r>
              <a:t>(</a:t>
            </a:r>
            <a:r>
              <a:rPr>
                <a:solidFill>
                  <a:srgbClr val="569CD6"/>
                </a:solidFill>
              </a:rPr>
              <a:t>const</a:t>
            </a:r>
            <a:r>
              <a:t> </a:t>
            </a:r>
            <a:r>
              <a:rPr>
                <a:solidFill>
                  <a:srgbClr val="569CD6"/>
                </a:solidFill>
              </a:rPr>
              <a:t>size_t</a:t>
            </a:r>
            <a:r>
              <a:t> n) </a:t>
            </a:r>
            <a:r>
              <a:rPr>
                <a:solidFill>
                  <a:srgbClr val="569CD6"/>
                </a:solidFill>
              </a:rPr>
              <a:t>const</a:t>
            </a:r>
            <a:r>
              <a:t> {</a:t>
            </a:r>
          </a:p>
          <a:p>
            <a:pPr algn="l" defTabSz="457200">
              <a:defRPr b="0" sz="2500">
                <a:solidFill>
                  <a:srgbClr val="E6E6E6"/>
                </a:solidFill>
                <a:latin typeface="Menlo Regular"/>
                <a:ea typeface="Menlo Regular"/>
                <a:cs typeface="Menlo Regular"/>
                <a:sym typeface="Menlo Regular"/>
              </a:defRPr>
            </a:pPr>
            <a:r>
              <a:t>        </a:t>
            </a:r>
            <a:r>
              <a:rPr>
                <a:solidFill>
                  <a:srgbClr val="569CD6"/>
                </a:solidFill>
              </a:rPr>
              <a:t>if</a:t>
            </a:r>
            <a:r>
              <a:t> (n == </a:t>
            </a:r>
            <a:r>
              <a:rPr>
                <a:solidFill>
                  <a:srgbClr val="B5CEA8"/>
                </a:solidFill>
              </a:rPr>
              <a:t>0</a:t>
            </a:r>
            <a:r>
              <a:t>) {</a:t>
            </a:r>
          </a:p>
          <a:p>
            <a:pPr algn="l" defTabSz="457200">
              <a:defRPr b="0" sz="2500">
                <a:solidFill>
                  <a:srgbClr val="E6E6E6"/>
                </a:solidFill>
                <a:latin typeface="Menlo Regular"/>
                <a:ea typeface="Menlo Regular"/>
                <a:cs typeface="Menlo Regular"/>
                <a:sym typeface="Menlo Regular"/>
              </a:defRPr>
            </a:pPr>
            <a:r>
              <a:t>            </a:t>
            </a:r>
            <a:r>
              <a:rPr>
                <a:solidFill>
                  <a:srgbClr val="569CD6"/>
                </a:solidFill>
              </a:rPr>
              <a:t>return</a:t>
            </a:r>
            <a:r>
              <a:t> </a:t>
            </a:r>
            <a:r>
              <a:rPr>
                <a:solidFill>
                  <a:srgbClr val="569CD6"/>
                </a:solidFill>
              </a:rPr>
              <a:t>nullptr</a:t>
            </a:r>
            <a:r>
              <a:t>;</a:t>
            </a:r>
          </a:p>
          <a:p>
            <a:pPr algn="l" defTabSz="457200">
              <a:defRPr b="0" sz="2500">
                <a:solidFill>
                  <a:srgbClr val="E6E6E6"/>
                </a:solidFill>
                <a:latin typeface="Menlo Regular"/>
                <a:ea typeface="Menlo Regular"/>
                <a:cs typeface="Menlo Regular"/>
                <a:sym typeface="Menlo Regular"/>
              </a:defRPr>
            </a:pPr>
            <a:r>
              <a:t>        }</a:t>
            </a:r>
          </a:p>
          <a:p>
            <a:pPr algn="l" defTabSz="457200">
              <a:defRPr b="0" sz="2500">
                <a:solidFill>
                  <a:srgbClr val="E6E6E6"/>
                </a:solidFill>
                <a:latin typeface="Menlo Regular"/>
                <a:ea typeface="Menlo Regular"/>
                <a:cs typeface="Menlo Regular"/>
                <a:sym typeface="Menlo Regular"/>
              </a:defRPr>
            </a:pPr>
          </a:p>
          <a:p>
            <a:pPr algn="l" defTabSz="457200">
              <a:defRPr b="0" sz="2500">
                <a:solidFill>
                  <a:srgbClr val="569CD6"/>
                </a:solidFill>
                <a:latin typeface="Menlo Regular"/>
                <a:ea typeface="Menlo Regular"/>
                <a:cs typeface="Menlo Regular"/>
                <a:sym typeface="Menlo Regular"/>
              </a:defRPr>
            </a:pPr>
            <a:r>
              <a:rPr>
                <a:solidFill>
                  <a:srgbClr val="E6E6E6"/>
                </a:solidFill>
              </a:rPr>
              <a:t>        </a:t>
            </a:r>
            <a:r>
              <a:t>if</a:t>
            </a:r>
            <a:r>
              <a:rPr>
                <a:solidFill>
                  <a:srgbClr val="E6E6E6"/>
                </a:solidFill>
              </a:rPr>
              <a:t> (n &gt; </a:t>
            </a:r>
            <a:r>
              <a:t>static_cast</a:t>
            </a:r>
            <a:r>
              <a:rPr>
                <a:solidFill>
                  <a:srgbClr val="E6E6E6"/>
                </a:solidFill>
              </a:rPr>
              <a:t>&lt;</a:t>
            </a:r>
            <a:r>
              <a:t>size_t</a:t>
            </a:r>
            <a:r>
              <a:rPr>
                <a:solidFill>
                  <a:srgbClr val="E6E6E6"/>
                </a:solidFill>
              </a:rPr>
              <a:t>&gt;(</a:t>
            </a:r>
            <a:r>
              <a:rPr>
                <a:solidFill>
                  <a:srgbClr val="B5CEA8"/>
                </a:solidFill>
              </a:rPr>
              <a:t>-1</a:t>
            </a:r>
            <a:r>
              <a:rPr>
                <a:solidFill>
                  <a:srgbClr val="E6E6E6"/>
                </a:solidFill>
              </a:rPr>
              <a:t>) / </a:t>
            </a:r>
            <a:r>
              <a:t>sizeof</a:t>
            </a:r>
            <a:r>
              <a:rPr>
                <a:solidFill>
                  <a:srgbClr val="E6E6E6"/>
                </a:solidFill>
              </a:rPr>
              <a:t>(T)) {</a:t>
            </a:r>
            <a:endParaRPr>
              <a:solidFill>
                <a:srgbClr val="E6E6E6"/>
              </a:solidFill>
            </a:endParaRPr>
          </a:p>
          <a:p>
            <a:pPr algn="l" defTabSz="457200">
              <a:defRPr b="0" sz="2500">
                <a:solidFill>
                  <a:srgbClr val="E6E6E6"/>
                </a:solidFill>
                <a:latin typeface="Menlo Regular"/>
                <a:ea typeface="Menlo Regular"/>
                <a:cs typeface="Menlo Regular"/>
                <a:sym typeface="Menlo Regular"/>
              </a:defRPr>
            </a:pPr>
            <a:r>
              <a:t>            </a:t>
            </a:r>
            <a:r>
              <a:rPr>
                <a:solidFill>
                  <a:srgbClr val="569CD6"/>
                </a:solidFill>
              </a:rPr>
              <a:t>throw</a:t>
            </a:r>
            <a:r>
              <a:t> </a:t>
            </a:r>
            <a:r>
              <a:rPr>
                <a:solidFill>
                  <a:srgbClr val="569CD6"/>
                </a:solidFill>
              </a:rPr>
              <a:t>std</a:t>
            </a:r>
            <a:r>
              <a:t>::bad_array_new_length();</a:t>
            </a:r>
          </a:p>
          <a:p>
            <a:pPr algn="l" defTabSz="457200">
              <a:defRPr b="0" sz="2500">
                <a:solidFill>
                  <a:srgbClr val="E6E6E6"/>
                </a:solidFill>
                <a:latin typeface="Menlo Regular"/>
                <a:ea typeface="Menlo Regular"/>
                <a:cs typeface="Menlo Regular"/>
                <a:sym typeface="Menlo Regular"/>
              </a:defRPr>
            </a:pPr>
            <a:r>
              <a:t>        }</a:t>
            </a:r>
          </a:p>
          <a:p>
            <a:pPr algn="l" defTabSz="457200">
              <a:defRPr b="0" sz="2500">
                <a:solidFill>
                  <a:srgbClr val="E6E6E6"/>
                </a:solidFill>
                <a:latin typeface="Menlo Regular"/>
                <a:ea typeface="Menlo Regular"/>
                <a:cs typeface="Menlo Regular"/>
                <a:sym typeface="Menlo Regular"/>
              </a:defRPr>
            </a:pPr>
          </a:p>
          <a:p>
            <a:pPr algn="l" defTabSz="457200">
              <a:defRPr b="0" sz="2500">
                <a:solidFill>
                  <a:srgbClr val="E6E6E6"/>
                </a:solidFill>
                <a:latin typeface="Menlo Regular"/>
                <a:ea typeface="Menlo Regular"/>
                <a:cs typeface="Menlo Regular"/>
                <a:sym typeface="Menlo Regular"/>
              </a:defRPr>
            </a:pPr>
            <a:r>
              <a:t>        </a:t>
            </a:r>
            <a:r>
              <a:rPr>
                <a:solidFill>
                  <a:srgbClr val="569CD6"/>
                </a:solidFill>
              </a:rPr>
              <a:t>void</a:t>
            </a:r>
            <a:r>
              <a:t> * </a:t>
            </a:r>
            <a:r>
              <a:rPr>
                <a:solidFill>
                  <a:srgbClr val="569CD6"/>
                </a:solidFill>
              </a:rPr>
              <a:t>const</a:t>
            </a:r>
            <a:r>
              <a:t> pv = </a:t>
            </a:r>
            <a:r>
              <a:rPr>
                <a:solidFill>
                  <a:srgbClr val="569CD6"/>
                </a:solidFill>
              </a:rPr>
              <a:t>malloc</a:t>
            </a:r>
            <a:r>
              <a:t>(n * </a:t>
            </a:r>
            <a:r>
              <a:rPr>
                <a:solidFill>
                  <a:srgbClr val="569CD6"/>
                </a:solidFill>
              </a:rPr>
              <a:t>sizeof</a:t>
            </a:r>
            <a:r>
              <a:t>(T));</a:t>
            </a:r>
          </a:p>
          <a:p>
            <a:pPr algn="l" defTabSz="457200">
              <a:defRPr b="0" sz="2500">
                <a:solidFill>
                  <a:srgbClr val="E6E6E6"/>
                </a:solidFill>
                <a:latin typeface="Menlo Regular"/>
                <a:ea typeface="Menlo Regular"/>
                <a:cs typeface="Menlo Regular"/>
                <a:sym typeface="Menlo Regular"/>
              </a:defRPr>
            </a:pPr>
          </a:p>
          <a:p>
            <a:pPr algn="l" defTabSz="457200">
              <a:defRPr b="0" sz="2500">
                <a:solidFill>
                  <a:srgbClr val="E6E6E6"/>
                </a:solidFill>
                <a:latin typeface="Menlo Regular"/>
                <a:ea typeface="Menlo Regular"/>
                <a:cs typeface="Menlo Regular"/>
                <a:sym typeface="Menlo Regular"/>
              </a:defRPr>
            </a:pPr>
            <a:r>
              <a:t>        </a:t>
            </a:r>
            <a:r>
              <a:rPr>
                <a:solidFill>
                  <a:srgbClr val="569CD6"/>
                </a:solidFill>
              </a:rPr>
              <a:t>if</a:t>
            </a:r>
            <a:r>
              <a:t> (!pv) {</a:t>
            </a:r>
          </a:p>
          <a:p>
            <a:pPr algn="l" defTabSz="457200">
              <a:defRPr b="0" sz="2500">
                <a:solidFill>
                  <a:srgbClr val="E6E6E6"/>
                </a:solidFill>
                <a:latin typeface="Menlo Regular"/>
                <a:ea typeface="Menlo Regular"/>
                <a:cs typeface="Menlo Regular"/>
                <a:sym typeface="Menlo Regular"/>
              </a:defRPr>
            </a:pPr>
            <a:r>
              <a:t>            </a:t>
            </a:r>
            <a:r>
              <a:rPr>
                <a:solidFill>
                  <a:srgbClr val="569CD6"/>
                </a:solidFill>
              </a:rPr>
              <a:t>throw</a:t>
            </a:r>
            <a:r>
              <a:t> </a:t>
            </a:r>
            <a:r>
              <a:rPr>
                <a:solidFill>
                  <a:srgbClr val="569CD6"/>
                </a:solidFill>
              </a:rPr>
              <a:t>std</a:t>
            </a:r>
            <a:r>
              <a:t>::bad_alloc();</a:t>
            </a:r>
          </a:p>
          <a:p>
            <a:pPr algn="l" defTabSz="457200">
              <a:defRPr b="0" sz="2500">
                <a:solidFill>
                  <a:srgbClr val="E6E6E6"/>
                </a:solidFill>
                <a:latin typeface="Menlo Regular"/>
                <a:ea typeface="Menlo Regular"/>
                <a:cs typeface="Menlo Regular"/>
                <a:sym typeface="Menlo Regular"/>
              </a:defRPr>
            </a:pPr>
            <a:r>
              <a:t>        }</a:t>
            </a:r>
          </a:p>
          <a:p>
            <a:pPr algn="l" defTabSz="457200">
              <a:defRPr b="0" sz="2500">
                <a:solidFill>
                  <a:srgbClr val="E6E6E6"/>
                </a:solidFill>
                <a:latin typeface="Menlo Regular"/>
                <a:ea typeface="Menlo Regular"/>
                <a:cs typeface="Menlo Regular"/>
                <a:sym typeface="Menlo Regular"/>
              </a:defRPr>
            </a:pPr>
          </a:p>
          <a:p>
            <a:pPr algn="l" defTabSz="457200">
              <a:defRPr b="0" sz="2500">
                <a:solidFill>
                  <a:srgbClr val="569CD6"/>
                </a:solidFill>
                <a:latin typeface="Menlo Regular"/>
                <a:ea typeface="Menlo Regular"/>
                <a:cs typeface="Menlo Regular"/>
                <a:sym typeface="Menlo Regular"/>
              </a:defRPr>
            </a:pPr>
            <a:r>
              <a:rPr>
                <a:solidFill>
                  <a:srgbClr val="E6E6E6"/>
                </a:solidFill>
              </a:rPr>
              <a:t>        </a:t>
            </a:r>
            <a:r>
              <a:t>return</a:t>
            </a:r>
            <a:r>
              <a:rPr>
                <a:solidFill>
                  <a:srgbClr val="E6E6E6"/>
                </a:solidFill>
              </a:rPr>
              <a:t> </a:t>
            </a:r>
            <a:r>
              <a:t>static_cast</a:t>
            </a:r>
            <a:r>
              <a:rPr>
                <a:solidFill>
                  <a:srgbClr val="E6E6E6"/>
                </a:solidFill>
              </a:rPr>
              <a:t>&lt;T *&gt;(pv);</a:t>
            </a:r>
            <a:endParaRPr>
              <a:solidFill>
                <a:srgbClr val="E6E6E6"/>
              </a:solidFill>
            </a:endParaRPr>
          </a:p>
          <a:p>
            <a:pPr algn="l" defTabSz="457200">
              <a:defRPr b="0" sz="2500">
                <a:solidFill>
                  <a:srgbClr val="E6E6E6"/>
                </a:solidFill>
                <a:latin typeface="Menlo Regular"/>
                <a:ea typeface="Menlo Regular"/>
                <a:cs typeface="Menlo Regular"/>
                <a:sym typeface="Menlo Regular"/>
              </a:defRPr>
            </a:pPr>
            <a:r>
              <a:t>    }</a:t>
            </a:r>
          </a:p>
          <a:p>
            <a:pPr algn="l" defTabSz="457200">
              <a:defRPr b="0" sz="2500">
                <a:solidFill>
                  <a:srgbClr val="E6E6E6"/>
                </a:solidFill>
                <a:latin typeface="Menlo Regular"/>
                <a:ea typeface="Menlo Regular"/>
                <a:cs typeface="Menlo Regular"/>
                <a:sym typeface="Menlo Regular"/>
              </a:defRPr>
            </a:pPr>
          </a:p>
          <a:p>
            <a:pPr algn="l" defTabSz="457200">
              <a:defRPr b="0" sz="2500">
                <a:solidFill>
                  <a:srgbClr val="01CFFF"/>
                </a:solidFill>
                <a:latin typeface="Menlo Regular"/>
                <a:ea typeface="Menlo Regular"/>
                <a:cs typeface="Menlo Regular"/>
                <a:sym typeface="Menlo Regular"/>
              </a:defRPr>
            </a:pPr>
            <a:r>
              <a:rPr>
                <a:solidFill>
                  <a:srgbClr val="E6E6E6"/>
                </a:solidFill>
              </a:rPr>
              <a:t>    </a:t>
            </a:r>
            <a:r>
              <a:rPr>
                <a:solidFill>
                  <a:srgbClr val="569CD6"/>
                </a:solidFill>
              </a:rPr>
              <a:t>void</a:t>
            </a:r>
            <a:r>
              <a:rPr>
                <a:solidFill>
                  <a:srgbClr val="E6E6E6"/>
                </a:solidFill>
              </a:rPr>
              <a:t> </a:t>
            </a:r>
            <a:r>
              <a:t>deallocate</a:t>
            </a:r>
            <a:r>
              <a:rPr>
                <a:solidFill>
                  <a:srgbClr val="E6E6E6"/>
                </a:solidFill>
              </a:rPr>
              <a:t>(T * </a:t>
            </a:r>
            <a:r>
              <a:rPr>
                <a:solidFill>
                  <a:srgbClr val="569CD6"/>
                </a:solidFill>
              </a:rPr>
              <a:t>const</a:t>
            </a:r>
            <a:r>
              <a:rPr>
                <a:solidFill>
                  <a:srgbClr val="E6E6E6"/>
                </a:solidFill>
              </a:rPr>
              <a:t> p, </a:t>
            </a:r>
            <a:r>
              <a:rPr>
                <a:solidFill>
                  <a:srgbClr val="569CD6"/>
                </a:solidFill>
              </a:rPr>
              <a:t>size_t</a:t>
            </a:r>
            <a:r>
              <a:rPr>
                <a:solidFill>
                  <a:srgbClr val="E6E6E6"/>
                </a:solidFill>
              </a:rPr>
              <a:t>) </a:t>
            </a:r>
            <a:r>
              <a:rPr>
                <a:solidFill>
                  <a:srgbClr val="569CD6"/>
                </a:solidFill>
              </a:rPr>
              <a:t>const</a:t>
            </a:r>
            <a:r>
              <a:rPr>
                <a:solidFill>
                  <a:srgbClr val="E6E6E6"/>
                </a:solidFill>
              </a:rPr>
              <a:t> {</a:t>
            </a:r>
            <a:endParaRPr>
              <a:solidFill>
                <a:srgbClr val="E6E6E6"/>
              </a:solidFill>
            </a:endParaRPr>
          </a:p>
          <a:p>
            <a:pPr algn="l" defTabSz="457200">
              <a:defRPr b="0" sz="2500">
                <a:solidFill>
                  <a:srgbClr val="E6E6E6"/>
                </a:solidFill>
                <a:latin typeface="Menlo Regular"/>
                <a:ea typeface="Menlo Regular"/>
                <a:cs typeface="Menlo Regular"/>
                <a:sym typeface="Menlo Regular"/>
              </a:defRPr>
            </a:pPr>
            <a:r>
              <a:t>        </a:t>
            </a:r>
            <a:r>
              <a:rPr>
                <a:solidFill>
                  <a:srgbClr val="569CD6"/>
                </a:solidFill>
              </a:rPr>
              <a:t>free</a:t>
            </a:r>
            <a:r>
              <a:t>(p);</a:t>
            </a:r>
          </a:p>
          <a:p>
            <a:pPr algn="l" defTabSz="457200">
              <a:defRPr b="0" sz="2500">
                <a:solidFill>
                  <a:srgbClr val="E6E6E6"/>
                </a:solidFill>
                <a:latin typeface="Menlo Regular"/>
                <a:ea typeface="Menlo Regular"/>
                <a:cs typeface="Menlo Regular"/>
                <a:sym typeface="Menlo Regular"/>
              </a:defRPr>
            </a:pPr>
            <a:r>
              <a:t>    }</a:t>
            </a:r>
          </a:p>
          <a:p>
            <a:pPr algn="l" defTabSz="457200">
              <a:defRPr b="0" sz="2500">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5" name="Template Alias declaration"/>
          <p:cNvSpPr txBox="1"/>
          <p:nvPr>
            <p:ph type="title"/>
          </p:nvPr>
        </p:nvSpPr>
        <p:spPr>
          <a:prstGeom prst="rect">
            <a:avLst/>
          </a:prstGeom>
        </p:spPr>
        <p:txBody>
          <a:bodyPr/>
          <a:lstStyle/>
          <a:p>
            <a:pPr/>
            <a:r>
              <a:t>Template Alias declaration</a:t>
            </a:r>
          </a:p>
        </p:txBody>
      </p:sp>
      <p:sp>
        <p:nvSpPr>
          <p:cNvPr id="1036"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1037" name="#include &lt;vector&gt;…"/>
          <p:cNvSpPr txBox="1"/>
          <p:nvPr/>
        </p:nvSpPr>
        <p:spPr>
          <a:xfrm>
            <a:off x="2198837" y="3225799"/>
            <a:ext cx="12224542" cy="939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5200"/>
              </a:lnSpc>
              <a:defRPr b="0" sz="3150">
                <a:latin typeface="Menlo Regular"/>
                <a:ea typeface="Menlo Regular"/>
                <a:cs typeface="Menlo Regular"/>
                <a:sym typeface="Menlo Regular"/>
              </a:defRPr>
            </a:pPr>
            <a:r>
              <a:rPr b="1"/>
              <a:t>#include &lt;vector&gt;</a:t>
            </a:r>
            <a:endParaRPr b="1"/>
          </a:p>
          <a:p>
            <a:pPr algn="l" defTabSz="457200">
              <a:lnSpc>
                <a:spcPts val="5200"/>
              </a:lnSpc>
              <a:defRPr b="0" sz="3150">
                <a:latin typeface="Menlo Regular"/>
                <a:ea typeface="Menlo Regular"/>
                <a:cs typeface="Menlo Regular"/>
                <a:sym typeface="Menlo Regular"/>
              </a:defRPr>
            </a:pPr>
            <a:r>
              <a:rPr b="1"/>
              <a:t>using MyIntVector = std::vector&lt;int, MyAlloc&lt;int&gt;&gt;;</a:t>
            </a:r>
            <a:endParaRPr b="1"/>
          </a:p>
          <a:p>
            <a:pPr algn="l" defTabSz="457200">
              <a:lnSpc>
                <a:spcPts val="5200"/>
              </a:lnSpc>
              <a:defRPr b="0" sz="3150">
                <a:latin typeface="Menlo Regular"/>
                <a:ea typeface="Menlo Regular"/>
                <a:cs typeface="Menlo Regular"/>
                <a:sym typeface="Menlo Regular"/>
              </a:defRPr>
            </a:pPr>
            <a:endParaRPr b="1"/>
          </a:p>
          <a:p>
            <a:pPr algn="l" defTabSz="457200">
              <a:lnSpc>
                <a:spcPts val="5200"/>
              </a:lnSpc>
              <a:defRPr b="0" sz="3150">
                <a:latin typeface="Menlo Regular"/>
                <a:ea typeface="Menlo Regular"/>
                <a:cs typeface="Menlo Regular"/>
                <a:sym typeface="Menlo Regular"/>
              </a:defRPr>
            </a:pPr>
            <a:r>
              <a:rPr b="1"/>
              <a:t>#include &lt;iostream&gt;</a:t>
            </a:r>
            <a:endParaRPr b="1"/>
          </a:p>
          <a:p>
            <a:pPr algn="l" defTabSz="457200">
              <a:lnSpc>
                <a:spcPts val="5200"/>
              </a:lnSpc>
              <a:defRPr b="0" sz="3150">
                <a:latin typeface="Menlo Regular"/>
                <a:ea typeface="Menlo Regular"/>
                <a:cs typeface="Menlo Regular"/>
                <a:sym typeface="Menlo Regular"/>
              </a:defRPr>
            </a:pPr>
            <a:endParaRPr b="1"/>
          </a:p>
          <a:p>
            <a:pPr algn="l" defTabSz="457200">
              <a:lnSpc>
                <a:spcPts val="5200"/>
              </a:lnSpc>
              <a:defRPr b="0" sz="3150">
                <a:latin typeface="Menlo Regular"/>
                <a:ea typeface="Menlo Regular"/>
                <a:cs typeface="Menlo Regular"/>
                <a:sym typeface="Menlo Regular"/>
              </a:defRPr>
            </a:pPr>
            <a:r>
              <a:rPr b="1"/>
              <a:t>int main ()</a:t>
            </a:r>
            <a:endParaRPr b="1"/>
          </a:p>
          <a:p>
            <a:pPr algn="l" defTabSz="457200">
              <a:lnSpc>
                <a:spcPts val="5200"/>
              </a:lnSpc>
              <a:defRPr b="0" sz="3150">
                <a:latin typeface="Menlo Regular"/>
                <a:ea typeface="Menlo Regular"/>
                <a:cs typeface="Menlo Regular"/>
                <a:sym typeface="Menlo Regular"/>
              </a:defRPr>
            </a:pPr>
            <a:r>
              <a:rPr b="1"/>
              <a:t>{</a:t>
            </a:r>
            <a:endParaRPr b="1"/>
          </a:p>
          <a:p>
            <a:pPr algn="l" defTabSz="457200">
              <a:lnSpc>
                <a:spcPts val="5200"/>
              </a:lnSpc>
              <a:defRPr b="0" sz="3150">
                <a:latin typeface="Menlo Regular"/>
                <a:ea typeface="Menlo Regular"/>
                <a:cs typeface="Menlo Regular"/>
                <a:sym typeface="Menlo Regular"/>
              </a:defRPr>
            </a:pPr>
            <a:r>
              <a:rPr b="1"/>
              <a:t>    MyIntVector foov = { 1701, 1764, 1664 };</a:t>
            </a:r>
            <a:endParaRPr b="1"/>
          </a:p>
          <a:p>
            <a:pPr algn="l" defTabSz="457200">
              <a:lnSpc>
                <a:spcPts val="5200"/>
              </a:lnSpc>
              <a:defRPr b="0" sz="3150">
                <a:latin typeface="Menlo Regular"/>
                <a:ea typeface="Menlo Regular"/>
                <a:cs typeface="Menlo Regular"/>
                <a:sym typeface="Menlo Regular"/>
              </a:defRPr>
            </a:pPr>
            <a:endParaRPr b="1"/>
          </a:p>
          <a:p>
            <a:pPr algn="l" defTabSz="457200">
              <a:lnSpc>
                <a:spcPts val="5200"/>
              </a:lnSpc>
              <a:defRPr b="0" sz="3150">
                <a:latin typeface="Menlo Regular"/>
                <a:ea typeface="Menlo Regular"/>
                <a:cs typeface="Menlo Regular"/>
                <a:sym typeface="Menlo Regular"/>
              </a:defRPr>
            </a:pPr>
            <a:r>
              <a:rPr b="1"/>
              <a:t>    for (auto a: foov) std::cout &lt;&lt; a &lt;&lt; " ";</a:t>
            </a:r>
            <a:endParaRPr b="1"/>
          </a:p>
          <a:p>
            <a:pPr algn="l" defTabSz="457200">
              <a:lnSpc>
                <a:spcPts val="5200"/>
              </a:lnSpc>
              <a:defRPr b="0" sz="3150">
                <a:latin typeface="Menlo Regular"/>
                <a:ea typeface="Menlo Regular"/>
                <a:cs typeface="Menlo Regular"/>
                <a:sym typeface="Menlo Regular"/>
              </a:defRPr>
            </a:pPr>
            <a:r>
              <a:rPr b="1"/>
              <a:t>    std::cout &lt;&lt; "\n";</a:t>
            </a:r>
            <a:endParaRPr b="1"/>
          </a:p>
          <a:p>
            <a:pPr algn="l" defTabSz="457200">
              <a:lnSpc>
                <a:spcPts val="5200"/>
              </a:lnSpc>
              <a:defRPr b="0" sz="3150">
                <a:latin typeface="Menlo Regular"/>
                <a:ea typeface="Menlo Regular"/>
                <a:cs typeface="Menlo Regular"/>
                <a:sym typeface="Menlo Regular"/>
              </a:defRPr>
            </a:pPr>
            <a:endParaRPr b="1"/>
          </a:p>
          <a:p>
            <a:pPr algn="l" defTabSz="457200">
              <a:lnSpc>
                <a:spcPts val="5200"/>
              </a:lnSpc>
              <a:defRPr b="0" sz="3150">
                <a:latin typeface="Menlo Regular"/>
                <a:ea typeface="Menlo Regular"/>
                <a:cs typeface="Menlo Regular"/>
                <a:sym typeface="Menlo Regular"/>
              </a:defRPr>
            </a:pPr>
            <a:r>
              <a:rPr b="1"/>
              <a:t>    return 0;</a:t>
            </a:r>
            <a:endParaRPr b="1"/>
          </a:p>
          <a:p>
            <a:pPr algn="l" defTabSz="457200">
              <a:lnSpc>
                <a:spcPts val="5200"/>
              </a:lnSpc>
              <a:defRPr b="0" sz="3150">
                <a:latin typeface="Menlo Regular"/>
                <a:ea typeface="Menlo Regular"/>
                <a:cs typeface="Menlo Regular"/>
                <a:sym typeface="Menlo Regular"/>
              </a:defRPr>
            </a:pPr>
            <a:r>
              <a:rPr b="1"/>
              <a:t>}</a:t>
            </a:r>
            <a:endParaRPr b="1"/>
          </a:p>
          <a:p>
            <a:pPr algn="l" defTabSz="457200">
              <a:defRPr b="0" sz="3060"/>
            </a:pPr>
            <a:r>
              <a:rPr b="1"/>
              <a:t>Output</a:t>
            </a:r>
            <a:endParaRPr b="1"/>
          </a:p>
          <a:p>
            <a:pPr defTabSz="457200">
              <a:lnSpc>
                <a:spcPts val="5600"/>
              </a:lnSpc>
              <a:defRPr b="0" sz="3380">
                <a:latin typeface="Times Roman"/>
                <a:ea typeface="Times Roman"/>
                <a:cs typeface="Times Roman"/>
                <a:sym typeface="Times Roman"/>
              </a:defRPr>
            </a:pPr>
            <a:endParaRPr b="1"/>
          </a:p>
          <a:p>
            <a:pPr defTabSz="457200">
              <a:lnSpc>
                <a:spcPts val="5700"/>
              </a:lnSpc>
              <a:defRPr b="0" sz="3450">
                <a:latin typeface="Times Roman"/>
                <a:ea typeface="Times Roman"/>
                <a:cs typeface="Times Roman"/>
                <a:sym typeface="Times Roman"/>
              </a:defRPr>
            </a:pPr>
            <a:endParaRPr b="1"/>
          </a:p>
          <a:p>
            <a:pPr algn="l" defTabSz="457200">
              <a:lnSpc>
                <a:spcPts val="5200"/>
              </a:lnSpc>
              <a:defRPr b="0" sz="3150">
                <a:latin typeface="Menlo Regular"/>
                <a:ea typeface="Menlo Regular"/>
                <a:cs typeface="Menlo Regular"/>
                <a:sym typeface="Menlo Regular"/>
              </a:defRPr>
            </a:pPr>
            <a:r>
              <a:rPr b="1"/>
              <a:t>1701 1764 1664</a:t>
            </a:r>
            <a:endParaRPr b="1"/>
          </a:p>
        </p:txBody>
      </p:sp>
    </p:spTree>
  </p:cSld>
  <p:clrMapOvr>
    <a:masterClrMapping/>
  </p:clrMapOvr>
  <p:transition xmlns:p14="http://schemas.microsoft.com/office/powerpoint/2010/main" spd="med" advClick="1"/>
</p:sld>
</file>

<file path=ppt/slides/slide2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 name="Non-move  Constructor"/>
          <p:cNvSpPr txBox="1"/>
          <p:nvPr>
            <p:ph type="title"/>
          </p:nvPr>
        </p:nvSpPr>
        <p:spPr>
          <a:prstGeom prst="rect">
            <a:avLst/>
          </a:prstGeom>
        </p:spPr>
        <p:txBody>
          <a:bodyPr/>
          <a:lstStyle>
            <a:lvl1pPr>
              <a:defRPr>
                <a:latin typeface="Arial"/>
                <a:ea typeface="Arial"/>
                <a:cs typeface="Arial"/>
                <a:sym typeface="Arial"/>
              </a:defRPr>
            </a:lvl1pPr>
          </a:lstStyle>
          <a:p>
            <a:pPr>
              <a:defRPr>
                <a:latin typeface="+mn-lt"/>
                <a:ea typeface="+mn-ea"/>
                <a:cs typeface="+mn-cs"/>
                <a:sym typeface="Helvetica Neue Medium"/>
              </a:defRPr>
            </a:pPr>
            <a:r>
              <a:rPr>
                <a:latin typeface="Arial"/>
                <a:ea typeface="Arial"/>
                <a:cs typeface="Arial"/>
                <a:sym typeface="Arial"/>
              </a:rPr>
              <a:t>Non-move  Constructor </a:t>
            </a:r>
          </a:p>
        </p:txBody>
      </p:sp>
      <p:sp>
        <p:nvSpPr>
          <p:cNvPr id="1040" name="Double-click to edit"/>
          <p:cNvSpPr txBox="1"/>
          <p:nvPr>
            <p:ph type="body" idx="1"/>
          </p:nvPr>
        </p:nvSpPr>
        <p:spPr>
          <a:xfrm>
            <a:off x="2095500" y="3098800"/>
            <a:ext cx="21005800" cy="9296400"/>
          </a:xfrm>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1041" name="Trying to move A…"/>
          <p:cNvSpPr txBox="1"/>
          <p:nvPr/>
        </p:nvSpPr>
        <p:spPr>
          <a:xfrm>
            <a:off x="1803328" y="5416549"/>
            <a:ext cx="22688396" cy="501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39419">
              <a:tabLst>
                <a:tab pos="431800" algn="l"/>
              </a:tabLst>
              <a:defRPr sz="1400">
                <a:solidFill>
                  <a:srgbClr val="FFFFFF"/>
                </a:solidFill>
                <a:latin typeface="Menlo Regular"/>
                <a:ea typeface="Menlo Regular"/>
                <a:cs typeface="Menlo Regular"/>
                <a:sym typeface="Menlo Regular"/>
              </a:defRPr>
            </a:pPr>
            <a:r>
              <a:t>T</a:t>
            </a:r>
            <a:r>
              <a:rPr sz="3700"/>
              <a:t>rying to move A</a:t>
            </a:r>
            <a:endParaRPr sz="3700"/>
          </a:p>
          <a:p>
            <a:pPr algn="l" defTabSz="439419">
              <a:tabLst>
                <a:tab pos="431800" algn="l"/>
              </a:tabLst>
              <a:defRPr sz="3700">
                <a:solidFill>
                  <a:srgbClr val="FFFFFF"/>
                </a:solidFill>
                <a:latin typeface="Menlo Regular"/>
                <a:ea typeface="Menlo Regular"/>
                <a:cs typeface="Menlo Regular"/>
                <a:sym typeface="Menlo Regular"/>
              </a:defRPr>
            </a:pPr>
            <a:r>
              <a:t>Before move, a1.s = "test" a1.k = -1</a:t>
            </a:r>
          </a:p>
          <a:p>
            <a:pPr algn="l" defTabSz="439419">
              <a:tabLst>
                <a:tab pos="431800" algn="l"/>
              </a:tabLst>
              <a:defRPr sz="3700">
                <a:solidFill>
                  <a:srgbClr val="FFFFFF"/>
                </a:solidFill>
                <a:latin typeface="Menlo Regular"/>
                <a:ea typeface="Menlo Regular"/>
                <a:cs typeface="Menlo Regular"/>
                <a:sym typeface="Menlo Regular"/>
              </a:defRPr>
            </a:pPr>
            <a:r>
              <a:t>After move, a1.s = "" a1.k = 0</a:t>
            </a:r>
          </a:p>
          <a:p>
            <a:pPr algn="l" defTabSz="439419">
              <a:tabLst>
                <a:tab pos="431800" algn="l"/>
              </a:tabLst>
              <a:defRPr sz="3700">
                <a:solidFill>
                  <a:srgbClr val="FFFFFF"/>
                </a:solidFill>
                <a:latin typeface="Menlo Regular"/>
                <a:ea typeface="Menlo Regular"/>
                <a:cs typeface="Menlo Regular"/>
                <a:sym typeface="Menlo Regular"/>
              </a:defRPr>
            </a:pPr>
            <a:r>
              <a:t>Trying to move B</a:t>
            </a:r>
          </a:p>
          <a:p>
            <a:pPr algn="l" defTabSz="439419">
              <a:tabLst>
                <a:tab pos="431800" algn="l"/>
              </a:tabLst>
              <a:defRPr sz="3700">
                <a:solidFill>
                  <a:srgbClr val="FFFFFF"/>
                </a:solidFill>
                <a:latin typeface="Menlo Regular"/>
                <a:ea typeface="Menlo Regular"/>
                <a:cs typeface="Menlo Regular"/>
                <a:sym typeface="Menlo Regular"/>
              </a:defRPr>
            </a:pPr>
            <a:r>
              <a:t>Before move, b1.s = "test"</a:t>
            </a:r>
          </a:p>
          <a:p>
            <a:pPr algn="l" defTabSz="439419">
              <a:tabLst>
                <a:tab pos="431800" algn="l"/>
              </a:tabLst>
              <a:defRPr sz="3700">
                <a:solidFill>
                  <a:srgbClr val="FFFFFF"/>
                </a:solidFill>
                <a:latin typeface="Menlo Regular"/>
                <a:ea typeface="Menlo Regular"/>
                <a:cs typeface="Menlo Regular"/>
                <a:sym typeface="Menlo Regular"/>
              </a:defRPr>
            </a:pPr>
            <a:r>
              <a:t>After move, b1.s = ""</a:t>
            </a:r>
          </a:p>
          <a:p>
            <a:pPr algn="l" defTabSz="439419">
              <a:tabLst>
                <a:tab pos="431800" algn="l"/>
              </a:tabLst>
              <a:defRPr sz="3700">
                <a:solidFill>
                  <a:srgbClr val="FFFFFF"/>
                </a:solidFill>
                <a:latin typeface="Menlo Regular"/>
                <a:ea typeface="Menlo Regular"/>
                <a:cs typeface="Menlo Regular"/>
                <a:sym typeface="Menlo Regular"/>
              </a:defRPr>
            </a:pPr>
            <a:r>
              <a:t>Trying to move C</a:t>
            </a:r>
          </a:p>
          <a:p>
            <a:pPr algn="l" defTabSz="439419">
              <a:tabLst>
                <a:tab pos="431800" algn="l"/>
              </a:tabLst>
              <a:defRPr sz="3700">
                <a:solidFill>
                  <a:srgbClr val="FFFFFF"/>
                </a:solidFill>
                <a:latin typeface="Menlo Regular"/>
                <a:ea typeface="Menlo Regular"/>
                <a:cs typeface="Menlo Regular"/>
                <a:sym typeface="Menlo Regular"/>
              </a:defRPr>
            </a:pPr>
            <a:r>
              <a:t>move failed!</a:t>
            </a:r>
          </a:p>
          <a:p>
            <a:pPr algn="l" defTabSz="439419">
              <a:tabLst>
                <a:tab pos="431800" algn="l"/>
              </a:tabLst>
              <a:defRPr sz="3700">
                <a:solidFill>
                  <a:srgbClr val="FFFFFF"/>
                </a:solidFill>
                <a:latin typeface="Menlo Regular"/>
                <a:ea typeface="Menlo Regular"/>
                <a:cs typeface="Menlo Regular"/>
                <a:sym typeface="Menlo Regular"/>
              </a:defRPr>
            </a:pPr>
            <a:r>
              <a:t>Trying to move D</a:t>
            </a:r>
          </a:p>
        </p:txBody>
      </p:sp>
    </p:spTree>
  </p:cSld>
  <p:clrMapOvr>
    <a:masterClrMapping/>
  </p:clrMapOvr>
  <p:transition xmlns:p14="http://schemas.microsoft.com/office/powerpoint/2010/main" spd="med" advClick="1"/>
</p:sld>
</file>

<file path=ppt/slides/slide2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3" name="Exception Handling set terminate"/>
          <p:cNvSpPr txBox="1"/>
          <p:nvPr>
            <p:ph type="title"/>
          </p:nvPr>
        </p:nvSpPr>
        <p:spPr>
          <a:prstGeom prst="rect">
            <a:avLst/>
          </a:prstGeom>
        </p:spPr>
        <p:txBody>
          <a:bodyPr/>
          <a:lstStyle>
            <a:lvl1pPr defTabSz="784225">
              <a:defRPr sz="10640"/>
            </a:lvl1pPr>
          </a:lstStyle>
          <a:p>
            <a:pPr/>
            <a:r>
              <a:t>Exception Handling set terminate</a:t>
            </a:r>
          </a:p>
        </p:txBody>
      </p:sp>
      <p:sp>
        <p:nvSpPr>
          <p:cNvPr id="1044" name="// set_terminate example…"/>
          <p:cNvSpPr txBox="1"/>
          <p:nvPr>
            <p:ph type="body" idx="1"/>
          </p:nvPr>
        </p:nvSpPr>
        <p:spPr>
          <a:prstGeom prst="rect">
            <a:avLst/>
          </a:prstGeom>
        </p:spPr>
        <p:txBody>
          <a:bodyPr/>
          <a:lstStyle/>
          <a:p>
            <a:pPr marL="0" indent="0" defTabSz="457200">
              <a:spcBef>
                <a:spcPts val="0"/>
              </a:spcBef>
              <a:buSzTx/>
              <a:buNone/>
              <a:defRPr sz="1200">
                <a:solidFill>
                  <a:srgbClr val="007000"/>
                </a:solidFill>
                <a:latin typeface="Courier"/>
                <a:ea typeface="Courier"/>
                <a:cs typeface="Courier"/>
                <a:sym typeface="Courier"/>
              </a:defRPr>
            </a:pPr>
            <a:r>
              <a:t>/</a:t>
            </a:r>
            <a:r>
              <a:rPr sz="3600"/>
              <a:t>/ set_terminate example</a:t>
            </a:r>
            <a:endParaRPr sz="3600">
              <a:solidFill>
                <a:srgbClr val="000000"/>
              </a:solidFill>
            </a:endParaRPr>
          </a:p>
          <a:p>
            <a:pPr marL="0" indent="0" defTabSz="457200">
              <a:spcBef>
                <a:spcPts val="0"/>
              </a:spcBef>
              <a:buSzTx/>
              <a:buNone/>
              <a:defRPr sz="3600">
                <a:solidFill>
                  <a:srgbClr val="500070"/>
                </a:solidFill>
                <a:latin typeface="Courier"/>
                <a:ea typeface="Courier"/>
                <a:cs typeface="Courier"/>
                <a:sym typeface="Courier"/>
              </a:defRPr>
            </a:pPr>
            <a:r>
              <a:t>#include &lt;iostream&gt;       </a:t>
            </a:r>
            <a:r>
              <a:rPr>
                <a:solidFill>
                  <a:srgbClr val="007000"/>
                </a:solidFill>
              </a:rPr>
              <a:t>// std::cerr</a:t>
            </a:r>
            <a:endParaRPr>
              <a:solidFill>
                <a:srgbClr val="000000"/>
              </a:solidFill>
            </a:endParaRPr>
          </a:p>
          <a:p>
            <a:pPr marL="0" indent="0" defTabSz="457200">
              <a:spcBef>
                <a:spcPts val="0"/>
              </a:spcBef>
              <a:buSzTx/>
              <a:buNone/>
              <a:defRPr sz="3600">
                <a:solidFill>
                  <a:srgbClr val="500070"/>
                </a:solidFill>
                <a:latin typeface="Courier"/>
                <a:ea typeface="Courier"/>
                <a:cs typeface="Courier"/>
                <a:sym typeface="Courier"/>
              </a:defRPr>
            </a:pPr>
            <a:r>
              <a:t>#include &lt;exception&gt;      </a:t>
            </a:r>
            <a:r>
              <a:rPr>
                <a:solidFill>
                  <a:srgbClr val="007000"/>
                </a:solidFill>
              </a:rPr>
              <a:t>// std::set_terminate</a:t>
            </a:r>
            <a:endParaRPr>
              <a:solidFill>
                <a:srgbClr val="000000"/>
              </a:solidFill>
            </a:endParaRPr>
          </a:p>
          <a:p>
            <a:pPr marL="0" indent="0" defTabSz="457200">
              <a:spcBef>
                <a:spcPts val="0"/>
              </a:spcBef>
              <a:buSzTx/>
              <a:buNone/>
              <a:defRPr sz="3600">
                <a:solidFill>
                  <a:srgbClr val="500070"/>
                </a:solidFill>
                <a:latin typeface="Courier"/>
                <a:ea typeface="Courier"/>
                <a:cs typeface="Courier"/>
                <a:sym typeface="Courier"/>
              </a:defRPr>
            </a:pPr>
            <a:r>
              <a:t>#include &lt;cstdlib&gt;        </a:t>
            </a:r>
            <a:r>
              <a:rPr>
                <a:solidFill>
                  <a:srgbClr val="007000"/>
                </a:solidFill>
              </a:rPr>
              <a:t>// std::abort</a:t>
            </a:r>
            <a:endParaRPr>
              <a:solidFill>
                <a:srgbClr val="000000"/>
              </a:solidFill>
            </a:endParaRPr>
          </a:p>
          <a:p>
            <a:pPr marL="0" indent="0" defTabSz="457200">
              <a:spcBef>
                <a:spcPts val="0"/>
              </a:spcBef>
              <a:buSzTx/>
              <a:buNone/>
              <a:defRPr sz="3600">
                <a:latin typeface="Courier"/>
                <a:ea typeface="Courier"/>
                <a:cs typeface="Courier"/>
                <a:sym typeface="Courier"/>
              </a:defRPr>
            </a:pPr>
          </a:p>
          <a:p>
            <a:pPr marL="0" indent="0" defTabSz="457200">
              <a:spcBef>
                <a:spcPts val="0"/>
              </a:spcBef>
              <a:buSzTx/>
              <a:buNone/>
              <a:defRPr sz="3600">
                <a:latin typeface="Courier"/>
                <a:ea typeface="Courier"/>
                <a:cs typeface="Courier"/>
                <a:sym typeface="Courier"/>
              </a:defRPr>
            </a:pPr>
            <a:r>
              <a:rPr>
                <a:solidFill>
                  <a:srgbClr val="0000B0"/>
                </a:solidFill>
              </a:rPr>
              <a:t>void</a:t>
            </a:r>
            <a:r>
              <a:t> myterminate () {</a:t>
            </a:r>
          </a:p>
          <a:p>
            <a:pPr marL="0" indent="0" defTabSz="457200">
              <a:spcBef>
                <a:spcPts val="0"/>
              </a:spcBef>
              <a:buSzTx/>
              <a:buNone/>
              <a:defRPr sz="3600">
                <a:solidFill>
                  <a:srgbClr val="600030"/>
                </a:solidFill>
                <a:latin typeface="Courier"/>
                <a:ea typeface="Courier"/>
                <a:cs typeface="Courier"/>
                <a:sym typeface="Courier"/>
              </a:defRPr>
            </a:pPr>
            <a:r>
              <a:rPr>
                <a:solidFill>
                  <a:srgbClr val="000000"/>
                </a:solidFill>
              </a:rPr>
              <a:t>  std::cerr &lt;&lt; </a:t>
            </a:r>
            <a:r>
              <a:t>"terminate handler called\n"</a:t>
            </a:r>
            <a:r>
              <a:rPr>
                <a:solidFill>
                  <a:srgbClr val="000000"/>
                </a:solidFill>
              </a:rPr>
              <a:t>;</a:t>
            </a:r>
            <a:endParaRPr>
              <a:solidFill>
                <a:srgbClr val="000000"/>
              </a:solidFill>
            </a:endParaRPr>
          </a:p>
          <a:p>
            <a:pPr marL="0" indent="0" defTabSz="457200">
              <a:spcBef>
                <a:spcPts val="0"/>
              </a:spcBef>
              <a:buSzTx/>
              <a:buNone/>
              <a:defRPr sz="3600">
                <a:solidFill>
                  <a:srgbClr val="007000"/>
                </a:solidFill>
                <a:latin typeface="Courier"/>
                <a:ea typeface="Courier"/>
                <a:cs typeface="Courier"/>
                <a:sym typeface="Courier"/>
              </a:defRPr>
            </a:pPr>
            <a:r>
              <a:rPr>
                <a:solidFill>
                  <a:srgbClr val="000000"/>
                </a:solidFill>
              </a:rPr>
              <a:t>  abort();  </a:t>
            </a:r>
            <a:r>
              <a:t>// forces abnormal termination</a:t>
            </a:r>
            <a:endParaRPr>
              <a:solidFill>
                <a:srgbClr val="000000"/>
              </a:solidFill>
            </a:endParaRPr>
          </a:p>
          <a:p>
            <a:pPr marL="0" indent="0" defTabSz="457200">
              <a:spcBef>
                <a:spcPts val="0"/>
              </a:spcBef>
              <a:buSzTx/>
              <a:buNone/>
              <a:defRPr sz="3600">
                <a:latin typeface="Courier"/>
                <a:ea typeface="Courier"/>
                <a:cs typeface="Courier"/>
                <a:sym typeface="Courier"/>
              </a:defRPr>
            </a:pPr>
            <a:r>
              <a:t>}</a:t>
            </a:r>
          </a:p>
          <a:p>
            <a:pPr marL="0" indent="0" defTabSz="457200">
              <a:spcBef>
                <a:spcPts val="0"/>
              </a:spcBef>
              <a:buSzTx/>
              <a:buNone/>
              <a:defRPr sz="3600">
                <a:latin typeface="Courier"/>
                <a:ea typeface="Courier"/>
                <a:cs typeface="Courier"/>
                <a:sym typeface="Courier"/>
              </a:defRPr>
            </a:pPr>
          </a:p>
          <a:p>
            <a:pPr marL="0" indent="0" defTabSz="457200">
              <a:spcBef>
                <a:spcPts val="0"/>
              </a:spcBef>
              <a:buSzTx/>
              <a:buNone/>
              <a:defRPr sz="3600">
                <a:latin typeface="Courier"/>
                <a:ea typeface="Courier"/>
                <a:cs typeface="Courier"/>
                <a:sym typeface="Courier"/>
              </a:defRPr>
            </a:pPr>
            <a:r>
              <a:rPr>
                <a:solidFill>
                  <a:srgbClr val="0000B0"/>
                </a:solidFill>
              </a:rPr>
              <a:t>int</a:t>
            </a:r>
            <a:r>
              <a:t> main (</a:t>
            </a:r>
            <a:r>
              <a:rPr>
                <a:solidFill>
                  <a:srgbClr val="0000B0"/>
                </a:solidFill>
              </a:rPr>
              <a:t>void</a:t>
            </a:r>
            <a:r>
              <a:t>) {</a:t>
            </a:r>
          </a:p>
          <a:p>
            <a:pPr marL="0" indent="0" defTabSz="457200">
              <a:spcBef>
                <a:spcPts val="0"/>
              </a:spcBef>
              <a:buSzTx/>
              <a:buNone/>
              <a:defRPr sz="3600">
                <a:latin typeface="Courier"/>
                <a:ea typeface="Courier"/>
                <a:cs typeface="Courier"/>
                <a:sym typeface="Courier"/>
              </a:defRPr>
            </a:pPr>
            <a:r>
              <a:t>  std::set_terminate (myterminate);</a:t>
            </a:r>
          </a:p>
          <a:p>
            <a:pPr marL="0" indent="0" defTabSz="457200">
              <a:spcBef>
                <a:spcPts val="0"/>
              </a:spcBef>
              <a:buSzTx/>
              <a:buNone/>
              <a:defRPr sz="3600">
                <a:solidFill>
                  <a:srgbClr val="007000"/>
                </a:solidFill>
                <a:latin typeface="Courier"/>
                <a:ea typeface="Courier"/>
                <a:cs typeface="Courier"/>
                <a:sym typeface="Courier"/>
              </a:defRPr>
            </a:pPr>
            <a:r>
              <a:rPr>
                <a:solidFill>
                  <a:srgbClr val="000000"/>
                </a:solidFill>
              </a:rPr>
              <a:t>  </a:t>
            </a:r>
            <a:r>
              <a:rPr>
                <a:solidFill>
                  <a:srgbClr val="0000B0"/>
                </a:solidFill>
              </a:rPr>
              <a:t>throw</a:t>
            </a:r>
            <a:r>
              <a:rPr>
                <a:solidFill>
                  <a:srgbClr val="000000"/>
                </a:solidFill>
              </a:rPr>
              <a:t> 0;  </a:t>
            </a:r>
            <a:r>
              <a:t>// unhandled exception: calls terminate handler</a:t>
            </a:r>
            <a:endParaRPr>
              <a:solidFill>
                <a:srgbClr val="000000"/>
              </a:solidFill>
            </a:endParaRPr>
          </a:p>
          <a:p>
            <a:pPr marL="0" indent="0" defTabSz="457200">
              <a:spcBef>
                <a:spcPts val="0"/>
              </a:spcBef>
              <a:buSzTx/>
              <a:buNone/>
              <a:defRPr sz="3600">
                <a:solidFill>
                  <a:srgbClr val="0000B0"/>
                </a:solidFill>
                <a:latin typeface="Courier"/>
                <a:ea typeface="Courier"/>
                <a:cs typeface="Courier"/>
                <a:sym typeface="Courier"/>
              </a:defRPr>
            </a:pPr>
            <a:r>
              <a:rPr>
                <a:solidFill>
                  <a:srgbClr val="000000"/>
                </a:solidFill>
              </a:rPr>
              <a:t>  </a:t>
            </a:r>
            <a:r>
              <a:t>return</a:t>
            </a:r>
            <a:r>
              <a:rPr>
                <a:solidFill>
                  <a:srgbClr val="000000"/>
                </a:solidFill>
              </a:rPr>
              <a:t> 0;</a:t>
            </a:r>
            <a:endParaRPr>
              <a:solidFill>
                <a:srgbClr val="000000"/>
              </a:solidFill>
            </a:endParaRPr>
          </a:p>
          <a:p>
            <a:pPr marL="0" indent="0" defTabSz="457200">
              <a:spcBef>
                <a:spcPts val="0"/>
              </a:spcBef>
              <a:buSzTx/>
              <a:buNone/>
              <a:defRPr sz="360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2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6" name="Exception Handling set_unexpected"/>
          <p:cNvSpPr txBox="1"/>
          <p:nvPr>
            <p:ph type="title"/>
          </p:nvPr>
        </p:nvSpPr>
        <p:spPr>
          <a:prstGeom prst="rect">
            <a:avLst/>
          </a:prstGeom>
        </p:spPr>
        <p:txBody>
          <a:bodyPr/>
          <a:lstStyle>
            <a:lvl1pPr defTabSz="726440">
              <a:defRPr sz="9856"/>
            </a:lvl1pPr>
          </a:lstStyle>
          <a:p>
            <a:pPr/>
            <a:r>
              <a:t>Exception Handling set_unexpected</a:t>
            </a:r>
          </a:p>
        </p:txBody>
      </p:sp>
      <p:sp>
        <p:nvSpPr>
          <p:cNvPr id="104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048" name="// set_unexpected example…"/>
          <p:cNvSpPr txBox="1"/>
          <p:nvPr/>
        </p:nvSpPr>
        <p:spPr>
          <a:xfrm>
            <a:off x="245318" y="2908299"/>
            <a:ext cx="15240299" cy="1003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2800">
                <a:solidFill>
                  <a:srgbClr val="007000"/>
                </a:solidFill>
                <a:latin typeface="Courier"/>
                <a:ea typeface="Courier"/>
                <a:cs typeface="Courier"/>
                <a:sym typeface="Courier"/>
              </a:defRPr>
            </a:pPr>
            <a:r>
              <a:t>// set_unexpected example</a:t>
            </a:r>
            <a:endParaRPr>
              <a:solidFill>
                <a:srgbClr val="000000"/>
              </a:solidFill>
            </a:endParaRPr>
          </a:p>
          <a:p>
            <a:pPr algn="l" defTabSz="457200">
              <a:defRPr b="0" sz="2800">
                <a:solidFill>
                  <a:srgbClr val="500070"/>
                </a:solidFill>
                <a:latin typeface="Courier"/>
                <a:ea typeface="Courier"/>
                <a:cs typeface="Courier"/>
                <a:sym typeface="Courier"/>
              </a:defRPr>
            </a:pPr>
            <a:r>
              <a:t>#include &lt;iostream&gt;       </a:t>
            </a:r>
            <a:r>
              <a:rPr>
                <a:solidFill>
                  <a:srgbClr val="007000"/>
                </a:solidFill>
              </a:rPr>
              <a:t>// std::cerr</a:t>
            </a:r>
            <a:endParaRPr>
              <a:solidFill>
                <a:srgbClr val="000000"/>
              </a:solidFill>
            </a:endParaRPr>
          </a:p>
          <a:p>
            <a:pPr algn="l" defTabSz="457200">
              <a:defRPr b="0" sz="2800">
                <a:solidFill>
                  <a:srgbClr val="500070"/>
                </a:solidFill>
                <a:latin typeface="Courier"/>
                <a:ea typeface="Courier"/>
                <a:cs typeface="Courier"/>
                <a:sym typeface="Courier"/>
              </a:defRPr>
            </a:pPr>
            <a:r>
              <a:t>#include &lt;exception&gt;      </a:t>
            </a:r>
            <a:r>
              <a:rPr>
                <a:solidFill>
                  <a:srgbClr val="007000"/>
                </a:solidFill>
              </a:rPr>
              <a:t>// std::set_unexpected</a:t>
            </a:r>
            <a:endParaRPr>
              <a:solidFill>
                <a:srgbClr val="000000"/>
              </a:solidFill>
            </a:endParaRPr>
          </a:p>
          <a:p>
            <a:pPr algn="l" defTabSz="457200">
              <a:defRPr b="0" sz="2800">
                <a:latin typeface="Courier"/>
                <a:ea typeface="Courier"/>
                <a:cs typeface="Courier"/>
                <a:sym typeface="Courier"/>
              </a:defRPr>
            </a:pPr>
          </a:p>
          <a:p>
            <a:pPr algn="l" defTabSz="457200">
              <a:defRPr b="0" sz="2800">
                <a:latin typeface="Courier"/>
                <a:ea typeface="Courier"/>
                <a:cs typeface="Courier"/>
                <a:sym typeface="Courier"/>
              </a:defRPr>
            </a:pPr>
            <a:r>
              <a:rPr>
                <a:solidFill>
                  <a:srgbClr val="0000B0"/>
                </a:solidFill>
              </a:rPr>
              <a:t>void</a:t>
            </a:r>
            <a:r>
              <a:t> myunexpected () {</a:t>
            </a:r>
          </a:p>
          <a:p>
            <a:pPr algn="l" defTabSz="457200">
              <a:defRPr b="0" sz="2800">
                <a:solidFill>
                  <a:srgbClr val="600030"/>
                </a:solidFill>
                <a:latin typeface="Courier"/>
                <a:ea typeface="Courier"/>
                <a:cs typeface="Courier"/>
                <a:sym typeface="Courier"/>
              </a:defRPr>
            </a:pPr>
            <a:r>
              <a:rPr>
                <a:solidFill>
                  <a:srgbClr val="000000"/>
                </a:solidFill>
              </a:rPr>
              <a:t>  std::cerr &lt;&lt; </a:t>
            </a:r>
            <a:r>
              <a:t>"unexpected called\n"</a:t>
            </a:r>
            <a:r>
              <a:rPr>
                <a:solidFill>
                  <a:srgbClr val="000000"/>
                </a:solidFill>
              </a:rPr>
              <a:t>;</a:t>
            </a:r>
            <a:endParaRPr>
              <a:solidFill>
                <a:srgbClr val="000000"/>
              </a:solidFill>
            </a:endParaRPr>
          </a:p>
          <a:p>
            <a:pPr algn="l" defTabSz="457200">
              <a:defRPr b="0" sz="2800">
                <a:solidFill>
                  <a:srgbClr val="007000"/>
                </a:solidFill>
                <a:latin typeface="Courier"/>
                <a:ea typeface="Courier"/>
                <a:cs typeface="Courier"/>
                <a:sym typeface="Courier"/>
              </a:defRPr>
            </a:pPr>
            <a:r>
              <a:rPr>
                <a:solidFill>
                  <a:srgbClr val="000000"/>
                </a:solidFill>
              </a:rPr>
              <a:t>  </a:t>
            </a:r>
            <a:r>
              <a:rPr>
                <a:solidFill>
                  <a:srgbClr val="0000B0"/>
                </a:solidFill>
              </a:rPr>
              <a:t>throw</a:t>
            </a:r>
            <a:r>
              <a:rPr>
                <a:solidFill>
                  <a:srgbClr val="000000"/>
                </a:solidFill>
              </a:rPr>
              <a:t> 0;     </a:t>
            </a:r>
            <a:r>
              <a:t>// throws int (in exception-specification)</a:t>
            </a:r>
            <a:endParaRPr>
              <a:solidFill>
                <a:srgbClr val="000000"/>
              </a:solidFill>
            </a:endParaRPr>
          </a:p>
          <a:p>
            <a:pPr algn="l" defTabSz="457200">
              <a:defRPr b="0" sz="2800">
                <a:latin typeface="Courier"/>
                <a:ea typeface="Courier"/>
                <a:cs typeface="Courier"/>
                <a:sym typeface="Courier"/>
              </a:defRPr>
            </a:pPr>
            <a:r>
              <a:t>}</a:t>
            </a:r>
          </a:p>
          <a:p>
            <a:pPr algn="l" defTabSz="457200">
              <a:defRPr b="0" sz="2800">
                <a:latin typeface="Courier"/>
                <a:ea typeface="Courier"/>
                <a:cs typeface="Courier"/>
                <a:sym typeface="Courier"/>
              </a:defRPr>
            </a:pPr>
          </a:p>
          <a:p>
            <a:pPr algn="l" defTabSz="457200">
              <a:defRPr b="0" sz="2800">
                <a:latin typeface="Courier"/>
                <a:ea typeface="Courier"/>
                <a:cs typeface="Courier"/>
                <a:sym typeface="Courier"/>
              </a:defRPr>
            </a:pPr>
            <a:r>
              <a:rPr>
                <a:solidFill>
                  <a:srgbClr val="0000B0"/>
                </a:solidFill>
              </a:rPr>
              <a:t>void</a:t>
            </a:r>
            <a:r>
              <a:t> myfunction () </a:t>
            </a:r>
            <a:r>
              <a:rPr>
                <a:solidFill>
                  <a:srgbClr val="0000B0"/>
                </a:solidFill>
              </a:rPr>
              <a:t>throw</a:t>
            </a:r>
            <a:r>
              <a:t> (</a:t>
            </a:r>
            <a:r>
              <a:rPr>
                <a:solidFill>
                  <a:srgbClr val="0000B0"/>
                </a:solidFill>
              </a:rPr>
              <a:t>int</a:t>
            </a:r>
            <a:r>
              <a:t>) {</a:t>
            </a:r>
          </a:p>
          <a:p>
            <a:pPr algn="l" defTabSz="457200">
              <a:defRPr b="0" sz="2800">
                <a:solidFill>
                  <a:srgbClr val="007000"/>
                </a:solidFill>
                <a:latin typeface="Courier"/>
                <a:ea typeface="Courier"/>
                <a:cs typeface="Courier"/>
                <a:sym typeface="Courier"/>
              </a:defRPr>
            </a:pPr>
            <a:r>
              <a:rPr>
                <a:solidFill>
                  <a:srgbClr val="000000"/>
                </a:solidFill>
              </a:rPr>
              <a:t>  </a:t>
            </a:r>
            <a:r>
              <a:rPr>
                <a:solidFill>
                  <a:srgbClr val="0000B0"/>
                </a:solidFill>
              </a:rPr>
              <a:t>throw</a:t>
            </a:r>
            <a:r>
              <a:rPr>
                <a:solidFill>
                  <a:srgbClr val="000000"/>
                </a:solidFill>
              </a:rPr>
              <a:t> </a:t>
            </a:r>
            <a:r>
              <a:rPr>
                <a:solidFill>
                  <a:srgbClr val="600030"/>
                </a:solidFill>
              </a:rPr>
              <a:t>'x'</a:t>
            </a:r>
            <a:r>
              <a:rPr>
                <a:solidFill>
                  <a:srgbClr val="000000"/>
                </a:solidFill>
              </a:rPr>
              <a:t>;   </a:t>
            </a:r>
            <a:r>
              <a:t>// throws char (not in exception-specification)</a:t>
            </a:r>
            <a:endParaRPr>
              <a:solidFill>
                <a:srgbClr val="000000"/>
              </a:solidFill>
            </a:endParaRPr>
          </a:p>
          <a:p>
            <a:pPr algn="l" defTabSz="457200">
              <a:defRPr b="0" sz="2800">
                <a:latin typeface="Courier"/>
                <a:ea typeface="Courier"/>
                <a:cs typeface="Courier"/>
                <a:sym typeface="Courier"/>
              </a:defRPr>
            </a:pPr>
            <a:r>
              <a:t>}</a:t>
            </a:r>
          </a:p>
          <a:p>
            <a:pPr algn="l" defTabSz="457200">
              <a:defRPr b="0" sz="2800">
                <a:latin typeface="Courier"/>
                <a:ea typeface="Courier"/>
                <a:cs typeface="Courier"/>
                <a:sym typeface="Courier"/>
              </a:defRPr>
            </a:pPr>
          </a:p>
          <a:p>
            <a:pPr algn="l" defTabSz="457200">
              <a:defRPr b="0" sz="2800">
                <a:latin typeface="Courier"/>
                <a:ea typeface="Courier"/>
                <a:cs typeface="Courier"/>
                <a:sym typeface="Courier"/>
              </a:defRPr>
            </a:pPr>
            <a:r>
              <a:rPr>
                <a:solidFill>
                  <a:srgbClr val="0000B0"/>
                </a:solidFill>
              </a:rPr>
              <a:t>int</a:t>
            </a:r>
            <a:r>
              <a:t> main (</a:t>
            </a:r>
            <a:r>
              <a:rPr>
                <a:solidFill>
                  <a:srgbClr val="0000B0"/>
                </a:solidFill>
              </a:rPr>
              <a:t>void</a:t>
            </a:r>
            <a:r>
              <a:t>) {</a:t>
            </a:r>
          </a:p>
          <a:p>
            <a:pPr algn="l" defTabSz="457200">
              <a:defRPr b="0" sz="2800">
                <a:latin typeface="Courier"/>
                <a:ea typeface="Courier"/>
                <a:cs typeface="Courier"/>
                <a:sym typeface="Courier"/>
              </a:defRPr>
            </a:pPr>
            <a:r>
              <a:t>  std::set_unexpected (myunexpected);</a:t>
            </a:r>
          </a:p>
          <a:p>
            <a:pPr algn="l" defTabSz="457200">
              <a:defRPr b="0" sz="2800">
                <a:solidFill>
                  <a:srgbClr val="0000B0"/>
                </a:solidFill>
                <a:latin typeface="Courier"/>
                <a:ea typeface="Courier"/>
                <a:cs typeface="Courier"/>
                <a:sym typeface="Courier"/>
              </a:defRPr>
            </a:pPr>
            <a:r>
              <a:rPr>
                <a:solidFill>
                  <a:srgbClr val="000000"/>
                </a:solidFill>
              </a:rPr>
              <a:t>  </a:t>
            </a:r>
            <a:r>
              <a:t>try</a:t>
            </a:r>
            <a:r>
              <a:rPr>
                <a:solidFill>
                  <a:srgbClr val="000000"/>
                </a:solidFill>
              </a:rPr>
              <a:t> {</a:t>
            </a:r>
            <a:endParaRPr>
              <a:solidFill>
                <a:srgbClr val="000000"/>
              </a:solidFill>
            </a:endParaRPr>
          </a:p>
          <a:p>
            <a:pPr algn="l" defTabSz="457200">
              <a:defRPr b="0" sz="2800">
                <a:latin typeface="Courier"/>
                <a:ea typeface="Courier"/>
                <a:cs typeface="Courier"/>
                <a:sym typeface="Courier"/>
              </a:defRPr>
            </a:pPr>
            <a:r>
              <a:t>    myfunction();</a:t>
            </a:r>
          </a:p>
          <a:p>
            <a:pPr algn="l" defTabSz="457200">
              <a:defRPr b="0" sz="2800">
                <a:latin typeface="Courier"/>
                <a:ea typeface="Courier"/>
                <a:cs typeface="Courier"/>
                <a:sym typeface="Courier"/>
              </a:defRPr>
            </a:pPr>
            <a:r>
              <a:t>  }</a:t>
            </a:r>
          </a:p>
          <a:p>
            <a:pPr algn="l" defTabSz="457200">
              <a:defRPr b="0" sz="2800">
                <a:latin typeface="Courier"/>
                <a:ea typeface="Courier"/>
                <a:cs typeface="Courier"/>
                <a:sym typeface="Courier"/>
              </a:defRPr>
            </a:pPr>
            <a:r>
              <a:t>  </a:t>
            </a:r>
            <a:r>
              <a:rPr>
                <a:solidFill>
                  <a:srgbClr val="0000B0"/>
                </a:solidFill>
              </a:rPr>
              <a:t>catch</a:t>
            </a:r>
            <a:r>
              <a:t> (</a:t>
            </a:r>
            <a:r>
              <a:rPr>
                <a:solidFill>
                  <a:srgbClr val="0000B0"/>
                </a:solidFill>
              </a:rPr>
              <a:t>int</a:t>
            </a:r>
            <a:r>
              <a:t>) { std::cerr &lt;&lt; </a:t>
            </a:r>
            <a:r>
              <a:rPr>
                <a:solidFill>
                  <a:srgbClr val="600030"/>
                </a:solidFill>
              </a:rPr>
              <a:t>"caught int\n"</a:t>
            </a:r>
            <a:r>
              <a:t>; }</a:t>
            </a:r>
          </a:p>
          <a:p>
            <a:pPr algn="l" defTabSz="457200">
              <a:defRPr b="0" sz="2800">
                <a:solidFill>
                  <a:srgbClr val="600030"/>
                </a:solidFill>
                <a:latin typeface="Courier"/>
                <a:ea typeface="Courier"/>
                <a:cs typeface="Courier"/>
                <a:sym typeface="Courier"/>
              </a:defRPr>
            </a:pPr>
            <a:r>
              <a:rPr>
                <a:solidFill>
                  <a:srgbClr val="000000"/>
                </a:solidFill>
              </a:rPr>
              <a:t>  </a:t>
            </a:r>
            <a:r>
              <a:rPr>
                <a:solidFill>
                  <a:srgbClr val="0000B0"/>
                </a:solidFill>
              </a:rPr>
              <a:t>catch</a:t>
            </a:r>
            <a:r>
              <a:rPr>
                <a:solidFill>
                  <a:srgbClr val="000000"/>
                </a:solidFill>
              </a:rPr>
              <a:t> (...) { std::cerr &lt;&lt; </a:t>
            </a:r>
            <a:r>
              <a:t>"caught some other exception type\n"</a:t>
            </a:r>
            <a:r>
              <a:rPr>
                <a:solidFill>
                  <a:srgbClr val="000000"/>
                </a:solidFill>
              </a:rPr>
              <a:t>; }</a:t>
            </a:r>
            <a:endParaRPr>
              <a:solidFill>
                <a:srgbClr val="000000"/>
              </a:solidFill>
            </a:endParaRPr>
          </a:p>
          <a:p>
            <a:pPr algn="l" defTabSz="457200">
              <a:defRPr b="0" sz="2800">
                <a:solidFill>
                  <a:srgbClr val="0000B0"/>
                </a:solidFill>
                <a:latin typeface="Courier"/>
                <a:ea typeface="Courier"/>
                <a:cs typeface="Courier"/>
                <a:sym typeface="Courier"/>
              </a:defRPr>
            </a:pPr>
            <a:r>
              <a:rPr>
                <a:solidFill>
                  <a:srgbClr val="000000"/>
                </a:solidFill>
              </a:rPr>
              <a:t>  </a:t>
            </a:r>
            <a:r>
              <a:t>return</a:t>
            </a:r>
            <a:r>
              <a:rPr>
                <a:solidFill>
                  <a:srgbClr val="000000"/>
                </a:solidFill>
              </a:rPr>
              <a:t> 0;</a:t>
            </a:r>
            <a:endParaRPr>
              <a:solidFill>
                <a:srgbClr val="000000"/>
              </a:solidFill>
            </a:endParaRPr>
          </a:p>
          <a:p>
            <a:pPr algn="l" defTabSz="457200">
              <a:defRPr b="0" sz="2800">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2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0" name="Exception Handling set terminate"/>
          <p:cNvSpPr txBox="1"/>
          <p:nvPr>
            <p:ph type="title"/>
          </p:nvPr>
        </p:nvSpPr>
        <p:spPr>
          <a:prstGeom prst="rect">
            <a:avLst/>
          </a:prstGeom>
        </p:spPr>
        <p:txBody>
          <a:bodyPr/>
          <a:lstStyle>
            <a:lvl1pPr defTabSz="784225">
              <a:defRPr sz="10640"/>
            </a:lvl1pPr>
          </a:lstStyle>
          <a:p>
            <a:pPr/>
            <a:r>
              <a:t>Exception Handling set terminate</a:t>
            </a:r>
          </a:p>
        </p:txBody>
      </p:sp>
      <p:sp>
        <p:nvSpPr>
          <p:cNvPr id="105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2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3" name="Exception Handling"/>
          <p:cNvSpPr txBox="1"/>
          <p:nvPr>
            <p:ph type="title"/>
          </p:nvPr>
        </p:nvSpPr>
        <p:spPr>
          <a:prstGeom prst="rect">
            <a:avLst/>
          </a:prstGeom>
        </p:spPr>
        <p:txBody>
          <a:bodyPr/>
          <a:lstStyle/>
          <a:p>
            <a:pPr/>
            <a:r>
              <a:t>Exception Handling</a:t>
            </a:r>
          </a:p>
        </p:txBody>
      </p:sp>
      <p:sp>
        <p:nvSpPr>
          <p:cNvPr id="105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055" name="#include &lt;stdexcept&gt;…"/>
          <p:cNvSpPr txBox="1"/>
          <p:nvPr/>
        </p:nvSpPr>
        <p:spPr>
          <a:xfrm>
            <a:off x="704980" y="2540000"/>
            <a:ext cx="14936032" cy="1076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2600">
                <a:solidFill>
                  <a:srgbClr val="01CFFF"/>
                </a:solidFill>
                <a:latin typeface="Menlo Regular"/>
                <a:ea typeface="Menlo Regular"/>
                <a:cs typeface="Menlo Regular"/>
                <a:sym typeface="Menlo Regular"/>
              </a:defRPr>
            </a:pPr>
            <a:r>
              <a:t>#include &lt;stdexcept&gt;</a:t>
            </a:r>
            <a:endParaRPr>
              <a:solidFill>
                <a:srgbClr val="E6E6E6"/>
              </a:solidFill>
            </a:endParaRPr>
          </a:p>
          <a:p>
            <a:pPr algn="l" defTabSz="457200">
              <a:defRPr b="0" sz="2600">
                <a:solidFill>
                  <a:srgbClr val="01CFFF"/>
                </a:solidFill>
                <a:latin typeface="Menlo Regular"/>
                <a:ea typeface="Menlo Regular"/>
                <a:cs typeface="Menlo Regular"/>
                <a:sym typeface="Menlo Regular"/>
              </a:defRPr>
            </a:pPr>
            <a:r>
              <a:t>#include &lt;limits&gt;</a:t>
            </a:r>
            <a:endParaRPr>
              <a:solidFill>
                <a:srgbClr val="E6E6E6"/>
              </a:solidFill>
            </a:endParaRPr>
          </a:p>
          <a:p>
            <a:pPr algn="l" defTabSz="457200">
              <a:defRPr b="0" sz="2600">
                <a:solidFill>
                  <a:srgbClr val="01CFFF"/>
                </a:solidFill>
                <a:latin typeface="Menlo Regular"/>
                <a:ea typeface="Menlo Regular"/>
                <a:cs typeface="Menlo Regular"/>
                <a:sym typeface="Menlo Regular"/>
              </a:defRPr>
            </a:pPr>
            <a:r>
              <a:t>#include &lt;iostream&gt;</a:t>
            </a:r>
            <a:endParaRPr>
              <a:solidFill>
                <a:srgbClr val="E6E6E6"/>
              </a:solidFill>
            </a:endParaRPr>
          </a:p>
          <a:p>
            <a:pPr algn="l" defTabSz="457200">
              <a:defRPr b="0" sz="2600">
                <a:solidFill>
                  <a:srgbClr val="E6E6E6"/>
                </a:solidFill>
                <a:latin typeface="Menlo Regular"/>
                <a:ea typeface="Menlo Regular"/>
                <a:cs typeface="Menlo Regular"/>
                <a:sym typeface="Menlo Regular"/>
              </a:defRPr>
            </a:pPr>
          </a:p>
          <a:p>
            <a:pPr algn="l" defTabSz="457200">
              <a:defRPr b="0" sz="2600">
                <a:solidFill>
                  <a:srgbClr val="569CD6"/>
                </a:solidFill>
                <a:latin typeface="Menlo Regular"/>
                <a:ea typeface="Menlo Regular"/>
                <a:cs typeface="Menlo Regular"/>
                <a:sym typeface="Menlo Regular"/>
              </a:defRPr>
            </a:pPr>
            <a:r>
              <a:t>using</a:t>
            </a:r>
            <a:r>
              <a:rPr>
                <a:solidFill>
                  <a:srgbClr val="E6E6E6"/>
                </a:solidFill>
              </a:rPr>
              <a:t> </a:t>
            </a:r>
            <a:r>
              <a:t>namespace</a:t>
            </a:r>
            <a:r>
              <a:rPr>
                <a:solidFill>
                  <a:srgbClr val="E6E6E6"/>
                </a:solidFill>
              </a:rPr>
              <a:t> </a:t>
            </a:r>
            <a:r>
              <a:t>std</a:t>
            </a:r>
            <a:r>
              <a:rPr>
                <a:solidFill>
                  <a:srgbClr val="E6E6E6"/>
                </a:solidFill>
              </a:rPr>
              <a:t>;</a:t>
            </a:r>
            <a:endParaRPr>
              <a:solidFill>
                <a:srgbClr val="E6E6E6"/>
              </a:solidFill>
            </a:endParaRPr>
          </a:p>
          <a:p>
            <a:pPr algn="l" defTabSz="457200">
              <a:defRPr b="0" sz="2600">
                <a:solidFill>
                  <a:srgbClr val="E6E6E6"/>
                </a:solidFill>
                <a:latin typeface="Menlo Regular"/>
                <a:ea typeface="Menlo Regular"/>
                <a:cs typeface="Menlo Regular"/>
                <a:sym typeface="Menlo Regular"/>
              </a:defRPr>
            </a:pPr>
          </a:p>
          <a:p>
            <a:pPr algn="l" defTabSz="457200">
              <a:defRPr b="0" sz="2600">
                <a:solidFill>
                  <a:srgbClr val="01CFFF"/>
                </a:solidFill>
                <a:latin typeface="Menlo Regular"/>
                <a:ea typeface="Menlo Regular"/>
                <a:cs typeface="Menlo Regular"/>
                <a:sym typeface="Menlo Regular"/>
              </a:defRPr>
            </a:pPr>
            <a:r>
              <a:rPr>
                <a:solidFill>
                  <a:srgbClr val="569CD6"/>
                </a:solidFill>
              </a:rPr>
              <a:t>void</a:t>
            </a:r>
            <a:r>
              <a:rPr>
                <a:solidFill>
                  <a:srgbClr val="E6E6E6"/>
                </a:solidFill>
              </a:rPr>
              <a:t> </a:t>
            </a:r>
            <a:r>
              <a:t>MyFunc</a:t>
            </a:r>
            <a:r>
              <a:rPr>
                <a:solidFill>
                  <a:srgbClr val="E6E6E6"/>
                </a:solidFill>
              </a:rPr>
              <a:t>(</a:t>
            </a:r>
            <a:r>
              <a:rPr>
                <a:solidFill>
                  <a:srgbClr val="569CD6"/>
                </a:solidFill>
              </a:rPr>
              <a:t>int</a:t>
            </a:r>
            <a:r>
              <a:rPr>
                <a:solidFill>
                  <a:srgbClr val="E6E6E6"/>
                </a:solidFill>
              </a:rPr>
              <a:t> c)</a:t>
            </a:r>
            <a:endParaRPr>
              <a:solidFill>
                <a:srgbClr val="E6E6E6"/>
              </a:solidFill>
            </a:endParaRPr>
          </a:p>
          <a:p>
            <a:pPr algn="l" defTabSz="457200">
              <a:defRPr b="0" sz="2600">
                <a:solidFill>
                  <a:srgbClr val="E6E6E6"/>
                </a:solidFill>
                <a:latin typeface="Menlo Regular"/>
                <a:ea typeface="Menlo Regular"/>
                <a:cs typeface="Menlo Regular"/>
                <a:sym typeface="Menlo Regular"/>
              </a:defRPr>
            </a:pPr>
            <a:r>
              <a:t>{</a:t>
            </a:r>
          </a:p>
          <a:p>
            <a:pPr algn="l" defTabSz="457200">
              <a:defRPr b="0" sz="2600">
                <a:solidFill>
                  <a:srgbClr val="E6E6E6"/>
                </a:solidFill>
                <a:latin typeface="Menlo Regular"/>
                <a:ea typeface="Menlo Regular"/>
                <a:cs typeface="Menlo Regular"/>
                <a:sym typeface="Menlo Regular"/>
              </a:defRPr>
            </a:pPr>
            <a:r>
              <a:t>    </a:t>
            </a:r>
            <a:r>
              <a:rPr>
                <a:solidFill>
                  <a:srgbClr val="569CD6"/>
                </a:solidFill>
              </a:rPr>
              <a:t>if</a:t>
            </a:r>
            <a:r>
              <a:t> (c &gt; numeric_limits&lt; </a:t>
            </a:r>
            <a:r>
              <a:rPr>
                <a:solidFill>
                  <a:srgbClr val="569CD6"/>
                </a:solidFill>
              </a:rPr>
              <a:t>char</a:t>
            </a:r>
            <a:r>
              <a:t>&gt; ::max())</a:t>
            </a:r>
          </a:p>
          <a:p>
            <a:pPr algn="l" defTabSz="457200">
              <a:defRPr b="0" sz="2600">
                <a:solidFill>
                  <a:srgbClr val="CE9178"/>
                </a:solidFill>
                <a:latin typeface="Menlo Regular"/>
                <a:ea typeface="Menlo Regular"/>
                <a:cs typeface="Menlo Regular"/>
                <a:sym typeface="Menlo Regular"/>
              </a:defRPr>
            </a:pPr>
            <a:r>
              <a:rPr>
                <a:solidFill>
                  <a:srgbClr val="E6E6E6"/>
                </a:solidFill>
              </a:rPr>
              <a:t>        </a:t>
            </a:r>
            <a:r>
              <a:rPr>
                <a:solidFill>
                  <a:srgbClr val="569CD6"/>
                </a:solidFill>
              </a:rPr>
              <a:t>throw</a:t>
            </a:r>
            <a:r>
              <a:rPr>
                <a:solidFill>
                  <a:srgbClr val="E6E6E6"/>
                </a:solidFill>
              </a:rPr>
              <a:t> invalid_argument(</a:t>
            </a:r>
            <a:r>
              <a:t>"MyFunc argument too large."</a:t>
            </a:r>
            <a:r>
              <a:rPr>
                <a:solidFill>
                  <a:srgbClr val="E6E6E6"/>
                </a:solidFill>
              </a:rPr>
              <a:t>);</a:t>
            </a:r>
            <a:endParaRPr>
              <a:solidFill>
                <a:srgbClr val="E6E6E6"/>
              </a:solidFill>
            </a:endParaRPr>
          </a:p>
          <a:p>
            <a:pPr algn="l" defTabSz="457200">
              <a:defRPr b="0" sz="2600">
                <a:solidFill>
                  <a:srgbClr val="63B456"/>
                </a:solidFill>
                <a:latin typeface="Menlo Regular"/>
                <a:ea typeface="Menlo Regular"/>
                <a:cs typeface="Menlo Regular"/>
                <a:sym typeface="Menlo Regular"/>
              </a:defRPr>
            </a:pPr>
            <a:r>
              <a:rPr>
                <a:solidFill>
                  <a:srgbClr val="E6E6E6"/>
                </a:solidFill>
              </a:rPr>
              <a:t>    </a:t>
            </a:r>
            <a:r>
              <a:t>//...</a:t>
            </a:r>
            <a:endParaRPr>
              <a:solidFill>
                <a:srgbClr val="E6E6E6"/>
              </a:solidFill>
            </a:endParaRPr>
          </a:p>
          <a:p>
            <a:pPr algn="l" defTabSz="457200">
              <a:defRPr b="0" sz="2600">
                <a:solidFill>
                  <a:srgbClr val="E6E6E6"/>
                </a:solidFill>
                <a:latin typeface="Menlo Regular"/>
                <a:ea typeface="Menlo Regular"/>
                <a:cs typeface="Menlo Regular"/>
                <a:sym typeface="Menlo Regular"/>
              </a:defRPr>
            </a:pPr>
            <a:r>
              <a:t>}</a:t>
            </a:r>
          </a:p>
          <a:p>
            <a:pPr algn="l" defTabSz="457200">
              <a:defRPr b="0" sz="2600">
                <a:solidFill>
                  <a:srgbClr val="E6E6E6"/>
                </a:solidFill>
                <a:latin typeface="Menlo Regular"/>
                <a:ea typeface="Menlo Regular"/>
                <a:cs typeface="Menlo Regular"/>
                <a:sym typeface="Menlo Regular"/>
              </a:defRPr>
            </a:pPr>
          </a:p>
          <a:p>
            <a:pPr algn="l" defTabSz="457200">
              <a:defRPr b="0" sz="2600">
                <a:solidFill>
                  <a:srgbClr val="01CFFF"/>
                </a:solidFill>
                <a:latin typeface="Menlo Regular"/>
                <a:ea typeface="Menlo Regular"/>
                <a:cs typeface="Menlo Regular"/>
                <a:sym typeface="Menlo Regular"/>
              </a:defRPr>
            </a:pPr>
            <a:r>
              <a:rPr>
                <a:solidFill>
                  <a:srgbClr val="569CD6"/>
                </a:solidFill>
              </a:rPr>
              <a:t>int</a:t>
            </a:r>
            <a:r>
              <a:rPr>
                <a:solidFill>
                  <a:srgbClr val="E6E6E6"/>
                </a:solidFill>
              </a:rPr>
              <a:t> </a:t>
            </a:r>
            <a:r>
              <a:t>main</a:t>
            </a:r>
            <a:r>
              <a:rPr>
                <a:solidFill>
                  <a:srgbClr val="E6E6E6"/>
                </a:solidFill>
              </a:rPr>
              <a:t>()</a:t>
            </a:r>
            <a:endParaRPr>
              <a:solidFill>
                <a:srgbClr val="E6E6E6"/>
              </a:solidFill>
            </a:endParaRPr>
          </a:p>
          <a:p>
            <a:pPr algn="l" defTabSz="457200">
              <a:defRPr b="0" sz="2600">
                <a:solidFill>
                  <a:srgbClr val="E6E6E6"/>
                </a:solidFill>
                <a:latin typeface="Menlo Regular"/>
                <a:ea typeface="Menlo Regular"/>
                <a:cs typeface="Menlo Regular"/>
                <a:sym typeface="Menlo Regular"/>
              </a:defRPr>
            </a:pPr>
            <a:r>
              <a:t>{</a:t>
            </a:r>
          </a:p>
          <a:p>
            <a:pPr algn="l" defTabSz="457200">
              <a:defRPr b="0" sz="2600">
                <a:solidFill>
                  <a:srgbClr val="E6E6E6"/>
                </a:solidFill>
                <a:latin typeface="Menlo Regular"/>
                <a:ea typeface="Menlo Regular"/>
                <a:cs typeface="Menlo Regular"/>
                <a:sym typeface="Menlo Regular"/>
              </a:defRPr>
            </a:pPr>
            <a:r>
              <a:t>    </a:t>
            </a:r>
            <a:r>
              <a:rPr>
                <a:solidFill>
                  <a:srgbClr val="569CD6"/>
                </a:solidFill>
              </a:rPr>
              <a:t>try</a:t>
            </a:r>
          </a:p>
          <a:p>
            <a:pPr algn="l" defTabSz="457200">
              <a:defRPr b="0" sz="2600">
                <a:solidFill>
                  <a:srgbClr val="E6E6E6"/>
                </a:solidFill>
                <a:latin typeface="Menlo Regular"/>
                <a:ea typeface="Menlo Regular"/>
                <a:cs typeface="Menlo Regular"/>
                <a:sym typeface="Menlo Regular"/>
              </a:defRPr>
            </a:pPr>
            <a:r>
              <a:t>    {</a:t>
            </a:r>
          </a:p>
          <a:p>
            <a:pPr algn="l" defTabSz="457200">
              <a:defRPr b="0" sz="2600">
                <a:solidFill>
                  <a:srgbClr val="63B456"/>
                </a:solidFill>
                <a:latin typeface="Menlo Regular"/>
                <a:ea typeface="Menlo Regular"/>
                <a:cs typeface="Menlo Regular"/>
                <a:sym typeface="Menlo Regular"/>
              </a:defRPr>
            </a:pPr>
            <a:r>
              <a:rPr>
                <a:solidFill>
                  <a:srgbClr val="E6E6E6"/>
                </a:solidFill>
              </a:rPr>
              <a:t>        MyFunc(</a:t>
            </a:r>
            <a:r>
              <a:rPr>
                <a:solidFill>
                  <a:srgbClr val="B5CEA8"/>
                </a:solidFill>
              </a:rPr>
              <a:t>256</a:t>
            </a:r>
            <a:r>
              <a:rPr>
                <a:solidFill>
                  <a:srgbClr val="E6E6E6"/>
                </a:solidFill>
              </a:rPr>
              <a:t>); </a:t>
            </a:r>
            <a:r>
              <a:t>//cause an exception to throw</a:t>
            </a:r>
            <a:endParaRPr>
              <a:solidFill>
                <a:srgbClr val="E6E6E6"/>
              </a:solidFill>
            </a:endParaRPr>
          </a:p>
          <a:p>
            <a:pPr algn="l" defTabSz="457200">
              <a:defRPr b="0" sz="2600">
                <a:solidFill>
                  <a:srgbClr val="E6E6E6"/>
                </a:solidFill>
                <a:latin typeface="Menlo Regular"/>
                <a:ea typeface="Menlo Regular"/>
                <a:cs typeface="Menlo Regular"/>
                <a:sym typeface="Menlo Regular"/>
              </a:defRPr>
            </a:pPr>
            <a:r>
              <a:t>    }</a:t>
            </a:r>
          </a:p>
          <a:p>
            <a:pPr algn="l" defTabSz="457200">
              <a:defRPr b="0" sz="2600">
                <a:solidFill>
                  <a:srgbClr val="E6E6E6"/>
                </a:solidFill>
                <a:latin typeface="Menlo Regular"/>
                <a:ea typeface="Menlo Regular"/>
                <a:cs typeface="Menlo Regular"/>
                <a:sym typeface="Menlo Regular"/>
              </a:defRPr>
            </a:pPr>
          </a:p>
          <a:p>
            <a:pPr algn="l" defTabSz="457200">
              <a:defRPr b="0" sz="2600">
                <a:solidFill>
                  <a:srgbClr val="E6E6E6"/>
                </a:solidFill>
                <a:latin typeface="Menlo Regular"/>
                <a:ea typeface="Menlo Regular"/>
                <a:cs typeface="Menlo Regular"/>
                <a:sym typeface="Menlo Regular"/>
              </a:defRPr>
            </a:pPr>
            <a:r>
              <a:t>    </a:t>
            </a:r>
            <a:r>
              <a:rPr>
                <a:solidFill>
                  <a:srgbClr val="569CD6"/>
                </a:solidFill>
              </a:rPr>
              <a:t>catch</a:t>
            </a:r>
            <a:r>
              <a:t> (invalid_argument&amp; e)</a:t>
            </a:r>
          </a:p>
          <a:p>
            <a:pPr algn="l" defTabSz="457200">
              <a:defRPr b="0" sz="2600">
                <a:solidFill>
                  <a:srgbClr val="E6E6E6"/>
                </a:solidFill>
                <a:latin typeface="Menlo Regular"/>
                <a:ea typeface="Menlo Regular"/>
                <a:cs typeface="Menlo Regular"/>
                <a:sym typeface="Menlo Regular"/>
              </a:defRPr>
            </a:pPr>
            <a:r>
              <a:t>    {</a:t>
            </a:r>
          </a:p>
          <a:p>
            <a:pPr algn="l" defTabSz="457200">
              <a:defRPr b="0" sz="2600">
                <a:solidFill>
                  <a:srgbClr val="E6E6E6"/>
                </a:solidFill>
                <a:latin typeface="Menlo Regular"/>
                <a:ea typeface="Menlo Regular"/>
                <a:cs typeface="Menlo Regular"/>
                <a:sym typeface="Menlo Regular"/>
              </a:defRPr>
            </a:pPr>
            <a:r>
              <a:t>        </a:t>
            </a:r>
            <a:r>
              <a:rPr>
                <a:solidFill>
                  <a:srgbClr val="569CD6"/>
                </a:solidFill>
              </a:rPr>
              <a:t>cerr</a:t>
            </a:r>
            <a:r>
              <a:t> &lt;&lt; e.what() &lt;&lt; </a:t>
            </a:r>
            <a:r>
              <a:rPr>
                <a:solidFill>
                  <a:srgbClr val="569CD6"/>
                </a:solidFill>
              </a:rPr>
              <a:t>endl</a:t>
            </a:r>
            <a:r>
              <a:t>;</a:t>
            </a:r>
          </a:p>
          <a:p>
            <a:pPr algn="l" defTabSz="457200">
              <a:defRPr b="0" sz="2600">
                <a:solidFill>
                  <a:srgbClr val="E6E6E6"/>
                </a:solidFill>
                <a:latin typeface="Menlo Regular"/>
                <a:ea typeface="Menlo Regular"/>
                <a:cs typeface="Menlo Regular"/>
                <a:sym typeface="Menlo Regular"/>
              </a:defRPr>
            </a:pPr>
            <a:r>
              <a:t>        </a:t>
            </a:r>
            <a:r>
              <a:rPr>
                <a:solidFill>
                  <a:srgbClr val="569CD6"/>
                </a:solidFill>
              </a:rPr>
              <a:t>return</a:t>
            </a:r>
            <a:r>
              <a:t> </a:t>
            </a:r>
            <a:r>
              <a:rPr>
                <a:solidFill>
                  <a:srgbClr val="B5CEA8"/>
                </a:solidFill>
              </a:rPr>
              <a:t>-1</a:t>
            </a:r>
            <a:r>
              <a:t>;</a:t>
            </a:r>
          </a:p>
          <a:p>
            <a:pPr algn="l" defTabSz="457200">
              <a:defRPr b="0" sz="2600">
                <a:solidFill>
                  <a:srgbClr val="E6E6E6"/>
                </a:solidFill>
                <a:latin typeface="Menlo Regular"/>
                <a:ea typeface="Menlo Regular"/>
                <a:cs typeface="Menlo Regular"/>
                <a:sym typeface="Menlo Regular"/>
              </a:defRPr>
            </a:pPr>
            <a:r>
              <a:t>    }</a:t>
            </a:r>
          </a:p>
          <a:p>
            <a:pPr algn="l" defTabSz="457200">
              <a:defRPr b="0" sz="2600">
                <a:solidFill>
                  <a:srgbClr val="63B456"/>
                </a:solidFill>
                <a:latin typeface="Menlo Regular"/>
                <a:ea typeface="Menlo Regular"/>
                <a:cs typeface="Menlo Regular"/>
                <a:sym typeface="Menlo Regular"/>
              </a:defRPr>
            </a:pPr>
            <a:r>
              <a:rPr>
                <a:solidFill>
                  <a:srgbClr val="E6E6E6"/>
                </a:solidFill>
              </a:rPr>
              <a:t>    </a:t>
            </a:r>
            <a:r>
              <a:t>//...</a:t>
            </a:r>
            <a:endParaRPr>
              <a:solidFill>
                <a:srgbClr val="E6E6E6"/>
              </a:solidFill>
            </a:endParaRPr>
          </a:p>
          <a:p>
            <a:pPr algn="l" defTabSz="457200">
              <a:defRPr b="0" sz="2600">
                <a:solidFill>
                  <a:srgbClr val="569CD6"/>
                </a:solidFill>
                <a:latin typeface="Menlo Regular"/>
                <a:ea typeface="Menlo Regular"/>
                <a:cs typeface="Menlo Regular"/>
                <a:sym typeface="Menlo Regular"/>
              </a:defRPr>
            </a:pPr>
            <a:r>
              <a:rPr>
                <a:solidFill>
                  <a:srgbClr val="E6E6E6"/>
                </a:solidFill>
              </a:rPr>
              <a:t>    </a:t>
            </a:r>
            <a:r>
              <a:t>return</a:t>
            </a:r>
            <a:r>
              <a:rPr>
                <a:solidFill>
                  <a:srgbClr val="E6E6E6"/>
                </a:solidFill>
              </a:rPr>
              <a:t> </a:t>
            </a:r>
            <a:r>
              <a:rPr>
                <a:solidFill>
                  <a:srgbClr val="B5CEA8"/>
                </a:solidFill>
              </a:rPr>
              <a:t>0</a:t>
            </a:r>
            <a:r>
              <a:rPr>
                <a:solidFill>
                  <a:srgbClr val="E6E6E6"/>
                </a:solidFill>
              </a:rPr>
              <a:t>;</a:t>
            </a:r>
            <a:endParaRPr>
              <a:solidFill>
                <a:srgbClr val="E6E6E6"/>
              </a:solidFill>
            </a:endParaRPr>
          </a:p>
          <a:p>
            <a:pPr algn="l" defTabSz="457200">
              <a:defRPr b="0" sz="2600">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auto decltype()"/>
          <p:cNvSpPr txBox="1"/>
          <p:nvPr>
            <p:ph type="title"/>
          </p:nvPr>
        </p:nvSpPr>
        <p:spPr>
          <a:prstGeom prst="rect">
            <a:avLst/>
          </a:prstGeom>
        </p:spPr>
        <p:txBody>
          <a:bodyPr/>
          <a:lstStyle/>
          <a:p>
            <a:pPr/>
            <a:r>
              <a:t>auto decltype()</a:t>
            </a:r>
          </a:p>
        </p:txBody>
      </p:sp>
      <p:sp>
        <p:nvSpPr>
          <p:cNvPr id="227"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14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sz="1400">
                <a:solidFill>
                  <a:srgbClr val="FFA14F"/>
                </a:solidFill>
                <a:latin typeface="Menlo Regular"/>
                <a:ea typeface="Menlo Regular"/>
                <a:cs typeface="Menlo Regular"/>
                <a:sym typeface="Menlo Regular"/>
              </a:defRPr>
            </a:pPr>
            <a:r>
              <a:t>#</a:t>
            </a:r>
            <a:r>
              <a:rPr sz="2500"/>
              <a:t>include </a:t>
            </a:r>
            <a:r>
              <a:rPr sz="2500">
                <a:solidFill>
                  <a:srgbClr val="FF8170"/>
                </a:solidFill>
              </a:rPr>
              <a:t>&lt;string&gt;</a:t>
            </a:r>
            <a:endParaRPr sz="2500">
              <a:solidFill>
                <a:srgbClr val="FFFFFF">
                  <a:alpha val="85000"/>
                </a:srgbClr>
              </a:solidFill>
            </a:endParaRP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500">
                <a:solidFill>
                  <a:srgbClr val="FF8170"/>
                </a:solidFill>
                <a:latin typeface="Menlo Regular"/>
                <a:ea typeface="Menlo Regular"/>
                <a:cs typeface="Menlo Regular"/>
                <a:sym typeface="Menlo Regular"/>
              </a:defRPr>
            </a:pPr>
            <a:r>
              <a:rPr b="1">
                <a:solidFill>
                  <a:srgbClr val="FF7AB2"/>
                </a:solidFill>
              </a:rPr>
              <a:t>const</a:t>
            </a:r>
            <a:r>
              <a:rPr>
                <a:solidFill>
                  <a:srgbClr val="FFFFFF">
                    <a:alpha val="85000"/>
                  </a:srgbClr>
                </a:solidFill>
              </a:rPr>
              <a:t> </a:t>
            </a:r>
            <a:r>
              <a:rPr>
                <a:solidFill>
                  <a:srgbClr val="DABAFF"/>
                </a:solidFill>
              </a:rPr>
              <a:t>std</a:t>
            </a:r>
            <a:r>
              <a:rPr>
                <a:solidFill>
                  <a:srgbClr val="FFFFFF">
                    <a:alpha val="85000"/>
                  </a:srgbClr>
                </a:solidFill>
              </a:rPr>
              <a:t>::</a:t>
            </a:r>
            <a:r>
              <a:rPr>
                <a:solidFill>
                  <a:srgbClr val="DABAFF"/>
                </a:solidFill>
              </a:rPr>
              <a:t>string</a:t>
            </a:r>
            <a:r>
              <a:rPr>
                <a:solidFill>
                  <a:srgbClr val="FFFFFF">
                    <a:alpha val="85000"/>
                  </a:srgbClr>
                </a:solidFill>
              </a:rPr>
              <a:t> message = </a:t>
            </a:r>
            <a:r>
              <a:t>" I'm here...\n "</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500">
                <a:solidFill>
                  <a:srgbClr val="DABAFF"/>
                </a:solidFill>
                <a:latin typeface="Menlo Regular"/>
                <a:ea typeface="Menlo Regular"/>
                <a:cs typeface="Menlo Regular"/>
                <a:sym typeface="Menlo Regular"/>
              </a:defRPr>
            </a:pPr>
            <a:r>
              <a:rPr b="1">
                <a:solidFill>
                  <a:srgbClr val="FF7AB2"/>
                </a:solidFill>
              </a:rPr>
              <a:t>const</a:t>
            </a:r>
            <a:r>
              <a:rPr>
                <a:solidFill>
                  <a:srgbClr val="FFFFFF">
                    <a:alpha val="85000"/>
                  </a:srgbClr>
                </a:solidFill>
              </a:rPr>
              <a:t> </a:t>
            </a:r>
            <a:r>
              <a:t>std</a:t>
            </a:r>
            <a:r>
              <a:rPr>
                <a:solidFill>
                  <a:srgbClr val="FFFFFF">
                    <a:alpha val="85000"/>
                  </a:srgbClr>
                </a:solidFill>
              </a:rPr>
              <a:t>::</a:t>
            </a:r>
            <a:r>
              <a:t>string</a:t>
            </a:r>
            <a:r>
              <a:rPr>
                <a:solidFill>
                  <a:srgbClr val="FFFFFF">
                    <a:alpha val="85000"/>
                  </a:srgbClr>
                </a:solidFill>
              </a:rPr>
              <a:t>&amp; </a:t>
            </a:r>
            <a:r>
              <a:rPr>
                <a:solidFill>
                  <a:srgbClr val="4EB0CC"/>
                </a:solidFill>
              </a:rPr>
              <a:t>foo</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2500">
                <a:solidFill>
                  <a:srgbClr val="78C2B3"/>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return</a:t>
            </a:r>
            <a:r>
              <a:rPr>
                <a:solidFill>
                  <a:srgbClr val="FFFFFF">
                    <a:alpha val="85000"/>
                  </a:srgbClr>
                </a:solidFill>
              </a:rPr>
              <a:t> </a:t>
            </a:r>
            <a:r>
              <a:t>message</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a:t>
            </a:r>
            <a:r>
              <a:rPr b="1">
                <a:solidFill>
                  <a:srgbClr val="FF7AB2"/>
                </a:solidFill>
              </a:rPr>
              <a:t>int</a:t>
            </a:r>
            <a:r>
              <a:t> argc, </a:t>
            </a:r>
            <a:r>
              <a:rPr b="1">
                <a:solidFill>
                  <a:srgbClr val="FF7AB2"/>
                </a:solidFill>
              </a:rPr>
              <a:t>const</a:t>
            </a:r>
            <a:r>
              <a:t> </a:t>
            </a:r>
            <a:r>
              <a:rPr b="1">
                <a:solidFill>
                  <a:srgbClr val="FF7AB2"/>
                </a:solidFill>
              </a:rPr>
              <a:t>char</a:t>
            </a:r>
            <a:r>
              <a:t> * argv[]) {</a:t>
            </a:r>
          </a:p>
          <a:p>
            <a:pPr marL="0" indent="0" defTabSz="439419">
              <a:spcBef>
                <a:spcPts val="0"/>
              </a:spcBef>
              <a:buSzTx/>
              <a:buNone/>
              <a:tabLst>
                <a:tab pos="431800" algn="l"/>
              </a:tabLst>
              <a:defRPr sz="2500">
                <a:solidFill>
                  <a:srgbClr val="7F8C98"/>
                </a:solidFill>
                <a:latin typeface="Menlo Regular"/>
                <a:ea typeface="Menlo Regular"/>
                <a:cs typeface="Menlo Regular"/>
                <a:sym typeface="Menlo Regular"/>
              </a:defRPr>
            </a:pPr>
            <a:r>
              <a:rPr>
                <a:solidFill>
                  <a:srgbClr val="FFFFFF">
                    <a:alpha val="85000"/>
                  </a:srgbClr>
                </a:solidFill>
              </a:rPr>
              <a:t>   </a:t>
            </a:r>
            <a:r>
              <a:t>// const  ff = foo();</a:t>
            </a:r>
            <a:endParaRPr>
              <a:solidFill>
                <a:srgbClr val="FFFFFF">
                  <a:alpha val="85000"/>
                </a:srgbClr>
              </a:solidFill>
            </a:endParaRP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t>    </a:t>
            </a:r>
            <a:r>
              <a:rPr b="1">
                <a:solidFill>
                  <a:srgbClr val="FF7AB2"/>
                </a:solidFill>
              </a:rPr>
              <a:t>const</a:t>
            </a:r>
            <a:r>
              <a:t> </a:t>
            </a:r>
            <a:r>
              <a:rPr b="1">
                <a:solidFill>
                  <a:srgbClr val="FF7AB2"/>
                </a:solidFill>
              </a:rPr>
              <a:t>auto</a:t>
            </a:r>
            <a:r>
              <a:t>      f1 = </a:t>
            </a:r>
            <a:r>
              <a:rPr>
                <a:solidFill>
                  <a:srgbClr val="78C2B3"/>
                </a:solidFill>
              </a:rPr>
              <a:t>foo</a:t>
            </a:r>
            <a:r>
              <a:t>();</a:t>
            </a: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t>    </a:t>
            </a:r>
            <a:r>
              <a:rPr b="1">
                <a:solidFill>
                  <a:srgbClr val="FF7AB2"/>
                </a:solidFill>
              </a:rPr>
              <a:t>decltype</a:t>
            </a:r>
            <a:r>
              <a:t>(</a:t>
            </a:r>
            <a:r>
              <a:rPr>
                <a:solidFill>
                  <a:srgbClr val="78C2B3"/>
                </a:solidFill>
              </a:rPr>
              <a:t>foo</a:t>
            </a:r>
            <a:r>
              <a:t>()) f2 = </a:t>
            </a:r>
            <a:r>
              <a:rPr>
                <a:solidFill>
                  <a:srgbClr val="78C2B3"/>
                </a:solidFill>
              </a:rPr>
              <a:t>foo</a:t>
            </a:r>
            <a:r>
              <a:t>();</a:t>
            </a:r>
          </a:p>
          <a:p>
            <a:pPr marL="0" indent="0" defTabSz="439419">
              <a:spcBef>
                <a:spcPts val="0"/>
              </a:spcBef>
              <a:buSzTx/>
              <a:buNone/>
              <a:tabLst>
                <a:tab pos="431800" algn="l"/>
              </a:tabLst>
              <a:defRPr sz="2500">
                <a:solidFill>
                  <a:srgbClr val="FF7AB2"/>
                </a:solidFill>
                <a:latin typeface="Menlo Regular"/>
                <a:ea typeface="Menlo Regular"/>
                <a:cs typeface="Menlo Regular"/>
                <a:sym typeface="Menlo Regular"/>
              </a:defRPr>
            </a:pPr>
            <a:r>
              <a:rPr>
                <a:solidFill>
                  <a:srgbClr val="FFFFFF">
                    <a:alpha val="85000"/>
                  </a:srgbClr>
                </a:solidFill>
              </a:rPr>
              <a:t>    </a:t>
            </a:r>
            <a:r>
              <a:rPr b="1"/>
              <a:t>decltype</a:t>
            </a:r>
            <a:r>
              <a:rPr>
                <a:solidFill>
                  <a:srgbClr val="FFFFFF">
                    <a:alpha val="85000"/>
                  </a:srgbClr>
                </a:solidFill>
              </a:rPr>
              <a:t>(</a:t>
            </a:r>
            <a:r>
              <a:rPr b="1"/>
              <a:t>auto</a:t>
            </a:r>
            <a:r>
              <a:rPr>
                <a:solidFill>
                  <a:srgbClr val="FFFFFF">
                    <a:alpha val="85000"/>
                  </a:srgbClr>
                </a:solidFill>
              </a:rPr>
              <a:t>)  f3 = </a:t>
            </a:r>
            <a:r>
              <a:rPr>
                <a:solidFill>
                  <a:srgbClr val="78C2B3"/>
                </a:solidFill>
              </a:rPr>
              <a:t>foo</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&lt;&lt; f1;</a:t>
            </a: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&lt;&lt; f2;</a:t>
            </a: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&lt;&lt; f3;</a:t>
            </a: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2500">
                <a:solidFill>
                  <a:srgbClr val="FFA14F"/>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return</a:t>
            </a:r>
            <a:r>
              <a:rPr>
                <a:solidFill>
                  <a:srgbClr val="FFFFFF">
                    <a:alpha val="85000"/>
                  </a:srgbClr>
                </a:solidFill>
              </a:rPr>
              <a:t> </a:t>
            </a:r>
            <a:r>
              <a:t>EXIT_SUCCESS</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25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7" name="Unhandled Exception"/>
          <p:cNvSpPr txBox="1"/>
          <p:nvPr>
            <p:ph type="title"/>
          </p:nvPr>
        </p:nvSpPr>
        <p:spPr>
          <a:prstGeom prst="rect">
            <a:avLst/>
          </a:prstGeom>
        </p:spPr>
        <p:txBody>
          <a:bodyPr/>
          <a:lstStyle/>
          <a:p>
            <a:pPr/>
            <a:r>
              <a:t>Unhandled Exception</a:t>
            </a:r>
          </a:p>
        </p:txBody>
      </p:sp>
      <p:sp>
        <p:nvSpPr>
          <p:cNvPr id="1058"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059" name="#include &lt;iostream&gt;…"/>
          <p:cNvSpPr txBox="1"/>
          <p:nvPr/>
        </p:nvSpPr>
        <p:spPr>
          <a:xfrm>
            <a:off x="717872" y="3048000"/>
            <a:ext cx="1529779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3400">
                <a:solidFill>
                  <a:srgbClr val="01CFFF"/>
                </a:solidFill>
                <a:latin typeface="Menlo Regular"/>
                <a:ea typeface="Menlo Regular"/>
                <a:cs typeface="Menlo Regular"/>
                <a:sym typeface="Menlo Regular"/>
              </a:defRPr>
            </a:pPr>
            <a:r>
              <a:t>#include &lt;iostream&gt;</a:t>
            </a:r>
            <a:endParaRPr>
              <a:solidFill>
                <a:srgbClr val="E6E6E6"/>
              </a:solidFill>
            </a:endParaRPr>
          </a:p>
          <a:p>
            <a:pPr algn="l" defTabSz="457200">
              <a:defRPr b="0" sz="3400">
                <a:solidFill>
                  <a:srgbClr val="569CD6"/>
                </a:solidFill>
                <a:latin typeface="Menlo Regular"/>
                <a:ea typeface="Menlo Regular"/>
                <a:cs typeface="Menlo Regular"/>
                <a:sym typeface="Menlo Regular"/>
              </a:defRPr>
            </a:pPr>
            <a:r>
              <a:t>using</a:t>
            </a:r>
            <a:r>
              <a:rPr>
                <a:solidFill>
                  <a:srgbClr val="E6E6E6"/>
                </a:solidFill>
              </a:rPr>
              <a:t> </a:t>
            </a:r>
            <a:r>
              <a:t>namespace</a:t>
            </a:r>
            <a:r>
              <a:rPr>
                <a:solidFill>
                  <a:srgbClr val="E6E6E6"/>
                </a:solidFill>
              </a:rPr>
              <a:t> </a:t>
            </a:r>
            <a:r>
              <a:t>std</a:t>
            </a:r>
            <a:r>
              <a:rPr>
                <a:solidFill>
                  <a:srgbClr val="E6E6E6"/>
                </a:solidFill>
              </a:rPr>
              <a:t>;</a:t>
            </a:r>
            <a:endParaRPr>
              <a:solidFill>
                <a:srgbClr val="E6E6E6"/>
              </a:solidFill>
            </a:endParaRPr>
          </a:p>
          <a:p>
            <a:pPr algn="l" defTabSz="457200">
              <a:defRPr b="0" sz="3400">
                <a:solidFill>
                  <a:srgbClr val="01CFFF"/>
                </a:solidFill>
                <a:latin typeface="Menlo Regular"/>
                <a:ea typeface="Menlo Regular"/>
                <a:cs typeface="Menlo Regular"/>
                <a:sym typeface="Menlo Regular"/>
              </a:defRPr>
            </a:pPr>
            <a:r>
              <a:rPr>
                <a:solidFill>
                  <a:srgbClr val="569CD6"/>
                </a:solidFill>
              </a:rPr>
              <a:t>void</a:t>
            </a:r>
            <a:r>
              <a:rPr>
                <a:solidFill>
                  <a:srgbClr val="E6E6E6"/>
                </a:solidFill>
              </a:rPr>
              <a:t> </a:t>
            </a:r>
            <a:r>
              <a:t>term_func</a:t>
            </a:r>
            <a:r>
              <a:rPr>
                <a:solidFill>
                  <a:srgbClr val="E6E6E6"/>
                </a:solidFill>
              </a:rPr>
              <a:t>() {</a:t>
            </a:r>
            <a:endParaRPr>
              <a:solidFill>
                <a:srgbClr val="E6E6E6"/>
              </a:solidFill>
            </a:endParaRPr>
          </a:p>
          <a:p>
            <a:pPr algn="l" defTabSz="457200">
              <a:defRPr b="0" sz="3400">
                <a:solidFill>
                  <a:srgbClr val="CE9178"/>
                </a:solidFill>
                <a:latin typeface="Menlo Regular"/>
                <a:ea typeface="Menlo Regular"/>
                <a:cs typeface="Menlo Regular"/>
                <a:sym typeface="Menlo Regular"/>
              </a:defRPr>
            </a:pPr>
            <a:r>
              <a:rPr>
                <a:solidFill>
                  <a:srgbClr val="E6E6E6"/>
                </a:solidFill>
              </a:rPr>
              <a:t>   </a:t>
            </a:r>
            <a:r>
              <a:rPr>
                <a:solidFill>
                  <a:srgbClr val="569CD6"/>
                </a:solidFill>
              </a:rPr>
              <a:t>cout</a:t>
            </a:r>
            <a:r>
              <a:rPr>
                <a:solidFill>
                  <a:srgbClr val="E6E6E6"/>
                </a:solidFill>
              </a:rPr>
              <a:t> &lt;&lt; </a:t>
            </a:r>
            <a:r>
              <a:t>"term_func was called by terminate."</a:t>
            </a:r>
            <a:r>
              <a:rPr>
                <a:solidFill>
                  <a:srgbClr val="E6E6E6"/>
                </a:solidFill>
              </a:rPr>
              <a:t> &lt;&lt; </a:t>
            </a:r>
            <a:r>
              <a:rPr>
                <a:solidFill>
                  <a:srgbClr val="569CD6"/>
                </a:solidFill>
              </a:rPr>
              <a:t>endl</a:t>
            </a:r>
            <a:r>
              <a:rPr>
                <a:solidFill>
                  <a:srgbClr val="E6E6E6"/>
                </a:solidFill>
              </a:rPr>
              <a:t>;</a:t>
            </a:r>
            <a:endParaRPr>
              <a:solidFill>
                <a:srgbClr val="E6E6E6"/>
              </a:solidFill>
            </a:endParaRPr>
          </a:p>
          <a:p>
            <a:pPr algn="l" defTabSz="457200">
              <a:defRPr b="0" sz="3400">
                <a:solidFill>
                  <a:srgbClr val="569CD6"/>
                </a:solidFill>
                <a:latin typeface="Menlo Regular"/>
                <a:ea typeface="Menlo Regular"/>
                <a:cs typeface="Menlo Regular"/>
                <a:sym typeface="Menlo Regular"/>
              </a:defRPr>
            </a:pPr>
            <a:r>
              <a:rPr>
                <a:solidFill>
                  <a:srgbClr val="E6E6E6"/>
                </a:solidFill>
              </a:rPr>
              <a:t>   </a:t>
            </a:r>
            <a:r>
              <a:t>exit</a:t>
            </a:r>
            <a:r>
              <a:rPr>
                <a:solidFill>
                  <a:srgbClr val="E6E6E6"/>
                </a:solidFill>
              </a:rPr>
              <a:t>( </a:t>
            </a:r>
            <a:r>
              <a:rPr>
                <a:solidFill>
                  <a:srgbClr val="B5CEA8"/>
                </a:solidFill>
              </a:rPr>
              <a:t>-1</a:t>
            </a:r>
            <a:r>
              <a:rPr>
                <a:solidFill>
                  <a:srgbClr val="E6E6E6"/>
                </a:solidFill>
              </a:rPr>
              <a:t> );</a:t>
            </a:r>
            <a:endParaRPr>
              <a:solidFill>
                <a:srgbClr val="E6E6E6"/>
              </a:solidFill>
            </a:endParaRPr>
          </a:p>
          <a:p>
            <a:pPr algn="l" defTabSz="457200">
              <a:defRPr b="0" sz="3400">
                <a:solidFill>
                  <a:srgbClr val="E6E6E6"/>
                </a:solidFill>
                <a:latin typeface="Menlo Regular"/>
                <a:ea typeface="Menlo Regular"/>
                <a:cs typeface="Menlo Regular"/>
                <a:sym typeface="Menlo Regular"/>
              </a:defRPr>
            </a:pPr>
            <a:r>
              <a:t>}</a:t>
            </a:r>
          </a:p>
          <a:p>
            <a:pPr algn="l" defTabSz="457200">
              <a:defRPr b="0" sz="3400">
                <a:solidFill>
                  <a:srgbClr val="E6E6E6"/>
                </a:solidFill>
                <a:latin typeface="Menlo Regular"/>
                <a:ea typeface="Menlo Regular"/>
                <a:cs typeface="Menlo Regular"/>
                <a:sym typeface="Menlo Regular"/>
              </a:defRPr>
            </a:pPr>
            <a:r>
              <a:rPr>
                <a:solidFill>
                  <a:srgbClr val="569CD6"/>
                </a:solidFill>
              </a:rPr>
              <a:t>int</a:t>
            </a:r>
            <a:r>
              <a:t> </a:t>
            </a:r>
            <a:r>
              <a:rPr>
                <a:solidFill>
                  <a:srgbClr val="01CFFF"/>
                </a:solidFill>
              </a:rPr>
              <a:t>main</a:t>
            </a:r>
            <a:r>
              <a:t>() {</a:t>
            </a:r>
          </a:p>
          <a:p>
            <a:pPr algn="l" defTabSz="457200">
              <a:defRPr b="0" sz="3400">
                <a:solidFill>
                  <a:srgbClr val="E6E6E6"/>
                </a:solidFill>
                <a:latin typeface="Menlo Regular"/>
                <a:ea typeface="Menlo Regular"/>
                <a:cs typeface="Menlo Regular"/>
                <a:sym typeface="Menlo Regular"/>
              </a:defRPr>
            </a:pPr>
            <a:r>
              <a:t>   </a:t>
            </a:r>
            <a:r>
              <a:rPr>
                <a:solidFill>
                  <a:srgbClr val="569CD6"/>
                </a:solidFill>
              </a:rPr>
              <a:t>try</a:t>
            </a:r>
          </a:p>
          <a:p>
            <a:pPr algn="l" defTabSz="457200">
              <a:defRPr b="0" sz="3400">
                <a:solidFill>
                  <a:srgbClr val="E6E6E6"/>
                </a:solidFill>
                <a:latin typeface="Menlo Regular"/>
                <a:ea typeface="Menlo Regular"/>
                <a:cs typeface="Menlo Regular"/>
                <a:sym typeface="Menlo Regular"/>
              </a:defRPr>
            </a:pPr>
            <a:r>
              <a:t>   {</a:t>
            </a:r>
          </a:p>
          <a:p>
            <a:pPr algn="l" defTabSz="457200">
              <a:defRPr b="0" sz="3400">
                <a:solidFill>
                  <a:srgbClr val="E6E6E6"/>
                </a:solidFill>
                <a:latin typeface="Menlo Regular"/>
                <a:ea typeface="Menlo Regular"/>
                <a:cs typeface="Menlo Regular"/>
                <a:sym typeface="Menlo Regular"/>
              </a:defRPr>
            </a:pPr>
            <a:r>
              <a:t>      set_terminate( term_func );</a:t>
            </a:r>
          </a:p>
          <a:p>
            <a:pPr algn="l" defTabSz="457200">
              <a:defRPr b="0" sz="3400">
                <a:solidFill>
                  <a:srgbClr val="63B456"/>
                </a:solidFill>
                <a:latin typeface="Menlo Regular"/>
                <a:ea typeface="Menlo Regular"/>
                <a:cs typeface="Menlo Regular"/>
                <a:sym typeface="Menlo Regular"/>
              </a:defRPr>
            </a:pPr>
            <a:r>
              <a:rPr>
                <a:solidFill>
                  <a:srgbClr val="E6E6E6"/>
                </a:solidFill>
              </a:rPr>
              <a:t>      </a:t>
            </a:r>
            <a:r>
              <a:rPr>
                <a:solidFill>
                  <a:srgbClr val="569CD6"/>
                </a:solidFill>
              </a:rPr>
              <a:t>throw</a:t>
            </a:r>
            <a:r>
              <a:rPr>
                <a:solidFill>
                  <a:srgbClr val="E6E6E6"/>
                </a:solidFill>
              </a:rPr>
              <a:t> </a:t>
            </a:r>
            <a:r>
              <a:rPr>
                <a:solidFill>
                  <a:srgbClr val="CE9178"/>
                </a:solidFill>
              </a:rPr>
              <a:t>"Out of memory!"</a:t>
            </a:r>
            <a:r>
              <a:rPr>
                <a:solidFill>
                  <a:srgbClr val="E6E6E6"/>
                </a:solidFill>
              </a:rPr>
              <a:t>; </a:t>
            </a:r>
            <a:r>
              <a:t>// No catch handler for this exception</a:t>
            </a:r>
            <a:endParaRPr>
              <a:solidFill>
                <a:srgbClr val="E6E6E6"/>
              </a:solidFill>
            </a:endParaRPr>
          </a:p>
          <a:p>
            <a:pPr algn="l" defTabSz="457200">
              <a:defRPr b="0" sz="3400">
                <a:solidFill>
                  <a:srgbClr val="E6E6E6"/>
                </a:solidFill>
                <a:latin typeface="Menlo Regular"/>
                <a:ea typeface="Menlo Regular"/>
                <a:cs typeface="Menlo Regular"/>
                <a:sym typeface="Menlo Regular"/>
              </a:defRPr>
            </a:pPr>
            <a:r>
              <a:t>   }</a:t>
            </a:r>
          </a:p>
          <a:p>
            <a:pPr algn="l" defTabSz="457200">
              <a:defRPr b="0" sz="3400">
                <a:solidFill>
                  <a:srgbClr val="569CD6"/>
                </a:solidFill>
                <a:latin typeface="Menlo Regular"/>
                <a:ea typeface="Menlo Regular"/>
                <a:cs typeface="Menlo Regular"/>
                <a:sym typeface="Menlo Regular"/>
              </a:defRPr>
            </a:pPr>
            <a:r>
              <a:rPr>
                <a:solidFill>
                  <a:srgbClr val="E6E6E6"/>
                </a:solidFill>
              </a:rPr>
              <a:t>   </a:t>
            </a:r>
            <a:r>
              <a:t>catch</a:t>
            </a:r>
            <a:r>
              <a:rPr>
                <a:solidFill>
                  <a:srgbClr val="E6E6E6"/>
                </a:solidFill>
              </a:rPr>
              <a:t>( </a:t>
            </a:r>
            <a:r>
              <a:t>int</a:t>
            </a:r>
            <a:r>
              <a:rPr>
                <a:solidFill>
                  <a:srgbClr val="E6E6E6"/>
                </a:solidFill>
              </a:rPr>
              <a:t> )</a:t>
            </a:r>
            <a:endParaRPr>
              <a:solidFill>
                <a:srgbClr val="E6E6E6"/>
              </a:solidFill>
            </a:endParaRPr>
          </a:p>
          <a:p>
            <a:pPr algn="l" defTabSz="457200">
              <a:defRPr b="0" sz="3400">
                <a:solidFill>
                  <a:srgbClr val="E6E6E6"/>
                </a:solidFill>
                <a:latin typeface="Menlo Regular"/>
                <a:ea typeface="Menlo Regular"/>
                <a:cs typeface="Menlo Regular"/>
                <a:sym typeface="Menlo Regular"/>
              </a:defRPr>
            </a:pPr>
            <a:r>
              <a:t>   {</a:t>
            </a:r>
          </a:p>
          <a:p>
            <a:pPr algn="l" defTabSz="457200">
              <a:defRPr b="0" sz="3400">
                <a:solidFill>
                  <a:srgbClr val="CE9178"/>
                </a:solidFill>
                <a:latin typeface="Menlo Regular"/>
                <a:ea typeface="Menlo Regular"/>
                <a:cs typeface="Menlo Regular"/>
                <a:sym typeface="Menlo Regular"/>
              </a:defRPr>
            </a:pPr>
            <a:r>
              <a:rPr>
                <a:solidFill>
                  <a:srgbClr val="E6E6E6"/>
                </a:solidFill>
              </a:rPr>
              <a:t>      </a:t>
            </a:r>
            <a:r>
              <a:rPr>
                <a:solidFill>
                  <a:srgbClr val="569CD6"/>
                </a:solidFill>
              </a:rPr>
              <a:t>cout</a:t>
            </a:r>
            <a:r>
              <a:rPr>
                <a:solidFill>
                  <a:srgbClr val="E6E6E6"/>
                </a:solidFill>
              </a:rPr>
              <a:t> &lt;&lt; </a:t>
            </a:r>
            <a:r>
              <a:t>"Integer exception raised."</a:t>
            </a:r>
            <a:r>
              <a:rPr>
                <a:solidFill>
                  <a:srgbClr val="E6E6E6"/>
                </a:solidFill>
              </a:rPr>
              <a:t> &lt;&lt; </a:t>
            </a:r>
            <a:r>
              <a:rPr>
                <a:solidFill>
                  <a:srgbClr val="569CD6"/>
                </a:solidFill>
              </a:rPr>
              <a:t>endl</a:t>
            </a:r>
            <a:r>
              <a:rPr>
                <a:solidFill>
                  <a:srgbClr val="E6E6E6"/>
                </a:solidFill>
              </a:rPr>
              <a:t>;</a:t>
            </a:r>
            <a:endParaRPr>
              <a:solidFill>
                <a:srgbClr val="E6E6E6"/>
              </a:solidFill>
            </a:endParaRPr>
          </a:p>
          <a:p>
            <a:pPr algn="l" defTabSz="457200">
              <a:defRPr b="0" sz="3400">
                <a:solidFill>
                  <a:srgbClr val="E6E6E6"/>
                </a:solidFill>
                <a:latin typeface="Menlo Regular"/>
                <a:ea typeface="Menlo Regular"/>
                <a:cs typeface="Menlo Regular"/>
                <a:sym typeface="Menlo Regular"/>
              </a:defRPr>
            </a:pPr>
            <a:r>
              <a:t>   }</a:t>
            </a:r>
          </a:p>
          <a:p>
            <a:pPr algn="l" defTabSz="457200">
              <a:defRPr b="0" sz="3400">
                <a:solidFill>
                  <a:srgbClr val="569CD6"/>
                </a:solidFill>
                <a:latin typeface="Menlo Regular"/>
                <a:ea typeface="Menlo Regular"/>
                <a:cs typeface="Menlo Regular"/>
                <a:sym typeface="Menlo Regular"/>
              </a:defRPr>
            </a:pPr>
            <a:r>
              <a:rPr>
                <a:solidFill>
                  <a:srgbClr val="E6E6E6"/>
                </a:solidFill>
              </a:rPr>
              <a:t>   </a:t>
            </a:r>
            <a:r>
              <a:t>return</a:t>
            </a:r>
            <a:r>
              <a:rPr>
                <a:solidFill>
                  <a:srgbClr val="E6E6E6"/>
                </a:solidFill>
              </a:rPr>
              <a:t> </a:t>
            </a:r>
            <a:r>
              <a:rPr>
                <a:solidFill>
                  <a:srgbClr val="B5CEA8"/>
                </a:solidFill>
              </a:rPr>
              <a:t>0</a:t>
            </a:r>
            <a:r>
              <a:rPr>
                <a:solidFill>
                  <a:srgbClr val="E6E6E6"/>
                </a:solidFill>
              </a:rPr>
              <a:t>;</a:t>
            </a:r>
            <a:endParaRPr>
              <a:solidFill>
                <a:srgbClr val="E6E6E6"/>
              </a:solidFill>
            </a:endParaRPr>
          </a:p>
          <a:p>
            <a:pPr algn="l" defTabSz="457200">
              <a:defRPr b="0" sz="3400">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1" name="Bubble Sort"/>
          <p:cNvSpPr txBox="1"/>
          <p:nvPr>
            <p:ph type="title"/>
          </p:nvPr>
        </p:nvSpPr>
        <p:spPr>
          <a:prstGeom prst="rect">
            <a:avLst/>
          </a:prstGeom>
        </p:spPr>
        <p:txBody>
          <a:bodyPr/>
          <a:lstStyle/>
          <a:p>
            <a:pPr/>
            <a:r>
              <a:t>Bubble Sort</a:t>
            </a:r>
          </a:p>
        </p:txBody>
      </p:sp>
      <p:sp>
        <p:nvSpPr>
          <p:cNvPr id="1062"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063" name="Image" descr="Image"/>
          <p:cNvPicPr>
            <a:picLocks noChangeAspect="1"/>
          </p:cNvPicPr>
          <p:nvPr/>
        </p:nvPicPr>
        <p:blipFill>
          <a:blip r:embed="rId2">
            <a:extLst/>
          </a:blip>
          <a:stretch>
            <a:fillRect/>
          </a:stretch>
        </p:blipFill>
        <p:spPr>
          <a:xfrm>
            <a:off x="7346950" y="3511550"/>
            <a:ext cx="9944100" cy="8826500"/>
          </a:xfrm>
          <a:prstGeom prst="rect">
            <a:avLst/>
          </a:prstGeom>
          <a:ln w="12700">
            <a:miter lim="400000"/>
          </a:ln>
        </p:spPr>
      </p:pic>
    </p:spTree>
  </p:cSld>
  <p:clrMapOvr>
    <a:masterClrMapping/>
  </p:clrMapOvr>
  <p:transition xmlns:p14="http://schemas.microsoft.com/office/powerpoint/2010/main" spd="med" advClick="1"/>
</p:sld>
</file>

<file path=ppt/slides/slide2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5" name="Exception Handling"/>
          <p:cNvSpPr txBox="1"/>
          <p:nvPr>
            <p:ph type="title"/>
          </p:nvPr>
        </p:nvSpPr>
        <p:spPr>
          <a:prstGeom prst="rect">
            <a:avLst/>
          </a:prstGeom>
        </p:spPr>
        <p:txBody>
          <a:bodyPr/>
          <a:lstStyle/>
          <a:p>
            <a:pPr/>
            <a:r>
              <a:t>Exception Handling</a:t>
            </a:r>
          </a:p>
        </p:txBody>
      </p:sp>
      <p:sp>
        <p:nvSpPr>
          <p:cNvPr id="106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2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8" name="Exception Handling"/>
          <p:cNvSpPr txBox="1"/>
          <p:nvPr>
            <p:ph type="title"/>
          </p:nvPr>
        </p:nvSpPr>
        <p:spPr>
          <a:prstGeom prst="rect">
            <a:avLst/>
          </a:prstGeom>
        </p:spPr>
        <p:txBody>
          <a:bodyPr/>
          <a:lstStyle/>
          <a:p>
            <a:pPr/>
            <a:r>
              <a:t>Exception Handling</a:t>
            </a:r>
          </a:p>
        </p:txBody>
      </p:sp>
      <p:sp>
        <p:nvSpPr>
          <p:cNvPr id="106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2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1" name="Shallow Copy"/>
          <p:cNvSpPr txBox="1"/>
          <p:nvPr>
            <p:ph type="title"/>
          </p:nvPr>
        </p:nvSpPr>
        <p:spPr>
          <a:prstGeom prst="rect">
            <a:avLst/>
          </a:prstGeom>
        </p:spPr>
        <p:txBody>
          <a:bodyPr/>
          <a:lstStyle/>
          <a:p>
            <a:pPr/>
            <a:r>
              <a:t>Shallow Copy</a:t>
            </a:r>
          </a:p>
        </p:txBody>
      </p:sp>
      <p:sp>
        <p:nvSpPr>
          <p:cNvPr id="1072"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073" name="#include &lt;iostream&gt;…"/>
          <p:cNvSpPr txBox="1"/>
          <p:nvPr/>
        </p:nvSpPr>
        <p:spPr>
          <a:xfrm>
            <a:off x="1527385" y="2692400"/>
            <a:ext cx="13524881" cy="1046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39419">
              <a:tabLst>
                <a:tab pos="431800" algn="l"/>
              </a:tabLst>
              <a:defRPr b="0" sz="21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algn="l" defTabSz="439419">
              <a:tabLst>
                <a:tab pos="431800" algn="l"/>
              </a:tabLst>
              <a:defRPr sz="21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100">
                <a:solidFill>
                  <a:srgbClr val="FF7AB2"/>
                </a:solidFill>
                <a:latin typeface="Menlo Regular"/>
                <a:ea typeface="Menlo Regular"/>
                <a:cs typeface="Menlo Regular"/>
                <a:sym typeface="Menlo Regular"/>
              </a:defRPr>
            </a:pPr>
            <a:r>
              <a:rPr b="1"/>
              <a:t>class</a:t>
            </a:r>
            <a:r>
              <a:rPr>
                <a:solidFill>
                  <a:srgbClr val="FFFFFF">
                    <a:alpha val="85000"/>
                  </a:srgbClr>
                </a:solidFill>
              </a:rPr>
              <a:t> </a:t>
            </a:r>
            <a:r>
              <a:rPr>
                <a:solidFill>
                  <a:srgbClr val="6BDFFF"/>
                </a:solidFill>
              </a:rPr>
              <a:t>Demo</a:t>
            </a:r>
            <a:endParaRPr>
              <a:solidFill>
                <a:srgbClr val="FFFFFF">
                  <a:alpha val="85000"/>
                </a:srgbClr>
              </a:solidFill>
            </a:endParaRP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r>
              <a:rPr b="1">
                <a:solidFill>
                  <a:srgbClr val="FF7AB2"/>
                </a:solidFill>
              </a:rPr>
              <a:t>int</a:t>
            </a:r>
            <a:r>
              <a:t> a;</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r>
              <a:rPr b="1">
                <a:solidFill>
                  <a:srgbClr val="FF7AB2"/>
                </a:solidFill>
              </a:rPr>
              <a:t>int</a:t>
            </a:r>
            <a:r>
              <a:t> b;</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r>
              <a:rPr b="1">
                <a:solidFill>
                  <a:srgbClr val="FF7AB2"/>
                </a:solidFill>
              </a:rPr>
              <a:t>int</a:t>
            </a:r>
            <a:r>
              <a:t> *p;</a:t>
            </a:r>
          </a:p>
          <a:p>
            <a:pPr algn="l" defTabSz="439419">
              <a:tabLst>
                <a:tab pos="431800" algn="l"/>
              </a:tabLst>
              <a:defRPr sz="2100">
                <a:solidFill>
                  <a:srgbClr val="FF7AB2"/>
                </a:solidFill>
                <a:latin typeface="Menlo Regular"/>
                <a:ea typeface="Menlo Regular"/>
                <a:cs typeface="Menlo Regular"/>
                <a:sym typeface="Menlo Regular"/>
              </a:defRPr>
            </a:pPr>
            <a:r>
              <a:rPr b="0">
                <a:solidFill>
                  <a:srgbClr val="FFFFFF">
                    <a:alpha val="85000"/>
                  </a:srgbClr>
                </a:solidFill>
              </a:rPr>
              <a:t>    </a:t>
            </a:r>
            <a:r>
              <a:t>public</a:t>
            </a:r>
            <a:r>
              <a:rPr b="0">
                <a:solidFill>
                  <a:srgbClr val="FFFFFF">
                    <a:alpha val="85000"/>
                  </a:srgbClr>
                </a:solidFill>
              </a:rPr>
              <a:t>:</a:t>
            </a:r>
            <a:endParaRPr b="0">
              <a:solidFill>
                <a:srgbClr val="FFFFFF">
                  <a:alpha val="85000"/>
                </a:srgbClr>
              </a:solidFill>
            </a:endParaRP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r>
              <a:rPr>
                <a:solidFill>
                  <a:srgbClr val="4EB0CC"/>
                </a:solidFill>
              </a:rPr>
              <a:t>Demo</a:t>
            </a:r>
            <a:r>
              <a:t>()</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r>
              <a:rPr>
                <a:solidFill>
                  <a:srgbClr val="78C2B3"/>
                </a:solidFill>
              </a:rPr>
              <a:t>p</a:t>
            </a:r>
            <a:r>
              <a:t>=</a:t>
            </a:r>
            <a:r>
              <a:rPr b="1">
                <a:solidFill>
                  <a:srgbClr val="FF7AB2"/>
                </a:solidFill>
              </a:rPr>
              <a:t>new</a:t>
            </a:r>
            <a:r>
              <a:t> </a:t>
            </a:r>
            <a:r>
              <a:rPr b="1">
                <a:solidFill>
                  <a:srgbClr val="FF7AB2"/>
                </a:solidFill>
              </a:rPr>
              <a:t>int</a:t>
            </a:r>
            <a:r>
              <a:t>;</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100">
                <a:solidFill>
                  <a:srgbClr val="4EB0CC"/>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void</a:t>
            </a:r>
            <a:r>
              <a:rPr>
                <a:solidFill>
                  <a:srgbClr val="FFFFFF">
                    <a:alpha val="85000"/>
                  </a:srgbClr>
                </a:solidFill>
              </a:rPr>
              <a:t> </a:t>
            </a:r>
            <a:r>
              <a:t>setdata</a:t>
            </a:r>
            <a:r>
              <a:rPr>
                <a:solidFill>
                  <a:srgbClr val="FFFFFF">
                    <a:alpha val="85000"/>
                  </a:srgbClr>
                </a:solidFill>
              </a:rPr>
              <a:t>(</a:t>
            </a:r>
            <a:r>
              <a:rPr b="1">
                <a:solidFill>
                  <a:srgbClr val="FF7AB2"/>
                </a:solidFill>
              </a:rPr>
              <a:t>int</a:t>
            </a:r>
            <a:r>
              <a:rPr>
                <a:solidFill>
                  <a:srgbClr val="FFFFFF">
                    <a:alpha val="85000"/>
                  </a:srgbClr>
                </a:solidFill>
              </a:rPr>
              <a:t> x,</a:t>
            </a:r>
            <a:r>
              <a:rPr b="1">
                <a:solidFill>
                  <a:srgbClr val="FF7AB2"/>
                </a:solidFill>
              </a:rPr>
              <a:t>int</a:t>
            </a:r>
            <a:r>
              <a:rPr>
                <a:solidFill>
                  <a:srgbClr val="FFFFFF">
                    <a:alpha val="85000"/>
                  </a:srgbClr>
                </a:solidFill>
              </a:rPr>
              <a:t> y,</a:t>
            </a:r>
            <a:r>
              <a:rPr b="1">
                <a:solidFill>
                  <a:srgbClr val="FF7AB2"/>
                </a:solidFill>
              </a:rPr>
              <a:t>int</a:t>
            </a:r>
            <a:r>
              <a:rPr>
                <a:solidFill>
                  <a:srgbClr val="FFFFFF">
                    <a:alpha val="85000"/>
                  </a:srgbClr>
                </a:solidFill>
              </a:rPr>
              <a:t> z)</a:t>
            </a:r>
            <a:endParaRPr>
              <a:solidFill>
                <a:srgbClr val="FFFFFF">
                  <a:alpha val="85000"/>
                </a:srgbClr>
              </a:solidFill>
            </a:endParaRP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r>
              <a:rPr>
                <a:solidFill>
                  <a:srgbClr val="78C2B3"/>
                </a:solidFill>
              </a:rPr>
              <a:t>a</a:t>
            </a:r>
            <a:r>
              <a:t>=x;</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r>
              <a:rPr>
                <a:solidFill>
                  <a:srgbClr val="78C2B3"/>
                </a:solidFill>
              </a:rPr>
              <a:t>b</a:t>
            </a:r>
            <a:r>
              <a:t>=y;</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r>
              <a:rPr>
                <a:solidFill>
                  <a:srgbClr val="78C2B3"/>
                </a:solidFill>
              </a:rPr>
              <a:t>p</a:t>
            </a:r>
            <a:r>
              <a:t>=z;</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100">
                <a:solidFill>
                  <a:srgbClr val="4EB0CC"/>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void</a:t>
            </a:r>
            <a:r>
              <a:rPr>
                <a:solidFill>
                  <a:srgbClr val="FFFFFF">
                    <a:alpha val="85000"/>
                  </a:srgbClr>
                </a:solidFill>
              </a:rPr>
              <a:t> </a:t>
            </a:r>
            <a:r>
              <a:t>showdata</a:t>
            </a:r>
            <a:r>
              <a:rPr>
                <a:solidFill>
                  <a:srgbClr val="FFFFFF">
                    <a:alpha val="85000"/>
                  </a:srgbClr>
                </a:solidFill>
              </a:rPr>
              <a:t>()</a:t>
            </a:r>
            <a:endParaRPr>
              <a:solidFill>
                <a:srgbClr val="FFFFFF">
                  <a:alpha val="85000"/>
                </a:srgbClr>
              </a:solidFill>
            </a:endParaRP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1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 a is  : "</a:t>
            </a:r>
            <a:r>
              <a:rPr>
                <a:solidFill>
                  <a:srgbClr val="FFFFFF">
                    <a:alpha val="85000"/>
                  </a:srgbClr>
                </a:solidFill>
              </a:rPr>
              <a:t> &lt;&lt;</a:t>
            </a:r>
            <a:r>
              <a:rPr>
                <a:solidFill>
                  <a:srgbClr val="78C2B3"/>
                </a:solidFill>
              </a:rPr>
              <a:t>a</a:t>
            </a:r>
            <a:r>
              <a:rPr>
                <a:solidFill>
                  <a:srgbClr val="FFFFFF">
                    <a:alpha val="85000"/>
                  </a:srgbClr>
                </a:solidFill>
              </a:rPr>
              <a:t>&lt;&lt;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b="0" sz="21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 b is  : "</a:t>
            </a:r>
            <a:r>
              <a:rPr>
                <a:solidFill>
                  <a:srgbClr val="FFFFFF">
                    <a:alpha val="85000"/>
                  </a:srgbClr>
                </a:solidFill>
              </a:rPr>
              <a:t> &lt;&lt;</a:t>
            </a:r>
            <a:r>
              <a:rPr>
                <a:solidFill>
                  <a:srgbClr val="78C2B3"/>
                </a:solidFill>
              </a:rPr>
              <a:t>b</a:t>
            </a:r>
            <a:r>
              <a:rPr>
                <a:solidFill>
                  <a:srgbClr val="FFFFFF">
                    <a:alpha val="85000"/>
                  </a:srgbClr>
                </a:solidFill>
              </a:rPr>
              <a:t>&lt;&lt;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b="0" sz="21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 *p is : "</a:t>
            </a:r>
            <a:r>
              <a:rPr>
                <a:solidFill>
                  <a:srgbClr val="FFFFFF">
                    <a:alpha val="85000"/>
                  </a:srgbClr>
                </a:solidFill>
              </a:rPr>
              <a:t> &lt;&lt;*</a:t>
            </a:r>
            <a:r>
              <a:rPr>
                <a:solidFill>
                  <a:srgbClr val="78C2B3"/>
                </a:solidFill>
              </a:rPr>
              <a:t>p</a:t>
            </a:r>
            <a:r>
              <a:rPr>
                <a:solidFill>
                  <a:srgbClr val="FFFFFF">
                    <a:alpha val="85000"/>
                  </a:srgbClr>
                </a:solidFill>
              </a:rPr>
              <a:t>&lt;&lt; </a:t>
            </a:r>
            <a:r>
              <a:rPr>
                <a:solidFill>
                  <a:srgbClr val="DABAFF"/>
                </a:solidFill>
              </a:rPr>
              <a:t>std</a:t>
            </a:r>
            <a:r>
              <a:rPr>
                <a:solidFill>
                  <a:srgbClr val="FFFFFF">
                    <a:alpha val="85000"/>
                  </a:srgbClr>
                </a:solidFill>
              </a:rPr>
              <a:t>::</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10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r>
              <a:rPr>
                <a:solidFill>
                  <a:srgbClr val="ACF2E4"/>
                </a:solidFill>
              </a:rPr>
              <a:t>Demo</a:t>
            </a:r>
            <a:r>
              <a:t> d1;</a:t>
            </a:r>
          </a:p>
          <a:p>
            <a:pPr algn="l" defTabSz="439419">
              <a:tabLst>
                <a:tab pos="431800" algn="l"/>
              </a:tabLst>
              <a:defRPr b="0" sz="2100">
                <a:solidFill>
                  <a:srgbClr val="78C2B3"/>
                </a:solidFill>
                <a:latin typeface="Menlo Regular"/>
                <a:ea typeface="Menlo Regular"/>
                <a:cs typeface="Menlo Regular"/>
                <a:sym typeface="Menlo Regular"/>
              </a:defRPr>
            </a:pPr>
            <a:r>
              <a:rPr>
                <a:solidFill>
                  <a:srgbClr val="FFFFFF">
                    <a:alpha val="85000"/>
                  </a:srgbClr>
                </a:solidFill>
              </a:rPr>
              <a:t>  d1.</a:t>
            </a:r>
            <a:r>
              <a:t>setdata</a:t>
            </a:r>
            <a:r>
              <a:rPr>
                <a:solidFill>
                  <a:srgbClr val="FFFFFF">
                    <a:alpha val="85000"/>
                  </a:srgbClr>
                </a:solidFill>
              </a:rPr>
              <a:t>(</a:t>
            </a:r>
            <a:r>
              <a:rPr>
                <a:solidFill>
                  <a:srgbClr val="D9C97C"/>
                </a:solidFill>
              </a:rPr>
              <a:t>10</a:t>
            </a:r>
            <a:r>
              <a:rPr>
                <a:solidFill>
                  <a:srgbClr val="FFFFFF">
                    <a:alpha val="85000"/>
                  </a:srgbClr>
                </a:solidFill>
              </a:rPr>
              <a:t>,</a:t>
            </a:r>
            <a:r>
              <a:rPr>
                <a:solidFill>
                  <a:srgbClr val="D9C97C"/>
                </a:solidFill>
              </a:rPr>
              <a:t>20</a:t>
            </a:r>
            <a:r>
              <a:rPr>
                <a:solidFill>
                  <a:srgbClr val="FFFFFF">
                    <a:alpha val="85000"/>
                  </a:srgbClr>
                </a:solidFill>
              </a:rPr>
              <a:t>,</a:t>
            </a:r>
            <a:r>
              <a:rPr>
                <a:solidFill>
                  <a:srgbClr val="D9C97C"/>
                </a:solidFill>
              </a:rPr>
              <a:t>30</a:t>
            </a:r>
            <a:r>
              <a:rPr>
                <a:solidFill>
                  <a:srgbClr val="FFFFFF">
                    <a:alpha val="85000"/>
                  </a:srgbClr>
                </a:solidFill>
              </a:rPr>
              <a:t>);</a:t>
            </a:r>
            <a:endParaRPr>
              <a:solidFill>
                <a:srgbClr val="FFFFFF">
                  <a:alpha val="85000"/>
                </a:srgbClr>
              </a:solidFill>
            </a:endParaRP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  </a:t>
            </a:r>
            <a:r>
              <a:rPr>
                <a:solidFill>
                  <a:srgbClr val="ACF2E4"/>
                </a:solidFill>
              </a:rPr>
              <a:t>Demo</a:t>
            </a:r>
            <a:r>
              <a:t> d2 = d1;</a:t>
            </a:r>
          </a:p>
          <a:p>
            <a:pPr algn="l" defTabSz="439419">
              <a:tabLst>
                <a:tab pos="431800" algn="l"/>
              </a:tabLst>
              <a:defRPr b="0" sz="2100">
                <a:solidFill>
                  <a:srgbClr val="78C2B3"/>
                </a:solidFill>
                <a:latin typeface="Menlo Regular"/>
                <a:ea typeface="Menlo Regular"/>
                <a:cs typeface="Menlo Regular"/>
                <a:sym typeface="Menlo Regular"/>
              </a:defRPr>
            </a:pPr>
            <a:r>
              <a:rPr>
                <a:solidFill>
                  <a:srgbClr val="FFFFFF">
                    <a:alpha val="85000"/>
                  </a:srgbClr>
                </a:solidFill>
              </a:rPr>
              <a:t>  d2.</a:t>
            </a:r>
            <a:r>
              <a:t>showdata</a:t>
            </a:r>
            <a:r>
              <a:rPr>
                <a:solidFill>
                  <a:srgbClr val="FFFFFF">
                    <a:alpha val="85000"/>
                  </a:srgbClr>
                </a:solidFill>
              </a:rPr>
              <a:t>();</a:t>
            </a:r>
            <a:endParaRPr>
              <a:solidFill>
                <a:srgbClr val="FFFFFF">
                  <a:alpha val="85000"/>
                </a:srgbClr>
              </a:solidFill>
            </a:endParaRPr>
          </a:p>
          <a:p>
            <a:pPr algn="l" defTabSz="439419">
              <a:tabLst>
                <a:tab pos="431800" algn="l"/>
              </a:tabLst>
              <a:defRPr sz="21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algn="l" defTabSz="439419">
              <a:tabLst>
                <a:tab pos="431800" algn="l"/>
              </a:tabLst>
              <a:defRPr b="0" sz="21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Deep Copy"/>
          <p:cNvSpPr txBox="1"/>
          <p:nvPr>
            <p:ph type="title"/>
          </p:nvPr>
        </p:nvSpPr>
        <p:spPr>
          <a:prstGeom prst="rect">
            <a:avLst/>
          </a:prstGeom>
        </p:spPr>
        <p:txBody>
          <a:bodyPr/>
          <a:lstStyle/>
          <a:p>
            <a:pPr/>
            <a:r>
              <a:t>Deep Copy</a:t>
            </a:r>
          </a:p>
        </p:txBody>
      </p:sp>
      <p:sp>
        <p:nvSpPr>
          <p:cNvPr id="107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077" name="#include &lt;iostream&gt;…"/>
          <p:cNvSpPr txBox="1"/>
          <p:nvPr/>
        </p:nvSpPr>
        <p:spPr>
          <a:xfrm>
            <a:off x="1287710" y="1905000"/>
            <a:ext cx="14085690" cy="1203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39419">
              <a:tabLst>
                <a:tab pos="431800" algn="l"/>
              </a:tabLst>
              <a:defRPr b="0" sz="14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algn="l" defTabSz="439419">
              <a:tabLst>
                <a:tab pos="431800" algn="l"/>
              </a:tabLst>
              <a:defRPr sz="24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FF7AB2"/>
                </a:solidFill>
                <a:latin typeface="Menlo Regular"/>
                <a:ea typeface="Menlo Regular"/>
                <a:cs typeface="Menlo Regular"/>
                <a:sym typeface="Menlo Regular"/>
              </a:defRPr>
            </a:pPr>
            <a:r>
              <a:rPr b="1"/>
              <a:t>class</a:t>
            </a:r>
            <a:r>
              <a:rPr>
                <a:solidFill>
                  <a:srgbClr val="FFFFFF">
                    <a:alpha val="85000"/>
                  </a:srgbClr>
                </a:solidFill>
              </a:rPr>
              <a:t> </a:t>
            </a:r>
            <a:r>
              <a:rPr>
                <a:solidFill>
                  <a:srgbClr val="6BDFFF"/>
                </a:solidFill>
              </a:rPr>
              <a:t>Line</a:t>
            </a:r>
            <a:r>
              <a:rPr>
                <a:solidFill>
                  <a:srgbClr val="FFFFFF">
                    <a:alpha val="85000"/>
                  </a:srgbClr>
                </a:solidFill>
              </a:rPr>
              <a:t> {</a:t>
            </a:r>
            <a:endParaRPr>
              <a:solidFill>
                <a:srgbClr val="FFFFFF">
                  <a:alpha val="85000"/>
                </a:srgbClr>
              </a:solidFill>
            </a:endParaRPr>
          </a:p>
          <a:p>
            <a:pPr algn="l" defTabSz="439419">
              <a:tabLst>
                <a:tab pos="431800" algn="l"/>
              </a:tabLst>
              <a:defRPr sz="2400">
                <a:solidFill>
                  <a:srgbClr val="FF7AB2"/>
                </a:solidFill>
                <a:latin typeface="Menlo Regular"/>
                <a:ea typeface="Menlo Regular"/>
                <a:cs typeface="Menlo Regular"/>
                <a:sym typeface="Menlo Regular"/>
              </a:defRPr>
            </a:pPr>
            <a:r>
              <a:rPr b="0">
                <a:solidFill>
                  <a:srgbClr val="FFFFFF">
                    <a:alpha val="85000"/>
                  </a:srgbClr>
                </a:solidFill>
              </a:rPr>
              <a:t>   </a:t>
            </a:r>
            <a:r>
              <a:t>public</a:t>
            </a:r>
            <a:r>
              <a:rPr b="0">
                <a:solidFill>
                  <a:srgbClr val="FFFFFF">
                    <a:alpha val="85000"/>
                  </a:srgbClr>
                </a:solidFill>
              </a:rPr>
              <a:t>:</a:t>
            </a:r>
            <a:endParaRPr b="0">
              <a:solidFill>
                <a:srgbClr val="FFFFFF">
                  <a:alpha val="85000"/>
                </a:srgbClr>
              </a:solidFill>
            </a:endParaRPr>
          </a:p>
          <a:p>
            <a:pPr algn="l" defTabSz="439419">
              <a:tabLst>
                <a:tab pos="431800" algn="l"/>
              </a:tabLst>
              <a:defRPr b="0" sz="2400">
                <a:solidFill>
                  <a:srgbClr val="4EB0CC"/>
                </a:solidFill>
                <a:latin typeface="Menlo Regular"/>
                <a:ea typeface="Menlo Regular"/>
                <a:cs typeface="Menlo Regular"/>
                <a:sym typeface="Menlo Regular"/>
              </a:defRPr>
            </a:pPr>
            <a:r>
              <a:rPr>
                <a:solidFill>
                  <a:srgbClr val="FFFFFF">
                    <a:alpha val="85000"/>
                  </a:srgbClr>
                </a:solidFill>
              </a:rPr>
              <a:t>      </a:t>
            </a:r>
            <a:r>
              <a:rPr b="1">
                <a:solidFill>
                  <a:srgbClr val="FF7AB2"/>
                </a:solidFill>
              </a:rPr>
              <a:t>int</a:t>
            </a:r>
            <a:r>
              <a:rPr>
                <a:solidFill>
                  <a:srgbClr val="FFFFFF">
                    <a:alpha val="85000"/>
                  </a:srgbClr>
                </a:solidFill>
              </a:rPr>
              <a:t> </a:t>
            </a:r>
            <a:r>
              <a:t>getLength</a:t>
            </a:r>
            <a:r>
              <a:rPr>
                <a:solidFill>
                  <a:srgbClr val="FFFFFF">
                    <a:alpha val="85000"/>
                  </a:srgbClr>
                </a:solidFill>
              </a:rPr>
              <a:t>( </a:t>
            </a:r>
            <a:r>
              <a:rPr b="1">
                <a:solidFill>
                  <a:srgbClr val="FF7AB2"/>
                </a:solidFill>
              </a:rPr>
              <a:t>void</a:t>
            </a:r>
            <a:r>
              <a:rPr>
                <a:solidFill>
                  <a:srgbClr val="FFFFFF">
                    <a:alpha val="85000"/>
                  </a:srgbClr>
                </a:solidFill>
              </a:rPr>
              <a:t> );</a:t>
            </a:r>
            <a:endParaRPr>
              <a:solidFill>
                <a:srgbClr val="FFFFFF">
                  <a:alpha val="85000"/>
                </a:srgbClr>
              </a:solidFill>
            </a:endParaRPr>
          </a:p>
          <a:p>
            <a:pPr algn="l" defTabSz="439419">
              <a:tabLst>
                <a:tab pos="431800" algn="l"/>
              </a:tabLst>
              <a:defRPr b="0" sz="2400">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4EB0CC"/>
                </a:solidFill>
              </a:rPr>
              <a:t>Line</a:t>
            </a:r>
            <a:r>
              <a:rPr>
                <a:solidFill>
                  <a:srgbClr val="FFFFFF">
                    <a:alpha val="85000"/>
                  </a:srgbClr>
                </a:solidFill>
              </a:rPr>
              <a:t>( </a:t>
            </a:r>
            <a:r>
              <a:rPr b="1">
                <a:solidFill>
                  <a:srgbClr val="FF7AB2"/>
                </a:solidFill>
              </a:rPr>
              <a:t>int</a:t>
            </a:r>
            <a:r>
              <a:rPr>
                <a:solidFill>
                  <a:srgbClr val="FFFFFF">
                    <a:alpha val="85000"/>
                  </a:srgbClr>
                </a:solidFill>
              </a:rPr>
              <a:t> len );             </a:t>
            </a:r>
            <a:r>
              <a:t>// simple constructor</a:t>
            </a:r>
            <a:endParaRPr>
              <a:solidFill>
                <a:srgbClr val="FFFFFF">
                  <a:alpha val="85000"/>
                </a:srgbClr>
              </a:solidFill>
            </a:endParaRPr>
          </a:p>
          <a:p>
            <a:pPr algn="l" defTabSz="439419">
              <a:tabLst>
                <a:tab pos="431800" algn="l"/>
              </a:tabLst>
              <a:defRPr b="0" sz="2400">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4EB0CC"/>
                </a:solidFill>
              </a:rPr>
              <a:t>Line</a:t>
            </a:r>
            <a:r>
              <a:rPr>
                <a:solidFill>
                  <a:srgbClr val="FFFFFF">
                    <a:alpha val="85000"/>
                  </a:srgbClr>
                </a:solidFill>
              </a:rPr>
              <a:t>( </a:t>
            </a:r>
            <a:r>
              <a:rPr b="1">
                <a:solidFill>
                  <a:srgbClr val="FF7AB2"/>
                </a:solidFill>
              </a:rPr>
              <a:t>const</a:t>
            </a:r>
            <a:r>
              <a:rPr>
                <a:solidFill>
                  <a:srgbClr val="FFFFFF">
                    <a:alpha val="85000"/>
                  </a:srgbClr>
                </a:solidFill>
              </a:rPr>
              <a:t> </a:t>
            </a:r>
            <a:r>
              <a:rPr>
                <a:solidFill>
                  <a:srgbClr val="ACF2E4"/>
                </a:solidFill>
              </a:rPr>
              <a:t>Line</a:t>
            </a:r>
            <a:r>
              <a:rPr>
                <a:solidFill>
                  <a:srgbClr val="FFFFFF">
                    <a:alpha val="85000"/>
                  </a:srgbClr>
                </a:solidFill>
              </a:rPr>
              <a:t> &amp;obj);  </a:t>
            </a:r>
            <a:r>
              <a:t>// copy constructor</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r>
              <a:rPr>
                <a:solidFill>
                  <a:srgbClr val="4EB0CC"/>
                </a:solidFill>
              </a:rPr>
              <a:t>Line</a:t>
            </a:r>
            <a:r>
              <a:t>();                     </a:t>
            </a:r>
            <a:r>
              <a:rPr>
                <a:solidFill>
                  <a:srgbClr val="7F8C98"/>
                </a:solidFill>
              </a:rPr>
              <a:t>// destructor</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sz="2400">
                <a:solidFill>
                  <a:srgbClr val="FF7AB2"/>
                </a:solidFill>
                <a:latin typeface="Menlo Regular"/>
                <a:ea typeface="Menlo Regular"/>
                <a:cs typeface="Menlo Regular"/>
                <a:sym typeface="Menlo Regular"/>
              </a:defRPr>
            </a:pPr>
            <a:r>
              <a:rPr b="0">
                <a:solidFill>
                  <a:srgbClr val="FFFFFF">
                    <a:alpha val="85000"/>
                  </a:srgbClr>
                </a:solidFill>
              </a:rPr>
              <a:t>   </a:t>
            </a:r>
            <a:r>
              <a:t>private</a:t>
            </a:r>
            <a:r>
              <a:rPr b="0">
                <a:solidFill>
                  <a:srgbClr val="FFFFFF">
                    <a:alpha val="85000"/>
                  </a:srgbClr>
                </a:solidFill>
              </a:rPr>
              <a:t>:</a:t>
            </a:r>
            <a:endParaRPr b="0">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r>
              <a:rPr b="1">
                <a:solidFill>
                  <a:srgbClr val="FF7AB2"/>
                </a:solidFill>
              </a:rPr>
              <a:t>int</a:t>
            </a:r>
            <a:r>
              <a:t> *ptr;</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7F8C98"/>
                </a:solidFill>
                <a:latin typeface="Menlo Regular"/>
                <a:ea typeface="Menlo Regular"/>
                <a:cs typeface="Menlo Regular"/>
                <a:sym typeface="Menlo Regular"/>
              </a:defRPr>
            </a:pPr>
            <a:r>
              <a:t>// Member functions definitions including constructor</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rPr>
                <a:solidFill>
                  <a:srgbClr val="ACF2E4"/>
                </a:solidFill>
              </a:rPr>
              <a:t>Line</a:t>
            </a:r>
            <a:r>
              <a:t>::</a:t>
            </a:r>
            <a:r>
              <a:rPr>
                <a:solidFill>
                  <a:srgbClr val="4EB0CC"/>
                </a:solidFill>
              </a:rPr>
              <a:t>Line</a:t>
            </a:r>
            <a:r>
              <a:t>(</a:t>
            </a:r>
            <a:r>
              <a:rPr b="1">
                <a:solidFill>
                  <a:srgbClr val="FF7AB2"/>
                </a:solidFill>
              </a:rPr>
              <a:t>int</a:t>
            </a:r>
            <a:r>
              <a:t> len) {</a:t>
            </a:r>
          </a:p>
          <a:p>
            <a:pPr algn="l" defTabSz="439419">
              <a:tabLst>
                <a:tab pos="431800" algn="l"/>
              </a:tabLst>
              <a:defRPr b="0" sz="2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"Normal constructor allocating ptr"</a:t>
            </a:r>
            <a:r>
              <a:rPr>
                <a:solidFill>
                  <a:srgbClr val="FFFFFF">
                    <a:alpha val="85000"/>
                  </a:srgbClr>
                </a:solidFill>
              </a:rPr>
              <a:t> &lt;&lt; </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p>
          <a:p>
            <a:pPr algn="l" defTabSz="439419">
              <a:tabLst>
                <a:tab pos="431800" algn="l"/>
              </a:tabLst>
              <a:defRPr b="0" sz="2400">
                <a:solidFill>
                  <a:srgbClr val="7F8C98"/>
                </a:solidFill>
                <a:latin typeface="Menlo Regular"/>
                <a:ea typeface="Menlo Regular"/>
                <a:cs typeface="Menlo Regular"/>
                <a:sym typeface="Menlo Regular"/>
              </a:defRPr>
            </a:pPr>
            <a:r>
              <a:rPr>
                <a:solidFill>
                  <a:srgbClr val="FFFFFF">
                    <a:alpha val="85000"/>
                  </a:srgbClr>
                </a:solidFill>
              </a:rPr>
              <a:t>   </a:t>
            </a:r>
            <a:r>
              <a:t>// allocate memory for the pointer;</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r>
              <a:rPr>
                <a:solidFill>
                  <a:srgbClr val="78C2B3"/>
                </a:solidFill>
              </a:rPr>
              <a:t>ptr</a:t>
            </a:r>
            <a:r>
              <a:t> = </a:t>
            </a:r>
            <a:r>
              <a:rPr b="1">
                <a:solidFill>
                  <a:srgbClr val="FF7AB2"/>
                </a:solidFill>
              </a:rPr>
              <a:t>new</a:t>
            </a:r>
            <a:r>
              <a:t> </a:t>
            </a:r>
            <a:r>
              <a:rPr b="1">
                <a:solidFill>
                  <a:srgbClr val="FF7AB2"/>
                </a:solidFill>
              </a:rPr>
              <a:t>int</a:t>
            </a:r>
            <a:r>
              <a:t>;</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r>
              <a:rPr>
                <a:solidFill>
                  <a:srgbClr val="78C2B3"/>
                </a:solidFill>
              </a:rPr>
              <a:t>ptr</a:t>
            </a:r>
            <a:r>
              <a:t> = len;</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rPr>
                <a:solidFill>
                  <a:srgbClr val="ACF2E4"/>
                </a:solidFill>
              </a:rPr>
              <a:t>Line</a:t>
            </a:r>
            <a:r>
              <a:t>::</a:t>
            </a:r>
            <a:r>
              <a:rPr>
                <a:solidFill>
                  <a:srgbClr val="4EB0CC"/>
                </a:solidFill>
              </a:rPr>
              <a:t>Line</a:t>
            </a:r>
            <a:r>
              <a:t>(</a:t>
            </a:r>
            <a:r>
              <a:rPr b="1">
                <a:solidFill>
                  <a:srgbClr val="FF7AB2"/>
                </a:solidFill>
              </a:rPr>
              <a:t>const</a:t>
            </a:r>
            <a:r>
              <a:t> </a:t>
            </a:r>
            <a:r>
              <a:rPr>
                <a:solidFill>
                  <a:srgbClr val="ACF2E4"/>
                </a:solidFill>
              </a:rPr>
              <a:t>Line</a:t>
            </a:r>
            <a:r>
              <a:t> &amp;obj) {</a:t>
            </a:r>
          </a:p>
          <a:p>
            <a:pPr algn="l" defTabSz="439419">
              <a:tabLst>
                <a:tab pos="431800" algn="l"/>
              </a:tabLst>
              <a:defRPr b="0" sz="2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"Copy constructor allocating ptr."</a:t>
            </a:r>
            <a:r>
              <a:rPr>
                <a:solidFill>
                  <a:srgbClr val="FFFFFF">
                    <a:alpha val="85000"/>
                  </a:srgbClr>
                </a:solidFill>
              </a:rPr>
              <a:t> &lt;&lt; </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   </a:t>
            </a:r>
            <a:r>
              <a:rPr>
                <a:solidFill>
                  <a:srgbClr val="78C2B3"/>
                </a:solidFill>
              </a:rPr>
              <a:t>ptr</a:t>
            </a:r>
            <a:r>
              <a:t> = </a:t>
            </a:r>
            <a:r>
              <a:rPr b="1">
                <a:solidFill>
                  <a:srgbClr val="FF7AB2"/>
                </a:solidFill>
              </a:rPr>
              <a:t>new</a:t>
            </a:r>
            <a:r>
              <a:t> </a:t>
            </a:r>
            <a:r>
              <a:rPr b="1">
                <a:solidFill>
                  <a:srgbClr val="FF7AB2"/>
                </a:solidFill>
              </a:rPr>
              <a:t>int</a:t>
            </a:r>
            <a:r>
              <a:t>;</a:t>
            </a:r>
          </a:p>
          <a:p>
            <a:pPr algn="l" defTabSz="439419">
              <a:tabLst>
                <a:tab pos="431800" algn="l"/>
              </a:tabLst>
              <a:defRPr b="0" sz="2400">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78C2B3"/>
                </a:solidFill>
              </a:rPr>
              <a:t>ptr</a:t>
            </a:r>
            <a:r>
              <a:rPr>
                <a:solidFill>
                  <a:srgbClr val="FFFFFF">
                    <a:alpha val="85000"/>
                  </a:srgbClr>
                </a:solidFill>
              </a:rPr>
              <a:t> = *obj.</a:t>
            </a:r>
            <a:r>
              <a:rPr>
                <a:solidFill>
                  <a:srgbClr val="78C2B3"/>
                </a:solidFill>
              </a:rPr>
              <a:t>ptr</a:t>
            </a:r>
            <a:r>
              <a:rPr>
                <a:solidFill>
                  <a:srgbClr val="FFFFFF">
                    <a:alpha val="85000"/>
                  </a:srgbClr>
                </a:solidFill>
              </a:rPr>
              <a:t>; </a:t>
            </a:r>
            <a:r>
              <a:t>// copy the value</a:t>
            </a:r>
            <a:endParaRPr>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400">
                <a:solidFill>
                  <a:srgbClr val="FFFFFF">
                    <a:alpha val="85000"/>
                  </a:srgbClr>
                </a:solidFill>
                <a:latin typeface="Menlo Regular"/>
                <a:ea typeface="Menlo Regular"/>
                <a:cs typeface="Menlo Regular"/>
                <a:sym typeface="Menlo Regular"/>
              </a:defRPr>
            </a:pPr>
          </a:p>
          <a:p>
            <a:pPr algn="l" defTabSz="439419">
              <a:tabLst>
                <a:tab pos="431800" algn="l"/>
              </a:tabLst>
              <a:defRPr b="0" sz="2400">
                <a:solidFill>
                  <a:srgbClr val="ACF2E4"/>
                </a:solidFill>
                <a:latin typeface="Menlo Regular"/>
                <a:ea typeface="Menlo Regular"/>
                <a:cs typeface="Menlo Regular"/>
                <a:sym typeface="Menlo Regular"/>
              </a:defRPr>
            </a:pPr>
            <a:r>
              <a:t>Line</a:t>
            </a:r>
            <a:r>
              <a:rPr>
                <a:solidFill>
                  <a:srgbClr val="FFFFFF">
                    <a:alpha val="85000"/>
                  </a:srgbClr>
                </a:solidFill>
              </a:rPr>
              <a:t>::~</a:t>
            </a:r>
            <a:r>
              <a:rPr>
                <a:solidFill>
                  <a:srgbClr val="4EB0CC"/>
                </a:solidFill>
              </a:rPr>
              <a:t>Line</a:t>
            </a:r>
            <a:r>
              <a:rPr>
                <a:solidFill>
                  <a:srgbClr val="FFFFFF">
                    <a:alpha val="85000"/>
                  </a:srgbClr>
                </a:solidFill>
              </a:rPr>
              <a:t>(</a:t>
            </a:r>
            <a:r>
              <a:rPr b="1">
                <a:solidFill>
                  <a:srgbClr val="FF7AB2"/>
                </a:solidFill>
              </a:rPr>
              <a:t>void</a:t>
            </a:r>
            <a:r>
              <a:rPr>
                <a:solidFill>
                  <a:srgbClr val="FFFFFF">
                    <a:alpha val="85000"/>
                  </a:srgbClr>
                </a:solidFill>
              </a:rPr>
              <a:t>) {</a:t>
            </a:r>
            <a:endParaRPr>
              <a:solidFill>
                <a:srgbClr val="FFFFFF">
                  <a:alpha val="85000"/>
                </a:srgbClr>
              </a:solidFill>
            </a:endParaRPr>
          </a:p>
          <a:p>
            <a:pPr algn="l" defTabSz="439419">
              <a:tabLst>
                <a:tab pos="431800" algn="l"/>
              </a:tabLst>
              <a:defRPr b="0" sz="2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"Freeing memory!.."</a:t>
            </a:r>
            <a:r>
              <a:rPr>
                <a:solidFill>
                  <a:srgbClr val="FFFFFF">
                    <a:alpha val="85000"/>
                  </a:srgbClr>
                </a:solidFill>
              </a:rPr>
              <a:t> &lt;&lt; </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sz="2400">
                <a:solidFill>
                  <a:srgbClr val="FF7AB2"/>
                </a:solidFill>
                <a:latin typeface="Menlo Regular"/>
                <a:ea typeface="Menlo Regular"/>
                <a:cs typeface="Menlo Regular"/>
                <a:sym typeface="Menlo Regular"/>
              </a:defRPr>
            </a:pPr>
            <a:r>
              <a:rPr b="0">
                <a:solidFill>
                  <a:srgbClr val="FFFFFF">
                    <a:alpha val="85000"/>
                  </a:srgbClr>
                </a:solidFill>
              </a:rPr>
              <a:t>   </a:t>
            </a:r>
            <a:r>
              <a:t>delete</a:t>
            </a:r>
            <a:r>
              <a:rPr b="0">
                <a:solidFill>
                  <a:srgbClr val="FFFFFF">
                    <a:alpha val="85000"/>
                  </a:srgbClr>
                </a:solidFill>
              </a:rPr>
              <a:t> </a:t>
            </a:r>
            <a:r>
              <a:rPr b="0">
                <a:solidFill>
                  <a:srgbClr val="78C2B3"/>
                </a:solidFill>
              </a:rPr>
              <a:t>ptr</a:t>
            </a:r>
            <a:r>
              <a:rPr b="0">
                <a:solidFill>
                  <a:srgbClr val="FFFFFF">
                    <a:alpha val="85000"/>
                  </a:srgbClr>
                </a:solidFill>
              </a:rPr>
              <a:t>;</a:t>
            </a:r>
            <a:endParaRPr b="0">
              <a:solidFill>
                <a:srgbClr val="FFFFFF">
                  <a:alpha val="85000"/>
                </a:srgbClr>
              </a:solidFill>
            </a:endParaRPr>
          </a:p>
          <a:p>
            <a:pPr algn="l" defTabSz="439419">
              <a:tabLst>
                <a:tab pos="431800" algn="l"/>
              </a:tabLst>
              <a:defRPr b="0" sz="24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2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9" name="Deep Copy"/>
          <p:cNvSpPr txBox="1"/>
          <p:nvPr>
            <p:ph type="title"/>
          </p:nvPr>
        </p:nvSpPr>
        <p:spPr>
          <a:prstGeom prst="rect">
            <a:avLst/>
          </a:prstGeom>
        </p:spPr>
        <p:txBody>
          <a:bodyPr/>
          <a:lstStyle/>
          <a:p>
            <a:pPr/>
            <a:r>
              <a:t>Deep Copy</a:t>
            </a:r>
          </a:p>
        </p:txBody>
      </p:sp>
      <p:sp>
        <p:nvSpPr>
          <p:cNvPr id="108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081" name="int Line::getLength( void ) {…"/>
          <p:cNvSpPr txBox="1"/>
          <p:nvPr/>
        </p:nvSpPr>
        <p:spPr>
          <a:xfrm>
            <a:off x="2022381" y="2844800"/>
            <a:ext cx="13404541" cy="1016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39419">
              <a:tabLst>
                <a:tab pos="431800" algn="l"/>
              </a:tabLst>
              <a:defRPr b="0" sz="280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rPr>
                <a:solidFill>
                  <a:srgbClr val="ACF2E4"/>
                </a:solidFill>
              </a:rPr>
              <a:t>Line</a:t>
            </a:r>
            <a:r>
              <a:rPr>
                <a:solidFill>
                  <a:srgbClr val="FFFFFF">
                    <a:alpha val="85000"/>
                  </a:srgbClr>
                </a:solidFill>
              </a:rPr>
              <a:t>::</a:t>
            </a:r>
            <a:r>
              <a:t>getLength</a:t>
            </a:r>
            <a:r>
              <a:rPr>
                <a:solidFill>
                  <a:srgbClr val="FFFFFF">
                    <a:alpha val="85000"/>
                  </a:srgbClr>
                </a:solidFill>
              </a:rPr>
              <a:t>( </a:t>
            </a:r>
            <a:r>
              <a:rPr b="1">
                <a:solidFill>
                  <a:srgbClr val="FF7AB2"/>
                </a:solidFill>
              </a:rPr>
              <a:t>void</a:t>
            </a:r>
            <a:r>
              <a:rPr>
                <a:solidFill>
                  <a:srgbClr val="FFFFFF">
                    <a:alpha val="85000"/>
                  </a:srgbClr>
                </a:solidFill>
              </a:rPr>
              <a:t> ) {</a:t>
            </a:r>
            <a:endParaRPr>
              <a:solidFill>
                <a:srgbClr val="FFFFFF">
                  <a:alpha val="85000"/>
                </a:srgbClr>
              </a:solidFill>
            </a:endParaRPr>
          </a:p>
          <a:p>
            <a:pPr algn="l" defTabSz="439419">
              <a:tabLst>
                <a:tab pos="431800" algn="l"/>
              </a:tabLst>
              <a:defRPr b="0" sz="2800">
                <a:solidFill>
                  <a:srgbClr val="FF7AB2"/>
                </a:solidFill>
                <a:latin typeface="Menlo Regular"/>
                <a:ea typeface="Menlo Regular"/>
                <a:cs typeface="Menlo Regular"/>
                <a:sym typeface="Menlo Regular"/>
              </a:defRPr>
            </a:pPr>
            <a:r>
              <a:rPr>
                <a:solidFill>
                  <a:srgbClr val="FFFFFF">
                    <a:alpha val="85000"/>
                  </a:srgbClr>
                </a:solidFill>
              </a:rPr>
              <a:t>   </a:t>
            </a:r>
            <a:r>
              <a:rPr b="1"/>
              <a:t>return</a:t>
            </a:r>
            <a:r>
              <a:rPr>
                <a:solidFill>
                  <a:srgbClr val="FFFFFF">
                    <a:alpha val="85000"/>
                  </a:srgbClr>
                </a:solidFill>
              </a:rPr>
              <a:t> *</a:t>
            </a:r>
            <a:r>
              <a:rPr>
                <a:solidFill>
                  <a:srgbClr val="78C2B3"/>
                </a:solidFill>
              </a:rPr>
              <a:t>ptr</a:t>
            </a:r>
            <a:r>
              <a:rPr>
                <a:solidFill>
                  <a:srgbClr val="FFFFFF">
                    <a:alpha val="85000"/>
                  </a:srgbClr>
                </a:solidFill>
              </a:rPr>
              <a:t>;</a:t>
            </a:r>
            <a:endParaRPr>
              <a:solidFill>
                <a:srgbClr val="FFFFFF">
                  <a:alpha val="85000"/>
                </a:srgbClr>
              </a:solidFill>
            </a:endParaRPr>
          </a:p>
          <a:p>
            <a:pPr algn="l" defTabSz="439419">
              <a:tabLst>
                <a:tab pos="431800" algn="l"/>
              </a:tabLst>
              <a:defRPr b="0" sz="28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800">
                <a:solidFill>
                  <a:srgbClr val="FFFFFF">
                    <a:alpha val="85000"/>
                  </a:srgbClr>
                </a:solidFill>
                <a:latin typeface="Menlo Regular"/>
                <a:ea typeface="Menlo Regular"/>
                <a:cs typeface="Menlo Regular"/>
                <a:sym typeface="Menlo Regular"/>
              </a:defRPr>
            </a:pPr>
          </a:p>
          <a:p>
            <a:pPr algn="l" defTabSz="439419">
              <a:tabLst>
                <a:tab pos="431800" algn="l"/>
              </a:tabLst>
              <a:defRPr b="0" sz="2800">
                <a:solidFill>
                  <a:srgbClr val="FFFFFF">
                    <a:alpha val="85000"/>
                  </a:srgbClr>
                </a:solidFill>
                <a:latin typeface="Menlo Regular"/>
                <a:ea typeface="Menlo Regular"/>
                <a:cs typeface="Menlo Regular"/>
                <a:sym typeface="Menlo Regular"/>
              </a:defRPr>
            </a:pPr>
            <a:r>
              <a:rPr b="1">
                <a:solidFill>
                  <a:srgbClr val="FF7AB2"/>
                </a:solidFill>
              </a:rPr>
              <a:t>void</a:t>
            </a:r>
            <a:r>
              <a:t> </a:t>
            </a:r>
            <a:r>
              <a:rPr>
                <a:solidFill>
                  <a:srgbClr val="4EB0CC"/>
                </a:solidFill>
              </a:rPr>
              <a:t>display</a:t>
            </a:r>
            <a:r>
              <a:t>(</a:t>
            </a:r>
            <a:r>
              <a:rPr>
                <a:solidFill>
                  <a:srgbClr val="ACF2E4"/>
                </a:solidFill>
              </a:rPr>
              <a:t>Line</a:t>
            </a:r>
            <a:r>
              <a:t> obj) {</a:t>
            </a:r>
          </a:p>
          <a:p>
            <a:pPr algn="l" defTabSz="439419">
              <a:tabLst>
                <a:tab pos="431800" algn="l"/>
              </a:tabLst>
              <a:defRPr b="0" sz="28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"Length of line : "</a:t>
            </a:r>
            <a:r>
              <a:rPr>
                <a:solidFill>
                  <a:srgbClr val="FFFFFF">
                    <a:alpha val="85000"/>
                  </a:srgbClr>
                </a:solidFill>
              </a:rPr>
              <a:t> &lt;&lt; obj.</a:t>
            </a:r>
            <a:r>
              <a:rPr>
                <a:solidFill>
                  <a:srgbClr val="78C2B3"/>
                </a:solidFill>
              </a:rPr>
              <a:t>getLength</a:t>
            </a:r>
            <a:r>
              <a:rPr>
                <a:solidFill>
                  <a:srgbClr val="FFFFFF">
                    <a:alpha val="85000"/>
                  </a:srgbClr>
                </a:solidFill>
              </a:rPr>
              <a:t>() &lt;&lt;</a:t>
            </a:r>
            <a:r>
              <a:rPr>
                <a:solidFill>
                  <a:srgbClr val="B281EB"/>
                </a:solidFill>
              </a:rPr>
              <a:t>endl</a:t>
            </a:r>
            <a:r>
              <a:rPr>
                <a:solidFill>
                  <a:srgbClr val="FFFFFF">
                    <a:alpha val="85000"/>
                  </a:srgbClr>
                </a:solidFill>
              </a:rPr>
              <a:t>;</a:t>
            </a:r>
            <a:endParaRPr>
              <a:solidFill>
                <a:srgbClr val="FFFFFF">
                  <a:alpha val="85000"/>
                </a:srgbClr>
              </a:solidFill>
            </a:endParaRPr>
          </a:p>
          <a:p>
            <a:pPr algn="l" defTabSz="439419">
              <a:tabLst>
                <a:tab pos="431800" algn="l"/>
              </a:tabLst>
              <a:defRPr b="0" sz="28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800">
                <a:solidFill>
                  <a:srgbClr val="FFFFFF">
                    <a:alpha val="85000"/>
                  </a:srgbClr>
                </a:solidFill>
                <a:latin typeface="Menlo Regular"/>
                <a:ea typeface="Menlo Regular"/>
                <a:cs typeface="Menlo Regular"/>
                <a:sym typeface="Menlo Regular"/>
              </a:defRPr>
            </a:pPr>
          </a:p>
          <a:p>
            <a:pPr algn="l" defTabSz="439419">
              <a:tabLst>
                <a:tab pos="431800" algn="l"/>
              </a:tabLst>
              <a:defRPr b="0" sz="2800">
                <a:solidFill>
                  <a:srgbClr val="7F8C98"/>
                </a:solidFill>
                <a:latin typeface="Menlo Regular"/>
                <a:ea typeface="Menlo Regular"/>
                <a:cs typeface="Menlo Regular"/>
                <a:sym typeface="Menlo Regular"/>
              </a:defRPr>
            </a:pPr>
            <a:r>
              <a:t>// Main function for the program</a:t>
            </a:r>
            <a:endParaRPr>
              <a:solidFill>
                <a:srgbClr val="FFFFFF">
                  <a:alpha val="85000"/>
                </a:srgbClr>
              </a:solidFill>
            </a:endParaRPr>
          </a:p>
          <a:p>
            <a:pPr algn="l" defTabSz="439419">
              <a:tabLst>
                <a:tab pos="431800" algn="l"/>
              </a:tabLst>
              <a:defRPr b="0" sz="28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algn="l" defTabSz="439419">
              <a:tabLst>
                <a:tab pos="431800" algn="l"/>
              </a:tabLst>
              <a:defRPr b="0" sz="2800">
                <a:solidFill>
                  <a:srgbClr val="FFFFFF">
                    <a:alpha val="85000"/>
                  </a:srgbClr>
                </a:solidFill>
                <a:latin typeface="Menlo Regular"/>
                <a:ea typeface="Menlo Regular"/>
                <a:cs typeface="Menlo Regular"/>
                <a:sym typeface="Menlo Regular"/>
              </a:defRPr>
            </a:pPr>
            <a:r>
              <a:t>   </a:t>
            </a:r>
            <a:r>
              <a:rPr>
                <a:solidFill>
                  <a:srgbClr val="ACF2E4"/>
                </a:solidFill>
              </a:rPr>
              <a:t>Line</a:t>
            </a:r>
            <a:r>
              <a:t> line(</a:t>
            </a:r>
            <a:r>
              <a:rPr>
                <a:solidFill>
                  <a:srgbClr val="D9C97C"/>
                </a:solidFill>
              </a:rPr>
              <a:t>10</a:t>
            </a:r>
            <a:r>
              <a:t>);</a:t>
            </a:r>
          </a:p>
          <a:p>
            <a:pPr algn="l" defTabSz="439419">
              <a:tabLst>
                <a:tab pos="431800" algn="l"/>
              </a:tabLst>
              <a:defRPr b="0" sz="2800">
                <a:solidFill>
                  <a:srgbClr val="FFFFFF">
                    <a:alpha val="85000"/>
                  </a:srgbClr>
                </a:solidFill>
                <a:latin typeface="Menlo Regular"/>
                <a:ea typeface="Menlo Regular"/>
                <a:cs typeface="Menlo Regular"/>
                <a:sym typeface="Menlo Regular"/>
              </a:defRPr>
            </a:pPr>
          </a:p>
          <a:p>
            <a:pPr algn="l" defTabSz="439419">
              <a:tabLst>
                <a:tab pos="431800" algn="l"/>
              </a:tabLst>
              <a:defRPr b="0" sz="2800">
                <a:solidFill>
                  <a:srgbClr val="FFFFFF">
                    <a:alpha val="85000"/>
                  </a:srgbClr>
                </a:solidFill>
                <a:latin typeface="Menlo Regular"/>
                <a:ea typeface="Menlo Regular"/>
                <a:cs typeface="Menlo Regular"/>
                <a:sym typeface="Menlo Regular"/>
              </a:defRPr>
            </a:pPr>
            <a:r>
              <a:t>   </a:t>
            </a:r>
            <a:r>
              <a:rPr>
                <a:solidFill>
                  <a:srgbClr val="78C2B3"/>
                </a:solidFill>
              </a:rPr>
              <a:t>display</a:t>
            </a:r>
            <a:r>
              <a:t>(line);</a:t>
            </a:r>
          </a:p>
          <a:p>
            <a:pPr algn="l" defTabSz="439419">
              <a:tabLst>
                <a:tab pos="431800" algn="l"/>
              </a:tabLst>
              <a:defRPr b="0" sz="2800">
                <a:solidFill>
                  <a:srgbClr val="FFFFFF">
                    <a:alpha val="85000"/>
                  </a:srgbClr>
                </a:solidFill>
                <a:latin typeface="Menlo Regular"/>
                <a:ea typeface="Menlo Regular"/>
                <a:cs typeface="Menlo Regular"/>
                <a:sym typeface="Menlo Regular"/>
              </a:defRPr>
            </a:pPr>
          </a:p>
          <a:p>
            <a:pPr algn="l" defTabSz="439419">
              <a:tabLst>
                <a:tab pos="431800" algn="l"/>
              </a:tabLst>
              <a:defRPr sz="28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algn="l" defTabSz="439419">
              <a:tabLst>
                <a:tab pos="431800" algn="l"/>
              </a:tabLst>
              <a:defRPr b="0" sz="2800">
                <a:solidFill>
                  <a:srgbClr val="FFFFFF">
                    <a:alpha val="85000"/>
                  </a:srgbClr>
                </a:solidFill>
                <a:latin typeface="Menlo Regular"/>
                <a:ea typeface="Menlo Regular"/>
                <a:cs typeface="Menlo Regular"/>
                <a:sym typeface="Menlo Regular"/>
              </a:defRPr>
            </a:pPr>
            <a:r>
              <a:t>}</a:t>
            </a:r>
          </a:p>
          <a:p>
            <a:pPr algn="l" defTabSz="439419">
              <a:tabLst>
                <a:tab pos="431800" algn="l"/>
              </a:tabLst>
              <a:defRPr b="0" sz="2800">
                <a:solidFill>
                  <a:srgbClr val="7F8C98"/>
                </a:solidFill>
                <a:latin typeface="Menlo Regular"/>
                <a:ea typeface="Menlo Regular"/>
                <a:cs typeface="Menlo Regular"/>
                <a:sym typeface="Menlo Regular"/>
              </a:defRPr>
            </a:pPr>
            <a:r>
              <a:t>/*</a:t>
            </a:r>
            <a:endParaRPr>
              <a:solidFill>
                <a:srgbClr val="FFFFFF">
                  <a:alpha val="85000"/>
                </a:srgbClr>
              </a:solidFill>
            </a:endParaRPr>
          </a:p>
          <a:p>
            <a:pPr algn="l" defTabSz="439419">
              <a:tabLst>
                <a:tab pos="431800" algn="l"/>
              </a:tabLst>
              <a:defRPr b="0" sz="2800">
                <a:solidFill>
                  <a:srgbClr val="7F8C98"/>
                </a:solidFill>
                <a:latin typeface="Menlo Regular"/>
                <a:ea typeface="Menlo Regular"/>
                <a:cs typeface="Menlo Regular"/>
                <a:sym typeface="Menlo Regular"/>
              </a:defRPr>
            </a:pPr>
            <a:r>
              <a:t>Output:</a:t>
            </a:r>
            <a:endParaRPr>
              <a:solidFill>
                <a:srgbClr val="FFFFFF">
                  <a:alpha val="85000"/>
                </a:srgbClr>
              </a:solidFill>
            </a:endParaRPr>
          </a:p>
          <a:p>
            <a:pPr algn="l" defTabSz="439419">
              <a:tabLst>
                <a:tab pos="431800" algn="l"/>
              </a:tabLst>
              <a:defRPr b="0" sz="2800">
                <a:solidFill>
                  <a:srgbClr val="7F8C98"/>
                </a:solidFill>
                <a:latin typeface="Menlo Regular"/>
                <a:ea typeface="Menlo Regular"/>
                <a:cs typeface="Menlo Regular"/>
                <a:sym typeface="Menlo Regular"/>
              </a:defRPr>
            </a:pPr>
            <a:r>
              <a:t> Copy constructor allocating ptr.</a:t>
            </a:r>
            <a:endParaRPr>
              <a:solidFill>
                <a:srgbClr val="FFFFFF">
                  <a:alpha val="85000"/>
                </a:srgbClr>
              </a:solidFill>
            </a:endParaRPr>
          </a:p>
          <a:p>
            <a:pPr algn="l" defTabSz="439419">
              <a:tabLst>
                <a:tab pos="431800" algn="l"/>
              </a:tabLst>
              <a:defRPr b="0" sz="2800">
                <a:solidFill>
                  <a:srgbClr val="7F8C98"/>
                </a:solidFill>
                <a:latin typeface="Menlo Regular"/>
                <a:ea typeface="Menlo Regular"/>
                <a:cs typeface="Menlo Regular"/>
                <a:sym typeface="Menlo Regular"/>
              </a:defRPr>
            </a:pPr>
            <a:r>
              <a:t> Length of line : 10</a:t>
            </a:r>
            <a:endParaRPr>
              <a:solidFill>
                <a:srgbClr val="FFFFFF">
                  <a:alpha val="85000"/>
                </a:srgbClr>
              </a:solidFill>
            </a:endParaRPr>
          </a:p>
          <a:p>
            <a:pPr algn="l" defTabSz="439419">
              <a:tabLst>
                <a:tab pos="431800" algn="l"/>
              </a:tabLst>
              <a:defRPr b="0" sz="2800">
                <a:solidFill>
                  <a:srgbClr val="7F8C98"/>
                </a:solidFill>
                <a:latin typeface="Menlo Regular"/>
                <a:ea typeface="Menlo Regular"/>
                <a:cs typeface="Menlo Regular"/>
                <a:sym typeface="Menlo Regular"/>
              </a:defRPr>
            </a:pPr>
            <a:r>
              <a:t> Freeing memory!</a:t>
            </a:r>
            <a:endParaRPr>
              <a:solidFill>
                <a:srgbClr val="FFFFFF">
                  <a:alpha val="85000"/>
                </a:srgbClr>
              </a:solidFill>
            </a:endParaRPr>
          </a:p>
          <a:p>
            <a:pPr algn="l" defTabSz="439419">
              <a:tabLst>
                <a:tab pos="431800" algn="l"/>
              </a:tabLst>
              <a:defRPr b="0" sz="2800">
                <a:solidFill>
                  <a:srgbClr val="7F8C98"/>
                </a:solidFill>
                <a:latin typeface="Menlo Regular"/>
                <a:ea typeface="Menlo Regular"/>
                <a:cs typeface="Menlo Regular"/>
                <a:sym typeface="Menlo Regular"/>
              </a:defRPr>
            </a:pPr>
            <a:r>
              <a:t> Freeing memory!</a:t>
            </a:r>
            <a:endParaRPr>
              <a:solidFill>
                <a:srgbClr val="FFFFFF">
                  <a:alpha val="85000"/>
                </a:srgbClr>
              </a:solidFill>
            </a:endParaRPr>
          </a:p>
          <a:p>
            <a:pPr algn="l" defTabSz="439419">
              <a:tabLst>
                <a:tab pos="431800" algn="l"/>
              </a:tabLst>
              <a:defRPr b="0" sz="2800">
                <a:solidFill>
                  <a:srgbClr val="7F8C98"/>
                </a:solidFill>
                <a:latin typeface="Menlo Regular"/>
                <a:ea typeface="Menlo Regular"/>
                <a:cs typeface="Menlo Regular"/>
                <a:sym typeface="Menlo Regular"/>
              </a:defRPr>
            </a:pPr>
            <a:r>
              <a:t> Program ended with exit code: 0</a:t>
            </a:r>
            <a:endParaRPr>
              <a:solidFill>
                <a:srgbClr val="FFFFFF">
                  <a:alpha val="85000"/>
                </a:srgbClr>
              </a:solidFill>
            </a:endParaRPr>
          </a:p>
          <a:p>
            <a:pPr algn="l" defTabSz="439419">
              <a:tabLst>
                <a:tab pos="431800" algn="l"/>
              </a:tabLst>
              <a:defRPr b="0" sz="2800">
                <a:solidFill>
                  <a:srgbClr val="7F8C98"/>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2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3" name="Exception Handling"/>
          <p:cNvSpPr txBox="1"/>
          <p:nvPr>
            <p:ph type="title"/>
          </p:nvPr>
        </p:nvSpPr>
        <p:spPr>
          <a:prstGeom prst="rect">
            <a:avLst/>
          </a:prstGeom>
        </p:spPr>
        <p:txBody>
          <a:bodyPr/>
          <a:lstStyle/>
          <a:p>
            <a:pPr/>
            <a:r>
              <a:t>Exception Handling</a:t>
            </a:r>
          </a:p>
        </p:txBody>
      </p:sp>
      <p:sp>
        <p:nvSpPr>
          <p:cNvPr id="1084" name="/// throw_with_nested/rethrow_if_nested example…"/>
          <p:cNvSpPr txBox="1"/>
          <p:nvPr>
            <p:ph type="body" idx="1"/>
          </p:nvPr>
        </p:nvSpPr>
        <p:spPr>
          <a:prstGeom prst="rect">
            <a:avLst/>
          </a:prstGeom>
        </p:spPr>
        <p:txBody>
          <a:bodyPr/>
          <a:lstStyle/>
          <a:p>
            <a:pPr marL="0" indent="0" defTabSz="406908">
              <a:spcBef>
                <a:spcPts val="0"/>
              </a:spcBef>
              <a:buSzTx/>
              <a:buNone/>
              <a:defRPr sz="1779">
                <a:solidFill>
                  <a:srgbClr val="007000"/>
                </a:solidFill>
                <a:latin typeface="Courier"/>
                <a:ea typeface="Courier"/>
                <a:cs typeface="Courier"/>
                <a:sym typeface="Courier"/>
              </a:defRPr>
            </a:pPr>
            <a:r>
              <a:t>/// throw_with_nested/rethrow_if_nested example</a:t>
            </a:r>
            <a:endParaRPr>
              <a:solidFill>
                <a:srgbClr val="000000"/>
              </a:solidFill>
            </a:endParaRPr>
          </a:p>
          <a:p>
            <a:pPr marL="0" indent="0" defTabSz="406908">
              <a:spcBef>
                <a:spcPts val="0"/>
              </a:spcBef>
              <a:buSzTx/>
              <a:buNone/>
              <a:defRPr sz="1779">
                <a:solidFill>
                  <a:srgbClr val="500070"/>
                </a:solidFill>
                <a:latin typeface="Courier"/>
                <a:ea typeface="Courier"/>
                <a:cs typeface="Courier"/>
                <a:sym typeface="Courier"/>
              </a:defRPr>
            </a:pPr>
            <a:r>
              <a:t>#include &lt;iostream&gt;       </a:t>
            </a:r>
            <a:r>
              <a:rPr>
                <a:solidFill>
                  <a:srgbClr val="007000"/>
                </a:solidFill>
              </a:rPr>
              <a:t>// std::cerr</a:t>
            </a:r>
            <a:endParaRPr>
              <a:solidFill>
                <a:srgbClr val="000000"/>
              </a:solidFill>
            </a:endParaRPr>
          </a:p>
          <a:p>
            <a:pPr marL="0" indent="0" defTabSz="406908">
              <a:spcBef>
                <a:spcPts val="0"/>
              </a:spcBef>
              <a:buSzTx/>
              <a:buNone/>
              <a:defRPr sz="1779">
                <a:solidFill>
                  <a:srgbClr val="007000"/>
                </a:solidFill>
                <a:latin typeface="Courier"/>
                <a:ea typeface="Courier"/>
                <a:cs typeface="Courier"/>
                <a:sym typeface="Courier"/>
              </a:defRPr>
            </a:pPr>
            <a:r>
              <a:rPr>
                <a:solidFill>
                  <a:srgbClr val="500070"/>
                </a:solidFill>
              </a:rPr>
              <a:t>#include &lt;exception&gt;      </a:t>
            </a:r>
            <a:r>
              <a:t>// std::exception, std::throw_with_nested, std::rethrow_if_nested</a:t>
            </a:r>
            <a:endParaRPr>
              <a:solidFill>
                <a:srgbClr val="000000"/>
              </a:solidFill>
            </a:endParaRPr>
          </a:p>
          <a:p>
            <a:pPr marL="0" indent="0" defTabSz="406908">
              <a:spcBef>
                <a:spcPts val="0"/>
              </a:spcBef>
              <a:buSzTx/>
              <a:buNone/>
              <a:defRPr sz="1779">
                <a:solidFill>
                  <a:srgbClr val="500070"/>
                </a:solidFill>
                <a:latin typeface="Courier"/>
                <a:ea typeface="Courier"/>
                <a:cs typeface="Courier"/>
                <a:sym typeface="Courier"/>
              </a:defRPr>
            </a:pPr>
            <a:r>
              <a:t>#include &lt;stdexcept&gt;      </a:t>
            </a:r>
            <a:r>
              <a:rPr>
                <a:solidFill>
                  <a:srgbClr val="007000"/>
                </a:solidFill>
              </a:rPr>
              <a:t>// std::logic_error</a:t>
            </a:r>
            <a:endParaRPr>
              <a:solidFill>
                <a:srgbClr val="000000"/>
              </a:solidFill>
            </a:endParaRPr>
          </a:p>
          <a:p>
            <a:pPr marL="0" indent="0" defTabSz="406908">
              <a:spcBef>
                <a:spcPts val="0"/>
              </a:spcBef>
              <a:buSzTx/>
              <a:buNone/>
              <a:defRPr sz="1779">
                <a:latin typeface="Courier"/>
                <a:ea typeface="Courier"/>
                <a:cs typeface="Courier"/>
                <a:sym typeface="Courier"/>
              </a:defRPr>
            </a:pPr>
          </a:p>
          <a:p>
            <a:pPr marL="0" indent="0" defTabSz="406908">
              <a:spcBef>
                <a:spcPts val="0"/>
              </a:spcBef>
              <a:buSzTx/>
              <a:buNone/>
              <a:defRPr sz="1779">
                <a:solidFill>
                  <a:srgbClr val="007000"/>
                </a:solidFill>
                <a:latin typeface="Courier"/>
                <a:ea typeface="Courier"/>
                <a:cs typeface="Courier"/>
                <a:sym typeface="Courier"/>
              </a:defRPr>
            </a:pPr>
            <a:r>
              <a:t>// recursively print exception whats:</a:t>
            </a:r>
            <a:endParaRPr>
              <a:solidFill>
                <a:srgbClr val="000000"/>
              </a:solidFill>
            </a:endParaRPr>
          </a:p>
          <a:p>
            <a:pPr marL="0" indent="0" defTabSz="406908">
              <a:spcBef>
                <a:spcPts val="0"/>
              </a:spcBef>
              <a:buSzTx/>
              <a:buNone/>
              <a:defRPr sz="1779">
                <a:latin typeface="Courier"/>
                <a:ea typeface="Courier"/>
                <a:cs typeface="Courier"/>
                <a:sym typeface="Courier"/>
              </a:defRPr>
            </a:pPr>
            <a:r>
              <a:rPr>
                <a:solidFill>
                  <a:srgbClr val="0000B0"/>
                </a:solidFill>
              </a:rPr>
              <a:t>void</a:t>
            </a:r>
            <a:r>
              <a:t> print_what (</a:t>
            </a:r>
            <a:r>
              <a:rPr>
                <a:solidFill>
                  <a:srgbClr val="0000B0"/>
                </a:solidFill>
              </a:rPr>
              <a:t>const</a:t>
            </a:r>
            <a:r>
              <a:t> std::exception&amp; e) {</a:t>
            </a:r>
          </a:p>
          <a:p>
            <a:pPr marL="0" indent="0" defTabSz="406908">
              <a:spcBef>
                <a:spcPts val="0"/>
              </a:spcBef>
              <a:buSzTx/>
              <a:buNone/>
              <a:defRPr sz="1779">
                <a:latin typeface="Courier"/>
                <a:ea typeface="Courier"/>
                <a:cs typeface="Courier"/>
                <a:sym typeface="Courier"/>
              </a:defRPr>
            </a:pPr>
            <a:r>
              <a:t>  std::cerr &lt;&lt; e.what() &lt;&lt; </a:t>
            </a:r>
            <a:r>
              <a:rPr>
                <a:solidFill>
                  <a:srgbClr val="600030"/>
                </a:solidFill>
              </a:rPr>
              <a:t>'\n'</a:t>
            </a:r>
            <a:r>
              <a:t>;</a:t>
            </a:r>
          </a:p>
          <a:p>
            <a:pPr marL="0" indent="0" defTabSz="406908">
              <a:spcBef>
                <a:spcPts val="0"/>
              </a:spcBef>
              <a:buSzTx/>
              <a:buNone/>
              <a:defRPr sz="1779">
                <a:solidFill>
                  <a:srgbClr val="0000B0"/>
                </a:solidFill>
                <a:latin typeface="Courier"/>
                <a:ea typeface="Courier"/>
                <a:cs typeface="Courier"/>
                <a:sym typeface="Courier"/>
              </a:defRPr>
            </a:pPr>
            <a:r>
              <a:rPr>
                <a:solidFill>
                  <a:srgbClr val="000000"/>
                </a:solidFill>
              </a:rPr>
              <a:t>  </a:t>
            </a:r>
            <a:r>
              <a:t>try</a:t>
            </a:r>
            <a:r>
              <a:rPr>
                <a:solidFill>
                  <a:srgbClr val="000000"/>
                </a:solidFill>
              </a:rPr>
              <a:t> {</a:t>
            </a:r>
            <a:endParaRPr>
              <a:solidFill>
                <a:srgbClr val="000000"/>
              </a:solidFill>
            </a:endParaRPr>
          </a:p>
          <a:p>
            <a:pPr marL="0" indent="0" defTabSz="406908">
              <a:spcBef>
                <a:spcPts val="0"/>
              </a:spcBef>
              <a:buSzTx/>
              <a:buNone/>
              <a:defRPr sz="1779">
                <a:latin typeface="Courier"/>
                <a:ea typeface="Courier"/>
                <a:cs typeface="Courier"/>
                <a:sym typeface="Courier"/>
              </a:defRPr>
            </a:pPr>
            <a:r>
              <a:t>    std::rethrow_if_nested(e);</a:t>
            </a:r>
          </a:p>
          <a:p>
            <a:pPr marL="0" indent="0" defTabSz="406908">
              <a:spcBef>
                <a:spcPts val="0"/>
              </a:spcBef>
              <a:buSzTx/>
              <a:buNone/>
              <a:defRPr sz="1779">
                <a:latin typeface="Courier"/>
                <a:ea typeface="Courier"/>
                <a:cs typeface="Courier"/>
                <a:sym typeface="Courier"/>
              </a:defRPr>
            </a:pPr>
            <a:r>
              <a:t>  } </a:t>
            </a:r>
            <a:r>
              <a:rPr>
                <a:solidFill>
                  <a:srgbClr val="0000B0"/>
                </a:solidFill>
              </a:rPr>
              <a:t>catch</a:t>
            </a:r>
            <a:r>
              <a:t> (</a:t>
            </a:r>
            <a:r>
              <a:rPr>
                <a:solidFill>
                  <a:srgbClr val="0000B0"/>
                </a:solidFill>
              </a:rPr>
              <a:t>const</a:t>
            </a:r>
            <a:r>
              <a:t> std::exception&amp; nested) {</a:t>
            </a:r>
          </a:p>
          <a:p>
            <a:pPr marL="0" indent="0" defTabSz="406908">
              <a:spcBef>
                <a:spcPts val="0"/>
              </a:spcBef>
              <a:buSzTx/>
              <a:buNone/>
              <a:defRPr sz="1779">
                <a:latin typeface="Courier"/>
                <a:ea typeface="Courier"/>
                <a:cs typeface="Courier"/>
                <a:sym typeface="Courier"/>
              </a:defRPr>
            </a:pPr>
            <a:r>
              <a:t>    std::cerr &lt;&lt; </a:t>
            </a:r>
            <a:r>
              <a:rPr>
                <a:solidFill>
                  <a:srgbClr val="600030"/>
                </a:solidFill>
              </a:rPr>
              <a:t>"nested: "</a:t>
            </a:r>
            <a:r>
              <a:t>;</a:t>
            </a:r>
          </a:p>
          <a:p>
            <a:pPr marL="0" indent="0" defTabSz="406908">
              <a:spcBef>
                <a:spcPts val="0"/>
              </a:spcBef>
              <a:buSzTx/>
              <a:buNone/>
              <a:defRPr sz="1779">
                <a:latin typeface="Courier"/>
                <a:ea typeface="Courier"/>
                <a:cs typeface="Courier"/>
                <a:sym typeface="Courier"/>
              </a:defRPr>
            </a:pPr>
            <a:r>
              <a:t>    print_what(nested);</a:t>
            </a:r>
          </a:p>
          <a:p>
            <a:pPr marL="0" indent="0" defTabSz="406908">
              <a:spcBef>
                <a:spcPts val="0"/>
              </a:spcBef>
              <a:buSzTx/>
              <a:buNone/>
              <a:defRPr sz="1779">
                <a:latin typeface="Courier"/>
                <a:ea typeface="Courier"/>
                <a:cs typeface="Courier"/>
                <a:sym typeface="Courier"/>
              </a:defRPr>
            </a:pPr>
            <a:r>
              <a:t>  }</a:t>
            </a:r>
          </a:p>
          <a:p>
            <a:pPr marL="0" indent="0" defTabSz="406908">
              <a:spcBef>
                <a:spcPts val="0"/>
              </a:spcBef>
              <a:buSzTx/>
              <a:buNone/>
              <a:defRPr sz="1779">
                <a:latin typeface="Courier"/>
                <a:ea typeface="Courier"/>
                <a:cs typeface="Courier"/>
                <a:sym typeface="Courier"/>
              </a:defRPr>
            </a:pPr>
            <a:r>
              <a:t>}</a:t>
            </a:r>
          </a:p>
          <a:p>
            <a:pPr marL="0" indent="0" defTabSz="406908">
              <a:spcBef>
                <a:spcPts val="0"/>
              </a:spcBef>
              <a:buSzTx/>
              <a:buNone/>
              <a:defRPr sz="1779">
                <a:latin typeface="Courier"/>
                <a:ea typeface="Courier"/>
                <a:cs typeface="Courier"/>
                <a:sym typeface="Courier"/>
              </a:defRPr>
            </a:pPr>
          </a:p>
          <a:p>
            <a:pPr marL="0" indent="0" defTabSz="406908">
              <a:spcBef>
                <a:spcPts val="0"/>
              </a:spcBef>
              <a:buSzTx/>
              <a:buNone/>
              <a:defRPr sz="1779">
                <a:solidFill>
                  <a:srgbClr val="007000"/>
                </a:solidFill>
                <a:latin typeface="Courier"/>
                <a:ea typeface="Courier"/>
                <a:cs typeface="Courier"/>
                <a:sym typeface="Courier"/>
              </a:defRPr>
            </a:pPr>
            <a:r>
              <a:t>// throws an exception nested in another:</a:t>
            </a:r>
            <a:endParaRPr>
              <a:solidFill>
                <a:srgbClr val="000000"/>
              </a:solidFill>
            </a:endParaRPr>
          </a:p>
          <a:p>
            <a:pPr marL="0" indent="0" defTabSz="406908">
              <a:spcBef>
                <a:spcPts val="0"/>
              </a:spcBef>
              <a:buSzTx/>
              <a:buNone/>
              <a:defRPr sz="1779">
                <a:latin typeface="Courier"/>
                <a:ea typeface="Courier"/>
                <a:cs typeface="Courier"/>
                <a:sym typeface="Courier"/>
              </a:defRPr>
            </a:pPr>
            <a:r>
              <a:rPr>
                <a:solidFill>
                  <a:srgbClr val="0000B0"/>
                </a:solidFill>
              </a:rPr>
              <a:t>void</a:t>
            </a:r>
            <a:r>
              <a:t> throw_nested() {</a:t>
            </a:r>
          </a:p>
          <a:p>
            <a:pPr marL="0" indent="0" defTabSz="406908">
              <a:spcBef>
                <a:spcPts val="0"/>
              </a:spcBef>
              <a:buSzTx/>
              <a:buNone/>
              <a:defRPr sz="1779">
                <a:solidFill>
                  <a:srgbClr val="0000B0"/>
                </a:solidFill>
                <a:latin typeface="Courier"/>
                <a:ea typeface="Courier"/>
                <a:cs typeface="Courier"/>
                <a:sym typeface="Courier"/>
              </a:defRPr>
            </a:pPr>
            <a:r>
              <a:rPr>
                <a:solidFill>
                  <a:srgbClr val="000000"/>
                </a:solidFill>
              </a:rPr>
              <a:t>  </a:t>
            </a:r>
            <a:r>
              <a:t>try</a:t>
            </a:r>
            <a:r>
              <a:rPr>
                <a:solidFill>
                  <a:srgbClr val="000000"/>
                </a:solidFill>
              </a:rPr>
              <a:t> {</a:t>
            </a:r>
            <a:endParaRPr>
              <a:solidFill>
                <a:srgbClr val="000000"/>
              </a:solidFill>
            </a:endParaRPr>
          </a:p>
          <a:p>
            <a:pPr marL="0" indent="0" defTabSz="406908">
              <a:spcBef>
                <a:spcPts val="0"/>
              </a:spcBef>
              <a:buSzTx/>
              <a:buNone/>
              <a:defRPr sz="1779">
                <a:latin typeface="Courier"/>
                <a:ea typeface="Courier"/>
                <a:cs typeface="Courier"/>
                <a:sym typeface="Courier"/>
              </a:defRPr>
            </a:pPr>
            <a:r>
              <a:t>    </a:t>
            </a:r>
            <a:r>
              <a:rPr>
                <a:solidFill>
                  <a:srgbClr val="0000B0"/>
                </a:solidFill>
              </a:rPr>
              <a:t>throw</a:t>
            </a:r>
            <a:r>
              <a:t> std::logic_error (</a:t>
            </a:r>
            <a:r>
              <a:rPr>
                <a:solidFill>
                  <a:srgbClr val="600030"/>
                </a:solidFill>
              </a:rPr>
              <a:t>"first"</a:t>
            </a:r>
            <a:r>
              <a:t>);</a:t>
            </a:r>
          </a:p>
          <a:p>
            <a:pPr marL="0" indent="0" defTabSz="406908">
              <a:spcBef>
                <a:spcPts val="0"/>
              </a:spcBef>
              <a:buSzTx/>
              <a:buNone/>
              <a:defRPr sz="1779">
                <a:latin typeface="Courier"/>
                <a:ea typeface="Courier"/>
                <a:cs typeface="Courier"/>
                <a:sym typeface="Courier"/>
              </a:defRPr>
            </a:pPr>
            <a:r>
              <a:t>  } </a:t>
            </a:r>
            <a:r>
              <a:rPr>
                <a:solidFill>
                  <a:srgbClr val="0000B0"/>
                </a:solidFill>
              </a:rPr>
              <a:t>catch</a:t>
            </a:r>
            <a:r>
              <a:t> (</a:t>
            </a:r>
            <a:r>
              <a:rPr>
                <a:solidFill>
                  <a:srgbClr val="0000B0"/>
                </a:solidFill>
              </a:rPr>
              <a:t>const</a:t>
            </a:r>
            <a:r>
              <a:t> std::exception&amp; e) {</a:t>
            </a:r>
          </a:p>
          <a:p>
            <a:pPr marL="0" indent="0" defTabSz="406908">
              <a:spcBef>
                <a:spcPts val="0"/>
              </a:spcBef>
              <a:buSzTx/>
              <a:buNone/>
              <a:defRPr sz="1779">
                <a:latin typeface="Courier"/>
                <a:ea typeface="Courier"/>
                <a:cs typeface="Courier"/>
                <a:sym typeface="Courier"/>
              </a:defRPr>
            </a:pPr>
            <a:r>
              <a:t>    std::throw_with_nested(std::logic_error(</a:t>
            </a:r>
            <a:r>
              <a:rPr>
                <a:solidFill>
                  <a:srgbClr val="600030"/>
                </a:solidFill>
              </a:rPr>
              <a:t>"second"</a:t>
            </a:r>
            <a:r>
              <a:t>));</a:t>
            </a:r>
          </a:p>
          <a:p>
            <a:pPr marL="0" indent="0" defTabSz="406908">
              <a:spcBef>
                <a:spcPts val="0"/>
              </a:spcBef>
              <a:buSzTx/>
              <a:buNone/>
              <a:defRPr sz="1779">
                <a:latin typeface="Courier"/>
                <a:ea typeface="Courier"/>
                <a:cs typeface="Courier"/>
                <a:sym typeface="Courier"/>
              </a:defRPr>
            </a:pPr>
            <a:r>
              <a:t>  }</a:t>
            </a:r>
          </a:p>
          <a:p>
            <a:pPr marL="0" indent="0" defTabSz="406908">
              <a:spcBef>
                <a:spcPts val="0"/>
              </a:spcBef>
              <a:buSzTx/>
              <a:buNone/>
              <a:defRPr sz="1779">
                <a:latin typeface="Courier"/>
                <a:ea typeface="Courier"/>
                <a:cs typeface="Courier"/>
                <a:sym typeface="Courier"/>
              </a:defRPr>
            </a:pPr>
            <a:r>
              <a:t>}</a:t>
            </a:r>
          </a:p>
          <a:p>
            <a:pPr marL="0" indent="0" defTabSz="406908">
              <a:spcBef>
                <a:spcPts val="0"/>
              </a:spcBef>
              <a:buSzTx/>
              <a:buNone/>
              <a:defRPr sz="1779">
                <a:latin typeface="Courier"/>
                <a:ea typeface="Courier"/>
                <a:cs typeface="Courier"/>
                <a:sym typeface="Courier"/>
              </a:defRPr>
            </a:pPr>
          </a:p>
          <a:p>
            <a:pPr marL="0" indent="0" defTabSz="406908">
              <a:spcBef>
                <a:spcPts val="0"/>
              </a:spcBef>
              <a:buSzTx/>
              <a:buNone/>
              <a:defRPr sz="1779">
                <a:latin typeface="Courier"/>
                <a:ea typeface="Courier"/>
                <a:cs typeface="Courier"/>
                <a:sym typeface="Courier"/>
              </a:defRPr>
            </a:pPr>
            <a:r>
              <a:rPr>
                <a:solidFill>
                  <a:srgbClr val="0000B0"/>
                </a:solidFill>
              </a:rPr>
              <a:t>int</a:t>
            </a:r>
            <a:r>
              <a:t> main () {</a:t>
            </a:r>
          </a:p>
          <a:p>
            <a:pPr marL="0" indent="0" defTabSz="406908">
              <a:spcBef>
                <a:spcPts val="0"/>
              </a:spcBef>
              <a:buSzTx/>
              <a:buNone/>
              <a:defRPr sz="1779">
                <a:solidFill>
                  <a:srgbClr val="0000B0"/>
                </a:solidFill>
                <a:latin typeface="Courier"/>
                <a:ea typeface="Courier"/>
                <a:cs typeface="Courier"/>
                <a:sym typeface="Courier"/>
              </a:defRPr>
            </a:pPr>
            <a:r>
              <a:rPr>
                <a:solidFill>
                  <a:srgbClr val="000000"/>
                </a:solidFill>
              </a:rPr>
              <a:t>  </a:t>
            </a:r>
            <a:r>
              <a:t>try</a:t>
            </a:r>
            <a:r>
              <a:rPr>
                <a:solidFill>
                  <a:srgbClr val="000000"/>
                </a:solidFill>
              </a:rPr>
              <a:t> {</a:t>
            </a:r>
            <a:endParaRPr>
              <a:solidFill>
                <a:srgbClr val="000000"/>
              </a:solidFill>
            </a:endParaRPr>
          </a:p>
          <a:p>
            <a:pPr marL="0" indent="0" defTabSz="406908">
              <a:spcBef>
                <a:spcPts val="0"/>
              </a:spcBef>
              <a:buSzTx/>
              <a:buNone/>
              <a:defRPr sz="1779">
                <a:latin typeface="Courier"/>
                <a:ea typeface="Courier"/>
                <a:cs typeface="Courier"/>
                <a:sym typeface="Courier"/>
              </a:defRPr>
            </a:pPr>
            <a:r>
              <a:t>    throw_nested();</a:t>
            </a:r>
          </a:p>
          <a:p>
            <a:pPr marL="0" indent="0" defTabSz="406908">
              <a:spcBef>
                <a:spcPts val="0"/>
              </a:spcBef>
              <a:buSzTx/>
              <a:buNone/>
              <a:defRPr sz="1779">
                <a:latin typeface="Courier"/>
                <a:ea typeface="Courier"/>
                <a:cs typeface="Courier"/>
                <a:sym typeface="Courier"/>
              </a:defRPr>
            </a:pPr>
            <a:r>
              <a:t>  } </a:t>
            </a:r>
            <a:r>
              <a:rPr>
                <a:solidFill>
                  <a:srgbClr val="0000B0"/>
                </a:solidFill>
              </a:rPr>
              <a:t>catch</a:t>
            </a:r>
            <a:r>
              <a:t> (std::exception&amp; e) {</a:t>
            </a:r>
          </a:p>
          <a:p>
            <a:pPr marL="0" indent="0" defTabSz="406908">
              <a:spcBef>
                <a:spcPts val="0"/>
              </a:spcBef>
              <a:buSzTx/>
              <a:buNone/>
              <a:defRPr sz="1779">
                <a:latin typeface="Courier"/>
                <a:ea typeface="Courier"/>
                <a:cs typeface="Courier"/>
                <a:sym typeface="Courier"/>
              </a:defRPr>
            </a:pPr>
            <a:r>
              <a:t>    print_what(e);</a:t>
            </a:r>
          </a:p>
          <a:p>
            <a:pPr marL="0" indent="0" defTabSz="406908">
              <a:spcBef>
                <a:spcPts val="0"/>
              </a:spcBef>
              <a:buSzTx/>
              <a:buNone/>
              <a:defRPr sz="1779">
                <a:latin typeface="Courier"/>
                <a:ea typeface="Courier"/>
                <a:cs typeface="Courier"/>
                <a:sym typeface="Courier"/>
              </a:defRPr>
            </a:pPr>
            <a:r>
              <a:t>  }</a:t>
            </a:r>
          </a:p>
          <a:p>
            <a:pPr marL="0" indent="0" defTabSz="406908">
              <a:spcBef>
                <a:spcPts val="0"/>
              </a:spcBef>
              <a:buSzTx/>
              <a:buNone/>
              <a:defRPr sz="1779">
                <a:latin typeface="Courier"/>
                <a:ea typeface="Courier"/>
                <a:cs typeface="Courier"/>
                <a:sym typeface="Courier"/>
              </a:defRPr>
            </a:pPr>
          </a:p>
          <a:p>
            <a:pPr marL="0" indent="0" defTabSz="406908">
              <a:spcBef>
                <a:spcPts val="0"/>
              </a:spcBef>
              <a:buSzTx/>
              <a:buNone/>
              <a:defRPr sz="1779">
                <a:solidFill>
                  <a:srgbClr val="0000B0"/>
                </a:solidFill>
                <a:latin typeface="Courier"/>
                <a:ea typeface="Courier"/>
                <a:cs typeface="Courier"/>
                <a:sym typeface="Courier"/>
              </a:defRPr>
            </a:pPr>
            <a:r>
              <a:rPr>
                <a:solidFill>
                  <a:srgbClr val="000000"/>
                </a:solidFill>
              </a:rPr>
              <a:t>  </a:t>
            </a:r>
            <a:r>
              <a:t>return</a:t>
            </a:r>
            <a:r>
              <a:rPr>
                <a:solidFill>
                  <a:srgbClr val="000000"/>
                </a:solidFill>
              </a:rPr>
              <a:t> 0;</a:t>
            </a:r>
            <a:endParaRPr>
              <a:solidFill>
                <a:srgbClr val="000000"/>
              </a:solidFill>
            </a:endParaRPr>
          </a:p>
          <a:p>
            <a:pPr marL="0" indent="0" defTabSz="406908">
              <a:spcBef>
                <a:spcPts val="0"/>
              </a:spcBef>
              <a:buSzTx/>
              <a:buNone/>
              <a:defRPr sz="1779">
                <a:latin typeface="Courier"/>
                <a:ea typeface="Courier"/>
                <a:cs typeface="Courier"/>
                <a:sym typeface="Courier"/>
              </a:defRPr>
            </a:pPr>
            <a:r>
              <a:t>}</a:t>
            </a:r>
          </a:p>
          <a:p>
            <a:pPr marL="0" indent="0" defTabSz="406908">
              <a:spcBef>
                <a:spcPts val="0"/>
              </a:spcBef>
              <a:buSzTx/>
              <a:buNone/>
              <a:defRPr sz="1779">
                <a:solidFill>
                  <a:srgbClr val="000070"/>
                </a:solidFill>
                <a:latin typeface="Verdana"/>
                <a:ea typeface="Verdana"/>
                <a:cs typeface="Verdana"/>
                <a:sym typeface="Verdana"/>
              </a:defRPr>
            </a:pPr>
            <a:r>
              <a:rPr u="sng">
                <a:hlinkClick r:id="rId2" invalidUrl="" action="" tgtFrame="" tooltip="" history="1" highlightClick="0" endSnd="0"/>
              </a:rPr>
              <a:t> Edit &amp; Run</a:t>
            </a:r>
            <a:endParaRPr>
              <a:solidFill>
                <a:srgbClr val="000000"/>
              </a:solidFill>
            </a:endParaRPr>
          </a:p>
        </p:txBody>
      </p:sp>
    </p:spTree>
  </p:cSld>
  <p:clrMapOvr>
    <a:masterClrMapping/>
  </p:clrMapOvr>
  <p:transition xmlns:p14="http://schemas.microsoft.com/office/powerpoint/2010/main" spd="med" advClick="1"/>
</p:sld>
</file>

<file path=ppt/slides/slide2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6" name="State"/>
          <p:cNvSpPr txBox="1"/>
          <p:nvPr>
            <p:ph type="title"/>
          </p:nvPr>
        </p:nvSpPr>
        <p:spPr>
          <a:prstGeom prst="rect">
            <a:avLst/>
          </a:prstGeom>
        </p:spPr>
        <p:txBody>
          <a:bodyPr/>
          <a:lstStyle/>
          <a:p>
            <a:pPr/>
            <a:r>
              <a:t>State</a:t>
            </a:r>
          </a:p>
        </p:txBody>
      </p:sp>
      <p:sp>
        <p:nvSpPr>
          <p:cNvPr id="108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088" name="Image" descr="Image"/>
          <p:cNvPicPr>
            <a:picLocks noChangeAspect="1"/>
          </p:cNvPicPr>
          <p:nvPr/>
        </p:nvPicPr>
        <p:blipFill>
          <a:blip r:embed="rId2">
            <a:extLst/>
          </a:blip>
          <a:stretch>
            <a:fillRect/>
          </a:stretch>
        </p:blipFill>
        <p:spPr>
          <a:xfrm>
            <a:off x="3221831" y="-900111"/>
            <a:ext cx="19575966" cy="15126884"/>
          </a:xfrm>
          <a:prstGeom prst="rect">
            <a:avLst/>
          </a:prstGeom>
          <a:ln w="12700">
            <a:miter lim="400000"/>
          </a:ln>
        </p:spPr>
      </p:pic>
    </p:spTree>
  </p:cSld>
  <p:clrMapOvr>
    <a:masterClrMapping/>
  </p:clrMapOvr>
  <p:transition xmlns:p14="http://schemas.microsoft.com/office/powerpoint/2010/main" spd="med" advClick="1"/>
</p:sld>
</file>

<file path=ppt/slides/slide2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0" name="Visitor"/>
          <p:cNvSpPr txBox="1"/>
          <p:nvPr>
            <p:ph type="title"/>
          </p:nvPr>
        </p:nvSpPr>
        <p:spPr>
          <a:prstGeom prst="rect">
            <a:avLst/>
          </a:prstGeom>
        </p:spPr>
        <p:txBody>
          <a:bodyPr/>
          <a:lstStyle/>
          <a:p>
            <a:pPr/>
            <a:r>
              <a:t>Visitor</a:t>
            </a:r>
          </a:p>
        </p:txBody>
      </p:sp>
      <p:sp>
        <p:nvSpPr>
          <p:cNvPr id="109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092" name="Image" descr="Image"/>
          <p:cNvPicPr>
            <a:picLocks noChangeAspect="1"/>
          </p:cNvPicPr>
          <p:nvPr/>
        </p:nvPicPr>
        <p:blipFill>
          <a:blip r:embed="rId2">
            <a:extLst/>
          </a:blip>
          <a:srcRect l="0" t="3518" r="0" b="0"/>
          <a:stretch>
            <a:fillRect/>
          </a:stretch>
        </p:blipFill>
        <p:spPr>
          <a:xfrm>
            <a:off x="3316940" y="889000"/>
            <a:ext cx="17750120" cy="132334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Birds eye view on data type alignment"/>
          <p:cNvSpPr txBox="1"/>
          <p:nvPr>
            <p:ph type="title"/>
          </p:nvPr>
        </p:nvSpPr>
        <p:spPr>
          <a:xfrm>
            <a:off x="1689100" y="355600"/>
            <a:ext cx="20776010" cy="1396108"/>
          </a:xfrm>
          <a:prstGeom prst="rect">
            <a:avLst/>
          </a:prstGeom>
        </p:spPr>
        <p:txBody>
          <a:bodyPr/>
          <a:lstStyle>
            <a:lvl1pPr defTabSz="329184">
              <a:defRPr b="1" sz="4248">
                <a:latin typeface="Helvetica Neue"/>
                <a:ea typeface="Helvetica Neue"/>
                <a:cs typeface="Helvetica Neue"/>
                <a:sym typeface="Helvetica Neue"/>
              </a:defRPr>
            </a:lvl1pPr>
          </a:lstStyle>
          <a:p>
            <a:pPr/>
            <a:r>
              <a:t>Birds eye view on data type alignment</a:t>
            </a:r>
          </a:p>
        </p:txBody>
      </p:sp>
      <p:sp>
        <p:nvSpPr>
          <p:cNvPr id="143" name="CPU Keeps frequently used variables are housed in register for faster access  instead of memory…"/>
          <p:cNvSpPr txBox="1"/>
          <p:nvPr>
            <p:ph type="body" idx="1"/>
          </p:nvPr>
        </p:nvSpPr>
        <p:spPr>
          <a:xfrm>
            <a:off x="1386333" y="1376973"/>
            <a:ext cx="21381543" cy="11837691"/>
          </a:xfrm>
          <a:prstGeom prst="rect">
            <a:avLst/>
          </a:prstGeom>
        </p:spPr>
        <p:txBody>
          <a:bodyPr/>
          <a:lstStyle/>
          <a:p>
            <a:pPr marL="0" indent="0" defTabSz="457200">
              <a:spcBef>
                <a:spcPts val="0"/>
              </a:spcBef>
              <a:buSzTx/>
              <a:buNone/>
              <a:defRPr b="1" sz="3400">
                <a:solidFill>
                  <a:schemeClr val="accent5">
                    <a:hueOff val="-82419"/>
                    <a:satOff val="-9513"/>
                    <a:lumOff val="-16343"/>
                  </a:schemeClr>
                </a:solidFill>
              </a:defRPr>
            </a:pPr>
            <a:r>
              <a:t>CPU Keeps frequently used variables are housed in register for faster access  instead of memory</a:t>
            </a:r>
          </a:p>
          <a:p>
            <a:pPr marL="0" indent="0" defTabSz="457200">
              <a:spcBef>
                <a:spcPts val="0"/>
              </a:spcBef>
              <a:buSzTx/>
              <a:buNone/>
              <a:defRPr sz="3400">
                <a:solidFill>
                  <a:srgbClr val="007000"/>
                </a:solidFill>
                <a:latin typeface="Courier"/>
                <a:ea typeface="Courier"/>
                <a:cs typeface="Courier"/>
                <a:sym typeface="Courier"/>
              </a:defRPr>
            </a:pPr>
          </a:p>
          <a:p>
            <a:pPr marL="0" indent="0" defTabSz="457200">
              <a:spcBef>
                <a:spcPts val="0"/>
              </a:spcBef>
              <a:buSzTx/>
              <a:buNone/>
              <a:defRPr sz="3400">
                <a:solidFill>
                  <a:srgbClr val="007000"/>
                </a:solidFill>
                <a:latin typeface="Courier"/>
                <a:ea typeface="Courier"/>
                <a:cs typeface="Courier"/>
                <a:sym typeface="Courier"/>
              </a:defRPr>
            </a:pPr>
            <a:r>
              <a:t>#include &lt;cstdint&gt; // for fixed-width integers</a:t>
            </a:r>
          </a:p>
          <a:p>
            <a:pPr marL="0" indent="0" defTabSz="457200">
              <a:spcBef>
                <a:spcPts val="0"/>
              </a:spcBef>
              <a:buSzTx/>
              <a:buNone/>
              <a:defRPr sz="3400">
                <a:solidFill>
                  <a:srgbClr val="007000"/>
                </a:solidFill>
                <a:latin typeface="Courier"/>
                <a:ea typeface="Courier"/>
                <a:cs typeface="Courier"/>
                <a:sym typeface="Courier"/>
              </a:defRPr>
            </a:pPr>
            <a:r>
              <a:t>#include &lt;iostream&gt;</a:t>
            </a:r>
          </a:p>
          <a:p>
            <a:pPr marL="0" indent="0" defTabSz="457200">
              <a:spcBef>
                <a:spcPts val="0"/>
              </a:spcBef>
              <a:buSzTx/>
              <a:buNone/>
              <a:defRPr sz="3400">
                <a:solidFill>
                  <a:srgbClr val="007000"/>
                </a:solidFill>
                <a:latin typeface="Courier"/>
                <a:ea typeface="Courier"/>
                <a:cs typeface="Courier"/>
                <a:sym typeface="Courier"/>
              </a:defRPr>
            </a:pPr>
          </a:p>
          <a:p>
            <a:pPr marL="0" indent="0" defTabSz="457200">
              <a:spcBef>
                <a:spcPts val="0"/>
              </a:spcBef>
              <a:buSzTx/>
              <a:buNone/>
              <a:defRPr sz="3400">
                <a:solidFill>
                  <a:srgbClr val="007000"/>
                </a:solidFill>
                <a:latin typeface="Courier"/>
                <a:ea typeface="Courier"/>
                <a:cs typeface="Courier"/>
                <a:sym typeface="Courier"/>
              </a:defRPr>
            </a:pPr>
            <a:r>
              <a:t>int main()</a:t>
            </a:r>
          </a:p>
          <a:p>
            <a:pPr marL="0" indent="0" defTabSz="457200">
              <a:spcBef>
                <a:spcPts val="0"/>
              </a:spcBef>
              <a:buSzTx/>
              <a:buNone/>
              <a:defRPr sz="3400">
                <a:solidFill>
                  <a:srgbClr val="007000"/>
                </a:solidFill>
                <a:latin typeface="Courier"/>
                <a:ea typeface="Courier"/>
                <a:cs typeface="Courier"/>
                <a:sym typeface="Courier"/>
              </a:defRPr>
            </a:pPr>
            <a:r>
              <a:t>{</a:t>
            </a:r>
          </a:p>
          <a:p>
            <a:pPr marL="0" indent="0" defTabSz="457200">
              <a:spcBef>
                <a:spcPts val="0"/>
              </a:spcBef>
              <a:buSzTx/>
              <a:buNone/>
              <a:defRPr sz="3400">
                <a:solidFill>
                  <a:srgbClr val="007000"/>
                </a:solidFill>
                <a:latin typeface="Courier"/>
                <a:ea typeface="Courier"/>
                <a:cs typeface="Courier"/>
                <a:sym typeface="Courier"/>
              </a:defRPr>
            </a:pPr>
            <a:r>
              <a:t>	std::cout &lt;&lt; "least 8:  " &lt;&lt; sizeof(std::int_least8_t) * 8 &lt;&lt; " bits\n";</a:t>
            </a:r>
          </a:p>
          <a:p>
            <a:pPr marL="0" indent="0" defTabSz="457200">
              <a:spcBef>
                <a:spcPts val="0"/>
              </a:spcBef>
              <a:buSzTx/>
              <a:buNone/>
              <a:defRPr sz="3400">
                <a:solidFill>
                  <a:srgbClr val="007000"/>
                </a:solidFill>
                <a:latin typeface="Courier"/>
                <a:ea typeface="Courier"/>
                <a:cs typeface="Courier"/>
                <a:sym typeface="Courier"/>
              </a:defRPr>
            </a:pPr>
            <a:r>
              <a:t>	std::cout &lt;&lt; "least 16: " &lt;&lt; sizeof(std::int_least16_t) * 8 &lt;&lt; " bits\n";</a:t>
            </a:r>
          </a:p>
          <a:p>
            <a:pPr marL="0" indent="0" defTabSz="457200">
              <a:spcBef>
                <a:spcPts val="0"/>
              </a:spcBef>
              <a:buSzTx/>
              <a:buNone/>
              <a:defRPr sz="3400">
                <a:solidFill>
                  <a:srgbClr val="007000"/>
                </a:solidFill>
                <a:latin typeface="Courier"/>
                <a:ea typeface="Courier"/>
                <a:cs typeface="Courier"/>
                <a:sym typeface="Courier"/>
              </a:defRPr>
            </a:pPr>
            <a:r>
              <a:t>	std::cout &lt;&lt; "least 32: " &lt;&lt; sizeof(std::int_least32_t) * 8 &lt;&lt; " bits\n";</a:t>
            </a:r>
          </a:p>
          <a:p>
            <a:pPr marL="0" indent="0" defTabSz="457200">
              <a:spcBef>
                <a:spcPts val="0"/>
              </a:spcBef>
              <a:buSzTx/>
              <a:buNone/>
              <a:defRPr sz="3400">
                <a:solidFill>
                  <a:srgbClr val="007000"/>
                </a:solidFill>
                <a:latin typeface="Courier"/>
                <a:ea typeface="Courier"/>
                <a:cs typeface="Courier"/>
                <a:sym typeface="Courier"/>
              </a:defRPr>
            </a:pPr>
            <a:r>
              <a:t>	std::cout &lt;&lt; '\n';</a:t>
            </a:r>
          </a:p>
          <a:p>
            <a:pPr marL="0" indent="0" defTabSz="457200">
              <a:spcBef>
                <a:spcPts val="0"/>
              </a:spcBef>
              <a:buSzTx/>
              <a:buNone/>
              <a:defRPr sz="3400">
                <a:solidFill>
                  <a:srgbClr val="007000"/>
                </a:solidFill>
                <a:latin typeface="Courier"/>
                <a:ea typeface="Courier"/>
                <a:cs typeface="Courier"/>
                <a:sym typeface="Courier"/>
              </a:defRPr>
            </a:pPr>
            <a:r>
              <a:t>	std::cout &lt;&lt; "fast 8:  " &lt;&lt; sizeof(std::int_fast8_t) * 8 &lt;&lt; " bits\n";       // check for the use case</a:t>
            </a:r>
          </a:p>
          <a:p>
            <a:pPr marL="0" indent="0" defTabSz="457200">
              <a:spcBef>
                <a:spcPts val="0"/>
              </a:spcBef>
              <a:buSzTx/>
              <a:buNone/>
              <a:defRPr sz="3400">
                <a:solidFill>
                  <a:srgbClr val="007000"/>
                </a:solidFill>
                <a:latin typeface="Courier"/>
                <a:ea typeface="Courier"/>
                <a:cs typeface="Courier"/>
                <a:sym typeface="Courier"/>
              </a:defRPr>
            </a:pPr>
            <a:r>
              <a:t>	std::cout &lt;&lt; "fast 16: " &lt;&lt; sizeof(std::int_fast16_t) * 8 &lt;&lt; " bits\n";</a:t>
            </a:r>
          </a:p>
          <a:p>
            <a:pPr marL="0" indent="0" defTabSz="457200">
              <a:spcBef>
                <a:spcPts val="0"/>
              </a:spcBef>
              <a:buSzTx/>
              <a:buNone/>
              <a:defRPr sz="3400">
                <a:solidFill>
                  <a:srgbClr val="007000"/>
                </a:solidFill>
                <a:latin typeface="Courier"/>
                <a:ea typeface="Courier"/>
                <a:cs typeface="Courier"/>
                <a:sym typeface="Courier"/>
              </a:defRPr>
            </a:pPr>
            <a:r>
              <a:t>	std::cout &lt;&lt; "fast 32: " &lt;&lt; sizeof(std::int_fast32_t) * 8 &lt;&lt; " bits\n";</a:t>
            </a:r>
          </a:p>
          <a:p>
            <a:pPr marL="0" indent="0" defTabSz="457200">
              <a:spcBef>
                <a:spcPts val="0"/>
              </a:spcBef>
              <a:buSzTx/>
              <a:buNone/>
              <a:defRPr sz="3400">
                <a:solidFill>
                  <a:srgbClr val="007000"/>
                </a:solidFill>
                <a:latin typeface="Courier"/>
                <a:ea typeface="Courier"/>
                <a:cs typeface="Courier"/>
                <a:sym typeface="Courier"/>
              </a:defRPr>
            </a:pPr>
          </a:p>
          <a:p>
            <a:pPr marL="0" indent="0" defTabSz="457200">
              <a:spcBef>
                <a:spcPts val="0"/>
              </a:spcBef>
              <a:buSzTx/>
              <a:buNone/>
              <a:defRPr sz="3400">
                <a:solidFill>
                  <a:srgbClr val="007000"/>
                </a:solidFill>
                <a:latin typeface="Courier"/>
                <a:ea typeface="Courier"/>
                <a:cs typeface="Courier"/>
                <a:sym typeface="Courier"/>
              </a:defRPr>
            </a:pPr>
            <a:r>
              <a:t>    return 0;</a:t>
            </a:r>
          </a:p>
          <a:p>
            <a:pPr marL="0" indent="0" defTabSz="457200">
              <a:spcBef>
                <a:spcPts val="0"/>
              </a:spcBef>
              <a:buSzTx/>
              <a:buNone/>
              <a:defRPr sz="3400">
                <a:solidFill>
                  <a:srgbClr val="007000"/>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functions"/>
          <p:cNvSpPr txBox="1"/>
          <p:nvPr>
            <p:ph type="title"/>
          </p:nvPr>
        </p:nvSpPr>
        <p:spPr>
          <a:prstGeom prst="rect">
            <a:avLst/>
          </a:prstGeom>
        </p:spPr>
        <p:txBody>
          <a:bodyPr/>
          <a:lstStyle/>
          <a:p>
            <a:pPr/>
            <a:r>
              <a:t>functions</a:t>
            </a:r>
          </a:p>
        </p:txBody>
      </p:sp>
      <p:sp>
        <p:nvSpPr>
          <p:cNvPr id="230" name="int sum(int a, int b)…"/>
          <p:cNvSpPr txBox="1"/>
          <p:nvPr>
            <p:ph type="body" idx="1"/>
          </p:nvPr>
        </p:nvSpPr>
        <p:spPr>
          <a:prstGeom prst="rect">
            <a:avLst/>
          </a:prstGeom>
        </p:spPr>
        <p:txBody>
          <a:bodyPr/>
          <a:lstStyle/>
          <a:p>
            <a:pPr marL="0" indent="0" defTabSz="393192">
              <a:spcBef>
                <a:spcPts val="0"/>
              </a:spcBef>
              <a:buSzTx/>
              <a:buNone/>
              <a:defRPr sz="1204">
                <a:solidFill>
                  <a:srgbClr val="E6E6E6"/>
                </a:solidFill>
                <a:latin typeface="Menlo Regular"/>
                <a:ea typeface="Menlo Regular"/>
                <a:cs typeface="Menlo Regular"/>
                <a:sym typeface="Menlo Regular"/>
              </a:defRPr>
            </a:pPr>
            <a:r>
              <a:rPr>
                <a:solidFill>
                  <a:srgbClr val="569CD6"/>
                </a:solidFill>
              </a:rPr>
              <a:t>i</a:t>
            </a:r>
            <a:r>
              <a:rPr sz="2322">
                <a:solidFill>
                  <a:srgbClr val="569CD6"/>
                </a:solidFill>
              </a:rPr>
              <a:t>nt</a:t>
            </a:r>
            <a:r>
              <a:rPr sz="2322"/>
              <a:t> </a:t>
            </a:r>
            <a:r>
              <a:rPr sz="2322">
                <a:solidFill>
                  <a:srgbClr val="01CFFF"/>
                </a:solidFill>
              </a:rPr>
              <a:t>sum</a:t>
            </a:r>
            <a:r>
              <a:rPr sz="2322"/>
              <a:t>(</a:t>
            </a:r>
            <a:r>
              <a:rPr sz="2322">
                <a:solidFill>
                  <a:srgbClr val="569CD6"/>
                </a:solidFill>
              </a:rPr>
              <a:t>int</a:t>
            </a:r>
            <a:r>
              <a:rPr sz="2322"/>
              <a:t> a, </a:t>
            </a:r>
            <a:r>
              <a:rPr sz="2322">
                <a:solidFill>
                  <a:srgbClr val="569CD6"/>
                </a:solidFill>
              </a:rPr>
              <a:t>int</a:t>
            </a:r>
            <a:r>
              <a:rPr sz="2322"/>
              <a:t> b)</a:t>
            </a:r>
            <a:endParaRPr sz="2322"/>
          </a:p>
          <a:p>
            <a:pPr marL="0" indent="0" defTabSz="393192">
              <a:spcBef>
                <a:spcPts val="0"/>
              </a:spcBef>
              <a:buSzTx/>
              <a:buNone/>
              <a:defRPr sz="2322">
                <a:solidFill>
                  <a:srgbClr val="E6E6E6"/>
                </a:solidFill>
                <a:latin typeface="Menlo Regular"/>
                <a:ea typeface="Menlo Regular"/>
                <a:cs typeface="Menlo Regular"/>
                <a:sym typeface="Menlo Regular"/>
              </a:defRPr>
            </a:pPr>
            <a:r>
              <a:t>{</a:t>
            </a:r>
          </a:p>
          <a:p>
            <a:pPr marL="0" indent="0" defTabSz="393192">
              <a:spcBef>
                <a:spcPts val="0"/>
              </a:spcBef>
              <a:buSzTx/>
              <a:buNone/>
              <a:defRPr sz="2322">
                <a:solidFill>
                  <a:srgbClr val="E6E6E6"/>
                </a:solidFill>
                <a:latin typeface="Menlo Regular"/>
                <a:ea typeface="Menlo Regular"/>
                <a:cs typeface="Menlo Regular"/>
                <a:sym typeface="Menlo Regular"/>
              </a:defRPr>
            </a:pPr>
            <a:r>
              <a:t>    </a:t>
            </a:r>
            <a:r>
              <a:rPr>
                <a:solidFill>
                  <a:srgbClr val="569CD6"/>
                </a:solidFill>
              </a:rPr>
              <a:t>return</a:t>
            </a:r>
            <a:r>
              <a:t> a + b;</a:t>
            </a:r>
          </a:p>
          <a:p>
            <a:pPr marL="0" indent="0" defTabSz="393192">
              <a:spcBef>
                <a:spcPts val="0"/>
              </a:spcBef>
              <a:buSzTx/>
              <a:buNone/>
              <a:defRPr sz="2322">
                <a:solidFill>
                  <a:srgbClr val="E6E6E6"/>
                </a:solidFill>
                <a:latin typeface="Menlo Regular"/>
                <a:ea typeface="Menlo Regular"/>
                <a:cs typeface="Menlo Regular"/>
                <a:sym typeface="Menlo Regular"/>
              </a:defRPr>
            </a:pPr>
            <a:r>
              <a:t>}</a:t>
            </a:r>
          </a:p>
          <a:p>
            <a:pPr marL="0" indent="0" defTabSz="393192">
              <a:spcBef>
                <a:spcPts val="0"/>
              </a:spcBef>
              <a:buSzTx/>
              <a:buNone/>
              <a:defRPr sz="2322">
                <a:solidFill>
                  <a:srgbClr val="01CFFF"/>
                </a:solidFill>
                <a:latin typeface="Menlo Regular"/>
                <a:ea typeface="Menlo Regular"/>
                <a:cs typeface="Menlo Regular"/>
                <a:sym typeface="Menlo Regular"/>
              </a:defRPr>
            </a:pPr>
            <a:r>
              <a:rPr>
                <a:solidFill>
                  <a:srgbClr val="569CD6"/>
                </a:solidFill>
              </a:rPr>
              <a:t>int</a:t>
            </a:r>
            <a:r>
              <a:rPr>
                <a:solidFill>
                  <a:srgbClr val="E6E6E6"/>
                </a:solidFill>
              </a:rPr>
              <a:t> </a:t>
            </a:r>
            <a:r>
              <a:t>main</a:t>
            </a:r>
            <a:r>
              <a:rPr>
                <a:solidFill>
                  <a:srgbClr val="E6E6E6"/>
                </a:solidFill>
              </a:rPr>
              <a:t>()</a:t>
            </a:r>
            <a:endParaRPr>
              <a:solidFill>
                <a:srgbClr val="E6E6E6"/>
              </a:solidFill>
            </a:endParaRPr>
          </a:p>
          <a:p>
            <a:pPr marL="0" indent="0" defTabSz="393192">
              <a:spcBef>
                <a:spcPts val="0"/>
              </a:spcBef>
              <a:buSzTx/>
              <a:buNone/>
              <a:defRPr sz="2322">
                <a:solidFill>
                  <a:srgbClr val="E6E6E6"/>
                </a:solidFill>
                <a:latin typeface="Menlo Regular"/>
                <a:ea typeface="Menlo Regular"/>
                <a:cs typeface="Menlo Regular"/>
                <a:sym typeface="Menlo Regular"/>
              </a:defRPr>
            </a:pPr>
            <a:r>
              <a:t>{</a:t>
            </a:r>
          </a:p>
          <a:p>
            <a:pPr marL="0" indent="0" defTabSz="393192">
              <a:spcBef>
                <a:spcPts val="0"/>
              </a:spcBef>
              <a:buSzTx/>
              <a:buNone/>
              <a:defRPr sz="2322">
                <a:solidFill>
                  <a:srgbClr val="E6E6E6"/>
                </a:solidFill>
                <a:latin typeface="Menlo Regular"/>
                <a:ea typeface="Menlo Regular"/>
                <a:cs typeface="Menlo Regular"/>
                <a:sym typeface="Menlo Regular"/>
              </a:defRPr>
            </a:pPr>
            <a:r>
              <a:t>    </a:t>
            </a:r>
            <a:r>
              <a:rPr>
                <a:solidFill>
                  <a:srgbClr val="569CD6"/>
                </a:solidFill>
              </a:rPr>
              <a:t>int</a:t>
            </a:r>
            <a:r>
              <a:t> i = sum(</a:t>
            </a:r>
            <a:r>
              <a:rPr>
                <a:solidFill>
                  <a:srgbClr val="B5CEA8"/>
                </a:solidFill>
              </a:rPr>
              <a:t>10</a:t>
            </a:r>
            <a:r>
              <a:t>, </a:t>
            </a:r>
            <a:r>
              <a:rPr>
                <a:solidFill>
                  <a:srgbClr val="B5CEA8"/>
                </a:solidFill>
              </a:rPr>
              <a:t>32</a:t>
            </a:r>
            <a:r>
              <a:t>);</a:t>
            </a:r>
          </a:p>
          <a:p>
            <a:pPr marL="0" indent="0" defTabSz="393192">
              <a:spcBef>
                <a:spcPts val="0"/>
              </a:spcBef>
              <a:buSzTx/>
              <a:buNone/>
              <a:defRPr sz="2322">
                <a:solidFill>
                  <a:srgbClr val="E6E6E6"/>
                </a:solidFill>
                <a:latin typeface="Menlo Regular"/>
                <a:ea typeface="Menlo Regular"/>
                <a:cs typeface="Menlo Regular"/>
                <a:sym typeface="Menlo Regular"/>
              </a:defRPr>
            </a:pPr>
            <a:r>
              <a:t>    </a:t>
            </a:r>
            <a:r>
              <a:rPr>
                <a:solidFill>
                  <a:srgbClr val="569CD6"/>
                </a:solidFill>
              </a:rPr>
              <a:t>int</a:t>
            </a:r>
            <a:r>
              <a:t> j = sum(i, </a:t>
            </a:r>
            <a:r>
              <a:rPr>
                <a:solidFill>
                  <a:srgbClr val="B5CEA8"/>
                </a:solidFill>
              </a:rPr>
              <a:t>66</a:t>
            </a:r>
            <a:r>
              <a:t>);</a:t>
            </a:r>
          </a:p>
          <a:p>
            <a:pPr marL="0" indent="0" defTabSz="393192">
              <a:spcBef>
                <a:spcPts val="0"/>
              </a:spcBef>
              <a:buSzTx/>
              <a:buNone/>
              <a:defRPr sz="2322">
                <a:solidFill>
                  <a:srgbClr val="CE9178"/>
                </a:solidFill>
                <a:latin typeface="Menlo Regular"/>
                <a:ea typeface="Menlo Regular"/>
                <a:cs typeface="Menlo Regular"/>
                <a:sym typeface="Menlo Regular"/>
              </a:defRPr>
            </a:pPr>
            <a:r>
              <a:rPr>
                <a:solidFill>
                  <a:srgbClr val="E6E6E6"/>
                </a:solidFill>
              </a:rPr>
              <a:t>    </a:t>
            </a:r>
            <a:r>
              <a:rPr>
                <a:solidFill>
                  <a:srgbClr val="569CD6"/>
                </a:solidFill>
              </a:rPr>
              <a:t>cout</a:t>
            </a:r>
            <a:r>
              <a:rPr>
                <a:solidFill>
                  <a:srgbClr val="E6E6E6"/>
                </a:solidFill>
              </a:rPr>
              <a:t> &lt;&lt; </a:t>
            </a:r>
            <a:r>
              <a:t>"The value of j is"</a:t>
            </a:r>
            <a:r>
              <a:rPr>
                <a:solidFill>
                  <a:srgbClr val="E6E6E6"/>
                </a:solidFill>
              </a:rPr>
              <a:t> &lt;&lt; j &lt;&lt; </a:t>
            </a:r>
            <a:r>
              <a:rPr>
                <a:solidFill>
                  <a:srgbClr val="569CD6"/>
                </a:solidFill>
              </a:rPr>
              <a:t>endl</a:t>
            </a:r>
            <a:r>
              <a:rPr>
                <a:solidFill>
                  <a:srgbClr val="E6E6E6"/>
                </a:solidFill>
              </a:rPr>
              <a:t>; </a:t>
            </a:r>
            <a:r>
              <a:rPr>
                <a:solidFill>
                  <a:srgbClr val="63B456"/>
                </a:solidFill>
              </a:rPr>
              <a:t>// 108</a:t>
            </a:r>
            <a:endParaRPr>
              <a:solidFill>
                <a:srgbClr val="E6E6E6"/>
              </a:solidFill>
            </a:endParaRPr>
          </a:p>
          <a:p>
            <a:pPr marL="0" indent="0" defTabSz="393192">
              <a:spcBef>
                <a:spcPts val="0"/>
              </a:spcBef>
              <a:buSzTx/>
              <a:buNone/>
              <a:defRPr sz="2322">
                <a:solidFill>
                  <a:srgbClr val="E6E6E6"/>
                </a:solidFill>
                <a:latin typeface="Menlo Regular"/>
                <a:ea typeface="Menlo Regular"/>
                <a:cs typeface="Menlo Regular"/>
                <a:sym typeface="Menlo Regular"/>
              </a:defRPr>
            </a:pPr>
            <a:r>
              <a:t>}</a:t>
            </a:r>
          </a:p>
          <a:p>
            <a:pPr marL="0" indent="0" defTabSz="393192">
              <a:spcBef>
                <a:spcPts val="0"/>
              </a:spcBef>
              <a:buSzTx/>
              <a:buNone/>
              <a:defRPr sz="2322">
                <a:solidFill>
                  <a:srgbClr val="E6E6E6"/>
                </a:solidFill>
                <a:latin typeface="Menlo Regular"/>
                <a:ea typeface="Menlo Regular"/>
                <a:cs typeface="Menlo Regular"/>
                <a:sym typeface="Menlo Regular"/>
              </a:defRPr>
            </a:pPr>
          </a:p>
          <a:p>
            <a:pPr marL="0" indent="0" defTabSz="393192">
              <a:spcBef>
                <a:spcPts val="0"/>
              </a:spcBef>
              <a:buSzTx/>
              <a:buNone/>
              <a:defRPr sz="2322">
                <a:solidFill>
                  <a:srgbClr val="569CD6"/>
                </a:solidFill>
                <a:latin typeface="Menlo Regular"/>
                <a:ea typeface="Menlo Regular"/>
                <a:cs typeface="Menlo Regular"/>
                <a:sym typeface="Menlo Regular"/>
              </a:defRPr>
            </a:pPr>
            <a:r>
              <a:t>constexpr</a:t>
            </a:r>
            <a:r>
              <a:rPr>
                <a:solidFill>
                  <a:srgbClr val="E6E6E6"/>
                </a:solidFill>
              </a:rPr>
              <a:t> </a:t>
            </a:r>
            <a:r>
              <a:t>float</a:t>
            </a:r>
            <a:r>
              <a:rPr>
                <a:solidFill>
                  <a:srgbClr val="E6E6E6"/>
                </a:solidFill>
              </a:rPr>
              <a:t> </a:t>
            </a:r>
            <a:r>
              <a:rPr>
                <a:solidFill>
                  <a:srgbClr val="01CFFF"/>
                </a:solidFill>
              </a:rPr>
              <a:t>exp</a:t>
            </a:r>
            <a:r>
              <a:rPr>
                <a:solidFill>
                  <a:srgbClr val="E6E6E6"/>
                </a:solidFill>
              </a:rPr>
              <a:t>(</a:t>
            </a:r>
            <a:r>
              <a:t>float</a:t>
            </a:r>
            <a:r>
              <a:rPr>
                <a:solidFill>
                  <a:srgbClr val="E6E6E6"/>
                </a:solidFill>
              </a:rPr>
              <a:t> x, </a:t>
            </a:r>
            <a:r>
              <a:t>int</a:t>
            </a:r>
            <a:r>
              <a:rPr>
                <a:solidFill>
                  <a:srgbClr val="E6E6E6"/>
                </a:solidFill>
              </a:rPr>
              <a:t> n)</a:t>
            </a:r>
            <a:endParaRPr>
              <a:solidFill>
                <a:srgbClr val="E6E6E6"/>
              </a:solidFill>
            </a:endParaRPr>
          </a:p>
          <a:p>
            <a:pPr marL="0" indent="0" defTabSz="393192">
              <a:spcBef>
                <a:spcPts val="0"/>
              </a:spcBef>
              <a:buSzTx/>
              <a:buNone/>
              <a:defRPr sz="2322">
                <a:solidFill>
                  <a:srgbClr val="E6E6E6"/>
                </a:solidFill>
                <a:latin typeface="Menlo Regular"/>
                <a:ea typeface="Menlo Regular"/>
                <a:cs typeface="Menlo Regular"/>
                <a:sym typeface="Menlo Regular"/>
              </a:defRPr>
            </a:pPr>
            <a:r>
              <a:t>{</a:t>
            </a:r>
          </a:p>
          <a:p>
            <a:pPr marL="0" indent="0" defTabSz="393192">
              <a:spcBef>
                <a:spcPts val="0"/>
              </a:spcBef>
              <a:buSzTx/>
              <a:buNone/>
              <a:defRPr sz="2322">
                <a:solidFill>
                  <a:srgbClr val="569CD6"/>
                </a:solidFill>
                <a:latin typeface="Menlo Regular"/>
                <a:ea typeface="Menlo Regular"/>
                <a:cs typeface="Menlo Regular"/>
                <a:sym typeface="Menlo Regular"/>
              </a:defRPr>
            </a:pPr>
            <a:r>
              <a:rPr>
                <a:solidFill>
                  <a:srgbClr val="E6E6E6"/>
                </a:solidFill>
              </a:rPr>
              <a:t>    </a:t>
            </a:r>
            <a:r>
              <a:t>return</a:t>
            </a:r>
            <a:r>
              <a:rPr>
                <a:solidFill>
                  <a:srgbClr val="E6E6E6"/>
                </a:solidFill>
              </a:rPr>
              <a:t> n == </a:t>
            </a:r>
            <a:r>
              <a:rPr>
                <a:solidFill>
                  <a:srgbClr val="B5CEA8"/>
                </a:solidFill>
              </a:rPr>
              <a:t>0</a:t>
            </a:r>
            <a:r>
              <a:rPr>
                <a:solidFill>
                  <a:srgbClr val="E6E6E6"/>
                </a:solidFill>
              </a:rPr>
              <a:t> ? </a:t>
            </a:r>
            <a:r>
              <a:rPr>
                <a:solidFill>
                  <a:srgbClr val="B5CEA8"/>
                </a:solidFill>
              </a:rPr>
              <a:t>1</a:t>
            </a:r>
            <a:r>
              <a:rPr>
                <a:solidFill>
                  <a:srgbClr val="E6E6E6"/>
                </a:solidFill>
              </a:rPr>
              <a:t> :</a:t>
            </a:r>
            <a:endParaRPr>
              <a:solidFill>
                <a:srgbClr val="E6E6E6"/>
              </a:solidFill>
            </a:endParaRPr>
          </a:p>
          <a:p>
            <a:pPr marL="0" indent="0" defTabSz="393192">
              <a:spcBef>
                <a:spcPts val="0"/>
              </a:spcBef>
              <a:buSzTx/>
              <a:buNone/>
              <a:defRPr sz="2322">
                <a:solidFill>
                  <a:srgbClr val="E6E6E6"/>
                </a:solidFill>
                <a:latin typeface="Menlo Regular"/>
                <a:ea typeface="Menlo Regular"/>
                <a:cs typeface="Menlo Regular"/>
                <a:sym typeface="Menlo Regular"/>
              </a:defRPr>
            </a:pPr>
            <a:r>
              <a:t>        n % </a:t>
            </a:r>
            <a:r>
              <a:rPr>
                <a:solidFill>
                  <a:srgbClr val="B5CEA8"/>
                </a:solidFill>
              </a:rPr>
              <a:t>2</a:t>
            </a:r>
            <a:r>
              <a:t> == </a:t>
            </a:r>
            <a:r>
              <a:rPr>
                <a:solidFill>
                  <a:srgbClr val="B5CEA8"/>
                </a:solidFill>
              </a:rPr>
              <a:t>0</a:t>
            </a:r>
            <a:r>
              <a:t> ? </a:t>
            </a:r>
            <a:r>
              <a:rPr>
                <a:solidFill>
                  <a:srgbClr val="569CD6"/>
                </a:solidFill>
              </a:rPr>
              <a:t>exp</a:t>
            </a:r>
            <a:r>
              <a:t>(x * x, n / </a:t>
            </a:r>
            <a:r>
              <a:rPr>
                <a:solidFill>
                  <a:srgbClr val="B5CEA8"/>
                </a:solidFill>
              </a:rPr>
              <a:t>2</a:t>
            </a:r>
            <a:r>
              <a:t>) :</a:t>
            </a:r>
          </a:p>
          <a:p>
            <a:pPr marL="0" indent="0" defTabSz="393192">
              <a:spcBef>
                <a:spcPts val="0"/>
              </a:spcBef>
              <a:buSzTx/>
              <a:buNone/>
              <a:defRPr sz="2322">
                <a:solidFill>
                  <a:srgbClr val="E6E6E6"/>
                </a:solidFill>
                <a:latin typeface="Menlo Regular"/>
                <a:ea typeface="Menlo Regular"/>
                <a:cs typeface="Menlo Regular"/>
                <a:sym typeface="Menlo Regular"/>
              </a:defRPr>
            </a:pPr>
            <a:r>
              <a:t>        </a:t>
            </a:r>
            <a:r>
              <a:rPr>
                <a:solidFill>
                  <a:srgbClr val="569CD6"/>
                </a:solidFill>
              </a:rPr>
              <a:t>exp</a:t>
            </a:r>
            <a:r>
              <a:t>(x * x, (n - </a:t>
            </a:r>
            <a:r>
              <a:rPr>
                <a:solidFill>
                  <a:srgbClr val="B5CEA8"/>
                </a:solidFill>
              </a:rPr>
              <a:t>1</a:t>
            </a:r>
            <a:r>
              <a:t>) / </a:t>
            </a:r>
            <a:r>
              <a:rPr>
                <a:solidFill>
                  <a:srgbClr val="B5CEA8"/>
                </a:solidFill>
              </a:rPr>
              <a:t>2</a:t>
            </a:r>
            <a:r>
              <a:t>) * x;</a:t>
            </a:r>
          </a:p>
          <a:p>
            <a:pPr marL="0" indent="0" defTabSz="393192">
              <a:spcBef>
                <a:spcPts val="0"/>
              </a:spcBef>
              <a:buSzTx/>
              <a:buNone/>
              <a:defRPr sz="2322">
                <a:solidFill>
                  <a:srgbClr val="E6E6E6"/>
                </a:solidFill>
                <a:latin typeface="Menlo Regular"/>
                <a:ea typeface="Menlo Regular"/>
                <a:cs typeface="Menlo Regular"/>
                <a:sym typeface="Menlo Regular"/>
              </a:defRPr>
            </a:pPr>
            <a:r>
              <a:t>};</a:t>
            </a:r>
          </a:p>
          <a:p>
            <a:pPr marL="0" indent="0" defTabSz="393192">
              <a:spcBef>
                <a:spcPts val="0"/>
              </a:spcBef>
              <a:buSzTx/>
              <a:buNone/>
              <a:defRPr sz="2322">
                <a:solidFill>
                  <a:srgbClr val="E6E6E6"/>
                </a:solidFill>
                <a:latin typeface="Menlo Regular"/>
                <a:ea typeface="Menlo Regular"/>
                <a:cs typeface="Menlo Regular"/>
                <a:sym typeface="Menlo Regular"/>
              </a:defRPr>
            </a:pPr>
          </a:p>
          <a:p>
            <a:pPr marL="0" indent="0" defTabSz="393192">
              <a:spcBef>
                <a:spcPts val="0"/>
              </a:spcBef>
              <a:buSzTx/>
              <a:buNone/>
              <a:defRPr sz="2322">
                <a:solidFill>
                  <a:srgbClr val="63B456"/>
                </a:solidFill>
                <a:latin typeface="Menlo Regular"/>
                <a:ea typeface="Menlo Regular"/>
                <a:cs typeface="Menlo Regular"/>
                <a:sym typeface="Menlo Regular"/>
              </a:defRPr>
            </a:pPr>
            <a:r>
              <a:t>//Declare printf with C linkage.</a:t>
            </a:r>
            <a:endParaRPr>
              <a:solidFill>
                <a:srgbClr val="E6E6E6"/>
              </a:solidFill>
            </a:endParaRPr>
          </a:p>
          <a:p>
            <a:pPr marL="0" indent="0" defTabSz="393192">
              <a:spcBef>
                <a:spcPts val="0"/>
              </a:spcBef>
              <a:buSzTx/>
              <a:buNone/>
              <a:defRPr sz="2322">
                <a:solidFill>
                  <a:srgbClr val="E6E6E6"/>
                </a:solidFill>
                <a:latin typeface="Menlo Regular"/>
                <a:ea typeface="Menlo Regular"/>
                <a:cs typeface="Menlo Regular"/>
                <a:sym typeface="Menlo Regular"/>
              </a:defRPr>
            </a:pPr>
            <a:r>
              <a:rPr>
                <a:solidFill>
                  <a:srgbClr val="569CD6"/>
                </a:solidFill>
              </a:rPr>
              <a:t>extern</a:t>
            </a:r>
            <a:r>
              <a:t> </a:t>
            </a:r>
            <a:r>
              <a:rPr>
                <a:solidFill>
                  <a:srgbClr val="CE9178"/>
                </a:solidFill>
              </a:rPr>
              <a:t>"C"</a:t>
            </a:r>
            <a:r>
              <a:t> </a:t>
            </a:r>
            <a:r>
              <a:rPr>
                <a:solidFill>
                  <a:srgbClr val="569CD6"/>
                </a:solidFill>
              </a:rPr>
              <a:t>int</a:t>
            </a:r>
            <a:r>
              <a:t> </a:t>
            </a:r>
            <a:r>
              <a:rPr>
                <a:solidFill>
                  <a:srgbClr val="01CFFF"/>
                </a:solidFill>
              </a:rPr>
              <a:t>printf</a:t>
            </a:r>
            <a:r>
              <a:t>( </a:t>
            </a:r>
            <a:r>
              <a:rPr>
                <a:solidFill>
                  <a:srgbClr val="569CD6"/>
                </a:solidFill>
              </a:rPr>
              <a:t>const</a:t>
            </a:r>
            <a:r>
              <a:t> </a:t>
            </a:r>
            <a:r>
              <a:rPr>
                <a:solidFill>
                  <a:srgbClr val="569CD6"/>
                </a:solidFill>
              </a:rPr>
              <a:t>char</a:t>
            </a:r>
            <a:r>
              <a:t> *fmt, ... );</a:t>
            </a:r>
          </a:p>
          <a:p>
            <a:pPr marL="0" indent="0" defTabSz="393192">
              <a:spcBef>
                <a:spcPts val="0"/>
              </a:spcBef>
              <a:buSzTx/>
              <a:buNone/>
              <a:defRPr sz="2322">
                <a:solidFill>
                  <a:srgbClr val="E6E6E6"/>
                </a:solidFill>
                <a:latin typeface="Menlo Regular"/>
                <a:ea typeface="Menlo Regular"/>
                <a:cs typeface="Menlo Regular"/>
                <a:sym typeface="Menlo Regular"/>
              </a:defRPr>
            </a:pPr>
          </a:p>
          <a:p>
            <a:pPr marL="0" indent="0" defTabSz="393192">
              <a:spcBef>
                <a:spcPts val="0"/>
              </a:spcBef>
              <a:buSzTx/>
              <a:buNone/>
              <a:defRPr sz="2322">
                <a:solidFill>
                  <a:srgbClr val="E6E6E6"/>
                </a:solidFill>
                <a:latin typeface="Menlo Regular"/>
                <a:ea typeface="Menlo Regular"/>
                <a:cs typeface="Menlo Regular"/>
                <a:sym typeface="Menlo Regular"/>
              </a:defRPr>
            </a:pPr>
          </a:p>
          <a:p>
            <a:pPr marL="0" indent="0" defTabSz="393192">
              <a:spcBef>
                <a:spcPts val="0"/>
              </a:spcBef>
              <a:buSzTx/>
              <a:buNone/>
              <a:defRPr sz="2322">
                <a:solidFill>
                  <a:srgbClr val="E6E6E6"/>
                </a:solidFill>
                <a:latin typeface="Menlo Regular"/>
                <a:ea typeface="Menlo Regular"/>
                <a:cs typeface="Menlo Regular"/>
                <a:sym typeface="Menlo Regular"/>
              </a:defRPr>
            </a:pPr>
            <a:r>
              <a:rPr>
                <a:solidFill>
                  <a:srgbClr val="569CD6"/>
                </a:solidFill>
              </a:rPr>
              <a:t>inline</a:t>
            </a:r>
            <a:r>
              <a:t> </a:t>
            </a:r>
            <a:r>
              <a:rPr>
                <a:solidFill>
                  <a:srgbClr val="569CD6"/>
                </a:solidFill>
              </a:rPr>
              <a:t>double</a:t>
            </a:r>
            <a:r>
              <a:t> Account::GetBalance()</a:t>
            </a:r>
          </a:p>
          <a:p>
            <a:pPr marL="0" indent="0" defTabSz="393192">
              <a:spcBef>
                <a:spcPts val="0"/>
              </a:spcBef>
              <a:buSzTx/>
              <a:buNone/>
              <a:defRPr sz="2322">
                <a:solidFill>
                  <a:srgbClr val="E6E6E6"/>
                </a:solidFill>
                <a:latin typeface="Menlo Regular"/>
                <a:ea typeface="Menlo Regular"/>
                <a:cs typeface="Menlo Regular"/>
                <a:sym typeface="Menlo Regular"/>
              </a:defRPr>
            </a:pPr>
            <a:r>
              <a:t>{</a:t>
            </a:r>
          </a:p>
          <a:p>
            <a:pPr marL="0" indent="0" defTabSz="393192">
              <a:spcBef>
                <a:spcPts val="0"/>
              </a:spcBef>
              <a:buSzTx/>
              <a:buNone/>
              <a:defRPr sz="2322">
                <a:solidFill>
                  <a:srgbClr val="E6E6E6"/>
                </a:solidFill>
                <a:latin typeface="Menlo Regular"/>
                <a:ea typeface="Menlo Regular"/>
                <a:cs typeface="Menlo Regular"/>
                <a:sym typeface="Menlo Regular"/>
              </a:defRPr>
            </a:pPr>
            <a:r>
              <a:t>    </a:t>
            </a:r>
            <a:r>
              <a:rPr>
                <a:solidFill>
                  <a:srgbClr val="569CD6"/>
                </a:solidFill>
              </a:rPr>
              <a:t>return</a:t>
            </a:r>
            <a:r>
              <a:t> balance;</a:t>
            </a:r>
          </a:p>
          <a:p>
            <a:pPr marL="0" indent="0" defTabSz="393192">
              <a:spcBef>
                <a:spcPts val="0"/>
              </a:spcBef>
              <a:buSzTx/>
              <a:buNone/>
              <a:defRPr sz="2322">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4" name="Visitor Legacy -Double dispatch"/>
          <p:cNvSpPr txBox="1"/>
          <p:nvPr>
            <p:ph type="title"/>
          </p:nvPr>
        </p:nvSpPr>
        <p:spPr>
          <a:prstGeom prst="rect">
            <a:avLst/>
          </a:prstGeom>
        </p:spPr>
        <p:txBody>
          <a:bodyPr/>
          <a:lstStyle>
            <a:lvl1pPr defTabSz="817244">
              <a:defRPr sz="11088"/>
            </a:lvl1pPr>
          </a:lstStyle>
          <a:p>
            <a:pPr/>
            <a:r>
              <a:t>Visitor Legacy -Double dispatch</a:t>
            </a:r>
          </a:p>
        </p:txBody>
      </p:sp>
      <p:sp>
        <p:nvSpPr>
          <p:cNvPr id="1095"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096" name="Screenshot 2021-12-14 at 7.33.32 AM.png" descr="Screenshot 2021-12-14 at 7.33.32 AM.png"/>
          <p:cNvPicPr>
            <a:picLocks noChangeAspect="1"/>
          </p:cNvPicPr>
          <p:nvPr/>
        </p:nvPicPr>
        <p:blipFill>
          <a:blip r:embed="rId2">
            <a:extLst/>
          </a:blip>
          <a:stretch>
            <a:fillRect/>
          </a:stretch>
        </p:blipFill>
        <p:spPr>
          <a:xfrm>
            <a:off x="7325320" y="2054820"/>
            <a:ext cx="7505701" cy="10236201"/>
          </a:xfrm>
          <a:prstGeom prst="rect">
            <a:avLst/>
          </a:prstGeom>
          <a:ln w="12700">
            <a:miter lim="400000"/>
          </a:ln>
        </p:spPr>
      </p:pic>
    </p:spTree>
  </p:cSld>
  <p:clrMapOvr>
    <a:masterClrMapping/>
  </p:clrMapOvr>
  <p:transition xmlns:p14="http://schemas.microsoft.com/office/powerpoint/2010/main" spd="med" advClick="1"/>
</p:sld>
</file>

<file path=ppt/slides/slide3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8" name="Visitor using Visit ,Variant, Lambda"/>
          <p:cNvSpPr txBox="1"/>
          <p:nvPr>
            <p:ph type="title"/>
          </p:nvPr>
        </p:nvSpPr>
        <p:spPr>
          <a:prstGeom prst="rect">
            <a:avLst/>
          </a:prstGeom>
        </p:spPr>
        <p:txBody>
          <a:bodyPr/>
          <a:lstStyle>
            <a:lvl1pPr defTabSz="759459">
              <a:defRPr sz="10304"/>
            </a:lvl1pPr>
          </a:lstStyle>
          <a:p>
            <a:pPr/>
            <a:r>
              <a:t>Visitor using Visit ,Variant, Lambda</a:t>
            </a:r>
          </a:p>
        </p:txBody>
      </p:sp>
      <p:sp>
        <p:nvSpPr>
          <p:cNvPr id="109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100" name="Screenshot 2021-12-14 at 7.34.36 AM.png" descr="Screenshot 2021-12-14 at 7.34.36 AM.png"/>
          <p:cNvPicPr>
            <a:picLocks noChangeAspect="1"/>
          </p:cNvPicPr>
          <p:nvPr/>
        </p:nvPicPr>
        <p:blipFill>
          <a:blip r:embed="rId2">
            <a:extLst/>
          </a:blip>
          <a:stretch>
            <a:fillRect/>
          </a:stretch>
        </p:blipFill>
        <p:spPr>
          <a:xfrm>
            <a:off x="6769992" y="2790725"/>
            <a:ext cx="7531101" cy="8470901"/>
          </a:xfrm>
          <a:prstGeom prst="rect">
            <a:avLst/>
          </a:prstGeom>
          <a:ln w="12700">
            <a:miter lim="400000"/>
          </a:ln>
        </p:spPr>
      </p:pic>
    </p:spTree>
  </p:cSld>
  <p:clrMapOvr>
    <a:masterClrMapping/>
  </p:clrMapOvr>
  <p:transition xmlns:p14="http://schemas.microsoft.com/office/powerpoint/2010/main" spd="med" advClick="1"/>
</p:sld>
</file>

<file path=ppt/slides/slide3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2" name="Threads"/>
          <p:cNvSpPr txBox="1"/>
          <p:nvPr>
            <p:ph type="title"/>
          </p:nvPr>
        </p:nvSpPr>
        <p:spPr>
          <a:prstGeom prst="rect">
            <a:avLst/>
          </a:prstGeom>
        </p:spPr>
        <p:txBody>
          <a:bodyPr/>
          <a:lstStyle/>
          <a:p>
            <a:pPr/>
            <a:r>
              <a:t>Threads</a:t>
            </a:r>
          </a:p>
        </p:txBody>
      </p:sp>
      <p:sp>
        <p:nvSpPr>
          <p:cNvPr id="1103" name="Double-click to edit"/>
          <p:cNvSpPr txBox="1"/>
          <p:nvPr>
            <p:ph type="body" idx="1"/>
          </p:nvPr>
        </p:nvSpPr>
        <p:spPr>
          <a:prstGeom prst="rect">
            <a:avLst/>
          </a:prstGeom>
        </p:spPr>
        <p:txBody>
          <a:bodyPr/>
          <a:lstStyle/>
          <a:p>
            <a:pPr marL="0" indent="0" defTabSz="439419">
              <a:spcBef>
                <a:spcPts val="0"/>
              </a:spcBef>
              <a:buSzTx/>
              <a:buNone/>
              <a:tabLst>
                <a:tab pos="431800" algn="l"/>
              </a:tabLst>
              <a:defRPr sz="1400">
                <a:solidFill>
                  <a:srgbClr val="FF8170"/>
                </a:solidFill>
                <a:latin typeface="Menlo Regular"/>
                <a:ea typeface="Menlo Regular"/>
                <a:cs typeface="Menlo Regular"/>
                <a:sym typeface="Menlo Regular"/>
              </a:defRPr>
            </a:pPr>
          </a:p>
        </p:txBody>
      </p:sp>
      <p:pic>
        <p:nvPicPr>
          <p:cNvPr id="1104" name="ThreadsDiagram.png" descr="ThreadsDiagram.png"/>
          <p:cNvPicPr>
            <a:picLocks noChangeAspect="1"/>
          </p:cNvPicPr>
          <p:nvPr/>
        </p:nvPicPr>
        <p:blipFill>
          <a:blip r:embed="rId2">
            <a:extLst/>
          </a:blip>
          <a:stretch>
            <a:fillRect/>
          </a:stretch>
        </p:blipFill>
        <p:spPr>
          <a:xfrm>
            <a:off x="4330290" y="4193329"/>
            <a:ext cx="16018675" cy="7973420"/>
          </a:xfrm>
          <a:prstGeom prst="rect">
            <a:avLst/>
          </a:prstGeom>
          <a:ln w="12700">
            <a:miter lim="400000"/>
          </a:ln>
        </p:spPr>
      </p:pic>
    </p:spTree>
  </p:cSld>
  <p:clrMapOvr>
    <a:masterClrMapping/>
  </p:clrMapOvr>
  <p:transition xmlns:p14="http://schemas.microsoft.com/office/powerpoint/2010/main" spd="med" advClick="1"/>
</p:sld>
</file>

<file path=ppt/slides/slide3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6" name="Bridge"/>
          <p:cNvSpPr txBox="1"/>
          <p:nvPr>
            <p:ph type="title"/>
          </p:nvPr>
        </p:nvSpPr>
        <p:spPr>
          <a:prstGeom prst="rect">
            <a:avLst/>
          </a:prstGeom>
        </p:spPr>
        <p:txBody>
          <a:bodyPr/>
          <a:lstStyle/>
          <a:p>
            <a:pPr/>
            <a:r>
              <a:t>Bridge</a:t>
            </a:r>
          </a:p>
        </p:txBody>
      </p:sp>
      <p:sp>
        <p:nvSpPr>
          <p:cNvPr id="110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108" name="Screenshot 2022-06-24 at 7.20.09 AM.png" descr="Screenshot 2022-06-24 at 7.20.09 AM.png"/>
          <p:cNvPicPr>
            <a:picLocks noChangeAspect="1"/>
          </p:cNvPicPr>
          <p:nvPr/>
        </p:nvPicPr>
        <p:blipFill>
          <a:blip r:embed="rId2">
            <a:extLst/>
          </a:blip>
          <a:stretch>
            <a:fillRect/>
          </a:stretch>
        </p:blipFill>
        <p:spPr>
          <a:xfrm>
            <a:off x="10061773" y="5031978"/>
            <a:ext cx="5778501" cy="3200401"/>
          </a:xfrm>
          <a:prstGeom prst="rect">
            <a:avLst/>
          </a:prstGeom>
          <a:ln w="12700">
            <a:miter lim="400000"/>
          </a:ln>
        </p:spPr>
      </p:pic>
    </p:spTree>
  </p:cSld>
  <p:clrMapOvr>
    <a:masterClrMapping/>
  </p:clrMapOvr>
  <p:transition xmlns:p14="http://schemas.microsoft.com/office/powerpoint/2010/main" spd="med" advClick="1"/>
</p:sld>
</file>

<file path=ppt/slides/slide3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0" name="Bridge"/>
          <p:cNvSpPr txBox="1"/>
          <p:nvPr>
            <p:ph type="title"/>
          </p:nvPr>
        </p:nvSpPr>
        <p:spPr>
          <a:prstGeom prst="rect">
            <a:avLst/>
          </a:prstGeom>
        </p:spPr>
        <p:txBody>
          <a:bodyPr/>
          <a:lstStyle/>
          <a:p>
            <a:pPr/>
            <a:r>
              <a:t>Bridge</a:t>
            </a:r>
          </a:p>
        </p:txBody>
      </p:sp>
      <p:sp>
        <p:nvSpPr>
          <p:cNvPr id="111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112" name="Screenshot 2022-06-24 at 7.15.26 AM.png" descr="Screenshot 2022-06-24 at 7.15.26 AM.png"/>
          <p:cNvPicPr>
            <a:picLocks noChangeAspect="1"/>
          </p:cNvPicPr>
          <p:nvPr/>
        </p:nvPicPr>
        <p:blipFill>
          <a:blip r:embed="rId2">
            <a:extLst/>
          </a:blip>
          <a:stretch>
            <a:fillRect/>
          </a:stretch>
        </p:blipFill>
        <p:spPr>
          <a:xfrm>
            <a:off x="6629400" y="4305300"/>
            <a:ext cx="11125200" cy="5105400"/>
          </a:xfrm>
          <a:prstGeom prst="rect">
            <a:avLst/>
          </a:prstGeom>
          <a:ln w="12700">
            <a:miter lim="400000"/>
          </a:ln>
        </p:spPr>
      </p:pic>
    </p:spTree>
  </p:cSld>
  <p:clrMapOvr>
    <a:masterClrMapping/>
  </p:clrMapOvr>
  <p:transition xmlns:p14="http://schemas.microsoft.com/office/powerpoint/2010/main" spd="med" advClick="1"/>
</p:sld>
</file>

<file path=ppt/slides/slide3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4" name="Bridge"/>
          <p:cNvSpPr txBox="1"/>
          <p:nvPr>
            <p:ph type="title"/>
          </p:nvPr>
        </p:nvSpPr>
        <p:spPr>
          <a:prstGeom prst="rect">
            <a:avLst/>
          </a:prstGeom>
        </p:spPr>
        <p:txBody>
          <a:bodyPr/>
          <a:lstStyle>
            <a:lvl1pPr defTabSz="536575">
              <a:defRPr sz="7279">
                <a:latin typeface="Arial"/>
                <a:ea typeface="Arial"/>
                <a:cs typeface="Arial"/>
                <a:sym typeface="Arial"/>
              </a:defRPr>
            </a:lvl1pPr>
          </a:lstStyle>
          <a:p>
            <a:pPr>
              <a:defRPr>
                <a:latin typeface="+mn-lt"/>
                <a:ea typeface="+mn-ea"/>
                <a:cs typeface="+mn-cs"/>
                <a:sym typeface="Helvetica Neue Medium"/>
              </a:defRPr>
            </a:pPr>
            <a:r>
              <a:rPr>
                <a:latin typeface="Arial"/>
                <a:ea typeface="Arial"/>
                <a:cs typeface="Arial"/>
                <a:sym typeface="Arial"/>
              </a:rPr>
              <a:t>Bridge </a:t>
            </a:r>
          </a:p>
        </p:txBody>
      </p:sp>
      <p:sp>
        <p:nvSpPr>
          <p:cNvPr id="1115" name="Double-click to edit"/>
          <p:cNvSpPr txBox="1"/>
          <p:nvPr>
            <p:ph type="body" idx="1"/>
          </p:nvPr>
        </p:nvSpPr>
        <p:spPr>
          <a:prstGeom prst="rect">
            <a:avLst/>
          </a:prstGeom>
        </p:spPr>
        <p:txBody>
          <a:bodyPr/>
          <a:lstStyle/>
          <a:p>
            <a:pPr marL="0" indent="0" algn="ctr" defTabSz="182880">
              <a:lnSpc>
                <a:spcPts val="3400"/>
              </a:lnSpc>
              <a:spcBef>
                <a:spcPts val="400"/>
              </a:spcBef>
              <a:buSzTx/>
              <a:buNone/>
              <a:defRPr b="1" sz="1760">
                <a:solidFill>
                  <a:srgbClr val="252525"/>
                </a:solidFill>
                <a:latin typeface="Times Roman"/>
                <a:ea typeface="Times Roman"/>
                <a:cs typeface="Times Roman"/>
                <a:sym typeface="Times Roman"/>
              </a:defRPr>
            </a:pPr>
          </a:p>
        </p:txBody>
      </p:sp>
      <p:pic>
        <p:nvPicPr>
          <p:cNvPr id="1116" name="Image" descr="Image"/>
          <p:cNvPicPr>
            <a:picLocks noChangeAspect="1"/>
          </p:cNvPicPr>
          <p:nvPr/>
        </p:nvPicPr>
        <p:blipFill>
          <a:blip r:embed="rId2">
            <a:extLst/>
          </a:blip>
          <a:stretch>
            <a:fillRect/>
          </a:stretch>
        </p:blipFill>
        <p:spPr>
          <a:xfrm>
            <a:off x="1689100" y="3149600"/>
            <a:ext cx="11898989" cy="9194673"/>
          </a:xfrm>
          <a:prstGeom prst="rect">
            <a:avLst/>
          </a:prstGeom>
          <a:ln w="12700">
            <a:miter lim="400000"/>
          </a:ln>
        </p:spPr>
      </p:pic>
    </p:spTree>
  </p:cSld>
  <p:clrMapOvr>
    <a:masterClrMapping/>
  </p:clrMapOvr>
  <p:transition xmlns:p14="http://schemas.microsoft.com/office/powerpoint/2010/main" spd="med" advClick="1"/>
</p:sld>
</file>

<file path=ppt/slides/slide3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8" name="Bridge"/>
          <p:cNvSpPr txBox="1"/>
          <p:nvPr>
            <p:ph type="title"/>
          </p:nvPr>
        </p:nvSpPr>
        <p:spPr>
          <a:prstGeom prst="rect">
            <a:avLst/>
          </a:prstGeom>
        </p:spPr>
        <p:txBody>
          <a:bodyPr/>
          <a:lstStyle>
            <a:lvl1pPr defTabSz="536575">
              <a:defRPr sz="7279">
                <a:latin typeface="Arial"/>
                <a:ea typeface="Arial"/>
                <a:cs typeface="Arial"/>
                <a:sym typeface="Arial"/>
              </a:defRPr>
            </a:lvl1pPr>
          </a:lstStyle>
          <a:p>
            <a:pPr>
              <a:defRPr>
                <a:latin typeface="+mn-lt"/>
                <a:ea typeface="+mn-ea"/>
                <a:cs typeface="+mn-cs"/>
                <a:sym typeface="Helvetica Neue Medium"/>
              </a:defRPr>
            </a:pPr>
            <a:r>
              <a:rPr>
                <a:latin typeface="Arial"/>
                <a:ea typeface="Arial"/>
                <a:cs typeface="Arial"/>
                <a:sym typeface="Arial"/>
              </a:rPr>
              <a:t>Bridge </a:t>
            </a:r>
          </a:p>
        </p:txBody>
      </p:sp>
      <p:pic>
        <p:nvPicPr>
          <p:cNvPr id="1119" name="Screenshot 2024-01-15 at 7.45.13 AM.png" descr="Screenshot 2024-01-15 at 7.45.13 AM.png"/>
          <p:cNvPicPr>
            <a:picLocks noChangeAspect="1"/>
          </p:cNvPicPr>
          <p:nvPr/>
        </p:nvPicPr>
        <p:blipFill>
          <a:blip r:embed="rId2">
            <a:extLst/>
          </a:blip>
          <a:stretch>
            <a:fillRect/>
          </a:stretch>
        </p:blipFill>
        <p:spPr>
          <a:xfrm>
            <a:off x="3754297" y="-1362179"/>
            <a:ext cx="20095485" cy="15040353"/>
          </a:xfrm>
          <a:prstGeom prst="rect">
            <a:avLst/>
          </a:prstGeom>
          <a:ln w="12700">
            <a:miter lim="400000"/>
          </a:ln>
        </p:spPr>
      </p:pic>
    </p:spTree>
  </p:cSld>
  <p:clrMapOvr>
    <a:masterClrMapping/>
  </p:clrMapOvr>
  <p:transition xmlns:p14="http://schemas.microsoft.com/office/powerpoint/2010/main" spd="med" advClick="1"/>
</p:sld>
</file>

<file path=ppt/slides/slide3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1" name="Flow Collector using lambda"/>
          <p:cNvSpPr txBox="1"/>
          <p:nvPr>
            <p:ph type="title"/>
          </p:nvPr>
        </p:nvSpPr>
        <p:spPr>
          <a:prstGeom prst="rect">
            <a:avLst/>
          </a:prstGeom>
        </p:spPr>
        <p:txBody>
          <a:bodyPr/>
          <a:lstStyle/>
          <a:p>
            <a:pPr/>
            <a:r>
              <a:t>Flow Collector using lambda</a:t>
            </a:r>
          </a:p>
        </p:txBody>
      </p:sp>
      <p:sp>
        <p:nvSpPr>
          <p:cNvPr id="1122"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123" name="Screenshot 2023-03-22 at 6.37.13 AM.png" descr="Screenshot 2023-03-22 at 6.37.13 AM.png"/>
          <p:cNvPicPr>
            <a:picLocks noChangeAspect="1"/>
          </p:cNvPicPr>
          <p:nvPr/>
        </p:nvPicPr>
        <p:blipFill>
          <a:blip r:embed="rId2">
            <a:extLst/>
          </a:blip>
          <a:stretch>
            <a:fillRect/>
          </a:stretch>
        </p:blipFill>
        <p:spPr>
          <a:xfrm>
            <a:off x="1853465" y="2380314"/>
            <a:ext cx="15818585" cy="10733372"/>
          </a:xfrm>
          <a:prstGeom prst="rect">
            <a:avLst/>
          </a:prstGeom>
          <a:ln w="12700">
            <a:miter lim="400000"/>
          </a:ln>
        </p:spPr>
      </p:pic>
    </p:spTree>
  </p:cSld>
  <p:clrMapOvr>
    <a:masterClrMapping/>
  </p:clrMapOvr>
  <p:transition xmlns:p14="http://schemas.microsoft.com/office/powerpoint/2010/main" spd="med" advClick="1"/>
</p:sld>
</file>

<file path=ppt/slides/slide3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5" name="H"/>
          <p:cNvSpPr txBox="1"/>
          <p:nvPr>
            <p:ph type="title"/>
          </p:nvPr>
        </p:nvSpPr>
        <p:spPr>
          <a:prstGeom prst="rect">
            <a:avLst/>
          </a:prstGeom>
        </p:spPr>
        <p:txBody>
          <a:bodyPr/>
          <a:lstStyle/>
          <a:p>
            <a:pPr/>
            <a:r>
              <a:t>H</a:t>
            </a:r>
          </a:p>
        </p:txBody>
      </p:sp>
      <p:sp>
        <p:nvSpPr>
          <p:cNvPr id="112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127" name="Screenshot 2024-01-10 at 7.15.48 AM.png" descr="Screenshot 2024-01-10 at 7.15.48 AM.png"/>
          <p:cNvPicPr>
            <a:picLocks noChangeAspect="1"/>
          </p:cNvPicPr>
          <p:nvPr/>
        </p:nvPicPr>
        <p:blipFill>
          <a:blip r:embed="rId2">
            <a:extLst/>
          </a:blip>
          <a:stretch>
            <a:fillRect/>
          </a:stretch>
        </p:blipFill>
        <p:spPr>
          <a:xfrm>
            <a:off x="-238760" y="76200"/>
            <a:ext cx="21701760" cy="13563600"/>
          </a:xfrm>
          <a:prstGeom prst="rect">
            <a:avLst/>
          </a:prstGeom>
          <a:ln w="12700">
            <a:miter lim="400000"/>
          </a:ln>
        </p:spPr>
      </p:pic>
    </p:spTree>
  </p:cSld>
  <p:clrMapOvr>
    <a:masterClrMapping/>
  </p:clrMapOvr>
  <p:transition xmlns:p14="http://schemas.microsoft.com/office/powerpoint/2010/main" spd="med" advClick="1"/>
</p:sld>
</file>

<file path=ppt/slides/slide3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9" name="Double-click to edit"/>
          <p:cNvSpPr txBox="1"/>
          <p:nvPr>
            <p:ph type="title"/>
          </p:nvPr>
        </p:nvSpPr>
        <p:spPr>
          <a:xfrm>
            <a:off x="3962400" y="549276"/>
            <a:ext cx="16459200" cy="2286003"/>
          </a:xfrm>
          <a:prstGeom prst="rect">
            <a:avLst/>
          </a:prstGeom>
        </p:spPr>
        <p:txBody>
          <a:bodyPr/>
          <a:lstStyle/>
          <a:p>
            <a:pPr/>
            <a:r>
              <a:t>Lambda vs Function objects</a:t>
            </a:r>
          </a:p>
        </p:txBody>
      </p:sp>
      <p:pic>
        <p:nvPicPr>
          <p:cNvPr id="1130" name="Screenshot 2023-06-27 at 1.21.20 PM.png" descr="Screenshot 2023-06-27 at 1.21.20 PM.png"/>
          <p:cNvPicPr>
            <a:picLocks noChangeAspect="1"/>
          </p:cNvPicPr>
          <p:nvPr/>
        </p:nvPicPr>
        <p:blipFill>
          <a:blip r:embed="rId2">
            <a:extLst/>
          </a:blip>
          <a:stretch>
            <a:fillRect/>
          </a:stretch>
        </p:blipFill>
        <p:spPr>
          <a:xfrm>
            <a:off x="5120640" y="2941688"/>
            <a:ext cx="18288001" cy="9011183"/>
          </a:xfrm>
          <a:prstGeom prst="rect">
            <a:avLst/>
          </a:prstGeom>
          <a:ln w="12700">
            <a:miter lim="400000"/>
          </a:ln>
        </p:spPr>
      </p:pic>
      <p:sp>
        <p:nvSpPr>
          <p:cNvPr id="1131" name="- By P.Sathya"/>
          <p:cNvSpPr txBox="1"/>
          <p:nvPr/>
        </p:nvSpPr>
        <p:spPr>
          <a:xfrm>
            <a:off x="17785928" y="12539634"/>
            <a:ext cx="2515510" cy="640772"/>
          </a:xfrm>
          <a:prstGeom prst="rect">
            <a:avLst/>
          </a:prstGeom>
          <a:ln w="12700">
            <a:miter lim="400000"/>
          </a:ln>
          <a:extLst>
            <a:ext uri="{C572A759-6A51-4108-AA02-DFA0A04FC94B}">
              <ma14:wrappingTextBoxFlag xmlns:ma14="http://schemas.microsoft.com/office/mac/drawingml/2011/main" val="1"/>
            </a:ext>
          </a:extLst>
        </p:spPr>
        <p:txBody>
          <a:bodyPr wrap="none" lIns="91437" tIns="91437" rIns="91437" bIns="91437">
            <a:spAutoFit/>
          </a:bodyPr>
          <a:lstStyle>
            <a:lvl1pPr algn="l" defTabSz="1828800">
              <a:defRPr b="0" sz="3600">
                <a:latin typeface="Calibri"/>
                <a:ea typeface="Calibri"/>
                <a:cs typeface="Calibri"/>
                <a:sym typeface="Calibri"/>
              </a:defRPr>
            </a:lvl1pPr>
          </a:lstStyle>
          <a:p>
            <a:pPr/>
            <a:r>
              <a:t>- By P.Sathya</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functions"/>
          <p:cNvSpPr txBox="1"/>
          <p:nvPr>
            <p:ph type="title"/>
          </p:nvPr>
        </p:nvSpPr>
        <p:spPr>
          <a:prstGeom prst="rect">
            <a:avLst/>
          </a:prstGeom>
        </p:spPr>
        <p:txBody>
          <a:bodyPr/>
          <a:lstStyle/>
          <a:p>
            <a:pPr/>
            <a:r>
              <a:t>functions</a:t>
            </a:r>
          </a:p>
        </p:txBody>
      </p:sp>
      <p:sp>
        <p:nvSpPr>
          <p:cNvPr id="233" name="A noexcept expression, which specifies whether or not the function can throw an exception. In the following example, the function does not throw an exception if the is_pod expression evaluates to true.…"/>
          <p:cNvSpPr txBox="1"/>
          <p:nvPr>
            <p:ph type="body" idx="1"/>
          </p:nvPr>
        </p:nvSpPr>
        <p:spPr>
          <a:prstGeom prst="rect">
            <a:avLst/>
          </a:prstGeom>
        </p:spPr>
        <p:txBody>
          <a:bodyPr/>
          <a:lstStyle/>
          <a:p>
            <a:pPr marL="0" indent="0" defTabSz="457200">
              <a:spcBef>
                <a:spcPts val="0"/>
              </a:spcBef>
              <a:buSzTx/>
              <a:buNone/>
              <a:defRPr sz="2400">
                <a:solidFill>
                  <a:srgbClr val="E6E6E6"/>
                </a:solidFill>
              </a:defRPr>
            </a:pPr>
            <a:r>
              <a:t>A </a:t>
            </a:r>
            <a:r>
              <a:rPr b="1" sz="2160">
                <a:latin typeface="Menlo Regular"/>
                <a:ea typeface="Menlo Regular"/>
                <a:cs typeface="Menlo Regular"/>
                <a:sym typeface="Menlo Regular"/>
              </a:rPr>
              <a:t>noexcept</a:t>
            </a:r>
            <a:r>
              <a:t> expression, which specifies whether or not the function can throw an exception. In the following example, the function does not throw an exception if the </a:t>
            </a:r>
            <a:r>
              <a:rPr sz="2160">
                <a:latin typeface="Menlo Regular"/>
                <a:ea typeface="Menlo Regular"/>
                <a:cs typeface="Menlo Regular"/>
                <a:sym typeface="Menlo Regular"/>
              </a:rPr>
              <a:t>is_pod</a:t>
            </a:r>
            <a:r>
              <a:t> expression evaluates to </a:t>
            </a:r>
            <a:r>
              <a:rPr b="1" sz="2160">
                <a:latin typeface="Menlo Regular"/>
                <a:ea typeface="Menlo Regular"/>
                <a:cs typeface="Menlo Regular"/>
                <a:sym typeface="Menlo Regular"/>
              </a:rPr>
              <a:t>true</a:t>
            </a:r>
            <a:r>
              <a:t>.</a:t>
            </a:r>
          </a:p>
          <a:p>
            <a:pPr marL="0" indent="0" defTabSz="457200">
              <a:spcBef>
                <a:spcPts val="0"/>
              </a:spcBef>
              <a:buSzTx/>
              <a:buNone/>
              <a:defRPr sz="1760">
                <a:solidFill>
                  <a:srgbClr val="E6E6E6"/>
                </a:solidFill>
              </a:defRPr>
            </a:pPr>
          </a:p>
          <a:p>
            <a:pPr marL="0" indent="0" defTabSz="457200">
              <a:spcBef>
                <a:spcPts val="0"/>
              </a:spcBef>
              <a:buSzTx/>
              <a:buNone/>
              <a:defRPr sz="2200">
                <a:solidFill>
                  <a:srgbClr val="01CFFF"/>
                </a:solidFill>
                <a:latin typeface="Menlo Regular"/>
                <a:ea typeface="Menlo Regular"/>
                <a:cs typeface="Menlo Regular"/>
                <a:sym typeface="Menlo Regular"/>
              </a:defRPr>
            </a:pPr>
            <a:r>
              <a:t>#include &lt;type_traits&gt;</a:t>
            </a:r>
            <a:endParaRPr>
              <a:solidFill>
                <a:srgbClr val="E6E6E6"/>
              </a:solidFill>
            </a:endParaRPr>
          </a:p>
          <a:p>
            <a:pPr marL="0" indent="0" defTabSz="457200">
              <a:spcBef>
                <a:spcPts val="0"/>
              </a:spcBef>
              <a:buSzTx/>
              <a:buNone/>
              <a:defRPr sz="2200">
                <a:solidFill>
                  <a:srgbClr val="E6E6E6"/>
                </a:solidFill>
                <a:latin typeface="Menlo Regular"/>
                <a:ea typeface="Menlo Regular"/>
                <a:cs typeface="Menlo Regular"/>
                <a:sym typeface="Menlo Regular"/>
              </a:defRPr>
            </a:pPr>
          </a:p>
          <a:p>
            <a:pPr marL="0" indent="0" defTabSz="457200">
              <a:spcBef>
                <a:spcPts val="0"/>
              </a:spcBef>
              <a:buSzTx/>
              <a:buNone/>
              <a:defRPr sz="2200">
                <a:solidFill>
                  <a:srgbClr val="569CD6"/>
                </a:solidFill>
                <a:latin typeface="Menlo Regular"/>
                <a:ea typeface="Menlo Regular"/>
                <a:cs typeface="Menlo Regular"/>
                <a:sym typeface="Menlo Regular"/>
              </a:defRPr>
            </a:pPr>
            <a:r>
              <a:t>template</a:t>
            </a:r>
            <a:r>
              <a:rPr>
                <a:solidFill>
                  <a:srgbClr val="E6E6E6"/>
                </a:solidFill>
              </a:rPr>
              <a:t> &lt;</a:t>
            </a:r>
            <a:r>
              <a:t>typename</a:t>
            </a:r>
            <a:r>
              <a:rPr>
                <a:solidFill>
                  <a:srgbClr val="E6E6E6"/>
                </a:solidFill>
              </a:rPr>
              <a:t> T&gt;</a:t>
            </a:r>
            <a:endParaRPr>
              <a:solidFill>
                <a:srgbClr val="E6E6E6"/>
              </a:solidFill>
            </a:endParaRPr>
          </a:p>
          <a:p>
            <a:pPr marL="0" indent="0" defTabSz="457200">
              <a:spcBef>
                <a:spcPts val="0"/>
              </a:spcBef>
              <a:buSzTx/>
              <a:buNone/>
              <a:defRPr sz="2200">
                <a:solidFill>
                  <a:srgbClr val="E6E6E6"/>
                </a:solidFill>
                <a:latin typeface="Menlo Regular"/>
                <a:ea typeface="Menlo Regular"/>
                <a:cs typeface="Menlo Regular"/>
                <a:sym typeface="Menlo Regular"/>
              </a:defRPr>
            </a:pPr>
            <a:r>
              <a:t>T </a:t>
            </a:r>
            <a:r>
              <a:rPr>
                <a:solidFill>
                  <a:srgbClr val="01CFFF"/>
                </a:solidFill>
              </a:rPr>
              <a:t>copy_object</a:t>
            </a:r>
            <a:r>
              <a:t>(T&amp; obj) </a:t>
            </a:r>
            <a:r>
              <a:rPr>
                <a:solidFill>
                  <a:srgbClr val="01CFFF"/>
                </a:solidFill>
              </a:rPr>
              <a:t>noexcept</a:t>
            </a:r>
            <a:r>
              <a:t>(</a:t>
            </a:r>
            <a:r>
              <a:rPr>
                <a:solidFill>
                  <a:srgbClr val="569CD6"/>
                </a:solidFill>
              </a:rPr>
              <a:t>std</a:t>
            </a:r>
            <a:r>
              <a:t>::is_pod&lt;T&gt;) {…}</a:t>
            </a:r>
          </a:p>
          <a:p>
            <a:pPr marL="0" indent="0" defTabSz="457200">
              <a:spcBef>
                <a:spcPts val="0"/>
              </a:spcBef>
              <a:buSzTx/>
              <a:buNone/>
              <a:defRPr sz="2200">
                <a:solidFill>
                  <a:srgbClr val="E6E6E6"/>
                </a:solidFill>
                <a:latin typeface="Menlo Regular"/>
                <a:ea typeface="Menlo Regular"/>
                <a:cs typeface="Menlo Regular"/>
                <a:sym typeface="Menlo Regular"/>
              </a:defRPr>
            </a:pPr>
          </a:p>
          <a:p>
            <a:pPr marL="0" indent="0" defTabSz="457200">
              <a:spcBef>
                <a:spcPts val="0"/>
              </a:spcBef>
              <a:buSzTx/>
              <a:buNone/>
              <a:defRPr sz="2200">
                <a:solidFill>
                  <a:srgbClr val="E6E6E6"/>
                </a:solidFill>
                <a:latin typeface="Menlo Regular"/>
                <a:ea typeface="Menlo Regular"/>
                <a:cs typeface="Menlo Regular"/>
                <a:sym typeface="Menlo Regular"/>
              </a:defRPr>
            </a:pPr>
          </a:p>
          <a:p>
            <a:pPr marL="0" indent="0" defTabSz="457200">
              <a:spcBef>
                <a:spcPts val="0"/>
              </a:spcBef>
              <a:buSzTx/>
              <a:buNone/>
              <a:defRPr sz="2200">
                <a:solidFill>
                  <a:srgbClr val="E6E6E6"/>
                </a:solidFill>
                <a:latin typeface="Menlo Regular"/>
                <a:ea typeface="Menlo Regular"/>
                <a:cs typeface="Menlo Regular"/>
                <a:sym typeface="Menlo Regular"/>
              </a:defRPr>
            </a:pPr>
            <a:r>
              <a:t>MyClass&amp; </a:t>
            </a:r>
            <a:r>
              <a:rPr>
                <a:solidFill>
                  <a:srgbClr val="01CFFF"/>
                </a:solidFill>
              </a:rPr>
              <a:t>boom</a:t>
            </a:r>
            <a:r>
              <a:t>(</a:t>
            </a:r>
            <a:r>
              <a:rPr>
                <a:solidFill>
                  <a:srgbClr val="569CD6"/>
                </a:solidFill>
              </a:rPr>
              <a:t>int</a:t>
            </a:r>
            <a:r>
              <a:t> i, </a:t>
            </a:r>
            <a:r>
              <a:rPr>
                <a:solidFill>
                  <a:srgbClr val="569CD6"/>
                </a:solidFill>
              </a:rPr>
              <a:t>std</a:t>
            </a:r>
            <a:r>
              <a:t>::</a:t>
            </a:r>
            <a:r>
              <a:rPr>
                <a:solidFill>
                  <a:srgbClr val="569CD6"/>
                </a:solidFill>
              </a:rPr>
              <a:t>string</a:t>
            </a:r>
            <a:r>
              <a:t> s)</a:t>
            </a:r>
          </a:p>
          <a:p>
            <a:pPr marL="0" indent="0" defTabSz="457200">
              <a:spcBef>
                <a:spcPts val="0"/>
              </a:spcBef>
              <a:buSzTx/>
              <a:buNone/>
              <a:defRPr sz="2200">
                <a:solidFill>
                  <a:srgbClr val="E6E6E6"/>
                </a:solidFill>
                <a:latin typeface="Menlo Regular"/>
                <a:ea typeface="Menlo Regular"/>
                <a:cs typeface="Menlo Regular"/>
                <a:sym typeface="Menlo Regular"/>
              </a:defRPr>
            </a:pPr>
            <a:r>
              <a:t>    {</a:t>
            </a:r>
          </a:p>
          <a:p>
            <a:pPr marL="0" indent="0" defTabSz="457200">
              <a:spcBef>
                <a:spcPts val="0"/>
              </a:spcBef>
              <a:buSzTx/>
              <a:buNone/>
              <a:defRPr sz="2200">
                <a:solidFill>
                  <a:srgbClr val="E6E6E6"/>
                </a:solidFill>
                <a:latin typeface="Menlo Regular"/>
                <a:ea typeface="Menlo Regular"/>
                <a:cs typeface="Menlo Regular"/>
                <a:sym typeface="Menlo Regular"/>
              </a:defRPr>
            </a:pPr>
            <a:r>
              <a:t>       </a:t>
            </a:r>
            <a:r>
              <a:rPr>
                <a:solidFill>
                  <a:srgbClr val="569CD6"/>
                </a:solidFill>
              </a:rPr>
              <a:t>int</a:t>
            </a:r>
            <a:r>
              <a:t> value {i};</a:t>
            </a:r>
          </a:p>
          <a:p>
            <a:pPr marL="0" indent="0" defTabSz="457200">
              <a:spcBef>
                <a:spcPts val="0"/>
              </a:spcBef>
              <a:buSzTx/>
              <a:buNone/>
              <a:defRPr sz="2200">
                <a:solidFill>
                  <a:srgbClr val="E6E6E6"/>
                </a:solidFill>
                <a:latin typeface="Menlo Regular"/>
                <a:ea typeface="Menlo Regular"/>
                <a:cs typeface="Menlo Regular"/>
                <a:sym typeface="Menlo Regular"/>
              </a:defRPr>
            </a:pPr>
            <a:r>
              <a:t>       MyClass mc;</a:t>
            </a:r>
          </a:p>
          <a:p>
            <a:pPr marL="0" indent="0" defTabSz="457200">
              <a:spcBef>
                <a:spcPts val="0"/>
              </a:spcBef>
              <a:buSzTx/>
              <a:buNone/>
              <a:defRPr sz="2200">
                <a:solidFill>
                  <a:srgbClr val="E6E6E6"/>
                </a:solidFill>
                <a:latin typeface="Menlo Regular"/>
                <a:ea typeface="Menlo Regular"/>
                <a:cs typeface="Menlo Regular"/>
                <a:sym typeface="Menlo Regular"/>
              </a:defRPr>
            </a:pPr>
            <a:r>
              <a:t>       mc.Initialize(i,s);</a:t>
            </a:r>
          </a:p>
          <a:p>
            <a:pPr marL="0" indent="0" defTabSz="457200">
              <a:spcBef>
                <a:spcPts val="0"/>
              </a:spcBef>
              <a:buSzTx/>
              <a:buNone/>
              <a:defRPr sz="2200">
                <a:solidFill>
                  <a:srgbClr val="E6E6E6"/>
                </a:solidFill>
                <a:latin typeface="Menlo Regular"/>
                <a:ea typeface="Menlo Regular"/>
                <a:cs typeface="Menlo Regular"/>
                <a:sym typeface="Menlo Regular"/>
              </a:defRPr>
            </a:pPr>
            <a:r>
              <a:t>       </a:t>
            </a:r>
            <a:r>
              <a:rPr>
                <a:solidFill>
                  <a:srgbClr val="569CD6"/>
                </a:solidFill>
              </a:rPr>
              <a:t>return</a:t>
            </a:r>
            <a:r>
              <a:t> mc;</a:t>
            </a:r>
          </a:p>
          <a:p>
            <a:pPr marL="0" indent="0" defTabSz="457200">
              <a:spcBef>
                <a:spcPts val="0"/>
              </a:spcBef>
              <a:buSzTx/>
              <a:buNone/>
              <a:defRPr sz="2200">
                <a:solidFill>
                  <a:srgbClr val="E6E6E6"/>
                </a:solidFill>
                <a:latin typeface="Menlo Regular"/>
                <a:ea typeface="Menlo Regular"/>
                <a:cs typeface="Menlo Regular"/>
                <a:sym typeface="Menlo Regular"/>
              </a:defRPr>
            </a:pPr>
          </a:p>
          <a:p>
            <a:pPr marL="0" indent="0" defTabSz="457200">
              <a:spcBef>
                <a:spcPts val="0"/>
              </a:spcBef>
              <a:buSzTx/>
              <a:buNone/>
              <a:defRPr sz="2200">
                <a:solidFill>
                  <a:srgbClr val="E6E6E6"/>
                </a:solidFill>
                <a:latin typeface="Menlo Regular"/>
                <a:ea typeface="Menlo Regular"/>
                <a:cs typeface="Menlo Regular"/>
                <a:sym typeface="Menlo Regular"/>
              </a:defRPr>
            </a:pPr>
            <a:r>
              <a:t>Function templates</a:t>
            </a:r>
          </a:p>
          <a:p>
            <a:pPr marL="0" indent="0" defTabSz="457200">
              <a:spcBef>
                <a:spcPts val="0"/>
              </a:spcBef>
              <a:buSzTx/>
              <a:buNone/>
              <a:defRPr sz="2200">
                <a:solidFill>
                  <a:srgbClr val="E6E6E6"/>
                </a:solidFill>
                <a:latin typeface="Menlo Regular"/>
                <a:ea typeface="Menlo Regular"/>
                <a:cs typeface="Menlo Regular"/>
                <a:sym typeface="Menlo Regular"/>
              </a:defRPr>
            </a:pPr>
            <a:r>
              <a:t>    </a:t>
            </a:r>
          </a:p>
          <a:p>
            <a:pPr marL="0" indent="0" defTabSz="457200">
              <a:spcBef>
                <a:spcPts val="0"/>
              </a:spcBef>
              <a:buSzTx/>
              <a:buNone/>
              <a:defRPr sz="2200">
                <a:solidFill>
                  <a:srgbClr val="E6E6E6"/>
                </a:solidFill>
                <a:latin typeface="Menlo Regular"/>
                <a:ea typeface="Menlo Regular"/>
                <a:cs typeface="Menlo Regular"/>
                <a:sym typeface="Menlo Regular"/>
              </a:defRPr>
            </a:pPr>
          </a:p>
          <a:p>
            <a:pPr marL="0" indent="0" defTabSz="457200">
              <a:spcBef>
                <a:spcPts val="0"/>
              </a:spcBef>
              <a:buSzTx/>
              <a:buNone/>
              <a:defRPr sz="2200">
                <a:solidFill>
                  <a:srgbClr val="569CD6"/>
                </a:solidFill>
                <a:latin typeface="Menlo Regular"/>
                <a:ea typeface="Menlo Regular"/>
                <a:cs typeface="Menlo Regular"/>
                <a:sym typeface="Menlo Regular"/>
              </a:defRPr>
            </a:pPr>
            <a:r>
              <a:t>template</a:t>
            </a:r>
            <a:r>
              <a:rPr>
                <a:solidFill>
                  <a:srgbClr val="E6E6E6"/>
                </a:solidFill>
              </a:rPr>
              <a:t>&lt;</a:t>
            </a:r>
            <a:r>
              <a:t>typename</a:t>
            </a:r>
            <a:r>
              <a:rPr>
                <a:solidFill>
                  <a:srgbClr val="E6E6E6"/>
                </a:solidFill>
              </a:rPr>
              <a:t> Lhs, </a:t>
            </a:r>
            <a:r>
              <a:t>typename</a:t>
            </a:r>
            <a:r>
              <a:rPr>
                <a:solidFill>
                  <a:srgbClr val="E6E6E6"/>
                </a:solidFill>
              </a:rPr>
              <a:t> Rhs&gt;</a:t>
            </a:r>
            <a:endParaRPr>
              <a:solidFill>
                <a:srgbClr val="E6E6E6"/>
              </a:solidFill>
            </a:endParaRPr>
          </a:p>
          <a:p>
            <a:pPr marL="0" indent="0" defTabSz="457200">
              <a:spcBef>
                <a:spcPts val="0"/>
              </a:spcBef>
              <a:buSzTx/>
              <a:buNone/>
              <a:defRPr sz="2200">
                <a:solidFill>
                  <a:srgbClr val="E6E6E6"/>
                </a:solidFill>
                <a:latin typeface="Menlo Regular"/>
                <a:ea typeface="Menlo Regular"/>
                <a:cs typeface="Menlo Regular"/>
                <a:sym typeface="Menlo Regular"/>
              </a:defRPr>
            </a:pPr>
            <a:r>
              <a:rPr>
                <a:solidFill>
                  <a:srgbClr val="569CD6"/>
                </a:solidFill>
              </a:rPr>
              <a:t>auto</a:t>
            </a:r>
            <a:r>
              <a:t> </a:t>
            </a:r>
            <a:r>
              <a:rPr>
                <a:solidFill>
                  <a:srgbClr val="01CFFF"/>
                </a:solidFill>
              </a:rPr>
              <a:t>Add2</a:t>
            </a:r>
            <a:r>
              <a:t>(</a:t>
            </a:r>
            <a:r>
              <a:rPr>
                <a:solidFill>
                  <a:srgbClr val="569CD6"/>
                </a:solidFill>
              </a:rPr>
              <a:t>const</a:t>
            </a:r>
            <a:r>
              <a:t> Lhs&amp; lhs, </a:t>
            </a:r>
            <a:r>
              <a:rPr>
                <a:solidFill>
                  <a:srgbClr val="569CD6"/>
                </a:solidFill>
              </a:rPr>
              <a:t>const</a:t>
            </a:r>
            <a:r>
              <a:t> Rhs&amp; rhs)</a:t>
            </a:r>
          </a:p>
          <a:p>
            <a:pPr marL="0" indent="0" defTabSz="457200">
              <a:spcBef>
                <a:spcPts val="0"/>
              </a:spcBef>
              <a:buSzTx/>
              <a:buNone/>
              <a:defRPr sz="2200">
                <a:solidFill>
                  <a:srgbClr val="E6E6E6"/>
                </a:solidFill>
                <a:latin typeface="Menlo Regular"/>
                <a:ea typeface="Menlo Regular"/>
                <a:cs typeface="Menlo Regular"/>
                <a:sym typeface="Menlo Regular"/>
              </a:defRPr>
            </a:pPr>
            <a:r>
              <a:t>{</a:t>
            </a:r>
          </a:p>
          <a:p>
            <a:pPr marL="0" indent="0" defTabSz="457200">
              <a:spcBef>
                <a:spcPts val="0"/>
              </a:spcBef>
              <a:buSzTx/>
              <a:buNone/>
              <a:defRPr sz="2200">
                <a:solidFill>
                  <a:srgbClr val="E6E6E6"/>
                </a:solidFill>
                <a:latin typeface="Menlo Regular"/>
                <a:ea typeface="Menlo Regular"/>
                <a:cs typeface="Menlo Regular"/>
                <a:sym typeface="Menlo Regular"/>
              </a:defRPr>
            </a:pPr>
            <a:r>
              <a:t>    </a:t>
            </a:r>
            <a:r>
              <a:rPr>
                <a:solidFill>
                  <a:srgbClr val="569CD6"/>
                </a:solidFill>
              </a:rPr>
              <a:t>return</a:t>
            </a:r>
            <a:r>
              <a:t> lhs + rhs;</a:t>
            </a:r>
          </a:p>
          <a:p>
            <a:pPr marL="0" indent="0" defTabSz="457200">
              <a:spcBef>
                <a:spcPts val="0"/>
              </a:spcBef>
              <a:buSzTx/>
              <a:buNone/>
              <a:defRPr sz="2200">
                <a:solidFill>
                  <a:srgbClr val="E6E6E6"/>
                </a:solidFill>
                <a:latin typeface="Menlo Regular"/>
                <a:ea typeface="Menlo Regular"/>
                <a:cs typeface="Menlo Regular"/>
                <a:sym typeface="Menlo Regular"/>
              </a:defRPr>
            </a:pPr>
            <a:r>
              <a:t>}</a:t>
            </a:r>
          </a:p>
          <a:p>
            <a:pPr marL="0" indent="0" defTabSz="457200">
              <a:spcBef>
                <a:spcPts val="0"/>
              </a:spcBef>
              <a:buSzTx/>
              <a:buNone/>
              <a:defRPr sz="2200">
                <a:solidFill>
                  <a:srgbClr val="E6E6E6"/>
                </a:solidFill>
                <a:latin typeface="Menlo Regular"/>
                <a:ea typeface="Menlo Regular"/>
                <a:cs typeface="Menlo Regular"/>
                <a:sym typeface="Menlo Regular"/>
              </a:defRPr>
            </a:pPr>
          </a:p>
          <a:p>
            <a:pPr marL="0" indent="0" defTabSz="457200">
              <a:spcBef>
                <a:spcPts val="0"/>
              </a:spcBef>
              <a:buSzTx/>
              <a:buNone/>
              <a:defRPr sz="2200">
                <a:solidFill>
                  <a:srgbClr val="63B456"/>
                </a:solidFill>
                <a:latin typeface="Menlo Regular"/>
                <a:ea typeface="Menlo Regular"/>
                <a:cs typeface="Menlo Regular"/>
                <a:sym typeface="Menlo Regular"/>
              </a:defRPr>
            </a:pPr>
            <a:r>
              <a:rPr>
                <a:solidFill>
                  <a:srgbClr val="569CD6"/>
                </a:solidFill>
              </a:rPr>
              <a:t>auto</a:t>
            </a:r>
            <a:r>
              <a:rPr>
                <a:solidFill>
                  <a:srgbClr val="E6E6E6"/>
                </a:solidFill>
              </a:rPr>
              <a:t> a = Add2(</a:t>
            </a:r>
            <a:r>
              <a:rPr>
                <a:solidFill>
                  <a:srgbClr val="B5CEA8"/>
                </a:solidFill>
              </a:rPr>
              <a:t>3.13</a:t>
            </a:r>
            <a:r>
              <a:rPr>
                <a:solidFill>
                  <a:srgbClr val="E6E6E6"/>
                </a:solidFill>
              </a:rPr>
              <a:t>, </a:t>
            </a:r>
            <a:r>
              <a:rPr>
                <a:solidFill>
                  <a:srgbClr val="B5CEA8"/>
                </a:solidFill>
              </a:rPr>
              <a:t>2.895</a:t>
            </a:r>
            <a:r>
              <a:rPr>
                <a:solidFill>
                  <a:srgbClr val="E6E6E6"/>
                </a:solidFill>
              </a:rPr>
              <a:t>); </a:t>
            </a:r>
            <a:r>
              <a:t>// a is a double</a:t>
            </a:r>
            <a:endParaRPr>
              <a:solidFill>
                <a:srgbClr val="E6E6E6"/>
              </a:solidFill>
            </a:endParaRPr>
          </a:p>
          <a:p>
            <a:pPr marL="0" indent="0" defTabSz="457200">
              <a:spcBef>
                <a:spcPts val="0"/>
              </a:spcBef>
              <a:buSzTx/>
              <a:buNone/>
              <a:defRPr sz="2200">
                <a:solidFill>
                  <a:srgbClr val="63B456"/>
                </a:solidFill>
                <a:latin typeface="Menlo Regular"/>
                <a:ea typeface="Menlo Regular"/>
                <a:cs typeface="Menlo Regular"/>
                <a:sym typeface="Menlo Regular"/>
              </a:defRPr>
            </a:pPr>
            <a:r>
              <a:rPr>
                <a:solidFill>
                  <a:srgbClr val="569CD6"/>
                </a:solidFill>
              </a:rPr>
              <a:t>auto</a:t>
            </a:r>
            <a:r>
              <a:rPr>
                <a:solidFill>
                  <a:srgbClr val="E6E6E6"/>
                </a:solidFill>
              </a:rPr>
              <a:t> b = Add2(</a:t>
            </a:r>
            <a:r>
              <a:rPr>
                <a:solidFill>
                  <a:srgbClr val="569CD6"/>
                </a:solidFill>
              </a:rPr>
              <a:t>string</a:t>
            </a:r>
            <a:r>
              <a:rPr>
                <a:solidFill>
                  <a:srgbClr val="E6E6E6"/>
                </a:solidFill>
              </a:rPr>
              <a:t>{ </a:t>
            </a:r>
            <a:r>
              <a:rPr>
                <a:solidFill>
                  <a:srgbClr val="CE9178"/>
                </a:solidFill>
              </a:rPr>
              <a:t>"Hello"</a:t>
            </a:r>
            <a:r>
              <a:rPr>
                <a:solidFill>
                  <a:srgbClr val="E6E6E6"/>
                </a:solidFill>
              </a:rPr>
              <a:t> }, </a:t>
            </a:r>
            <a:r>
              <a:rPr>
                <a:solidFill>
                  <a:srgbClr val="569CD6"/>
                </a:solidFill>
              </a:rPr>
              <a:t>string</a:t>
            </a:r>
            <a:r>
              <a:rPr>
                <a:solidFill>
                  <a:srgbClr val="E6E6E6"/>
                </a:solidFill>
              </a:rPr>
              <a:t>{ </a:t>
            </a:r>
            <a:r>
              <a:rPr>
                <a:solidFill>
                  <a:srgbClr val="CE9178"/>
                </a:solidFill>
              </a:rPr>
              <a:t>" World"</a:t>
            </a:r>
            <a:r>
              <a:rPr>
                <a:solidFill>
                  <a:srgbClr val="E6E6E6"/>
                </a:solidFill>
              </a:rPr>
              <a:t> }); </a:t>
            </a:r>
            <a:r>
              <a:t>// b is a std::string</a:t>
            </a:r>
          </a:p>
        </p:txBody>
      </p:sp>
    </p:spTree>
  </p:cSld>
  <p:clrMapOvr>
    <a:masterClrMapping/>
  </p:clrMapOvr>
  <p:transition xmlns:p14="http://schemas.microsoft.com/office/powerpoint/2010/main" spd="med" advClick="1"/>
</p:sld>
</file>

<file path=ppt/slides/slide3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3" name="Const"/>
          <p:cNvSpPr txBox="1"/>
          <p:nvPr>
            <p:ph type="title"/>
          </p:nvPr>
        </p:nvSpPr>
        <p:spPr>
          <a:prstGeom prst="rect">
            <a:avLst/>
          </a:prstGeom>
        </p:spPr>
        <p:txBody>
          <a:bodyPr/>
          <a:lstStyle/>
          <a:p>
            <a:pPr/>
            <a:r>
              <a:t>Const</a:t>
            </a:r>
          </a:p>
        </p:txBody>
      </p:sp>
      <p:sp>
        <p:nvSpPr>
          <p:cNvPr id="1134" name="Declaring a variable as `const` instead of a regular variable declaration…"/>
          <p:cNvSpPr txBox="1"/>
          <p:nvPr>
            <p:ph type="body" idx="1"/>
          </p:nvPr>
        </p:nvSpPr>
        <p:spPr>
          <a:prstGeom prst="rect">
            <a:avLst/>
          </a:prstGeom>
        </p:spPr>
        <p:txBody>
          <a:bodyPr/>
          <a:lstStyle/>
          <a:p>
            <a:pPr marL="0" indent="0" defTabSz="457200">
              <a:spcBef>
                <a:spcPts val="0"/>
              </a:spcBef>
              <a:buSzTx/>
              <a:buNone/>
              <a:defRPr sz="2500">
                <a:solidFill>
                  <a:srgbClr val="007000"/>
                </a:solidFill>
                <a:latin typeface="Courier"/>
                <a:ea typeface="Courier"/>
                <a:cs typeface="Courier"/>
                <a:sym typeface="Courier"/>
              </a:defRPr>
            </a:pPr>
            <a:r>
              <a:t>Declaring a variable as `const` instead of a regular variable declaration </a:t>
            </a:r>
          </a:p>
          <a:p>
            <a:pPr marL="0" indent="0" defTabSz="457200">
              <a:spcBef>
                <a:spcPts val="0"/>
              </a:spcBef>
              <a:buSzTx/>
              <a:buNone/>
              <a:defRPr sz="2500">
                <a:solidFill>
                  <a:srgbClr val="007000"/>
                </a:solidFill>
                <a:latin typeface="Courier"/>
                <a:ea typeface="Courier"/>
                <a:cs typeface="Courier"/>
                <a:sym typeface="Courier"/>
              </a:defRPr>
            </a:pPr>
            <a:r>
              <a:t>has several effects on the compiler in modern C++</a:t>
            </a:r>
          </a:p>
          <a:p>
            <a:pPr marL="0" indent="0" defTabSz="457200">
              <a:spcBef>
                <a:spcPts val="0"/>
              </a:spcBef>
              <a:buSzTx/>
              <a:buNone/>
              <a:defRPr sz="2500">
                <a:solidFill>
                  <a:srgbClr val="007000"/>
                </a:solidFill>
                <a:latin typeface="Courier"/>
                <a:ea typeface="Courier"/>
                <a:cs typeface="Courier"/>
                <a:sym typeface="Courier"/>
              </a:defRPr>
            </a:pPr>
          </a:p>
          <a:p>
            <a:pPr marL="0" indent="0" defTabSz="457200">
              <a:spcBef>
                <a:spcPts val="0"/>
              </a:spcBef>
              <a:buSzTx/>
              <a:buNone/>
              <a:defRPr sz="2500">
                <a:solidFill>
                  <a:srgbClr val="007000"/>
                </a:solidFill>
                <a:latin typeface="Courier"/>
                <a:ea typeface="Courier"/>
                <a:cs typeface="Courier"/>
                <a:sym typeface="Courier"/>
              </a:defRPr>
            </a:pPr>
          </a:p>
          <a:p>
            <a:pPr marL="0" indent="0" defTabSz="457200">
              <a:spcBef>
                <a:spcPts val="0"/>
              </a:spcBef>
              <a:buSzTx/>
              <a:buNone/>
              <a:defRPr sz="2500">
                <a:solidFill>
                  <a:srgbClr val="007000"/>
                </a:solidFill>
                <a:latin typeface="Courier"/>
                <a:ea typeface="Courier"/>
                <a:cs typeface="Courier"/>
                <a:sym typeface="Courier"/>
              </a:defRPr>
            </a:pPr>
            <a:r>
              <a:t>1. Optimisation : The `const` qualifier perform optimizations like </a:t>
            </a:r>
          </a:p>
          <a:p>
            <a:pPr marL="0" indent="0" defTabSz="457200">
              <a:spcBef>
                <a:spcPts val="0"/>
              </a:spcBef>
              <a:buSzTx/>
              <a:buNone/>
              <a:defRPr sz="2500">
                <a:solidFill>
                  <a:srgbClr val="007000"/>
                </a:solidFill>
                <a:latin typeface="Courier"/>
                <a:ea typeface="Courier"/>
                <a:cs typeface="Courier"/>
                <a:sym typeface="Courier"/>
              </a:defRPr>
            </a:pPr>
          </a:p>
          <a:p>
            <a:pPr marL="0" indent="0" defTabSz="457200">
              <a:spcBef>
                <a:spcPts val="0"/>
              </a:spcBef>
              <a:buSzTx/>
              <a:buNone/>
              <a:defRPr sz="2500">
                <a:solidFill>
                  <a:srgbClr val="007000"/>
                </a:solidFill>
                <a:latin typeface="Courier"/>
                <a:ea typeface="Courier"/>
                <a:cs typeface="Courier"/>
                <a:sym typeface="Courier"/>
              </a:defRPr>
            </a:pPr>
            <a:r>
              <a:t>constant folding : improves runtime performance int result = 2 + 7 * 3; int result = 23;</a:t>
            </a:r>
          </a:p>
          <a:p>
            <a:pPr marL="0" indent="0" defTabSz="457200">
              <a:spcBef>
                <a:spcPts val="0"/>
              </a:spcBef>
              <a:buSzTx/>
              <a:buNone/>
              <a:defRPr sz="2500">
                <a:solidFill>
                  <a:srgbClr val="007000"/>
                </a:solidFill>
                <a:latin typeface="Courier"/>
                <a:ea typeface="Courier"/>
                <a:cs typeface="Courier"/>
                <a:sym typeface="Courier"/>
              </a:defRPr>
            </a:pPr>
            <a:r>
              <a:t>applied to arithmetic operations, logical operations, comparisons, bitwise operations… </a:t>
            </a:r>
          </a:p>
          <a:p>
            <a:pPr marL="0" indent="0" defTabSz="457200">
              <a:spcBef>
                <a:spcPts val="0"/>
              </a:spcBef>
              <a:buSzTx/>
              <a:buNone/>
              <a:defRPr sz="2500">
                <a:solidFill>
                  <a:srgbClr val="007000"/>
                </a:solidFill>
                <a:latin typeface="Courier"/>
                <a:ea typeface="Courier"/>
                <a:cs typeface="Courier"/>
                <a:sym typeface="Courier"/>
              </a:defRPr>
            </a:pPr>
            <a:r>
              <a:t>reduces unnecessary computations and optimises the generated code.</a:t>
            </a:r>
          </a:p>
          <a:p>
            <a:pPr marL="0" indent="0" defTabSz="457200">
              <a:spcBef>
                <a:spcPts val="0"/>
              </a:spcBef>
              <a:buSzTx/>
              <a:buNone/>
              <a:defRPr sz="2500">
                <a:solidFill>
                  <a:srgbClr val="007000"/>
                </a:solidFill>
                <a:latin typeface="Courier"/>
                <a:ea typeface="Courier"/>
                <a:cs typeface="Courier"/>
                <a:sym typeface="Courier"/>
              </a:defRPr>
            </a:pPr>
          </a:p>
          <a:p>
            <a:pPr marL="0" indent="0" defTabSz="457200">
              <a:spcBef>
                <a:spcPts val="0"/>
              </a:spcBef>
              <a:buSzTx/>
              <a:buNone/>
              <a:defRPr sz="2500">
                <a:solidFill>
                  <a:srgbClr val="007000"/>
                </a:solidFill>
                <a:latin typeface="Courier"/>
                <a:ea typeface="Courier"/>
                <a:cs typeface="Courier"/>
                <a:sym typeface="Courier"/>
              </a:defRPr>
            </a:pPr>
            <a:r>
              <a:t>dead code elimination :</a:t>
            </a:r>
          </a:p>
          <a:p>
            <a:pPr marL="0" indent="0" defTabSz="457200">
              <a:spcBef>
                <a:spcPts val="0"/>
              </a:spcBef>
              <a:buSzTx/>
              <a:buNone/>
              <a:defRPr sz="2500">
                <a:solidFill>
                  <a:srgbClr val="007000"/>
                </a:solidFill>
                <a:latin typeface="Courier"/>
                <a:ea typeface="Courier"/>
                <a:cs typeface="Courier"/>
                <a:sym typeface="Courier"/>
              </a:defRPr>
            </a:pPr>
            <a:r>
              <a:t>to remove portions of code that are not reachable or have no effect on the program’s</a:t>
            </a:r>
          </a:p>
          <a:p>
            <a:pPr marL="0" indent="0" defTabSz="457200">
              <a:spcBef>
                <a:spcPts val="0"/>
              </a:spcBef>
              <a:buSzTx/>
              <a:buNone/>
              <a:defRPr sz="2500">
                <a:solidFill>
                  <a:srgbClr val="007000"/>
                </a:solidFill>
                <a:latin typeface="Courier"/>
                <a:ea typeface="Courier"/>
                <a:cs typeface="Courier"/>
                <a:sym typeface="Courier"/>
              </a:defRPr>
            </a:pPr>
            <a:r>
              <a:t>output or behaviour.</a:t>
            </a:r>
          </a:p>
          <a:p>
            <a:pPr marL="0" indent="0" defTabSz="457200">
              <a:spcBef>
                <a:spcPts val="0"/>
              </a:spcBef>
              <a:buSzTx/>
              <a:buNone/>
              <a:defRPr sz="2500">
                <a:solidFill>
                  <a:srgbClr val="007000"/>
                </a:solidFill>
                <a:latin typeface="Courier"/>
                <a:ea typeface="Courier"/>
                <a:cs typeface="Courier"/>
                <a:sym typeface="Courier"/>
              </a:defRPr>
            </a:pPr>
            <a:r>
              <a:t>This can include unused functions, variables, constants, branches, loops, and more.</a:t>
            </a:r>
          </a:p>
          <a:p>
            <a:pPr marL="0" indent="0" defTabSz="457200">
              <a:spcBef>
                <a:spcPts val="0"/>
              </a:spcBef>
              <a:buSzTx/>
              <a:buNone/>
              <a:defRPr sz="2500">
                <a:solidFill>
                  <a:srgbClr val="007000"/>
                </a:solidFill>
                <a:latin typeface="Courier"/>
                <a:ea typeface="Courier"/>
                <a:cs typeface="Courier"/>
                <a:sym typeface="Courier"/>
              </a:defRPr>
            </a:pPr>
            <a:r>
              <a:t>1. Reduced Code Size: By removing unused code segments</a:t>
            </a:r>
          </a:p>
          <a:p>
            <a:pPr marL="0" indent="0" defTabSz="457200">
              <a:spcBef>
                <a:spcPts val="0"/>
              </a:spcBef>
              <a:buSzTx/>
              <a:buNone/>
              <a:defRPr sz="2500">
                <a:solidFill>
                  <a:srgbClr val="007000"/>
                </a:solidFill>
                <a:latin typeface="Courier"/>
                <a:ea typeface="Courier"/>
                <a:cs typeface="Courier"/>
                <a:sym typeface="Courier"/>
              </a:defRPr>
            </a:pPr>
            <a:r>
              <a:t>  if( auto res = 0 ; !res ) {   // Its a dead code }</a:t>
            </a:r>
          </a:p>
          <a:p>
            <a:pPr marL="0" indent="0" defTabSz="457200">
              <a:spcBef>
                <a:spcPts val="0"/>
              </a:spcBef>
              <a:buSzTx/>
              <a:buNone/>
              <a:defRPr sz="2500">
                <a:solidFill>
                  <a:srgbClr val="007000"/>
                </a:solidFill>
                <a:latin typeface="Courier"/>
                <a:ea typeface="Courier"/>
                <a:cs typeface="Courier"/>
                <a:sym typeface="Courier"/>
              </a:defRPr>
            </a:pPr>
            <a:r>
              <a:t>2. Improved Performance: unnecessary computations and branches are removed, </a:t>
            </a:r>
          </a:p>
          <a:p>
            <a:pPr marL="0" indent="0" defTabSz="457200">
              <a:spcBef>
                <a:spcPts val="0"/>
              </a:spcBef>
              <a:buSzTx/>
              <a:buNone/>
              <a:defRPr sz="2500">
                <a:solidFill>
                  <a:srgbClr val="007000"/>
                </a:solidFill>
                <a:latin typeface="Courier"/>
                <a:ea typeface="Courier"/>
                <a:cs typeface="Courier"/>
                <a:sym typeface="Courier"/>
              </a:defRPr>
            </a:pPr>
            <a:r>
              <a:t>reducing the overall execution time.</a:t>
            </a:r>
          </a:p>
          <a:p>
            <a:pPr marL="0" indent="0" defTabSz="457200">
              <a:spcBef>
                <a:spcPts val="0"/>
              </a:spcBef>
              <a:buSzTx/>
              <a:buNone/>
              <a:defRPr sz="2500">
                <a:solidFill>
                  <a:srgbClr val="007000"/>
                </a:solidFill>
                <a:latin typeface="Courier"/>
                <a:ea typeface="Courier"/>
                <a:cs typeface="Courier"/>
                <a:sym typeface="Courier"/>
              </a:defRPr>
            </a:pPr>
            <a:r>
              <a:t>3. Elimination of Potential Bugs: Dead code can sometimes contain bugs or logical errors</a:t>
            </a:r>
          </a:p>
          <a:p>
            <a:pPr marL="0" indent="0" defTabSz="457200">
              <a:spcBef>
                <a:spcPts val="0"/>
              </a:spcBef>
              <a:buSzTx/>
              <a:buNone/>
              <a:defRPr sz="2500">
                <a:solidFill>
                  <a:srgbClr val="007000"/>
                </a:solidFill>
                <a:latin typeface="Courier"/>
                <a:ea typeface="Courier"/>
                <a:cs typeface="Courier"/>
                <a:sym typeface="Courier"/>
              </a:defRPr>
            </a:pPr>
            <a:r>
              <a:t>bugs causing issues in the program are mitigated.</a:t>
            </a:r>
          </a:p>
          <a:p>
            <a:pPr marL="0" indent="0" defTabSz="457200">
              <a:spcBef>
                <a:spcPts val="0"/>
              </a:spcBef>
              <a:buSzTx/>
              <a:buNone/>
              <a:defRPr sz="2500">
                <a:solidFill>
                  <a:srgbClr val="007000"/>
                </a:solidFill>
                <a:latin typeface="Courier"/>
                <a:ea typeface="Courier"/>
                <a:cs typeface="Courier"/>
                <a:sym typeface="Courier"/>
              </a:defRPr>
            </a:pPr>
          </a:p>
          <a:p>
            <a:pPr marL="0" indent="0" defTabSz="457200">
              <a:spcBef>
                <a:spcPts val="0"/>
              </a:spcBef>
              <a:buSzTx/>
              <a:buNone/>
              <a:defRPr sz="2500">
                <a:solidFill>
                  <a:srgbClr val="007000"/>
                </a:solidFill>
                <a:latin typeface="Courier"/>
                <a:ea typeface="Courier"/>
                <a:cs typeface="Courier"/>
                <a:sym typeface="Courier"/>
              </a:defRPr>
            </a:pPr>
            <a:r>
              <a:t>eliminating the need for runtime evaluation.</a:t>
            </a:r>
          </a:p>
        </p:txBody>
      </p:sp>
    </p:spTree>
  </p:cSld>
  <p:clrMapOvr>
    <a:masterClrMapping/>
  </p:clrMapOvr>
  <p:transition xmlns:p14="http://schemas.microsoft.com/office/powerpoint/2010/main" spd="med" advClick="1"/>
</p:sld>
</file>

<file path=ppt/slides/slide3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6" name="Const"/>
          <p:cNvSpPr txBox="1"/>
          <p:nvPr>
            <p:ph type="title"/>
          </p:nvPr>
        </p:nvSpPr>
        <p:spPr>
          <a:prstGeom prst="rect">
            <a:avLst/>
          </a:prstGeom>
        </p:spPr>
        <p:txBody>
          <a:bodyPr/>
          <a:lstStyle/>
          <a:p>
            <a:pPr/>
            <a:r>
              <a:t>Const</a:t>
            </a:r>
          </a:p>
        </p:txBody>
      </p:sp>
      <p:sp>
        <p:nvSpPr>
          <p:cNvPr id="1137" name="It involves duplicating loop iterations and combining multiple…"/>
          <p:cNvSpPr txBox="1"/>
          <p:nvPr>
            <p:ph type="body" idx="1"/>
          </p:nvPr>
        </p:nvSpPr>
        <p:spPr>
          <a:prstGeom prst="rect">
            <a:avLst/>
          </a:prstGeom>
        </p:spPr>
        <p:txBody>
          <a:bodyPr/>
          <a:lstStyle/>
          <a:p>
            <a:pPr marL="0" indent="0" defTabSz="457200">
              <a:spcBef>
                <a:spcPts val="0"/>
              </a:spcBef>
              <a:buSzTx/>
              <a:buNone/>
              <a:defRPr sz="6000">
                <a:solidFill>
                  <a:srgbClr val="007000"/>
                </a:solidFill>
                <a:latin typeface="Courier"/>
                <a:ea typeface="Courier"/>
                <a:cs typeface="Courier"/>
                <a:sym typeface="Courier"/>
              </a:defRPr>
            </a:pPr>
            <a:r>
              <a:rPr sz="3600"/>
              <a:t>It involves duplicating loop iterations and combining multiple</a:t>
            </a:r>
            <a:endParaRPr sz="3600"/>
          </a:p>
          <a:p>
            <a:pPr marL="0" indent="0" defTabSz="457200">
              <a:spcBef>
                <a:spcPts val="0"/>
              </a:spcBef>
              <a:buSzTx/>
              <a:buNone/>
              <a:defRPr sz="6000">
                <a:solidFill>
                  <a:srgbClr val="007000"/>
                </a:solidFill>
                <a:latin typeface="Courier"/>
                <a:ea typeface="Courier"/>
                <a:cs typeface="Courier"/>
                <a:sym typeface="Courier"/>
              </a:defRPr>
            </a:pPr>
            <a:r>
              <a:rPr sz="3600"/>
              <a:t>iterations into a single iteration</a:t>
            </a:r>
            <a:endParaRPr sz="3600"/>
          </a:p>
          <a:p>
            <a:pPr marL="0" indent="0" defTabSz="457200">
              <a:spcBef>
                <a:spcPts val="0"/>
              </a:spcBef>
              <a:buSzTx/>
              <a:buNone/>
              <a:defRPr sz="6000">
                <a:solidFill>
                  <a:srgbClr val="007000"/>
                </a:solidFill>
                <a:latin typeface="Courier"/>
                <a:ea typeface="Courier"/>
                <a:cs typeface="Courier"/>
                <a:sym typeface="Courier"/>
              </a:defRPr>
            </a:pPr>
            <a:r>
              <a:rPr sz="3600"/>
              <a:t>When a loop is unrolled, the compiler replicates its body </a:t>
            </a:r>
            <a:endParaRPr sz="3600"/>
          </a:p>
          <a:p>
            <a:pPr marL="0" indent="0" defTabSz="457200">
              <a:spcBef>
                <a:spcPts val="0"/>
              </a:spcBef>
              <a:buSzTx/>
              <a:buNone/>
              <a:defRPr sz="6000">
                <a:solidFill>
                  <a:srgbClr val="007000"/>
                </a:solidFill>
                <a:latin typeface="Courier"/>
                <a:ea typeface="Courier"/>
                <a:cs typeface="Courier"/>
                <a:sym typeface="Courier"/>
              </a:defRPr>
            </a:pPr>
            <a:r>
              <a:rPr sz="3600"/>
              <a:t>multiple times,</a:t>
            </a:r>
            <a:endParaRPr sz="3600"/>
          </a:p>
          <a:p>
            <a:pPr marL="0" indent="0" defTabSz="457200">
              <a:spcBef>
                <a:spcPts val="0"/>
              </a:spcBef>
              <a:buSzTx/>
              <a:buNone/>
              <a:defRPr sz="6000">
                <a:solidFill>
                  <a:srgbClr val="007000"/>
                </a:solidFill>
                <a:latin typeface="Courier"/>
                <a:ea typeface="Courier"/>
                <a:cs typeface="Courier"/>
                <a:sym typeface="Courier"/>
              </a:defRPr>
            </a:pPr>
            <a:r>
              <a:rPr sz="3600"/>
              <a:t>void foo(const int n) {</a:t>
            </a:r>
            <a:endParaRPr sz="3600"/>
          </a:p>
          <a:p>
            <a:pPr marL="0" indent="0" defTabSz="457200">
              <a:spcBef>
                <a:spcPts val="0"/>
              </a:spcBef>
              <a:buSzTx/>
              <a:buNone/>
              <a:defRPr sz="6000">
                <a:solidFill>
                  <a:srgbClr val="007000"/>
                </a:solidFill>
                <a:latin typeface="Courier"/>
                <a:ea typeface="Courier"/>
                <a:cs typeface="Courier"/>
                <a:sym typeface="Courier"/>
              </a:defRPr>
            </a:pPr>
            <a:r>
              <a:rPr sz="3600"/>
              <a:t>    for (int i = 0; i &lt; n; i += 4) {</a:t>
            </a:r>
            <a:endParaRPr sz="3600"/>
          </a:p>
          <a:p>
            <a:pPr marL="0" indent="0" defTabSz="457200">
              <a:spcBef>
                <a:spcPts val="0"/>
              </a:spcBef>
              <a:buSzTx/>
              <a:buNone/>
              <a:defRPr sz="6000">
                <a:solidFill>
                  <a:srgbClr val="007000"/>
                </a:solidFill>
                <a:latin typeface="Courier"/>
                <a:ea typeface="Courier"/>
                <a:cs typeface="Courier"/>
                <a:sym typeface="Courier"/>
              </a:defRPr>
            </a:pPr>
            <a:r>
              <a:rPr sz="3600"/>
              <a:t>        // loop body (iteration 0)</a:t>
            </a:r>
            <a:endParaRPr sz="3600"/>
          </a:p>
          <a:p>
            <a:pPr marL="0" indent="0" defTabSz="457200">
              <a:spcBef>
                <a:spcPts val="0"/>
              </a:spcBef>
              <a:buSzTx/>
              <a:buNone/>
              <a:defRPr sz="6000">
                <a:solidFill>
                  <a:srgbClr val="007000"/>
                </a:solidFill>
                <a:latin typeface="Courier"/>
                <a:ea typeface="Courier"/>
                <a:cs typeface="Courier"/>
                <a:sym typeface="Courier"/>
              </a:defRPr>
            </a:pPr>
            <a:r>
              <a:rPr sz="3600"/>
              <a:t>        // loop body (iteration 1)</a:t>
            </a:r>
            <a:endParaRPr sz="3600"/>
          </a:p>
          <a:p>
            <a:pPr marL="0" indent="0" defTabSz="457200">
              <a:spcBef>
                <a:spcPts val="0"/>
              </a:spcBef>
              <a:buSzTx/>
              <a:buNone/>
              <a:defRPr sz="6000">
                <a:solidFill>
                  <a:srgbClr val="007000"/>
                </a:solidFill>
                <a:latin typeface="Courier"/>
                <a:ea typeface="Courier"/>
                <a:cs typeface="Courier"/>
                <a:sym typeface="Courier"/>
              </a:defRPr>
            </a:pPr>
            <a:r>
              <a:rPr sz="3600"/>
              <a:t>        // loop body (iteration 2)</a:t>
            </a:r>
            <a:endParaRPr sz="3600"/>
          </a:p>
          <a:p>
            <a:pPr marL="0" indent="0" defTabSz="457200">
              <a:spcBef>
                <a:spcPts val="0"/>
              </a:spcBef>
              <a:buSzTx/>
              <a:buNone/>
              <a:defRPr sz="6000">
                <a:solidFill>
                  <a:srgbClr val="007000"/>
                </a:solidFill>
                <a:latin typeface="Courier"/>
                <a:ea typeface="Courier"/>
                <a:cs typeface="Courier"/>
                <a:sym typeface="Courier"/>
              </a:defRPr>
            </a:pPr>
            <a:r>
              <a:rPr sz="3600"/>
              <a:t>        // loop body (iteration 3)</a:t>
            </a:r>
            <a:endParaRPr sz="3600"/>
          </a:p>
          <a:p>
            <a:pPr marL="0" indent="0" defTabSz="457200">
              <a:spcBef>
                <a:spcPts val="0"/>
              </a:spcBef>
              <a:buSzTx/>
              <a:buNone/>
              <a:defRPr sz="6000">
                <a:solidFill>
                  <a:srgbClr val="007000"/>
                </a:solidFill>
                <a:latin typeface="Courier"/>
                <a:ea typeface="Courier"/>
                <a:cs typeface="Courier"/>
                <a:sym typeface="Courier"/>
              </a:defRPr>
            </a:pPr>
            <a:r>
              <a:rPr sz="3600"/>
              <a:t>    }</a:t>
            </a:r>
            <a:endParaRPr sz="3600"/>
          </a:p>
          <a:p>
            <a:pPr marL="0" indent="0" defTabSz="457200">
              <a:spcBef>
                <a:spcPts val="0"/>
              </a:spcBef>
              <a:buSzTx/>
              <a:buNone/>
              <a:defRPr sz="6000">
                <a:solidFill>
                  <a:srgbClr val="007000"/>
                </a:solidFill>
                <a:latin typeface="Courier"/>
                <a:ea typeface="Courier"/>
                <a:cs typeface="Courier"/>
                <a:sym typeface="Courier"/>
              </a:defRPr>
            </a:pPr>
            <a:r>
              <a:rPr sz="3600"/>
              <a:t>}</a:t>
            </a:r>
          </a:p>
        </p:txBody>
      </p:sp>
      <p:sp>
        <p:nvSpPr>
          <p:cNvPr id="1138" name="loop unrolling."/>
          <p:cNvSpPr txBox="1"/>
          <p:nvPr/>
        </p:nvSpPr>
        <p:spPr>
          <a:xfrm>
            <a:off x="1744562" y="2654300"/>
            <a:ext cx="1204363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sz="2500">
                <a:solidFill>
                  <a:srgbClr val="007000"/>
                </a:solidFill>
                <a:latin typeface="Courier"/>
                <a:ea typeface="Courier"/>
                <a:cs typeface="Courier"/>
                <a:sym typeface="Courier"/>
              </a:defRPr>
            </a:lvl1pPr>
          </a:lstStyle>
          <a:p>
            <a:pPr/>
            <a:r>
              <a:t>loop unrolling.</a:t>
            </a:r>
          </a:p>
        </p:txBody>
      </p:sp>
    </p:spTree>
  </p:cSld>
  <p:clrMapOvr>
    <a:masterClrMapping/>
  </p:clrMapOvr>
  <p:transition xmlns:p14="http://schemas.microsoft.com/office/powerpoint/2010/main" spd="med" advClick="1"/>
</p:sld>
</file>

<file path=ppt/slides/slide3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0" name="Const loop unrolling"/>
          <p:cNvSpPr txBox="1"/>
          <p:nvPr>
            <p:ph type="title"/>
          </p:nvPr>
        </p:nvSpPr>
        <p:spPr>
          <a:prstGeom prst="rect">
            <a:avLst/>
          </a:prstGeom>
        </p:spPr>
        <p:txBody>
          <a:bodyPr/>
          <a:lstStyle/>
          <a:p>
            <a:pPr/>
            <a:r>
              <a:t>Const loop unrolling</a:t>
            </a:r>
          </a:p>
        </p:txBody>
      </p:sp>
      <p:sp>
        <p:nvSpPr>
          <p:cNvPr id="1141" name="#include &lt;iostream&gt;…"/>
          <p:cNvSpPr txBox="1"/>
          <p:nvPr>
            <p:ph type="body" idx="1"/>
          </p:nvPr>
        </p:nvSpPr>
        <p:spPr>
          <a:xfrm>
            <a:off x="1926166" y="2624666"/>
            <a:ext cx="21005801" cy="9296401"/>
          </a:xfrm>
          <a:prstGeom prst="rect">
            <a:avLst/>
          </a:prstGeom>
        </p:spPr>
        <p:txBody>
          <a:bodyPr/>
          <a:lstStyle/>
          <a:p>
            <a:pPr marL="0" indent="0" defTabSz="457200">
              <a:spcBef>
                <a:spcPts val="0"/>
              </a:spcBef>
              <a:buSzTx/>
              <a:buNone/>
              <a:defRPr sz="1700">
                <a:solidFill>
                  <a:srgbClr val="007000"/>
                </a:solidFill>
                <a:latin typeface="Courier"/>
                <a:ea typeface="Courier"/>
                <a:cs typeface="Courier"/>
                <a:sym typeface="Courier"/>
              </a:defRPr>
            </a:pPr>
            <a:r>
              <a:t>#include &lt;iostream&gt;</a:t>
            </a:r>
          </a:p>
          <a:p>
            <a:pPr marL="0" indent="0" defTabSz="457200">
              <a:spcBef>
                <a:spcPts val="0"/>
              </a:spcBef>
              <a:buSzTx/>
              <a:buNone/>
              <a:defRPr sz="1700">
                <a:solidFill>
                  <a:srgbClr val="007000"/>
                </a:solidFill>
                <a:latin typeface="Courier"/>
                <a:ea typeface="Courier"/>
                <a:cs typeface="Courier"/>
                <a:sym typeface="Courier"/>
              </a:defRPr>
            </a:pPr>
          </a:p>
          <a:p>
            <a:pPr marL="0" indent="0" defTabSz="457200">
              <a:spcBef>
                <a:spcPts val="0"/>
              </a:spcBef>
              <a:buSzTx/>
              <a:buNone/>
              <a:defRPr sz="1700">
                <a:solidFill>
                  <a:srgbClr val="007000"/>
                </a:solidFill>
                <a:latin typeface="Courier"/>
                <a:ea typeface="Courier"/>
                <a:cs typeface="Courier"/>
                <a:sym typeface="Courier"/>
              </a:defRPr>
            </a:pPr>
            <a:r>
              <a:t>int sum(int arr[], int size) {</a:t>
            </a:r>
          </a:p>
          <a:p>
            <a:pPr marL="0" indent="0" defTabSz="457200">
              <a:spcBef>
                <a:spcPts val="0"/>
              </a:spcBef>
              <a:buSzTx/>
              <a:buNone/>
              <a:defRPr sz="1700">
                <a:solidFill>
                  <a:srgbClr val="007000"/>
                </a:solidFill>
                <a:latin typeface="Courier"/>
                <a:ea typeface="Courier"/>
                <a:cs typeface="Courier"/>
                <a:sym typeface="Courier"/>
              </a:defRPr>
            </a:pPr>
            <a:r>
              <a:t>    int result = 0;</a:t>
            </a:r>
          </a:p>
          <a:p>
            <a:pPr marL="0" indent="0" defTabSz="457200">
              <a:spcBef>
                <a:spcPts val="0"/>
              </a:spcBef>
              <a:buSzTx/>
              <a:buNone/>
              <a:defRPr sz="1700">
                <a:solidFill>
                  <a:srgbClr val="007000"/>
                </a:solidFill>
                <a:latin typeface="Courier"/>
                <a:ea typeface="Courier"/>
                <a:cs typeface="Courier"/>
                <a:sym typeface="Courier"/>
              </a:defRPr>
            </a:pPr>
          </a:p>
          <a:p>
            <a:pPr marL="0" indent="0" defTabSz="457200">
              <a:spcBef>
                <a:spcPts val="0"/>
              </a:spcBef>
              <a:buSzTx/>
              <a:buNone/>
              <a:defRPr sz="1700">
                <a:solidFill>
                  <a:srgbClr val="007000"/>
                </a:solidFill>
                <a:latin typeface="Courier"/>
                <a:ea typeface="Courier"/>
                <a:cs typeface="Courier"/>
                <a:sym typeface="Courier"/>
              </a:defRPr>
            </a:pPr>
            <a:r>
              <a:t>    // Normal loop</a:t>
            </a:r>
          </a:p>
          <a:p>
            <a:pPr marL="0" indent="0" defTabSz="457200">
              <a:spcBef>
                <a:spcPts val="0"/>
              </a:spcBef>
              <a:buSzTx/>
              <a:buNone/>
              <a:defRPr sz="1700">
                <a:solidFill>
                  <a:srgbClr val="007000"/>
                </a:solidFill>
                <a:latin typeface="Courier"/>
                <a:ea typeface="Courier"/>
                <a:cs typeface="Courier"/>
                <a:sym typeface="Courier"/>
              </a:defRPr>
            </a:pPr>
            <a:r>
              <a:t>    for (int i = 0; i &lt; size; i++) {</a:t>
            </a:r>
          </a:p>
          <a:p>
            <a:pPr marL="0" indent="0" defTabSz="457200">
              <a:spcBef>
                <a:spcPts val="0"/>
              </a:spcBef>
              <a:buSzTx/>
              <a:buNone/>
              <a:defRPr sz="1700">
                <a:solidFill>
                  <a:srgbClr val="007000"/>
                </a:solidFill>
                <a:latin typeface="Courier"/>
                <a:ea typeface="Courier"/>
                <a:cs typeface="Courier"/>
                <a:sym typeface="Courier"/>
              </a:defRPr>
            </a:pPr>
            <a:r>
              <a:t>        result += arr[i];</a:t>
            </a:r>
          </a:p>
          <a:p>
            <a:pPr marL="0" indent="0" defTabSz="457200">
              <a:spcBef>
                <a:spcPts val="0"/>
              </a:spcBef>
              <a:buSzTx/>
              <a:buNone/>
              <a:defRPr sz="1700">
                <a:solidFill>
                  <a:srgbClr val="007000"/>
                </a:solidFill>
                <a:latin typeface="Courier"/>
                <a:ea typeface="Courier"/>
                <a:cs typeface="Courier"/>
                <a:sym typeface="Courier"/>
              </a:defRPr>
            </a:pPr>
            <a:r>
              <a:t>    }</a:t>
            </a:r>
          </a:p>
          <a:p>
            <a:pPr marL="0" indent="0" defTabSz="457200">
              <a:spcBef>
                <a:spcPts val="0"/>
              </a:spcBef>
              <a:buSzTx/>
              <a:buNone/>
              <a:defRPr sz="1700">
                <a:solidFill>
                  <a:srgbClr val="007000"/>
                </a:solidFill>
                <a:latin typeface="Courier"/>
                <a:ea typeface="Courier"/>
                <a:cs typeface="Courier"/>
                <a:sym typeface="Courier"/>
              </a:defRPr>
            </a:pPr>
          </a:p>
          <a:p>
            <a:pPr marL="0" indent="0" defTabSz="457200">
              <a:spcBef>
                <a:spcPts val="0"/>
              </a:spcBef>
              <a:buSzTx/>
              <a:buNone/>
              <a:defRPr sz="1700">
                <a:solidFill>
                  <a:srgbClr val="007000"/>
                </a:solidFill>
                <a:latin typeface="Courier"/>
                <a:ea typeface="Courier"/>
                <a:cs typeface="Courier"/>
                <a:sym typeface="Courier"/>
              </a:defRPr>
            </a:pPr>
            <a:r>
              <a:t>    // Unrolled loop</a:t>
            </a:r>
          </a:p>
          <a:p>
            <a:pPr marL="0" indent="0" defTabSz="457200">
              <a:spcBef>
                <a:spcPts val="0"/>
              </a:spcBef>
              <a:buSzTx/>
              <a:buNone/>
              <a:defRPr sz="1700">
                <a:solidFill>
                  <a:srgbClr val="007000"/>
                </a:solidFill>
                <a:latin typeface="Courier"/>
                <a:ea typeface="Courier"/>
                <a:cs typeface="Courier"/>
                <a:sym typeface="Courier"/>
              </a:defRPr>
            </a:pPr>
            <a:r>
              <a:t>    for (int j = 0; j &lt; size - 3; j += 4) {</a:t>
            </a:r>
          </a:p>
          <a:p>
            <a:pPr marL="0" indent="0" defTabSz="457200">
              <a:spcBef>
                <a:spcPts val="0"/>
              </a:spcBef>
              <a:buSzTx/>
              <a:buNone/>
              <a:defRPr sz="1700">
                <a:solidFill>
                  <a:srgbClr val="007000"/>
                </a:solidFill>
                <a:latin typeface="Courier"/>
                <a:ea typeface="Courier"/>
                <a:cs typeface="Courier"/>
                <a:sym typeface="Courier"/>
              </a:defRPr>
            </a:pPr>
            <a:r>
              <a:t>        </a:t>
            </a:r>
          </a:p>
          <a:p>
            <a:pPr marL="0" indent="0" defTabSz="457200">
              <a:spcBef>
                <a:spcPts val="0"/>
              </a:spcBef>
              <a:buSzTx/>
              <a:buNone/>
              <a:defRPr sz="1700">
                <a:solidFill>
                  <a:srgbClr val="007000"/>
                </a:solidFill>
                <a:latin typeface="Courier"/>
                <a:ea typeface="Courier"/>
                <a:cs typeface="Courier"/>
                <a:sym typeface="Courier"/>
              </a:defRPr>
            </a:pPr>
            <a:r>
              <a:t>        result += arr[j];</a:t>
            </a:r>
          </a:p>
          <a:p>
            <a:pPr marL="0" indent="0" defTabSz="457200">
              <a:spcBef>
                <a:spcPts val="0"/>
              </a:spcBef>
              <a:buSzTx/>
              <a:buNone/>
              <a:defRPr sz="1700">
                <a:solidFill>
                  <a:srgbClr val="007000"/>
                </a:solidFill>
                <a:latin typeface="Courier"/>
                <a:ea typeface="Courier"/>
                <a:cs typeface="Courier"/>
                <a:sym typeface="Courier"/>
              </a:defRPr>
            </a:pPr>
            <a:r>
              <a:t>        result += arr[j + 1];</a:t>
            </a:r>
          </a:p>
          <a:p>
            <a:pPr marL="0" indent="0" defTabSz="457200">
              <a:spcBef>
                <a:spcPts val="0"/>
              </a:spcBef>
              <a:buSzTx/>
              <a:buNone/>
              <a:defRPr sz="1700">
                <a:solidFill>
                  <a:srgbClr val="007000"/>
                </a:solidFill>
                <a:latin typeface="Courier"/>
                <a:ea typeface="Courier"/>
                <a:cs typeface="Courier"/>
                <a:sym typeface="Courier"/>
              </a:defRPr>
            </a:pPr>
            <a:r>
              <a:t>        result += arr[j + 2];</a:t>
            </a:r>
          </a:p>
          <a:p>
            <a:pPr marL="0" indent="0" defTabSz="457200">
              <a:spcBef>
                <a:spcPts val="0"/>
              </a:spcBef>
              <a:buSzTx/>
              <a:buNone/>
              <a:defRPr sz="1700">
                <a:solidFill>
                  <a:srgbClr val="007000"/>
                </a:solidFill>
                <a:latin typeface="Courier"/>
                <a:ea typeface="Courier"/>
                <a:cs typeface="Courier"/>
                <a:sym typeface="Courier"/>
              </a:defRPr>
            </a:pPr>
            <a:r>
              <a:t>        result += arr[j + 3];</a:t>
            </a:r>
          </a:p>
          <a:p>
            <a:pPr marL="0" indent="0" defTabSz="457200">
              <a:spcBef>
                <a:spcPts val="0"/>
              </a:spcBef>
              <a:buSzTx/>
              <a:buNone/>
              <a:defRPr sz="1700">
                <a:solidFill>
                  <a:srgbClr val="007000"/>
                </a:solidFill>
                <a:latin typeface="Courier"/>
                <a:ea typeface="Courier"/>
                <a:cs typeface="Courier"/>
                <a:sym typeface="Courier"/>
              </a:defRPr>
            </a:pPr>
            <a:r>
              <a:t>    }</a:t>
            </a:r>
          </a:p>
          <a:p>
            <a:pPr marL="0" indent="0" defTabSz="457200">
              <a:spcBef>
                <a:spcPts val="0"/>
              </a:spcBef>
              <a:buSzTx/>
              <a:buNone/>
              <a:defRPr sz="1700">
                <a:solidFill>
                  <a:srgbClr val="007000"/>
                </a:solidFill>
                <a:latin typeface="Courier"/>
                <a:ea typeface="Courier"/>
                <a:cs typeface="Courier"/>
                <a:sym typeface="Courier"/>
              </a:defRPr>
            </a:pPr>
          </a:p>
          <a:p>
            <a:pPr marL="0" indent="0" defTabSz="457200">
              <a:spcBef>
                <a:spcPts val="0"/>
              </a:spcBef>
              <a:buSzTx/>
              <a:buNone/>
              <a:defRPr sz="1700">
                <a:solidFill>
                  <a:srgbClr val="007000"/>
                </a:solidFill>
                <a:latin typeface="Courier"/>
                <a:ea typeface="Courier"/>
                <a:cs typeface="Courier"/>
                <a:sym typeface="Courier"/>
              </a:defRPr>
            </a:pPr>
            <a:r>
              <a:t>    // Handle remaining elements if size is not a multiple of 4</a:t>
            </a:r>
          </a:p>
          <a:p>
            <a:pPr marL="0" indent="0" defTabSz="457200">
              <a:spcBef>
                <a:spcPts val="0"/>
              </a:spcBef>
              <a:buSzTx/>
              <a:buNone/>
              <a:defRPr sz="1700">
                <a:solidFill>
                  <a:srgbClr val="007000"/>
                </a:solidFill>
                <a:latin typeface="Courier"/>
                <a:ea typeface="Courier"/>
                <a:cs typeface="Courier"/>
                <a:sym typeface="Courier"/>
              </a:defRPr>
            </a:pPr>
            <a:r>
              <a:t>    for (int k = size - (size % 4); k &lt; size; k++) {</a:t>
            </a:r>
          </a:p>
          <a:p>
            <a:pPr marL="0" indent="0" defTabSz="457200">
              <a:spcBef>
                <a:spcPts val="0"/>
              </a:spcBef>
              <a:buSzTx/>
              <a:buNone/>
              <a:defRPr sz="1700">
                <a:solidFill>
                  <a:srgbClr val="007000"/>
                </a:solidFill>
                <a:latin typeface="Courier"/>
                <a:ea typeface="Courier"/>
                <a:cs typeface="Courier"/>
                <a:sym typeface="Courier"/>
              </a:defRPr>
            </a:pPr>
            <a:r>
              <a:t>        result += arr[k];</a:t>
            </a:r>
          </a:p>
          <a:p>
            <a:pPr marL="0" indent="0" defTabSz="457200">
              <a:spcBef>
                <a:spcPts val="0"/>
              </a:spcBef>
              <a:buSzTx/>
              <a:buNone/>
              <a:defRPr sz="1700">
                <a:solidFill>
                  <a:srgbClr val="007000"/>
                </a:solidFill>
                <a:latin typeface="Courier"/>
                <a:ea typeface="Courier"/>
                <a:cs typeface="Courier"/>
                <a:sym typeface="Courier"/>
              </a:defRPr>
            </a:pPr>
            <a:r>
              <a:t>    }</a:t>
            </a:r>
          </a:p>
          <a:p>
            <a:pPr marL="0" indent="0" defTabSz="457200">
              <a:spcBef>
                <a:spcPts val="0"/>
              </a:spcBef>
              <a:buSzTx/>
              <a:buNone/>
              <a:defRPr sz="1700">
                <a:solidFill>
                  <a:srgbClr val="007000"/>
                </a:solidFill>
                <a:latin typeface="Courier"/>
                <a:ea typeface="Courier"/>
                <a:cs typeface="Courier"/>
                <a:sym typeface="Courier"/>
              </a:defRPr>
            </a:pPr>
          </a:p>
          <a:p>
            <a:pPr marL="0" indent="0" defTabSz="457200">
              <a:spcBef>
                <a:spcPts val="0"/>
              </a:spcBef>
              <a:buSzTx/>
              <a:buNone/>
              <a:defRPr sz="1700">
                <a:solidFill>
                  <a:srgbClr val="007000"/>
                </a:solidFill>
                <a:latin typeface="Courier"/>
                <a:ea typeface="Courier"/>
                <a:cs typeface="Courier"/>
                <a:sym typeface="Courier"/>
              </a:defRPr>
            </a:pPr>
            <a:r>
              <a:t>    return result;</a:t>
            </a:r>
          </a:p>
          <a:p>
            <a:pPr marL="0" indent="0" defTabSz="457200">
              <a:spcBef>
                <a:spcPts val="0"/>
              </a:spcBef>
              <a:buSzTx/>
              <a:buNone/>
              <a:defRPr sz="1700">
                <a:solidFill>
                  <a:srgbClr val="007000"/>
                </a:solidFill>
                <a:latin typeface="Courier"/>
                <a:ea typeface="Courier"/>
                <a:cs typeface="Courier"/>
                <a:sym typeface="Courier"/>
              </a:defRPr>
            </a:pPr>
            <a:r>
              <a:t>}</a:t>
            </a:r>
          </a:p>
          <a:p>
            <a:pPr marL="0" indent="0" defTabSz="457200">
              <a:spcBef>
                <a:spcPts val="0"/>
              </a:spcBef>
              <a:buSzTx/>
              <a:buNone/>
              <a:defRPr sz="1700">
                <a:solidFill>
                  <a:srgbClr val="007000"/>
                </a:solidFill>
                <a:latin typeface="Courier"/>
                <a:ea typeface="Courier"/>
                <a:cs typeface="Courier"/>
                <a:sym typeface="Courier"/>
              </a:defRPr>
            </a:pPr>
          </a:p>
          <a:p>
            <a:pPr marL="0" indent="0" defTabSz="457200">
              <a:spcBef>
                <a:spcPts val="0"/>
              </a:spcBef>
              <a:buSzTx/>
              <a:buNone/>
              <a:defRPr sz="1700">
                <a:solidFill>
                  <a:srgbClr val="007000"/>
                </a:solidFill>
                <a:latin typeface="Courier"/>
                <a:ea typeface="Courier"/>
                <a:cs typeface="Courier"/>
                <a:sym typeface="Courier"/>
              </a:defRPr>
            </a:pPr>
            <a:r>
              <a:t>int main() {</a:t>
            </a:r>
          </a:p>
          <a:p>
            <a:pPr marL="0" indent="0" defTabSz="457200">
              <a:spcBef>
                <a:spcPts val="0"/>
              </a:spcBef>
              <a:buSzTx/>
              <a:buNone/>
              <a:defRPr sz="1700">
                <a:solidFill>
                  <a:srgbClr val="007000"/>
                </a:solidFill>
                <a:latin typeface="Courier"/>
                <a:ea typeface="Courier"/>
                <a:cs typeface="Courier"/>
                <a:sym typeface="Courier"/>
              </a:defRPr>
            </a:pPr>
            <a:r>
              <a:t>    int arr[] = {1, 2, 3, 4, 5, 6, 7, 8, 9, 10};</a:t>
            </a:r>
          </a:p>
          <a:p>
            <a:pPr marL="0" indent="0" defTabSz="457200">
              <a:spcBef>
                <a:spcPts val="0"/>
              </a:spcBef>
              <a:buSzTx/>
              <a:buNone/>
              <a:defRPr sz="1700">
                <a:solidFill>
                  <a:srgbClr val="007000"/>
                </a:solidFill>
                <a:latin typeface="Courier"/>
                <a:ea typeface="Courier"/>
                <a:cs typeface="Courier"/>
                <a:sym typeface="Courier"/>
              </a:defRPr>
            </a:pPr>
            <a:r>
              <a:t>    int size = sizeof(arr) / sizeof(arr[0]);</a:t>
            </a:r>
          </a:p>
          <a:p>
            <a:pPr marL="0" indent="0" defTabSz="457200">
              <a:spcBef>
                <a:spcPts val="0"/>
              </a:spcBef>
              <a:buSzTx/>
              <a:buNone/>
              <a:defRPr sz="1700">
                <a:solidFill>
                  <a:srgbClr val="007000"/>
                </a:solidFill>
                <a:latin typeface="Courier"/>
                <a:ea typeface="Courier"/>
                <a:cs typeface="Courier"/>
                <a:sym typeface="Courier"/>
              </a:defRPr>
            </a:pPr>
          </a:p>
          <a:p>
            <a:pPr marL="0" indent="0" defTabSz="457200">
              <a:spcBef>
                <a:spcPts val="0"/>
              </a:spcBef>
              <a:buSzTx/>
              <a:buNone/>
              <a:defRPr sz="1700">
                <a:solidFill>
                  <a:srgbClr val="007000"/>
                </a:solidFill>
                <a:latin typeface="Courier"/>
                <a:ea typeface="Courier"/>
                <a:cs typeface="Courier"/>
                <a:sym typeface="Courier"/>
              </a:defRPr>
            </a:pPr>
            <a:r>
              <a:t>    int result = sum(arr, size);</a:t>
            </a:r>
          </a:p>
          <a:p>
            <a:pPr marL="0" indent="0" defTabSz="457200">
              <a:spcBef>
                <a:spcPts val="0"/>
              </a:spcBef>
              <a:buSzTx/>
              <a:buNone/>
              <a:defRPr sz="1700">
                <a:solidFill>
                  <a:srgbClr val="007000"/>
                </a:solidFill>
                <a:latin typeface="Courier"/>
                <a:ea typeface="Courier"/>
                <a:cs typeface="Courier"/>
                <a:sym typeface="Courier"/>
              </a:defRPr>
            </a:pPr>
            <a:r>
              <a:t>    std::cout &lt;&lt; "Sum: " &lt;&lt; result &lt;&lt; std::endl;</a:t>
            </a:r>
          </a:p>
          <a:p>
            <a:pPr marL="0" indent="0" defTabSz="457200">
              <a:spcBef>
                <a:spcPts val="0"/>
              </a:spcBef>
              <a:buSzTx/>
              <a:buNone/>
              <a:defRPr sz="1700">
                <a:solidFill>
                  <a:srgbClr val="007000"/>
                </a:solidFill>
                <a:latin typeface="Courier"/>
                <a:ea typeface="Courier"/>
                <a:cs typeface="Courier"/>
                <a:sym typeface="Courier"/>
              </a:defRPr>
            </a:pPr>
          </a:p>
          <a:p>
            <a:pPr marL="0" indent="0" defTabSz="457200">
              <a:spcBef>
                <a:spcPts val="0"/>
              </a:spcBef>
              <a:buSzTx/>
              <a:buNone/>
              <a:defRPr sz="1700">
                <a:solidFill>
                  <a:srgbClr val="007000"/>
                </a:solidFill>
                <a:latin typeface="Courier"/>
                <a:ea typeface="Courier"/>
                <a:cs typeface="Courier"/>
                <a:sym typeface="Courier"/>
              </a:defRPr>
            </a:pPr>
            <a:r>
              <a:t>    return 0;</a:t>
            </a:r>
          </a:p>
          <a:p>
            <a:pPr marL="0" indent="0" defTabSz="457200">
              <a:spcBef>
                <a:spcPts val="0"/>
              </a:spcBef>
              <a:buSzTx/>
              <a:buNone/>
              <a:defRPr sz="1700">
                <a:solidFill>
                  <a:srgbClr val="007000"/>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3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3" name="Const loop unrolling"/>
          <p:cNvSpPr txBox="1"/>
          <p:nvPr>
            <p:ph type="title"/>
          </p:nvPr>
        </p:nvSpPr>
        <p:spPr>
          <a:prstGeom prst="rect">
            <a:avLst/>
          </a:prstGeom>
        </p:spPr>
        <p:txBody>
          <a:bodyPr/>
          <a:lstStyle/>
          <a:p>
            <a:pPr/>
            <a:r>
              <a:t>Const loop unrolling</a:t>
            </a:r>
          </a:p>
        </p:txBody>
      </p:sp>
      <p:sp>
        <p:nvSpPr>
          <p:cNvPr id="1144" name="sum(int*, int):…"/>
          <p:cNvSpPr txBox="1"/>
          <p:nvPr>
            <p:ph type="body" idx="1"/>
          </p:nvPr>
        </p:nvSpPr>
        <p:spPr>
          <a:prstGeom prst="rect">
            <a:avLst/>
          </a:prstGeom>
        </p:spPr>
        <p:txBody>
          <a:bodyPr/>
          <a:lstStyle/>
          <a:p>
            <a:pPr marL="0" indent="0" defTabSz="256031">
              <a:spcBef>
                <a:spcPts val="0"/>
              </a:spcBef>
              <a:buSzTx/>
              <a:buNone/>
              <a:defRPr sz="672">
                <a:solidFill>
                  <a:srgbClr val="007000"/>
                </a:solidFill>
                <a:latin typeface="Courier"/>
                <a:ea typeface="Courier"/>
                <a:cs typeface="Courier"/>
                <a:sym typeface="Courier"/>
              </a:defRPr>
            </a:pPr>
            <a:r>
              <a:rPr sz="1848"/>
              <a:t>sum(int*, </a:t>
            </a:r>
            <a:r>
              <a:rPr sz="1624"/>
              <a:t>int):</a:t>
            </a:r>
            <a:endParaRPr sz="1624"/>
          </a:p>
          <a:p>
            <a:pPr marL="0" indent="0" defTabSz="199136">
              <a:spcBef>
                <a:spcPts val="0"/>
              </a:spcBef>
              <a:buSzTx/>
              <a:buNone/>
              <a:defRPr sz="1624"/>
            </a:pPr>
            <a:r>
              <a:t>    lea     eax, [rdi+rsi*4]</a:t>
            </a:r>
          </a:p>
          <a:p>
            <a:pPr marL="0" indent="0" defTabSz="199136">
              <a:spcBef>
                <a:spcPts val="0"/>
              </a:spcBef>
              <a:buSzTx/>
              <a:buNone/>
              <a:defRPr sz="1624"/>
            </a:pPr>
            <a:r>
              <a:t>    lea     ecx, [rdi+4]</a:t>
            </a:r>
          </a:p>
          <a:p>
            <a:pPr marL="0" indent="0" defTabSz="199136">
              <a:spcBef>
                <a:spcPts val="0"/>
              </a:spcBef>
              <a:buSzTx/>
              <a:buNone/>
              <a:defRPr sz="1624"/>
            </a:pPr>
            <a:r>
              <a:t>    add     eax, rdi</a:t>
            </a:r>
          </a:p>
          <a:p>
            <a:pPr marL="0" indent="0" defTabSz="199136">
              <a:spcBef>
                <a:spcPts val="0"/>
              </a:spcBef>
              <a:buSzTx/>
              <a:buNone/>
              <a:defRPr sz="1624"/>
            </a:pPr>
            <a:r>
              <a:t>    xor     edx, edx</a:t>
            </a:r>
          </a:p>
          <a:p>
            <a:pPr marL="0" indent="0" defTabSz="199136">
              <a:spcBef>
                <a:spcPts val="0"/>
              </a:spcBef>
              <a:buSzTx/>
              <a:buNone/>
              <a:defRPr sz="1624"/>
            </a:pPr>
            <a:r>
              <a:t>    cmp     ecx, eax</a:t>
            </a:r>
          </a:p>
          <a:p>
            <a:pPr marL="0" indent="0" defTabSz="199136">
              <a:spcBef>
                <a:spcPts val="0"/>
              </a:spcBef>
              <a:buSzTx/>
              <a:buNone/>
              <a:defRPr sz="1624"/>
            </a:pPr>
            <a:r>
              <a:t>    je      .L1</a:t>
            </a:r>
          </a:p>
          <a:p>
            <a:pPr marL="0" indent="0" defTabSz="199136">
              <a:spcBef>
                <a:spcPts val="0"/>
              </a:spcBef>
              <a:buSzTx/>
              <a:buNone/>
              <a:defRPr sz="1624"/>
            </a:pPr>
            <a:r>
              <a:t>    cmp     ecx, 4</a:t>
            </a:r>
          </a:p>
          <a:p>
            <a:pPr marL="0" indent="0" defTabSz="199136">
              <a:spcBef>
                <a:spcPts val="0"/>
              </a:spcBef>
              <a:buSzTx/>
              <a:buNone/>
              <a:defRPr sz="1624"/>
            </a:pPr>
            <a:r>
              <a:t>    jbe     .L2</a:t>
            </a:r>
          </a:p>
          <a:p>
            <a:pPr marL="0" indent="0" defTabSz="199136">
              <a:spcBef>
                <a:spcPts val="0"/>
              </a:spcBef>
              <a:buSzTx/>
              <a:buNone/>
              <a:defRPr sz="1624"/>
            </a:pPr>
          </a:p>
          <a:p>
            <a:pPr marL="0" indent="0" defTabSz="199136">
              <a:spcBef>
                <a:spcPts val="0"/>
              </a:spcBef>
              <a:buSzTx/>
              <a:buNone/>
              <a:defRPr sz="1624"/>
            </a:pPr>
            <a:r>
              <a:t>    ; Loop with unrolled iterations</a:t>
            </a:r>
          </a:p>
          <a:p>
            <a:pPr marL="0" indent="0" defTabSz="199136">
              <a:spcBef>
                <a:spcPts val="0"/>
              </a:spcBef>
              <a:buSzTx/>
              <a:buNone/>
              <a:defRPr sz="1624"/>
            </a:pPr>
            <a:r>
              <a:t>    xor     eax, eax</a:t>
            </a:r>
          </a:p>
          <a:p>
            <a:pPr marL="0" indent="0" defTabSz="199136">
              <a:spcBef>
                <a:spcPts val="0"/>
              </a:spcBef>
              <a:buSzTx/>
              <a:buNone/>
              <a:defRPr sz="1624"/>
            </a:pPr>
            <a:r>
              <a:t>    movsxd  rcx, edx</a:t>
            </a:r>
          </a:p>
          <a:p>
            <a:pPr marL="0" indent="0" defTabSz="199136">
              <a:spcBef>
                <a:spcPts val="0"/>
              </a:spcBef>
              <a:buSzTx/>
              <a:buNone/>
              <a:defRPr sz="1624"/>
            </a:pPr>
            <a:r>
              <a:t>    add     edx, 4</a:t>
            </a:r>
          </a:p>
          <a:p>
            <a:pPr marL="0" indent="0" defTabSz="199136">
              <a:spcBef>
                <a:spcPts val="0"/>
              </a:spcBef>
              <a:buSzTx/>
              <a:buNone/>
              <a:defRPr sz="1624"/>
            </a:pPr>
            <a:r>
              <a:t>    add     eax, DWORD PTR [rdi+rcx*4]</a:t>
            </a:r>
          </a:p>
          <a:p>
            <a:pPr marL="0" indent="0" defTabSz="199136">
              <a:spcBef>
                <a:spcPts val="0"/>
              </a:spcBef>
              <a:buSzTx/>
              <a:buNone/>
              <a:defRPr sz="1624"/>
            </a:pPr>
            <a:r>
              <a:t>    add     eax, DWORD PTR [rdi+rcx*4+4]</a:t>
            </a:r>
          </a:p>
          <a:p>
            <a:pPr marL="0" indent="0" defTabSz="199136">
              <a:spcBef>
                <a:spcPts val="0"/>
              </a:spcBef>
              <a:buSzTx/>
              <a:buNone/>
              <a:defRPr sz="1624"/>
            </a:pPr>
            <a:r>
              <a:t>    add     eax, DWORD PTR [rdi+rcx*4+8]</a:t>
            </a:r>
          </a:p>
          <a:p>
            <a:pPr marL="0" indent="0" defTabSz="199136">
              <a:spcBef>
                <a:spcPts val="0"/>
              </a:spcBef>
              <a:buSzTx/>
              <a:buNone/>
              <a:defRPr sz="1624"/>
            </a:pPr>
            <a:r>
              <a:t>    add     eax, DWORD PTR [rdi+rcx*4+12]</a:t>
            </a:r>
          </a:p>
          <a:p>
            <a:pPr marL="0" indent="0" defTabSz="199136">
              <a:spcBef>
                <a:spcPts val="0"/>
              </a:spcBef>
              <a:buSzTx/>
              <a:buNone/>
              <a:defRPr sz="1624"/>
            </a:pPr>
            <a:r>
              <a:t>    cmp     edx, ecx</a:t>
            </a:r>
          </a:p>
          <a:p>
            <a:pPr marL="0" indent="0" defTabSz="199136">
              <a:spcBef>
                <a:spcPts val="0"/>
              </a:spcBef>
              <a:buSzTx/>
              <a:buNone/>
              <a:defRPr sz="1624"/>
            </a:pPr>
            <a:r>
              <a:t>    jb      .L3</a:t>
            </a:r>
          </a:p>
          <a:p>
            <a:pPr marL="0" indent="0" defTabSz="199136">
              <a:spcBef>
                <a:spcPts val="0"/>
              </a:spcBef>
              <a:buSzTx/>
              <a:buNone/>
              <a:defRPr sz="1624"/>
            </a:pPr>
          </a:p>
          <a:p>
            <a:pPr marL="0" indent="0" defTabSz="199136">
              <a:spcBef>
                <a:spcPts val="0"/>
              </a:spcBef>
              <a:buSzTx/>
              <a:buNone/>
              <a:defRPr sz="1624"/>
            </a:pPr>
            <a:r>
              <a:t>.L1:</a:t>
            </a:r>
          </a:p>
          <a:p>
            <a:pPr marL="0" indent="0" defTabSz="199136">
              <a:spcBef>
                <a:spcPts val="0"/>
              </a:spcBef>
              <a:buSzTx/>
              <a:buNone/>
              <a:defRPr sz="1624"/>
            </a:pPr>
            <a:r>
              <a:t>    ret</a:t>
            </a:r>
          </a:p>
          <a:p>
            <a:pPr marL="0" indent="0" defTabSz="199136">
              <a:spcBef>
                <a:spcPts val="0"/>
              </a:spcBef>
              <a:buSzTx/>
              <a:buNone/>
              <a:defRPr sz="1624"/>
            </a:pPr>
          </a:p>
          <a:p>
            <a:pPr marL="0" indent="0" defTabSz="199136">
              <a:spcBef>
                <a:spcPts val="0"/>
              </a:spcBef>
              <a:buSzTx/>
              <a:buNone/>
              <a:defRPr sz="1624"/>
            </a:pPr>
            <a:r>
              <a:t>.L2:</a:t>
            </a:r>
          </a:p>
          <a:p>
            <a:pPr marL="0" indent="0" defTabSz="199136">
              <a:spcBef>
                <a:spcPts val="0"/>
              </a:spcBef>
              <a:buSzTx/>
              <a:buNone/>
              <a:defRPr sz="1624"/>
            </a:pPr>
            <a:r>
              <a:t>    ; Handle remaining elements if size is not a multiple of 4</a:t>
            </a:r>
          </a:p>
          <a:p>
            <a:pPr marL="0" indent="0" defTabSz="199136">
              <a:spcBef>
                <a:spcPts val="0"/>
              </a:spcBef>
              <a:buSzTx/>
              <a:buNone/>
              <a:defRPr sz="1624"/>
            </a:pPr>
            <a:r>
              <a:t>    xor     eax, eax</a:t>
            </a:r>
          </a:p>
          <a:p>
            <a:pPr marL="0" indent="0" defTabSz="199136">
              <a:spcBef>
                <a:spcPts val="0"/>
              </a:spcBef>
              <a:buSzTx/>
              <a:buNone/>
              <a:defRPr sz="1624"/>
            </a:pPr>
            <a:r>
              <a:t>    movsxd  rcx, edx</a:t>
            </a:r>
          </a:p>
          <a:p>
            <a:pPr marL="0" indent="0" defTabSz="199136">
              <a:spcBef>
                <a:spcPts val="0"/>
              </a:spcBef>
              <a:buSzTx/>
              <a:buNone/>
              <a:defRPr sz="1624"/>
            </a:pPr>
            <a:r>
              <a:t>    add     edx, 1</a:t>
            </a:r>
          </a:p>
          <a:p>
            <a:pPr marL="0" indent="0" defTabSz="199136">
              <a:spcBef>
                <a:spcPts val="0"/>
              </a:spcBef>
              <a:buSzTx/>
              <a:buNone/>
              <a:defRPr sz="1624"/>
            </a:pPr>
            <a:r>
              <a:t>    add     eax, DWORD PTR [rdi+rcx*4]</a:t>
            </a:r>
          </a:p>
          <a:p>
            <a:pPr marL="0" indent="0" defTabSz="199136">
              <a:spcBef>
                <a:spcPts val="0"/>
              </a:spcBef>
              <a:buSzTx/>
              <a:buNone/>
              <a:defRPr sz="1624"/>
            </a:pPr>
            <a:r>
              <a:t>    cmp     edx, ecx</a:t>
            </a:r>
          </a:p>
          <a:p>
            <a:pPr marL="0" indent="0" defTabSz="199136">
              <a:spcBef>
                <a:spcPts val="0"/>
              </a:spcBef>
              <a:buSzTx/>
              <a:buNone/>
              <a:defRPr sz="1624"/>
            </a:pPr>
            <a:r>
              <a:t>    jb      .L2</a:t>
            </a:r>
          </a:p>
          <a:p>
            <a:pPr marL="0" indent="0" defTabSz="199136">
              <a:spcBef>
                <a:spcPts val="0"/>
              </a:spcBef>
              <a:buSzTx/>
              <a:buNone/>
              <a:defRPr sz="1624"/>
            </a:pPr>
          </a:p>
          <a:p>
            <a:pPr marL="0" indent="0" defTabSz="199136">
              <a:spcBef>
                <a:spcPts val="0"/>
              </a:spcBef>
              <a:buSzTx/>
              <a:buNone/>
              <a:defRPr sz="1624"/>
            </a:pPr>
            <a:r>
              <a:t>.L3:</a:t>
            </a:r>
          </a:p>
          <a:p>
            <a:pPr marL="0" indent="0" defTabSz="199136">
              <a:spcBef>
                <a:spcPts val="0"/>
              </a:spcBef>
              <a:buSzTx/>
              <a:buNone/>
              <a:defRPr sz="1624"/>
            </a:pPr>
            <a:r>
              <a:t>    ret</a:t>
            </a:r>
          </a:p>
          <a:p>
            <a:pPr marL="0" indent="0" defTabSz="199136">
              <a:spcBef>
                <a:spcPts val="0"/>
              </a:spcBef>
              <a:buSzTx/>
              <a:buNone/>
              <a:defRPr sz="1624"/>
            </a:pPr>
          </a:p>
          <a:p>
            <a:pPr marL="0" indent="0" defTabSz="199136">
              <a:spcBef>
                <a:spcPts val="0"/>
              </a:spcBef>
              <a:buSzTx/>
              <a:buNone/>
              <a:defRPr sz="1624"/>
            </a:pPr>
            <a:r>
              <a:t>main:</a:t>
            </a:r>
          </a:p>
          <a:p>
            <a:pPr marL="0" indent="0" defTabSz="199136">
              <a:spcBef>
                <a:spcPts val="0"/>
              </a:spcBef>
              <a:buSzTx/>
              <a:buNone/>
              <a:defRPr sz="1624"/>
            </a:pPr>
            <a:r>
              <a:t>    ; ...</a:t>
            </a:r>
          </a:p>
          <a:p>
            <a:pPr marL="0" indent="0" defTabSz="199136">
              <a:spcBef>
                <a:spcPts val="0"/>
              </a:spcBef>
              <a:buSzTx/>
              <a:buNone/>
              <a:defRPr sz="1624"/>
            </a:pPr>
            <a:r>
              <a:t>    ; assembly code for main function</a:t>
            </a:r>
          </a:p>
          <a:p>
            <a:pPr marL="0" indent="0" defTabSz="199136">
              <a:spcBef>
                <a:spcPts val="0"/>
              </a:spcBef>
              <a:buSzTx/>
              <a:buNone/>
              <a:defRPr sz="728"/>
            </a:pPr>
            <a:r>
              <a:t>    ; ...</a:t>
            </a:r>
          </a:p>
        </p:txBody>
      </p:sp>
    </p:spTree>
  </p:cSld>
  <p:clrMapOvr>
    <a:masterClrMapping/>
  </p:clrMapOvr>
  <p:transition xmlns:p14="http://schemas.microsoft.com/office/powerpoint/2010/main" spd="med" advClick="1"/>
</p:sld>
</file>

<file path=ppt/slides/slide3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6" name="Const"/>
          <p:cNvSpPr txBox="1"/>
          <p:nvPr>
            <p:ph type="title"/>
          </p:nvPr>
        </p:nvSpPr>
        <p:spPr>
          <a:prstGeom prst="rect">
            <a:avLst/>
          </a:prstGeom>
        </p:spPr>
        <p:txBody>
          <a:bodyPr/>
          <a:lstStyle/>
          <a:p>
            <a:pPr/>
            <a:r>
              <a:t>Const</a:t>
            </a:r>
          </a:p>
        </p:txBody>
      </p:sp>
      <p:sp>
        <p:nvSpPr>
          <p:cNvPr id="1147" name="template&lt; typename Type &gt;…"/>
          <p:cNvSpPr txBox="1"/>
          <p:nvPr>
            <p:ph type="body" idx="1"/>
          </p:nvPr>
        </p:nvSpPr>
        <p:spPr>
          <a:prstGeom prst="rect">
            <a:avLst/>
          </a:prstGeom>
        </p:spPr>
        <p:txBody>
          <a:bodyPr/>
          <a:lstStyle/>
          <a:p>
            <a:pPr marL="0" indent="0" defTabSz="457200">
              <a:spcBef>
                <a:spcPts val="0"/>
              </a:spcBef>
              <a:buSzTx/>
              <a:buNone/>
              <a:defRPr sz="3100">
                <a:solidFill>
                  <a:srgbClr val="007000"/>
                </a:solidFill>
                <a:latin typeface="Courier"/>
                <a:ea typeface="Courier"/>
                <a:cs typeface="Courier"/>
                <a:sym typeface="Courier"/>
              </a:defRPr>
            </a:pPr>
            <a:r>
              <a:t>template&lt; typename Type &gt; </a:t>
            </a:r>
          </a:p>
          <a:p>
            <a:pPr marL="0" indent="0" defTabSz="457200">
              <a:spcBef>
                <a:spcPts val="0"/>
              </a:spcBef>
              <a:buSzTx/>
              <a:buNone/>
              <a:defRPr sz="3100">
                <a:solidFill>
                  <a:srgbClr val="272727"/>
                </a:solidFill>
                <a:latin typeface="Courier"/>
                <a:ea typeface="Courier"/>
                <a:cs typeface="Courier"/>
                <a:sym typeface="Courier"/>
              </a:defRPr>
            </a:pPr>
            <a:r>
              <a:t>constexpr Type max_( Type a, Type b ) </a:t>
            </a:r>
          </a:p>
          <a:p>
            <a:pPr marL="0" indent="0" defTabSz="457200">
              <a:spcBef>
                <a:spcPts val="0"/>
              </a:spcBef>
              <a:buSzTx/>
              <a:buNone/>
              <a:defRPr sz="3100">
                <a:solidFill>
                  <a:srgbClr val="272727"/>
                </a:solidFill>
                <a:latin typeface="Courier"/>
                <a:ea typeface="Courier"/>
                <a:cs typeface="Courier"/>
                <a:sym typeface="Courier"/>
              </a:defRPr>
            </a:pPr>
            <a:r>
              <a:t>{ </a:t>
            </a:r>
          </a:p>
          <a:p>
            <a:pPr marL="0" indent="0" defTabSz="457200">
              <a:spcBef>
                <a:spcPts val="0"/>
              </a:spcBef>
              <a:buSzTx/>
              <a:buNone/>
              <a:defRPr sz="3100">
                <a:solidFill>
                  <a:srgbClr val="272727"/>
                </a:solidFill>
                <a:latin typeface="Courier"/>
                <a:ea typeface="Courier"/>
                <a:cs typeface="Courier"/>
                <a:sym typeface="Courier"/>
              </a:defRPr>
            </a:pPr>
            <a:r>
              <a:t>    return a &lt; b ? b : a; </a:t>
            </a:r>
          </a:p>
          <a:p>
            <a:pPr marL="0" indent="0" defTabSz="457200">
              <a:spcBef>
                <a:spcPts val="0"/>
              </a:spcBef>
              <a:buSzTx/>
              <a:buNone/>
              <a:defRPr sz="3100">
                <a:solidFill>
                  <a:srgbClr val="272727"/>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3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9" name="Double-click to edit"/>
          <p:cNvSpPr txBox="1"/>
          <p:nvPr>
            <p:ph type="title"/>
          </p:nvPr>
        </p:nvSpPr>
        <p:spPr>
          <a:xfrm>
            <a:off x="3962400" y="549276"/>
            <a:ext cx="16459200" cy="2286003"/>
          </a:xfrm>
          <a:prstGeom prst="rect">
            <a:avLst/>
          </a:prstGeom>
        </p:spPr>
        <p:txBody>
          <a:bodyPr/>
          <a:lstStyle/>
          <a:p>
            <a:pPr/>
            <a:r>
              <a:t>Compose</a:t>
            </a:r>
          </a:p>
        </p:txBody>
      </p:sp>
      <p:pic>
        <p:nvPicPr>
          <p:cNvPr id="1150" name="Screenshot 2023-07-21 at 1.48.07 PM.png" descr="Screenshot 2023-07-21 at 1.48.07 PM.png"/>
          <p:cNvPicPr>
            <a:picLocks noChangeAspect="1"/>
          </p:cNvPicPr>
          <p:nvPr/>
        </p:nvPicPr>
        <p:blipFill>
          <a:blip r:embed="rId2">
            <a:extLst/>
          </a:blip>
          <a:stretch>
            <a:fillRect/>
          </a:stretch>
        </p:blipFill>
        <p:spPr>
          <a:xfrm>
            <a:off x="3048000" y="3614420"/>
            <a:ext cx="18288000" cy="9372601"/>
          </a:xfrm>
          <a:prstGeom prst="rect">
            <a:avLst/>
          </a:prstGeom>
          <a:ln w="12700">
            <a:miter lim="400000"/>
          </a:ln>
        </p:spPr>
      </p:pic>
    </p:spTree>
  </p:cSld>
  <p:clrMapOvr>
    <a:masterClrMapping/>
  </p:clrMapOvr>
  <p:transition xmlns:p14="http://schemas.microsoft.com/office/powerpoint/2010/main" spd="med" advClick="1"/>
</p:sld>
</file>

<file path=ppt/slides/slide3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2" name="Const"/>
          <p:cNvSpPr txBox="1"/>
          <p:nvPr>
            <p:ph type="title"/>
          </p:nvPr>
        </p:nvSpPr>
        <p:spPr>
          <a:prstGeom prst="rect">
            <a:avLst/>
          </a:prstGeom>
        </p:spPr>
        <p:txBody>
          <a:bodyPr/>
          <a:lstStyle/>
          <a:p>
            <a:pPr/>
            <a:r>
              <a:t>Const</a:t>
            </a:r>
          </a:p>
        </p:txBody>
      </p:sp>
      <p:sp>
        <p:nvSpPr>
          <p:cNvPr id="115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154" name="Screenshot 2024-01-11 at 9.28.41 AM.png" descr="Screenshot 2024-01-11 at 9.28.41 AM.png"/>
          <p:cNvPicPr>
            <a:picLocks noChangeAspect="1"/>
          </p:cNvPicPr>
          <p:nvPr/>
        </p:nvPicPr>
        <p:blipFill>
          <a:blip r:embed="rId2">
            <a:extLst/>
          </a:blip>
          <a:stretch>
            <a:fillRect/>
          </a:stretch>
        </p:blipFill>
        <p:spPr>
          <a:xfrm>
            <a:off x="3439715" y="618156"/>
            <a:ext cx="16979700" cy="10952140"/>
          </a:xfrm>
          <a:prstGeom prst="rect">
            <a:avLst/>
          </a:prstGeom>
          <a:ln w="12700">
            <a:miter lim="400000"/>
          </a:ln>
        </p:spPr>
      </p:pic>
    </p:spTree>
  </p:cSld>
  <p:clrMapOvr>
    <a:masterClrMapping/>
  </p:clrMapOvr>
  <p:transition xmlns:p14="http://schemas.microsoft.com/office/powerpoint/2010/main" spd="med" advClick="1"/>
</p:sld>
</file>

<file path=ppt/slides/slide3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 name="Const"/>
          <p:cNvSpPr txBox="1"/>
          <p:nvPr>
            <p:ph type="title"/>
          </p:nvPr>
        </p:nvSpPr>
        <p:spPr>
          <a:prstGeom prst="rect">
            <a:avLst/>
          </a:prstGeom>
        </p:spPr>
        <p:txBody>
          <a:bodyPr/>
          <a:lstStyle/>
          <a:p>
            <a:pPr/>
            <a:r>
              <a:t>Const</a:t>
            </a:r>
          </a:p>
        </p:txBody>
      </p:sp>
      <p:sp>
        <p:nvSpPr>
          <p:cNvPr id="115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158" name="Screenshot 2024-01-11 at 9.29.04 AM.png" descr="Screenshot 2024-01-11 at 9.29.04 AM.png"/>
          <p:cNvPicPr>
            <a:picLocks noChangeAspect="1"/>
          </p:cNvPicPr>
          <p:nvPr/>
        </p:nvPicPr>
        <p:blipFill>
          <a:blip r:embed="rId2">
            <a:extLst/>
          </a:blip>
          <a:stretch>
            <a:fillRect/>
          </a:stretch>
        </p:blipFill>
        <p:spPr>
          <a:xfrm>
            <a:off x="37802" y="857079"/>
            <a:ext cx="19860500" cy="3644129"/>
          </a:xfrm>
          <a:prstGeom prst="rect">
            <a:avLst/>
          </a:prstGeom>
          <a:ln w="12700">
            <a:miter lim="400000"/>
          </a:ln>
        </p:spPr>
      </p:pic>
    </p:spTree>
  </p:cSld>
  <p:clrMapOvr>
    <a:masterClrMapping/>
  </p:clrMapOvr>
  <p:transition xmlns:p14="http://schemas.microsoft.com/office/powerpoint/2010/main" spd="med" advClick="1"/>
</p:sld>
</file>

<file path=ppt/slides/slide3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0" name="Const"/>
          <p:cNvSpPr txBox="1"/>
          <p:nvPr>
            <p:ph type="title"/>
          </p:nvPr>
        </p:nvSpPr>
        <p:spPr>
          <a:prstGeom prst="rect">
            <a:avLst/>
          </a:prstGeom>
        </p:spPr>
        <p:txBody>
          <a:bodyPr/>
          <a:lstStyle/>
          <a:p>
            <a:pPr/>
            <a:r>
              <a:t>Const</a:t>
            </a:r>
          </a:p>
        </p:txBody>
      </p:sp>
      <p:sp>
        <p:nvSpPr>
          <p:cNvPr id="116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3" name="Const"/>
          <p:cNvSpPr txBox="1"/>
          <p:nvPr>
            <p:ph type="title"/>
          </p:nvPr>
        </p:nvSpPr>
        <p:spPr>
          <a:prstGeom prst="rect">
            <a:avLst/>
          </a:prstGeom>
        </p:spPr>
        <p:txBody>
          <a:bodyPr/>
          <a:lstStyle/>
          <a:p>
            <a:pPr/>
            <a:r>
              <a:t>Const</a:t>
            </a:r>
          </a:p>
        </p:txBody>
      </p:sp>
      <p:sp>
        <p:nvSpPr>
          <p:cNvPr id="116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functions"/>
          <p:cNvSpPr txBox="1"/>
          <p:nvPr>
            <p:ph type="title"/>
          </p:nvPr>
        </p:nvSpPr>
        <p:spPr>
          <a:prstGeom prst="rect">
            <a:avLst/>
          </a:prstGeom>
        </p:spPr>
        <p:txBody>
          <a:bodyPr/>
          <a:lstStyle/>
          <a:p>
            <a:pPr/>
            <a:r>
              <a:t>functions</a:t>
            </a:r>
          </a:p>
        </p:txBody>
      </p:sp>
      <p:sp>
        <p:nvSpPr>
          <p:cNvPr id="236" name="template&lt;typename Lhs, typename Rhs&gt;…"/>
          <p:cNvSpPr txBox="1"/>
          <p:nvPr>
            <p:ph type="body" idx="1"/>
          </p:nvPr>
        </p:nvSpPr>
        <p:spPr>
          <a:prstGeom prst="rect">
            <a:avLst/>
          </a:prstGeom>
        </p:spPr>
        <p:txBody>
          <a:bodyPr/>
          <a:lstStyle/>
          <a:p>
            <a:pPr marL="0" indent="0" defTabSz="457200">
              <a:spcBef>
                <a:spcPts val="0"/>
              </a:spcBef>
              <a:buSzTx/>
              <a:buNone/>
              <a:defRPr sz="1400">
                <a:solidFill>
                  <a:srgbClr val="569CD6"/>
                </a:solidFill>
                <a:latin typeface="Menlo Regular"/>
                <a:ea typeface="Menlo Regular"/>
                <a:cs typeface="Menlo Regular"/>
                <a:sym typeface="Menlo Regular"/>
              </a:defRPr>
            </a:pPr>
            <a:r>
              <a:t>template</a:t>
            </a:r>
            <a:r>
              <a:rPr>
                <a:solidFill>
                  <a:srgbClr val="E6E6E6"/>
                </a:solidFill>
              </a:rPr>
              <a:t>&lt;</a:t>
            </a:r>
            <a:r>
              <a:t>typename</a:t>
            </a:r>
            <a:r>
              <a:rPr>
                <a:solidFill>
                  <a:srgbClr val="E6E6E6"/>
                </a:solidFill>
              </a:rPr>
              <a:t> Lhs, </a:t>
            </a:r>
            <a:r>
              <a:t>typename</a:t>
            </a:r>
            <a:r>
              <a:rPr>
                <a:solidFill>
                  <a:srgbClr val="E6E6E6"/>
                </a:solidFill>
              </a:rPr>
              <a:t> Rhs&gt;</a:t>
            </a:r>
            <a:endParaRPr>
              <a:solidFill>
                <a:srgbClr val="E6E6E6"/>
              </a:solidFill>
            </a:endParaRPr>
          </a:p>
          <a:p>
            <a:pPr marL="0" indent="0" defTabSz="457200">
              <a:spcBef>
                <a:spcPts val="0"/>
              </a:spcBef>
              <a:buSzTx/>
              <a:buNone/>
              <a:defRPr sz="1400">
                <a:solidFill>
                  <a:srgbClr val="E6E6E6"/>
                </a:solidFill>
                <a:latin typeface="Menlo Regular"/>
                <a:ea typeface="Menlo Regular"/>
                <a:cs typeface="Menlo Regular"/>
                <a:sym typeface="Menlo Regular"/>
              </a:defRPr>
            </a:pPr>
            <a:r>
              <a:rPr>
                <a:solidFill>
                  <a:srgbClr val="569CD6"/>
                </a:solidFill>
              </a:rPr>
              <a:t>a</a:t>
            </a:r>
            <a:r>
              <a:rPr sz="2300">
                <a:solidFill>
                  <a:srgbClr val="569CD6"/>
                </a:solidFill>
              </a:rPr>
              <a:t>uto</a:t>
            </a:r>
            <a:r>
              <a:rPr sz="2300"/>
              <a:t> </a:t>
            </a:r>
            <a:r>
              <a:rPr sz="2300">
                <a:solidFill>
                  <a:srgbClr val="01CFFF"/>
                </a:solidFill>
              </a:rPr>
              <a:t>Add</a:t>
            </a:r>
            <a:r>
              <a:rPr sz="2300"/>
              <a:t>(</a:t>
            </a:r>
            <a:r>
              <a:rPr sz="2300">
                <a:solidFill>
                  <a:srgbClr val="569CD6"/>
                </a:solidFill>
              </a:rPr>
              <a:t>const</a:t>
            </a:r>
            <a:r>
              <a:rPr sz="2300"/>
              <a:t> Lhs&amp; lhs, </a:t>
            </a:r>
            <a:r>
              <a:rPr sz="2300">
                <a:solidFill>
                  <a:srgbClr val="569CD6"/>
                </a:solidFill>
              </a:rPr>
              <a:t>const</a:t>
            </a:r>
            <a:r>
              <a:rPr sz="2300"/>
              <a:t> Rhs&amp; rhs) -&gt; </a:t>
            </a:r>
            <a:r>
              <a:rPr sz="2300">
                <a:solidFill>
                  <a:srgbClr val="01CFFF"/>
                </a:solidFill>
              </a:rPr>
              <a:t>decltype</a:t>
            </a:r>
            <a:r>
              <a:rPr sz="2300"/>
              <a:t>(lhs + rhs)</a:t>
            </a:r>
            <a:endParaRPr sz="2300"/>
          </a:p>
          <a:p>
            <a:pPr marL="0" indent="0" defTabSz="457200">
              <a:spcBef>
                <a:spcPts val="0"/>
              </a:spcBef>
              <a:buSzTx/>
              <a:buNone/>
              <a:defRPr sz="2300">
                <a:solidFill>
                  <a:srgbClr val="E6E6E6"/>
                </a:solidFill>
                <a:latin typeface="Menlo Regular"/>
                <a:ea typeface="Menlo Regular"/>
                <a:cs typeface="Menlo Regular"/>
                <a:sym typeface="Menlo Regular"/>
              </a:defRPr>
            </a:pPr>
            <a:r>
              <a:t>{</a:t>
            </a:r>
          </a:p>
          <a:p>
            <a:pPr marL="0" indent="0" defTabSz="457200">
              <a:spcBef>
                <a:spcPts val="0"/>
              </a:spcBef>
              <a:buSzTx/>
              <a:buNone/>
              <a:defRPr sz="2300">
                <a:solidFill>
                  <a:srgbClr val="E6E6E6"/>
                </a:solidFill>
                <a:latin typeface="Menlo Regular"/>
                <a:ea typeface="Menlo Regular"/>
                <a:cs typeface="Menlo Regular"/>
                <a:sym typeface="Menlo Regular"/>
              </a:defRPr>
            </a:pPr>
            <a:r>
              <a:t>    </a:t>
            </a:r>
            <a:r>
              <a:rPr>
                <a:solidFill>
                  <a:srgbClr val="569CD6"/>
                </a:solidFill>
              </a:rPr>
              <a:t>return</a:t>
            </a:r>
            <a:r>
              <a:t> lhs + rhs;</a:t>
            </a:r>
          </a:p>
          <a:p>
            <a:pPr marL="0" indent="0" defTabSz="457200">
              <a:spcBef>
                <a:spcPts val="0"/>
              </a:spcBef>
              <a:buSzTx/>
              <a:buNone/>
              <a:defRPr sz="2300">
                <a:solidFill>
                  <a:srgbClr val="E6E6E6"/>
                </a:solidFill>
                <a:latin typeface="Menlo Regular"/>
                <a:ea typeface="Menlo Regular"/>
                <a:cs typeface="Menlo Regular"/>
                <a:sym typeface="Menlo Regular"/>
              </a:defRPr>
            </a:pPr>
            <a:r>
              <a:t>}</a:t>
            </a:r>
          </a:p>
          <a:p>
            <a:pPr marL="0" indent="0" defTabSz="457200">
              <a:spcBef>
                <a:spcPts val="0"/>
              </a:spcBef>
              <a:buSzTx/>
              <a:buNone/>
              <a:defRPr sz="1400">
                <a:solidFill>
                  <a:srgbClr val="E6E6E6"/>
                </a:solidFill>
                <a:latin typeface="Menlo Regular"/>
                <a:ea typeface="Menlo Regular"/>
                <a:cs typeface="Menlo Regular"/>
                <a:sym typeface="Menlo Regular"/>
              </a:defRPr>
            </a:pPr>
          </a:p>
          <a:p>
            <a:pPr marL="0" indent="0" defTabSz="457200">
              <a:lnSpc>
                <a:spcPts val="6300"/>
              </a:lnSpc>
              <a:spcBef>
                <a:spcPts val="1200"/>
              </a:spcBef>
              <a:buSzTx/>
              <a:buNone/>
              <a:defRPr b="1" sz="2550">
                <a:solidFill>
                  <a:srgbClr val="E6E6E6"/>
                </a:solidFill>
              </a:defRPr>
            </a:pPr>
            <a:r>
              <a:t>Lets peek into Returning multiple values from a function</a:t>
            </a:r>
          </a:p>
          <a:p>
            <a:pPr marL="0" indent="0" defTabSz="457200">
              <a:spcBef>
                <a:spcPts val="0"/>
              </a:spcBef>
              <a:buSzTx/>
              <a:buNone/>
              <a:defRPr sz="2400">
                <a:solidFill>
                  <a:srgbClr val="E6E6E6"/>
                </a:solidFill>
              </a:defRPr>
            </a:pPr>
            <a:r>
              <a:t>Encapsulate the values in a named class or struct object. Requires the class or struct definition to be visible to the caller:</a:t>
            </a:r>
          </a:p>
          <a:p>
            <a:pPr marL="0" indent="0" defTabSz="457200">
              <a:spcBef>
                <a:spcPts val="0"/>
              </a:spcBef>
              <a:buSzTx/>
              <a:buNone/>
              <a:defRPr sz="2400">
                <a:solidFill>
                  <a:srgbClr val="E6E6E6"/>
                </a:solidFill>
              </a:defRPr>
            </a:pPr>
          </a:p>
          <a:p>
            <a:pPr marL="0" indent="0" defTabSz="457200">
              <a:spcBef>
                <a:spcPts val="0"/>
              </a:spcBef>
              <a:buSzTx/>
              <a:buNone/>
              <a:defRPr sz="1500">
                <a:solidFill>
                  <a:srgbClr val="01CFFF"/>
                </a:solidFill>
                <a:latin typeface="Menlo Regular"/>
                <a:ea typeface="Menlo Regular"/>
                <a:cs typeface="Menlo Regular"/>
                <a:sym typeface="Menlo Regular"/>
              </a:defRPr>
            </a:pPr>
            <a:r>
              <a:t>#include &lt;string&gt;</a:t>
            </a:r>
            <a:endParaRPr>
              <a:solidFill>
                <a:srgbClr val="E6E6E6"/>
              </a:solidFill>
            </a:endParaRPr>
          </a:p>
          <a:p>
            <a:pPr marL="0" indent="0" defTabSz="457200">
              <a:spcBef>
                <a:spcPts val="0"/>
              </a:spcBef>
              <a:buSzTx/>
              <a:buNone/>
              <a:defRPr sz="1500">
                <a:solidFill>
                  <a:srgbClr val="01CFFF"/>
                </a:solidFill>
                <a:latin typeface="Menlo Regular"/>
                <a:ea typeface="Menlo Regular"/>
                <a:cs typeface="Menlo Regular"/>
                <a:sym typeface="Menlo Regular"/>
              </a:defRPr>
            </a:pPr>
            <a:r>
              <a:t>#include &lt;iostream&gt;</a:t>
            </a:r>
            <a:endParaRPr>
              <a:solidFill>
                <a:srgbClr val="E6E6E6"/>
              </a:solidFill>
            </a:endParaRPr>
          </a:p>
          <a:p>
            <a:pPr marL="0" indent="0" defTabSz="457200">
              <a:spcBef>
                <a:spcPts val="0"/>
              </a:spcBef>
              <a:buSzTx/>
              <a:buNone/>
              <a:defRPr sz="1500">
                <a:solidFill>
                  <a:srgbClr val="E6E6E6"/>
                </a:solidFill>
                <a:latin typeface="Menlo Regular"/>
                <a:ea typeface="Menlo Regular"/>
                <a:cs typeface="Menlo Regular"/>
                <a:sym typeface="Menlo Regular"/>
              </a:defRPr>
            </a:pPr>
          </a:p>
          <a:p>
            <a:pPr marL="0" indent="0" defTabSz="457200">
              <a:spcBef>
                <a:spcPts val="0"/>
              </a:spcBef>
              <a:buSzTx/>
              <a:buNone/>
              <a:defRPr sz="1500">
                <a:solidFill>
                  <a:srgbClr val="569CD6"/>
                </a:solidFill>
                <a:latin typeface="Menlo Regular"/>
                <a:ea typeface="Menlo Regular"/>
                <a:cs typeface="Menlo Regular"/>
                <a:sym typeface="Menlo Regular"/>
              </a:defRPr>
            </a:pPr>
            <a:r>
              <a:t>using</a:t>
            </a:r>
            <a:r>
              <a:rPr>
                <a:solidFill>
                  <a:srgbClr val="E6E6E6"/>
                </a:solidFill>
              </a:rPr>
              <a:t> </a:t>
            </a:r>
            <a:r>
              <a:t>namespace</a:t>
            </a:r>
            <a:r>
              <a:rPr>
                <a:solidFill>
                  <a:srgbClr val="E6E6E6"/>
                </a:solidFill>
              </a:rPr>
              <a:t> </a:t>
            </a:r>
            <a:r>
              <a:t>std</a:t>
            </a:r>
            <a:r>
              <a:rPr>
                <a:solidFill>
                  <a:srgbClr val="E6E6E6"/>
                </a:solidFill>
              </a:rPr>
              <a:t>;</a:t>
            </a:r>
            <a:endParaRPr>
              <a:solidFill>
                <a:srgbClr val="E6E6E6"/>
              </a:solidFill>
            </a:endParaRPr>
          </a:p>
          <a:p>
            <a:pPr marL="0" indent="0" defTabSz="457200">
              <a:spcBef>
                <a:spcPts val="0"/>
              </a:spcBef>
              <a:buSzTx/>
              <a:buNone/>
              <a:defRPr sz="1500">
                <a:solidFill>
                  <a:srgbClr val="E6E6E6"/>
                </a:solidFill>
                <a:latin typeface="Menlo Regular"/>
                <a:ea typeface="Menlo Regular"/>
                <a:cs typeface="Menlo Regular"/>
                <a:sym typeface="Menlo Regular"/>
              </a:defRPr>
            </a:pPr>
          </a:p>
          <a:p>
            <a:pPr marL="0" indent="0" defTabSz="457200">
              <a:spcBef>
                <a:spcPts val="0"/>
              </a:spcBef>
              <a:buSzTx/>
              <a:buNone/>
              <a:defRPr sz="1500">
                <a:solidFill>
                  <a:srgbClr val="569CD6"/>
                </a:solidFill>
                <a:latin typeface="Menlo Regular"/>
                <a:ea typeface="Menlo Regular"/>
                <a:cs typeface="Menlo Regular"/>
                <a:sym typeface="Menlo Regular"/>
              </a:defRPr>
            </a:pPr>
            <a:r>
              <a:t>struct</a:t>
            </a:r>
            <a:r>
              <a:rPr>
                <a:solidFill>
                  <a:srgbClr val="E6E6E6"/>
                </a:solidFill>
              </a:rPr>
              <a:t> </a:t>
            </a:r>
            <a:r>
              <a:rPr>
                <a:solidFill>
                  <a:srgbClr val="01CFFF"/>
                </a:solidFill>
              </a:rPr>
              <a:t>S</a:t>
            </a:r>
            <a:endParaRPr>
              <a:solidFill>
                <a:srgbClr val="E6E6E6"/>
              </a:solidFill>
            </a:endParaRPr>
          </a:p>
          <a:p>
            <a:pPr marL="0" indent="0" defTabSz="457200">
              <a:spcBef>
                <a:spcPts val="0"/>
              </a:spcBef>
              <a:buSzTx/>
              <a:buNone/>
              <a:defRPr sz="1500">
                <a:solidFill>
                  <a:srgbClr val="E6E6E6"/>
                </a:solidFill>
                <a:latin typeface="Menlo Regular"/>
                <a:ea typeface="Menlo Regular"/>
                <a:cs typeface="Menlo Regular"/>
                <a:sym typeface="Menlo Regular"/>
              </a:defRPr>
            </a:pPr>
            <a:r>
              <a:t>{</a:t>
            </a:r>
          </a:p>
          <a:p>
            <a:pPr marL="0" indent="0" defTabSz="457200">
              <a:spcBef>
                <a:spcPts val="0"/>
              </a:spcBef>
              <a:buSzTx/>
              <a:buNone/>
              <a:defRPr sz="1500">
                <a:solidFill>
                  <a:srgbClr val="E6E6E6"/>
                </a:solidFill>
                <a:latin typeface="Menlo Regular"/>
                <a:ea typeface="Menlo Regular"/>
                <a:cs typeface="Menlo Regular"/>
                <a:sym typeface="Menlo Regular"/>
              </a:defRPr>
            </a:pPr>
            <a:r>
              <a:t>    </a:t>
            </a:r>
            <a:r>
              <a:rPr>
                <a:solidFill>
                  <a:srgbClr val="569CD6"/>
                </a:solidFill>
              </a:rPr>
              <a:t>string</a:t>
            </a:r>
            <a:r>
              <a:t> name;</a:t>
            </a:r>
          </a:p>
          <a:p>
            <a:pPr marL="0" indent="0" defTabSz="457200">
              <a:spcBef>
                <a:spcPts val="0"/>
              </a:spcBef>
              <a:buSzTx/>
              <a:buNone/>
              <a:defRPr sz="1500">
                <a:solidFill>
                  <a:srgbClr val="E6E6E6"/>
                </a:solidFill>
                <a:latin typeface="Menlo Regular"/>
                <a:ea typeface="Menlo Regular"/>
                <a:cs typeface="Menlo Regular"/>
                <a:sym typeface="Menlo Regular"/>
              </a:defRPr>
            </a:pPr>
            <a:r>
              <a:t>    </a:t>
            </a:r>
            <a:r>
              <a:rPr>
                <a:solidFill>
                  <a:srgbClr val="569CD6"/>
                </a:solidFill>
              </a:rPr>
              <a:t>int</a:t>
            </a:r>
            <a:r>
              <a:t> num;</a:t>
            </a:r>
          </a:p>
          <a:p>
            <a:pPr marL="0" indent="0" defTabSz="457200">
              <a:spcBef>
                <a:spcPts val="0"/>
              </a:spcBef>
              <a:buSzTx/>
              <a:buNone/>
              <a:defRPr sz="1500">
                <a:solidFill>
                  <a:srgbClr val="E6E6E6"/>
                </a:solidFill>
                <a:latin typeface="Menlo Regular"/>
                <a:ea typeface="Menlo Regular"/>
                <a:cs typeface="Menlo Regular"/>
                <a:sym typeface="Menlo Regular"/>
              </a:defRPr>
            </a:pPr>
            <a:r>
              <a:t>};</a:t>
            </a:r>
          </a:p>
          <a:p>
            <a:pPr marL="0" indent="0" defTabSz="457200">
              <a:spcBef>
                <a:spcPts val="0"/>
              </a:spcBef>
              <a:buSzTx/>
              <a:buNone/>
              <a:defRPr sz="1500">
                <a:solidFill>
                  <a:srgbClr val="E6E6E6"/>
                </a:solidFill>
                <a:latin typeface="Menlo Regular"/>
                <a:ea typeface="Menlo Regular"/>
                <a:cs typeface="Menlo Regular"/>
                <a:sym typeface="Menlo Regular"/>
              </a:defRPr>
            </a:pPr>
          </a:p>
          <a:p>
            <a:pPr marL="0" indent="0" defTabSz="457200">
              <a:spcBef>
                <a:spcPts val="0"/>
              </a:spcBef>
              <a:buSzTx/>
              <a:buNone/>
              <a:defRPr sz="1500">
                <a:solidFill>
                  <a:srgbClr val="E6E6E6"/>
                </a:solidFill>
                <a:latin typeface="Menlo Regular"/>
                <a:ea typeface="Menlo Regular"/>
                <a:cs typeface="Menlo Regular"/>
                <a:sym typeface="Menlo Regular"/>
              </a:defRPr>
            </a:pPr>
            <a:r>
              <a:t>S </a:t>
            </a:r>
            <a:r>
              <a:rPr>
                <a:solidFill>
                  <a:srgbClr val="01CFFF"/>
                </a:solidFill>
              </a:rPr>
              <a:t>g</a:t>
            </a:r>
            <a:r>
              <a:t>()</a:t>
            </a:r>
          </a:p>
          <a:p>
            <a:pPr marL="0" indent="0" defTabSz="457200">
              <a:spcBef>
                <a:spcPts val="0"/>
              </a:spcBef>
              <a:buSzTx/>
              <a:buNone/>
              <a:defRPr sz="1500">
                <a:solidFill>
                  <a:srgbClr val="E6E6E6"/>
                </a:solidFill>
                <a:latin typeface="Menlo Regular"/>
                <a:ea typeface="Menlo Regular"/>
                <a:cs typeface="Menlo Regular"/>
                <a:sym typeface="Menlo Regular"/>
              </a:defRPr>
            </a:pPr>
            <a:r>
              <a:t>{</a:t>
            </a:r>
          </a:p>
          <a:p>
            <a:pPr marL="0" indent="0" defTabSz="457200">
              <a:spcBef>
                <a:spcPts val="0"/>
              </a:spcBef>
              <a:buSzTx/>
              <a:buNone/>
              <a:defRPr sz="1500">
                <a:solidFill>
                  <a:srgbClr val="CE9178"/>
                </a:solidFill>
                <a:latin typeface="Menlo Regular"/>
                <a:ea typeface="Menlo Regular"/>
                <a:cs typeface="Menlo Regular"/>
                <a:sym typeface="Menlo Regular"/>
              </a:defRPr>
            </a:pPr>
            <a:r>
              <a:rPr>
                <a:solidFill>
                  <a:srgbClr val="E6E6E6"/>
                </a:solidFill>
              </a:rPr>
              <a:t>    </a:t>
            </a:r>
            <a:r>
              <a:rPr>
                <a:solidFill>
                  <a:srgbClr val="569CD6"/>
                </a:solidFill>
              </a:rPr>
              <a:t>string</a:t>
            </a:r>
            <a:r>
              <a:rPr>
                <a:solidFill>
                  <a:srgbClr val="E6E6E6"/>
                </a:solidFill>
              </a:rPr>
              <a:t> t{ </a:t>
            </a:r>
            <a:r>
              <a:t>"hello"</a:t>
            </a:r>
            <a:r>
              <a:rPr>
                <a:solidFill>
                  <a:srgbClr val="E6E6E6"/>
                </a:solidFill>
              </a:rPr>
              <a:t> };</a:t>
            </a:r>
            <a:endParaRPr>
              <a:solidFill>
                <a:srgbClr val="E6E6E6"/>
              </a:solidFill>
            </a:endParaRPr>
          </a:p>
          <a:p>
            <a:pPr marL="0" indent="0" defTabSz="457200">
              <a:spcBef>
                <a:spcPts val="0"/>
              </a:spcBef>
              <a:buSzTx/>
              <a:buNone/>
              <a:defRPr sz="1500">
                <a:solidFill>
                  <a:srgbClr val="E6E6E6"/>
                </a:solidFill>
                <a:latin typeface="Menlo Regular"/>
                <a:ea typeface="Menlo Regular"/>
                <a:cs typeface="Menlo Regular"/>
                <a:sym typeface="Menlo Regular"/>
              </a:defRPr>
            </a:pPr>
            <a:r>
              <a:t>    </a:t>
            </a:r>
            <a:r>
              <a:rPr>
                <a:solidFill>
                  <a:srgbClr val="569CD6"/>
                </a:solidFill>
              </a:rPr>
              <a:t>int</a:t>
            </a:r>
            <a:r>
              <a:t> u{ </a:t>
            </a:r>
            <a:r>
              <a:rPr>
                <a:solidFill>
                  <a:srgbClr val="B5CEA8"/>
                </a:solidFill>
              </a:rPr>
              <a:t>42</a:t>
            </a:r>
            <a:r>
              <a:t> };</a:t>
            </a:r>
          </a:p>
          <a:p>
            <a:pPr marL="0" indent="0" defTabSz="457200">
              <a:spcBef>
                <a:spcPts val="0"/>
              </a:spcBef>
              <a:buSzTx/>
              <a:buNone/>
              <a:defRPr sz="1500">
                <a:solidFill>
                  <a:srgbClr val="E6E6E6"/>
                </a:solidFill>
                <a:latin typeface="Menlo Regular"/>
                <a:ea typeface="Menlo Regular"/>
                <a:cs typeface="Menlo Regular"/>
                <a:sym typeface="Menlo Regular"/>
              </a:defRPr>
            </a:pPr>
            <a:r>
              <a:t>    </a:t>
            </a:r>
            <a:r>
              <a:rPr>
                <a:solidFill>
                  <a:srgbClr val="569CD6"/>
                </a:solidFill>
              </a:rPr>
              <a:t>return</a:t>
            </a:r>
            <a:r>
              <a:t> { t, u };</a:t>
            </a:r>
          </a:p>
          <a:p>
            <a:pPr marL="0" indent="0" defTabSz="457200">
              <a:spcBef>
                <a:spcPts val="0"/>
              </a:spcBef>
              <a:buSzTx/>
              <a:buNone/>
              <a:defRPr sz="1500">
                <a:solidFill>
                  <a:srgbClr val="E6E6E6"/>
                </a:solidFill>
                <a:latin typeface="Menlo Regular"/>
                <a:ea typeface="Menlo Regular"/>
                <a:cs typeface="Menlo Regular"/>
                <a:sym typeface="Menlo Regular"/>
              </a:defRPr>
            </a:pPr>
            <a:r>
              <a:t>}</a:t>
            </a:r>
          </a:p>
          <a:p>
            <a:pPr marL="0" indent="0" defTabSz="457200">
              <a:spcBef>
                <a:spcPts val="0"/>
              </a:spcBef>
              <a:buSzTx/>
              <a:buNone/>
              <a:defRPr sz="1500">
                <a:solidFill>
                  <a:srgbClr val="E6E6E6"/>
                </a:solidFill>
                <a:latin typeface="Menlo Regular"/>
                <a:ea typeface="Menlo Regular"/>
                <a:cs typeface="Menlo Regular"/>
                <a:sym typeface="Menlo Regular"/>
              </a:defRPr>
            </a:pPr>
          </a:p>
          <a:p>
            <a:pPr marL="0" indent="0" defTabSz="457200">
              <a:spcBef>
                <a:spcPts val="0"/>
              </a:spcBef>
              <a:buSzTx/>
              <a:buNone/>
              <a:defRPr sz="1500">
                <a:solidFill>
                  <a:srgbClr val="01CFFF"/>
                </a:solidFill>
                <a:latin typeface="Menlo Regular"/>
                <a:ea typeface="Menlo Regular"/>
                <a:cs typeface="Menlo Regular"/>
                <a:sym typeface="Menlo Regular"/>
              </a:defRPr>
            </a:pPr>
            <a:r>
              <a:rPr>
                <a:solidFill>
                  <a:srgbClr val="569CD6"/>
                </a:solidFill>
              </a:rPr>
              <a:t>int</a:t>
            </a:r>
            <a:r>
              <a:rPr>
                <a:solidFill>
                  <a:srgbClr val="E6E6E6"/>
                </a:solidFill>
              </a:rPr>
              <a:t> </a:t>
            </a:r>
            <a:r>
              <a:t>main</a:t>
            </a:r>
            <a:r>
              <a:rPr>
                <a:solidFill>
                  <a:srgbClr val="E6E6E6"/>
                </a:solidFill>
              </a:rPr>
              <a:t>()</a:t>
            </a:r>
            <a:endParaRPr>
              <a:solidFill>
                <a:srgbClr val="E6E6E6"/>
              </a:solidFill>
            </a:endParaRPr>
          </a:p>
          <a:p>
            <a:pPr marL="0" indent="0" defTabSz="457200">
              <a:spcBef>
                <a:spcPts val="0"/>
              </a:spcBef>
              <a:buSzTx/>
              <a:buNone/>
              <a:defRPr sz="1500">
                <a:solidFill>
                  <a:srgbClr val="E6E6E6"/>
                </a:solidFill>
                <a:latin typeface="Menlo Regular"/>
                <a:ea typeface="Menlo Regular"/>
                <a:cs typeface="Menlo Regular"/>
                <a:sym typeface="Menlo Regular"/>
              </a:defRPr>
            </a:pPr>
            <a:r>
              <a:t>{</a:t>
            </a:r>
          </a:p>
          <a:p>
            <a:pPr marL="0" indent="0" defTabSz="457200">
              <a:spcBef>
                <a:spcPts val="0"/>
              </a:spcBef>
              <a:buSzTx/>
              <a:buNone/>
              <a:defRPr sz="1500">
                <a:solidFill>
                  <a:srgbClr val="E6E6E6"/>
                </a:solidFill>
                <a:latin typeface="Menlo Regular"/>
                <a:ea typeface="Menlo Regular"/>
                <a:cs typeface="Menlo Regular"/>
                <a:sym typeface="Menlo Regular"/>
              </a:defRPr>
            </a:pPr>
            <a:r>
              <a:t>    S s = g();</a:t>
            </a:r>
          </a:p>
          <a:p>
            <a:pPr marL="0" indent="0" defTabSz="457200">
              <a:spcBef>
                <a:spcPts val="0"/>
              </a:spcBef>
              <a:buSzTx/>
              <a:buNone/>
              <a:defRPr sz="1500">
                <a:solidFill>
                  <a:srgbClr val="E6E6E6"/>
                </a:solidFill>
                <a:latin typeface="Menlo Regular"/>
                <a:ea typeface="Menlo Regular"/>
                <a:cs typeface="Menlo Regular"/>
                <a:sym typeface="Menlo Regular"/>
              </a:defRPr>
            </a:pPr>
            <a:r>
              <a:t>    </a:t>
            </a:r>
            <a:r>
              <a:rPr>
                <a:solidFill>
                  <a:srgbClr val="569CD6"/>
                </a:solidFill>
              </a:rPr>
              <a:t>cout</a:t>
            </a:r>
            <a:r>
              <a:t> &lt;&lt; s.name &lt;&lt; </a:t>
            </a:r>
            <a:r>
              <a:rPr>
                <a:solidFill>
                  <a:srgbClr val="CE9178"/>
                </a:solidFill>
              </a:rPr>
              <a:t>" "</a:t>
            </a:r>
            <a:r>
              <a:t> &lt;&lt; s.num &lt;&lt; </a:t>
            </a:r>
            <a:r>
              <a:rPr>
                <a:solidFill>
                  <a:srgbClr val="569CD6"/>
                </a:solidFill>
              </a:rPr>
              <a:t>endl</a:t>
            </a:r>
            <a:r>
              <a:t>;</a:t>
            </a:r>
          </a:p>
          <a:p>
            <a:pPr marL="0" indent="0" defTabSz="457200">
              <a:spcBef>
                <a:spcPts val="0"/>
              </a:spcBef>
              <a:buSzTx/>
              <a:buNone/>
              <a:defRPr sz="1500">
                <a:solidFill>
                  <a:srgbClr val="569CD6"/>
                </a:solidFill>
                <a:latin typeface="Menlo Regular"/>
                <a:ea typeface="Menlo Regular"/>
                <a:cs typeface="Menlo Regular"/>
                <a:sym typeface="Menlo Regular"/>
              </a:defRPr>
            </a:pPr>
            <a:r>
              <a:rPr>
                <a:solidFill>
                  <a:srgbClr val="E6E6E6"/>
                </a:solidFill>
              </a:rPr>
              <a:t>    </a:t>
            </a:r>
            <a:r>
              <a:t>return</a:t>
            </a:r>
            <a:r>
              <a:rPr>
                <a:solidFill>
                  <a:srgbClr val="E6E6E6"/>
                </a:solidFill>
              </a:rPr>
              <a:t> </a:t>
            </a:r>
            <a:r>
              <a:rPr>
                <a:solidFill>
                  <a:srgbClr val="B5CEA8"/>
                </a:solidFill>
              </a:rPr>
              <a:t>0</a:t>
            </a:r>
            <a:r>
              <a:rPr>
                <a:solidFill>
                  <a:srgbClr val="E6E6E6"/>
                </a:solidFill>
              </a:rPr>
              <a:t>;</a:t>
            </a:r>
            <a:endParaRPr>
              <a:solidFill>
                <a:srgbClr val="E6E6E6"/>
              </a:solidFill>
            </a:endParaRPr>
          </a:p>
          <a:p>
            <a:pPr marL="0" indent="0" defTabSz="457200">
              <a:spcBef>
                <a:spcPts val="0"/>
              </a:spcBef>
              <a:buSzTx/>
              <a:buNone/>
              <a:defRPr sz="1500">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6" name="Const"/>
          <p:cNvSpPr txBox="1"/>
          <p:nvPr>
            <p:ph type="title"/>
          </p:nvPr>
        </p:nvSpPr>
        <p:spPr>
          <a:prstGeom prst="rect">
            <a:avLst/>
          </a:prstGeom>
        </p:spPr>
        <p:txBody>
          <a:bodyPr/>
          <a:lstStyle/>
          <a:p>
            <a:pPr/>
            <a:r>
              <a:t>Const</a:t>
            </a:r>
          </a:p>
        </p:txBody>
      </p:sp>
      <p:sp>
        <p:nvSpPr>
          <p:cNvPr id="116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9" name="Const"/>
          <p:cNvSpPr txBox="1"/>
          <p:nvPr>
            <p:ph type="title"/>
          </p:nvPr>
        </p:nvSpPr>
        <p:spPr>
          <a:prstGeom prst="rect">
            <a:avLst/>
          </a:prstGeom>
        </p:spPr>
        <p:txBody>
          <a:bodyPr/>
          <a:lstStyle/>
          <a:p>
            <a:pPr/>
            <a:r>
              <a:t>Const</a:t>
            </a:r>
          </a:p>
        </p:txBody>
      </p:sp>
      <p:sp>
        <p:nvSpPr>
          <p:cNvPr id="117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2" name="Const"/>
          <p:cNvSpPr txBox="1"/>
          <p:nvPr>
            <p:ph type="title"/>
          </p:nvPr>
        </p:nvSpPr>
        <p:spPr>
          <a:prstGeom prst="rect">
            <a:avLst/>
          </a:prstGeom>
        </p:spPr>
        <p:txBody>
          <a:bodyPr/>
          <a:lstStyle/>
          <a:p>
            <a:pPr/>
            <a:r>
              <a:t>Const</a:t>
            </a:r>
          </a:p>
        </p:txBody>
      </p:sp>
      <p:sp>
        <p:nvSpPr>
          <p:cNvPr id="117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5" name="Functional programming"/>
          <p:cNvSpPr txBox="1"/>
          <p:nvPr>
            <p:ph type="title"/>
          </p:nvPr>
        </p:nvSpPr>
        <p:spPr>
          <a:prstGeom prst="rect">
            <a:avLst/>
          </a:prstGeom>
        </p:spPr>
        <p:txBody>
          <a:bodyPr/>
          <a:lstStyle/>
          <a:p>
            <a:pPr/>
            <a:r>
              <a:t>Functional programming</a:t>
            </a:r>
          </a:p>
        </p:txBody>
      </p:sp>
      <p:sp>
        <p:nvSpPr>
          <p:cNvPr id="1176" name="https://docplayer.net/61220863-Functional-programming-in-c-rainer-grimm.html"/>
          <p:cNvSpPr txBox="1"/>
          <p:nvPr>
            <p:ph type="body" idx="1"/>
          </p:nvPr>
        </p:nvSpPr>
        <p:spPr>
          <a:xfrm>
            <a:off x="1875366" y="3488266"/>
            <a:ext cx="21005801" cy="9296401"/>
          </a:xfrm>
          <a:prstGeom prst="rect">
            <a:avLst/>
          </a:prstGeom>
        </p:spPr>
        <p:txBody>
          <a:bodyPr/>
          <a:lstStyle/>
          <a:p>
            <a:pPr marL="0" indent="0" defTabSz="457200">
              <a:spcBef>
                <a:spcPts val="0"/>
              </a:spcBef>
              <a:buSzTx/>
              <a:buNone/>
              <a:defRPr sz="3800">
                <a:solidFill>
                  <a:srgbClr val="007000"/>
                </a:solidFill>
                <a:latin typeface="Courier"/>
                <a:ea typeface="Courier"/>
                <a:cs typeface="Courier"/>
                <a:sym typeface="Courier"/>
              </a:defRPr>
            </a:pPr>
          </a:p>
          <a:p>
            <a:pPr marL="0" indent="0" defTabSz="457200">
              <a:spcBef>
                <a:spcPts val="0"/>
              </a:spcBef>
              <a:buSzTx/>
              <a:buNone/>
              <a:defRPr sz="3800">
                <a:solidFill>
                  <a:srgbClr val="007000"/>
                </a:solidFill>
                <a:latin typeface="Courier"/>
                <a:ea typeface="Courier"/>
                <a:cs typeface="Courier"/>
                <a:sym typeface="Courier"/>
              </a:defRPr>
            </a:pPr>
            <a:r>
              <a:t>                   </a:t>
            </a:r>
          </a:p>
          <a:p>
            <a:pPr marL="0" indent="0" defTabSz="457200">
              <a:spcBef>
                <a:spcPts val="0"/>
              </a:spcBef>
              <a:buSzTx/>
              <a:buNone/>
              <a:defRPr b="1" sz="3800">
                <a:solidFill>
                  <a:schemeClr val="accent6">
                    <a:hueOff val="-146070"/>
                    <a:satOff val="-10048"/>
                    <a:lumOff val="-30626"/>
                  </a:schemeClr>
                </a:solidFill>
                <a:latin typeface="Courier"/>
                <a:ea typeface="Courier"/>
                <a:cs typeface="Courier"/>
                <a:sym typeface="Courier"/>
              </a:defRPr>
            </a:pPr>
          </a:p>
          <a:p>
            <a:pPr marL="0" indent="0" defTabSz="457200">
              <a:spcBef>
                <a:spcPts val="0"/>
              </a:spcBef>
              <a:buSzTx/>
              <a:buNone/>
              <a:defRPr b="1" i="1" sz="3800">
                <a:solidFill>
                  <a:schemeClr val="accent6">
                    <a:satOff val="-15798"/>
                    <a:lumOff val="-17517"/>
                  </a:schemeClr>
                </a:solidFill>
                <a:latin typeface="Courier"/>
                <a:ea typeface="Courier"/>
                <a:cs typeface="Courier"/>
                <a:sym typeface="Courier"/>
              </a:defRPr>
            </a:pPr>
          </a:p>
          <a:p>
            <a:pPr marL="0" indent="0" defTabSz="457200">
              <a:spcBef>
                <a:spcPts val="0"/>
              </a:spcBef>
              <a:buSzTx/>
              <a:buNone/>
              <a:defRPr b="1" i="1" sz="3800">
                <a:solidFill>
                  <a:schemeClr val="accent6">
                    <a:satOff val="-15798"/>
                    <a:lumOff val="-17517"/>
                  </a:schemeClr>
                </a:solidFill>
                <a:latin typeface="Courier"/>
                <a:ea typeface="Courier"/>
                <a:cs typeface="Courier"/>
                <a:sym typeface="Courier"/>
              </a:defRPr>
            </a:pPr>
          </a:p>
          <a:p>
            <a:pPr marL="0" indent="0" defTabSz="457200">
              <a:spcBef>
                <a:spcPts val="0"/>
              </a:spcBef>
              <a:buSzTx/>
              <a:buNone/>
              <a:defRPr b="1" i="1" sz="3800">
                <a:solidFill>
                  <a:schemeClr val="accent6">
                    <a:satOff val="-15798"/>
                    <a:lumOff val="-17517"/>
                  </a:schemeClr>
                </a:solidFill>
                <a:latin typeface="Courier"/>
                <a:ea typeface="Courier"/>
                <a:cs typeface="Courier"/>
                <a:sym typeface="Courier"/>
              </a:defRPr>
            </a:pPr>
          </a:p>
          <a:p>
            <a:pPr marL="0" indent="0" defTabSz="457200">
              <a:spcBef>
                <a:spcPts val="0"/>
              </a:spcBef>
              <a:buSzTx/>
              <a:buNone/>
              <a:defRPr b="1" i="1" sz="3800">
                <a:solidFill>
                  <a:schemeClr val="accent6">
                    <a:satOff val="-15798"/>
                    <a:lumOff val="-17517"/>
                  </a:schemeClr>
                </a:solidFill>
                <a:latin typeface="Courier"/>
                <a:ea typeface="Courier"/>
                <a:cs typeface="Courier"/>
                <a:sym typeface="Courier"/>
              </a:defRPr>
            </a:pPr>
          </a:p>
          <a:p>
            <a:pPr marL="0" indent="0" defTabSz="457200">
              <a:spcBef>
                <a:spcPts val="0"/>
              </a:spcBef>
              <a:buSzTx/>
              <a:buNone/>
              <a:defRPr b="1" i="1" sz="3800">
                <a:solidFill>
                  <a:schemeClr val="accent6">
                    <a:satOff val="-15798"/>
                    <a:lumOff val="-17517"/>
                  </a:schemeClr>
                </a:solidFill>
                <a:latin typeface="Courier"/>
                <a:ea typeface="Courier"/>
                <a:cs typeface="Courier"/>
                <a:sym typeface="Courier"/>
              </a:defRPr>
            </a:pPr>
          </a:p>
          <a:p>
            <a:pPr marL="0" indent="0" defTabSz="457200">
              <a:spcBef>
                <a:spcPts val="0"/>
              </a:spcBef>
              <a:buSzTx/>
              <a:buNone/>
              <a:defRPr b="1" i="1" sz="3800">
                <a:solidFill>
                  <a:schemeClr val="accent6">
                    <a:satOff val="-15798"/>
                    <a:lumOff val="-17517"/>
                  </a:schemeClr>
                </a:solidFill>
                <a:latin typeface="Courier"/>
                <a:ea typeface="Courier"/>
                <a:cs typeface="Courier"/>
                <a:sym typeface="Courier"/>
              </a:defRPr>
            </a:pPr>
            <a:r>
              <a:rPr u="sng">
                <a:hlinkClick r:id="rId2" invalidUrl="" action="" tgtFrame="" tooltip="" history="1" highlightClick="0" endSnd="0"/>
              </a:rPr>
              <a:t>https://docplayer.net/61220863-Functional-programming-in-c-rainer-grimm.html</a:t>
            </a:r>
          </a:p>
        </p:txBody>
      </p:sp>
      <p:sp>
        <p:nvSpPr>
          <p:cNvPr id="1177" name="Manipulation of list"/>
          <p:cNvSpPr/>
          <p:nvPr/>
        </p:nvSpPr>
        <p:spPr>
          <a:xfrm>
            <a:off x="4285720" y="8390466"/>
            <a:ext cx="7634686" cy="12700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l" defTabSz="457200">
              <a:defRPr i="1" sz="3800">
                <a:solidFill>
                  <a:schemeClr val="accent6">
                    <a:satOff val="-15798"/>
                    <a:lumOff val="-17517"/>
                  </a:schemeClr>
                </a:solidFill>
                <a:latin typeface="Courier"/>
                <a:ea typeface="Courier"/>
                <a:cs typeface="Courier"/>
                <a:sym typeface="Courier"/>
              </a:defRPr>
            </a:lvl1pPr>
          </a:lstStyle>
          <a:p>
            <a:pPr/>
            <a:r>
              <a:t>Manipulation of list</a:t>
            </a:r>
          </a:p>
        </p:txBody>
      </p:sp>
      <p:sp>
        <p:nvSpPr>
          <p:cNvPr id="1178" name="Recursion"/>
          <p:cNvSpPr/>
          <p:nvPr/>
        </p:nvSpPr>
        <p:spPr>
          <a:xfrm>
            <a:off x="9560454" y="7112000"/>
            <a:ext cx="7855943" cy="1270000"/>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r" defTabSz="457200">
              <a:defRPr sz="3800">
                <a:solidFill>
                  <a:schemeClr val="accent2">
                    <a:hueOff val="-85259"/>
                    <a:satOff val="14347"/>
                    <a:lumOff val="22373"/>
                  </a:schemeClr>
                </a:solidFill>
                <a:latin typeface="Courier"/>
                <a:ea typeface="Courier"/>
                <a:cs typeface="Courier"/>
                <a:sym typeface="Courier"/>
              </a:defRPr>
            </a:lvl1pPr>
          </a:lstStyle>
          <a:p>
            <a:pPr/>
            <a:r>
              <a:t>Recursion</a:t>
            </a:r>
          </a:p>
        </p:txBody>
      </p:sp>
      <p:sp>
        <p:nvSpPr>
          <p:cNvPr id="1179" name="Immutable data"/>
          <p:cNvSpPr/>
          <p:nvPr/>
        </p:nvSpPr>
        <p:spPr>
          <a:xfrm>
            <a:off x="6757987" y="7487708"/>
            <a:ext cx="7634685" cy="12700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l" defTabSz="457200">
              <a:defRPr sz="3800">
                <a:solidFill>
                  <a:schemeClr val="accent6">
                    <a:hueOff val="-146070"/>
                    <a:satOff val="-10048"/>
                    <a:lumOff val="-30626"/>
                  </a:schemeClr>
                </a:solidFill>
                <a:latin typeface="Courier"/>
                <a:ea typeface="Courier"/>
                <a:cs typeface="Courier"/>
                <a:sym typeface="Courier"/>
              </a:defRPr>
            </a:lvl1pPr>
          </a:lstStyle>
          <a:p>
            <a:pPr/>
            <a:r>
              <a:t>Immutable data</a:t>
            </a:r>
          </a:p>
        </p:txBody>
      </p:sp>
      <p:sp>
        <p:nvSpPr>
          <p:cNvPr id="1180" name="Rectangle"/>
          <p:cNvSpPr/>
          <p:nvPr/>
        </p:nvSpPr>
        <p:spPr>
          <a:xfrm>
            <a:off x="8840787" y="6092956"/>
            <a:ext cx="7480168" cy="1245527"/>
          </a:xfrm>
          <a:prstGeom prst="rect">
            <a:avLst/>
          </a:prstGeom>
          <a:solidFill>
            <a:srgbClr val="FFFFFF"/>
          </a:solidFill>
          <a:ln w="127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181" name="Rectangle"/>
          <p:cNvSpPr/>
          <p:nvPr/>
        </p:nvSpPr>
        <p:spPr>
          <a:xfrm>
            <a:off x="3151187" y="5326591"/>
            <a:ext cx="7634685" cy="1270001"/>
          </a:xfrm>
          <a:prstGeom prst="rect">
            <a:avLst/>
          </a:prstGeom>
          <a:solidFill>
            <a:srgbClr val="FFFFFF"/>
          </a:solidFill>
          <a:ln w="127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182" name="Lazy eveluation"/>
          <p:cNvSpPr/>
          <p:nvPr/>
        </p:nvSpPr>
        <p:spPr>
          <a:xfrm>
            <a:off x="7663920" y="4597399"/>
            <a:ext cx="7634685" cy="1270001"/>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l" defTabSz="457200">
              <a:defRPr sz="4400">
                <a:solidFill>
                  <a:schemeClr val="accent4">
                    <a:hueOff val="-1081314"/>
                    <a:satOff val="4338"/>
                    <a:lumOff val="-8931"/>
                  </a:schemeClr>
                </a:solidFill>
                <a:latin typeface="Courier"/>
                <a:ea typeface="Courier"/>
                <a:cs typeface="Courier"/>
                <a:sym typeface="Courier"/>
              </a:defRPr>
            </a:lvl1pPr>
          </a:lstStyle>
          <a:p>
            <a:pPr>
              <a:defRPr b="0" sz="3800">
                <a:solidFill>
                  <a:srgbClr val="007000"/>
                </a:solidFill>
              </a:defRPr>
            </a:pPr>
            <a:r>
              <a:rPr b="1" sz="4400">
                <a:solidFill>
                  <a:schemeClr val="accent4">
                    <a:hueOff val="-1081314"/>
                    <a:satOff val="4338"/>
                    <a:lumOff val="-8931"/>
                  </a:schemeClr>
                </a:solidFill>
              </a:rPr>
              <a:t>Lazy eveluation</a:t>
            </a:r>
          </a:p>
        </p:txBody>
      </p:sp>
      <p:sp>
        <p:nvSpPr>
          <p:cNvPr id="1183" name="Rectangle"/>
          <p:cNvSpPr/>
          <p:nvPr/>
        </p:nvSpPr>
        <p:spPr>
          <a:xfrm>
            <a:off x="2338387" y="3729103"/>
            <a:ext cx="7634686" cy="1270001"/>
          </a:xfrm>
          <a:prstGeom prst="rect">
            <a:avLst/>
          </a:prstGeom>
          <a:solidFill>
            <a:srgbClr val="FFFFFF"/>
          </a:solidFill>
          <a:ln w="12700">
            <a:solidFill>
              <a:srgbClr val="000000"/>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184" name="First class function"/>
          <p:cNvSpPr txBox="1"/>
          <p:nvPr/>
        </p:nvSpPr>
        <p:spPr>
          <a:xfrm>
            <a:off x="2584441" y="4081462"/>
            <a:ext cx="5906444"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800">
                <a:solidFill>
                  <a:schemeClr val="accent1">
                    <a:hueOff val="114395"/>
                    <a:lumOff val="-24975"/>
                  </a:schemeClr>
                </a:solidFill>
                <a:latin typeface="Courier"/>
                <a:ea typeface="Courier"/>
                <a:cs typeface="Courier"/>
                <a:sym typeface="Courier"/>
              </a:defRPr>
            </a:lvl1pPr>
          </a:lstStyle>
          <a:p>
            <a:pPr/>
            <a:r>
              <a:t>First class function</a:t>
            </a:r>
          </a:p>
        </p:txBody>
      </p:sp>
      <p:sp>
        <p:nvSpPr>
          <p:cNvPr id="1185" name="Higher order functions"/>
          <p:cNvSpPr txBox="1"/>
          <p:nvPr/>
        </p:nvSpPr>
        <p:spPr>
          <a:xfrm>
            <a:off x="3260034" y="5673725"/>
            <a:ext cx="6485658"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800">
                <a:solidFill>
                  <a:schemeClr val="accent5">
                    <a:lumOff val="-29866"/>
                  </a:schemeClr>
                </a:solidFill>
                <a:latin typeface="Courier"/>
                <a:ea typeface="Courier"/>
                <a:cs typeface="Courier"/>
                <a:sym typeface="Courier"/>
              </a:defRPr>
            </a:lvl1pPr>
          </a:lstStyle>
          <a:p>
            <a:pPr/>
            <a:r>
              <a:t>Higher order functions</a:t>
            </a:r>
          </a:p>
        </p:txBody>
      </p:sp>
      <p:sp>
        <p:nvSpPr>
          <p:cNvPr id="1186" name="Pure functions"/>
          <p:cNvSpPr txBox="1"/>
          <p:nvPr/>
        </p:nvSpPr>
        <p:spPr>
          <a:xfrm>
            <a:off x="9650862" y="6493933"/>
            <a:ext cx="4168801"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i="1" sz="3800">
                <a:solidFill>
                  <a:schemeClr val="accent2">
                    <a:hueOff val="260011"/>
                    <a:satOff val="17755"/>
                    <a:lumOff val="-25437"/>
                  </a:schemeClr>
                </a:solidFill>
                <a:latin typeface="Courier"/>
                <a:ea typeface="Courier"/>
                <a:cs typeface="Courier"/>
                <a:sym typeface="Courier"/>
              </a:defRPr>
            </a:lvl1pPr>
          </a:lstStyle>
          <a:p>
            <a:pPr/>
            <a:r>
              <a:t>Pure functions</a:t>
            </a:r>
          </a:p>
        </p:txBody>
      </p:sp>
    </p:spTree>
  </p:cSld>
  <p:clrMapOvr>
    <a:masterClrMapping/>
  </p:clrMapOvr>
  <p:transition xmlns:p14="http://schemas.microsoft.com/office/powerpoint/2010/main" spd="med" advClick="1"/>
</p:sld>
</file>

<file path=ppt/slides/slide3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8" name="Functional programming"/>
          <p:cNvSpPr txBox="1"/>
          <p:nvPr>
            <p:ph type="title"/>
          </p:nvPr>
        </p:nvSpPr>
        <p:spPr>
          <a:prstGeom prst="rect">
            <a:avLst/>
          </a:prstGeom>
        </p:spPr>
        <p:txBody>
          <a:bodyPr/>
          <a:lstStyle/>
          <a:p>
            <a:pPr/>
            <a:r>
              <a:t>Functional programming</a:t>
            </a:r>
          </a:p>
        </p:txBody>
      </p:sp>
      <p:sp>
        <p:nvSpPr>
          <p:cNvPr id="118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190" name="Screenshot 2023-08-13 at 9.48.38 PM.png" descr="Screenshot 2023-08-13 at 9.48.38 PM.png"/>
          <p:cNvPicPr>
            <a:picLocks noChangeAspect="1"/>
          </p:cNvPicPr>
          <p:nvPr/>
        </p:nvPicPr>
        <p:blipFill>
          <a:blip r:embed="rId2">
            <a:extLst/>
          </a:blip>
          <a:stretch>
            <a:fillRect/>
          </a:stretch>
        </p:blipFill>
        <p:spPr>
          <a:xfrm>
            <a:off x="5453525" y="3213100"/>
            <a:ext cx="12052301" cy="9067800"/>
          </a:xfrm>
          <a:prstGeom prst="rect">
            <a:avLst/>
          </a:prstGeom>
          <a:ln w="12700">
            <a:miter lim="400000"/>
          </a:ln>
        </p:spPr>
      </p:pic>
    </p:spTree>
  </p:cSld>
  <p:clrMapOvr>
    <a:masterClrMapping/>
  </p:clrMapOvr>
  <p:transition xmlns:p14="http://schemas.microsoft.com/office/powerpoint/2010/main" spd="med" advClick="1"/>
</p:sld>
</file>

<file path=ppt/slides/slide3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2" name="H"/>
          <p:cNvSpPr txBox="1"/>
          <p:nvPr>
            <p:ph type="title"/>
          </p:nvPr>
        </p:nvSpPr>
        <p:spPr>
          <a:prstGeom prst="rect">
            <a:avLst/>
          </a:prstGeom>
        </p:spPr>
        <p:txBody>
          <a:bodyPr/>
          <a:lstStyle/>
          <a:p>
            <a:pPr/>
            <a:r>
              <a:t>H</a:t>
            </a:r>
          </a:p>
        </p:txBody>
      </p:sp>
      <p:sp>
        <p:nvSpPr>
          <p:cNvPr id="119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5" name="H"/>
          <p:cNvSpPr txBox="1"/>
          <p:nvPr>
            <p:ph type="title"/>
          </p:nvPr>
        </p:nvSpPr>
        <p:spPr>
          <a:prstGeom prst="rect">
            <a:avLst/>
          </a:prstGeom>
        </p:spPr>
        <p:txBody>
          <a:bodyPr/>
          <a:lstStyle/>
          <a:p>
            <a:pPr/>
            <a:r>
              <a:t>H</a:t>
            </a:r>
          </a:p>
        </p:txBody>
      </p:sp>
      <p:sp>
        <p:nvSpPr>
          <p:cNvPr id="119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8" name="H"/>
          <p:cNvSpPr txBox="1"/>
          <p:nvPr>
            <p:ph type="title"/>
          </p:nvPr>
        </p:nvSpPr>
        <p:spPr>
          <a:prstGeom prst="rect">
            <a:avLst/>
          </a:prstGeom>
        </p:spPr>
        <p:txBody>
          <a:bodyPr/>
          <a:lstStyle/>
          <a:p>
            <a:pPr/>
            <a:r>
              <a:t>H</a:t>
            </a:r>
          </a:p>
        </p:txBody>
      </p:sp>
      <p:sp>
        <p:nvSpPr>
          <p:cNvPr id="119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1" name="Double-click to edit"/>
          <p:cNvSpPr txBox="1"/>
          <p:nvPr>
            <p:ph type="title"/>
          </p:nvPr>
        </p:nvSpPr>
        <p:spPr>
          <a:prstGeom prst="rect">
            <a:avLst/>
          </a:prstGeom>
        </p:spPr>
        <p:txBody>
          <a:bodyPr/>
          <a:lstStyle/>
          <a:p>
            <a:pPr/>
          </a:p>
        </p:txBody>
      </p:sp>
      <p:sp>
        <p:nvSpPr>
          <p:cNvPr id="1202"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4" name="Coroutine Future-Promise"/>
          <p:cNvSpPr txBox="1"/>
          <p:nvPr>
            <p:ph type="title"/>
          </p:nvPr>
        </p:nvSpPr>
        <p:spPr>
          <a:prstGeom prst="rect">
            <a:avLst/>
          </a:prstGeom>
        </p:spPr>
        <p:txBody>
          <a:bodyPr/>
          <a:lstStyle/>
          <a:p>
            <a:pPr/>
            <a:r>
              <a:t>Coroutine Future-Promise</a:t>
            </a:r>
          </a:p>
        </p:txBody>
      </p:sp>
      <p:sp>
        <p:nvSpPr>
          <p:cNvPr id="1205" name="struct Future2 {…"/>
          <p:cNvSpPr txBox="1"/>
          <p:nvPr>
            <p:ph type="body" sz="quarter" idx="1"/>
          </p:nvPr>
        </p:nvSpPr>
        <p:spPr>
          <a:xfrm>
            <a:off x="1689100" y="2453382"/>
            <a:ext cx="21005800" cy="1759943"/>
          </a:xfrm>
          <a:prstGeom prst="rect">
            <a:avLst/>
          </a:prstGeom>
        </p:spPr>
        <p:txBody>
          <a:bodyPr/>
          <a:lstStyle/>
          <a:p>
            <a:pPr marL="0" indent="0" defTabSz="457200">
              <a:spcBef>
                <a:spcPts val="0"/>
              </a:spcBef>
              <a:buSzTx/>
              <a:buNone/>
              <a:defRPr sz="2700">
                <a:solidFill>
                  <a:srgbClr val="007000"/>
                </a:solidFill>
                <a:latin typeface="Courier"/>
                <a:ea typeface="Courier"/>
                <a:cs typeface="Courier"/>
                <a:sym typeface="Courier"/>
              </a:defRPr>
            </a:pPr>
            <a:r>
              <a:rPr>
                <a:solidFill>
                  <a:srgbClr val="0433FF"/>
                </a:solidFill>
              </a:rPr>
              <a:t>struct</a:t>
            </a:r>
            <a:r>
              <a:rPr sz="2800">
                <a:solidFill>
                  <a:srgbClr val="000000"/>
                </a:solidFill>
              </a:rPr>
              <a:t> </a:t>
            </a:r>
            <a:r>
              <a:t>Future2</a:t>
            </a:r>
            <a:r>
              <a:rPr sz="2800">
                <a:solidFill>
                  <a:srgbClr val="000000"/>
                </a:solidFill>
              </a:rPr>
              <a:t> {</a:t>
            </a:r>
            <a:endParaRPr sz="2800">
              <a:solidFill>
                <a:srgbClr val="000000"/>
              </a:solidFill>
            </a:endParaRPr>
          </a:p>
          <a:p>
            <a:pPr marL="0" indent="0" defTabSz="407669">
              <a:spcBef>
                <a:spcPts val="0"/>
              </a:spcBef>
              <a:buSzTx/>
              <a:buNone/>
              <a:tabLst>
                <a:tab pos="406400" algn="l"/>
              </a:tabLst>
              <a:defRPr sz="2600">
                <a:solidFill>
                  <a:srgbClr val="02638C"/>
                </a:solidFill>
                <a:latin typeface="Menlo Regular"/>
                <a:ea typeface="Menlo Regular"/>
                <a:cs typeface="Menlo Regular"/>
                <a:sym typeface="Menlo Regular"/>
              </a:defRPr>
            </a:pPr>
            <a:r>
              <a:rPr sz="2800">
                <a:solidFill>
                  <a:srgbClr val="000000"/>
                </a:solidFill>
              </a:rPr>
              <a:t>  </a:t>
            </a:r>
            <a:r>
              <a:rPr>
                <a:solidFill>
                  <a:srgbClr val="0433FF"/>
                </a:solidFill>
              </a:rPr>
              <a:t>struct</a:t>
            </a:r>
            <a:r>
              <a:rPr sz="2800">
                <a:solidFill>
                  <a:srgbClr val="000000"/>
                </a:solidFill>
              </a:rPr>
              <a:t> </a:t>
            </a:r>
            <a:r>
              <a:t>promise_type</a:t>
            </a:r>
            <a:r>
              <a:rPr sz="2800">
                <a:solidFill>
                  <a:srgbClr val="000000"/>
                </a:solidFill>
              </a:rPr>
              <a:t> {</a:t>
            </a:r>
            <a:endParaRPr sz="2800">
              <a:solidFill>
                <a:srgbClr val="000000"/>
              </a:solidFill>
            </a:endParaRPr>
          </a:p>
          <a:p>
            <a:pPr marL="0" indent="0" defTabSz="407669">
              <a:spcBef>
                <a:spcPts val="0"/>
              </a:spcBef>
              <a:buSzTx/>
              <a:buNone/>
              <a:tabLst>
                <a:tab pos="406400" algn="l"/>
              </a:tabLst>
              <a:defRPr sz="2600">
                <a:solidFill>
                  <a:srgbClr val="057CB0"/>
                </a:solidFill>
                <a:latin typeface="Menlo Regular"/>
                <a:ea typeface="Menlo Regular"/>
                <a:cs typeface="Menlo Regular"/>
                <a:sym typeface="Menlo Regular"/>
              </a:defRPr>
            </a:pPr>
            <a:r>
              <a:rPr sz="2800">
                <a:solidFill>
                  <a:srgbClr val="000000"/>
                </a:solidFill>
              </a:rPr>
              <a:t>   </a:t>
            </a:r>
          </a:p>
        </p:txBody>
      </p:sp>
      <p:sp>
        <p:nvSpPr>
          <p:cNvPr id="1206" name="Future2 get_return_object() {…"/>
          <p:cNvSpPr txBox="1"/>
          <p:nvPr/>
        </p:nvSpPr>
        <p:spPr>
          <a:xfrm>
            <a:off x="1552190" y="3788846"/>
            <a:ext cx="14936466" cy="70163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07669">
              <a:tabLst>
                <a:tab pos="406400" algn="l"/>
              </a:tabLst>
              <a:defRPr b="0" sz="1100">
                <a:solidFill>
                  <a:srgbClr val="02638C"/>
                </a:solidFill>
                <a:latin typeface="Menlo Regular"/>
                <a:ea typeface="Menlo Regular"/>
                <a:cs typeface="Menlo Regular"/>
                <a:sym typeface="Menlo Regular"/>
              </a:defRPr>
            </a:pPr>
            <a:endParaRPr sz="1300">
              <a:solidFill>
                <a:srgbClr val="000000"/>
              </a:solidFill>
            </a:endParaRPr>
          </a:p>
          <a:p>
            <a:pPr algn="l" defTabSz="407669">
              <a:tabLst>
                <a:tab pos="406400" algn="l"/>
              </a:tabLst>
              <a:defRPr b="0" sz="1100">
                <a:solidFill>
                  <a:srgbClr val="057CB0"/>
                </a:solidFill>
                <a:latin typeface="Menlo Regular"/>
                <a:ea typeface="Menlo Regular"/>
                <a:cs typeface="Menlo Regular"/>
                <a:sym typeface="Menlo Regular"/>
              </a:defRPr>
            </a:pPr>
            <a:r>
              <a:rPr sz="1300">
                <a:solidFill>
                  <a:srgbClr val="000000"/>
                </a:solidFill>
              </a:rPr>
              <a:t>  </a:t>
            </a:r>
            <a:r>
              <a:rPr sz="2200">
                <a:solidFill>
                  <a:srgbClr val="000000"/>
                </a:solidFill>
              </a:rPr>
              <a:t>  </a:t>
            </a:r>
            <a:r>
              <a:rPr sz="2000">
                <a:solidFill>
                  <a:srgbClr val="3495AF"/>
                </a:solidFill>
              </a:rPr>
              <a:t>Future2</a:t>
            </a:r>
            <a:r>
              <a:rPr sz="2200">
                <a:solidFill>
                  <a:srgbClr val="000000"/>
                </a:solidFill>
              </a:rPr>
              <a:t> </a:t>
            </a:r>
            <a:r>
              <a:rPr sz="2000"/>
              <a:t>get_return_object</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r>
              <a:rPr sz="2000">
                <a:solidFill>
                  <a:srgbClr val="0433FF"/>
                </a:solidFill>
              </a:rPr>
              <a:t>return</a:t>
            </a:r>
            <a:r>
              <a:t> {</a:t>
            </a: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Uses C++20 designated initializer syntax</a:t>
            </a:r>
            <a:endParaRPr sz="2200">
              <a:solidFill>
                <a:srgbClr val="000000"/>
              </a:solidFill>
            </a:endParaRP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following is a static method..  returns the coroutine state!!!</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h_</a:t>
            </a:r>
            <a:r>
              <a:rPr sz="2200">
                <a:solidFill>
                  <a:srgbClr val="000000"/>
                </a:solidFill>
              </a:rPr>
              <a:t> =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a:t>
            </a:r>
            <a:r>
              <a:t>from_promise</a:t>
            </a:r>
            <a:r>
              <a:rPr sz="2200">
                <a:solidFill>
                  <a:srgbClr val="000000"/>
                </a:solidFill>
              </a:rPr>
              <a:t>(*</a:t>
            </a:r>
            <a:r>
              <a:rPr>
                <a:solidFill>
                  <a:srgbClr val="0433FF"/>
                </a:solidFill>
              </a:rPr>
              <a:t>this</a:t>
            </a:r>
            <a:r>
              <a:rPr sz="2200">
                <a:solidFill>
                  <a:srgbClr val="000000"/>
                </a:solidFill>
              </a:rPr>
              <a:t>)</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000">
                <a:solidFill>
                  <a:srgbClr val="057CB0"/>
                </a:solidFill>
                <a:latin typeface="Menlo Regular"/>
                <a:ea typeface="Menlo Regular"/>
                <a:cs typeface="Menlo Regular"/>
                <a:sym typeface="Menlo Regular"/>
              </a:defRPr>
            </a:pPr>
            <a:r>
              <a:rPr sz="2200">
                <a:solidFill>
                  <a:srgbClr val="000000"/>
                </a:solidFill>
              </a:rPr>
              <a:t>    </a:t>
            </a:r>
            <a:r>
              <a:rPr>
                <a:solidFill>
                  <a:srgbClr val="3495AF"/>
                </a:solidFill>
              </a:rPr>
              <a:t>std</a:t>
            </a:r>
            <a:r>
              <a:rPr sz="2200">
                <a:solidFill>
                  <a:srgbClr val="000000"/>
                </a:solidFill>
              </a:rPr>
              <a:t>::</a:t>
            </a:r>
            <a:r>
              <a:rPr>
                <a:solidFill>
                  <a:srgbClr val="3495AF"/>
                </a:solidFill>
              </a:rPr>
              <a:t>experimental</a:t>
            </a:r>
            <a:r>
              <a:rPr sz="2200">
                <a:solidFill>
                  <a:srgbClr val="000000"/>
                </a:solidFill>
              </a:rPr>
              <a:t>::</a:t>
            </a:r>
            <a:r>
              <a:rPr>
                <a:solidFill>
                  <a:srgbClr val="3495AF"/>
                </a:solidFill>
              </a:rPr>
              <a:t>suspend_never</a:t>
            </a:r>
            <a:r>
              <a:rPr sz="2200">
                <a:solidFill>
                  <a:srgbClr val="000000"/>
                </a:solidFill>
              </a:rPr>
              <a:t> </a:t>
            </a:r>
            <a:r>
              <a:t>initial_suspend</a:t>
            </a:r>
            <a:r>
              <a:rPr sz="2200">
                <a:solidFill>
                  <a:srgbClr val="000000"/>
                </a:solidFill>
              </a:rPr>
              <a:t>() { </a:t>
            </a:r>
            <a:r>
              <a:rPr>
                <a:solidFill>
                  <a:srgbClr val="0433FF"/>
                </a:solidFill>
              </a:rPr>
              <a:t>return</a:t>
            </a:r>
            <a:r>
              <a:rPr sz="2200">
                <a:solidFill>
                  <a:srgbClr val="000000"/>
                </a:solidFill>
              </a:rPr>
              <a:t> {}; }</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std</a:t>
            </a:r>
            <a:r>
              <a:rPr sz="2200">
                <a:solidFill>
                  <a:srgbClr val="000000"/>
                </a:solidFill>
              </a:rPr>
              <a:t>::</a:t>
            </a:r>
            <a:r>
              <a:t>experimental</a:t>
            </a:r>
            <a:r>
              <a:rPr sz="2200">
                <a:solidFill>
                  <a:srgbClr val="000000"/>
                </a:solidFill>
              </a:rPr>
              <a:t>::</a:t>
            </a:r>
            <a:r>
              <a:rPr sz="3700"/>
              <a:t>suspend_never</a:t>
            </a:r>
            <a:r>
              <a:rPr sz="2200">
                <a:solidFill>
                  <a:srgbClr val="000000"/>
                </a:solidFill>
              </a:rPr>
              <a:t> </a:t>
            </a:r>
            <a:r>
              <a:rPr>
                <a:solidFill>
                  <a:srgbClr val="057CB0"/>
                </a:solidFill>
              </a:rPr>
              <a:t>final_suspend</a:t>
            </a:r>
            <a:r>
              <a:rPr sz="2200">
                <a:solidFill>
                  <a:srgbClr val="000000"/>
                </a:solidFill>
              </a:rPr>
              <a:t>() </a:t>
            </a:r>
            <a:r>
              <a:rPr>
                <a:solidFill>
                  <a:srgbClr val="0433FF"/>
                </a:solidFill>
              </a:rPr>
              <a:t>noexcept</a:t>
            </a:r>
            <a:r>
              <a:rPr sz="2200">
                <a:solidFill>
                  <a:srgbClr val="000000"/>
                </a:solidFill>
              </a:rPr>
              <a:t> { </a:t>
            </a:r>
            <a:r>
              <a:rPr>
                <a:solidFill>
                  <a:srgbClr val="0433FF"/>
                </a:solidFill>
              </a:rPr>
              <a:t>return</a:t>
            </a:r>
            <a:r>
              <a:rPr sz="2200">
                <a:solidFill>
                  <a:srgbClr val="000000"/>
                </a:solidFill>
              </a:rPr>
              <a:t> {}; }</a:t>
            </a:r>
            <a:endParaRPr sz="2200">
              <a:solidFill>
                <a:srgbClr val="000000"/>
              </a:solidFill>
            </a:endParaRPr>
          </a:p>
          <a:p>
            <a:pPr algn="l" defTabSz="407669">
              <a:tabLst>
                <a:tab pos="406400" algn="l"/>
              </a:tabLst>
              <a:defRPr b="0" sz="2000">
                <a:solidFill>
                  <a:srgbClr val="057CB0"/>
                </a:solidFill>
                <a:latin typeface="Menlo Regular"/>
                <a:ea typeface="Menlo Regular"/>
                <a:cs typeface="Menlo Regular"/>
                <a:sym typeface="Menlo Regular"/>
              </a:defRPr>
            </a:pPr>
            <a:r>
              <a:rPr sz="2200">
                <a:solidFill>
                  <a:srgbClr val="000000"/>
                </a:solidFill>
              </a:rPr>
              <a:t>    </a:t>
            </a:r>
            <a:r>
              <a:rPr>
                <a:solidFill>
                  <a:srgbClr val="0433FF"/>
                </a:solidFill>
              </a:rPr>
              <a:t>void</a:t>
            </a:r>
            <a:r>
              <a:rPr sz="2200">
                <a:solidFill>
                  <a:srgbClr val="000000"/>
                </a:solidFill>
              </a:rPr>
              <a:t> </a:t>
            </a:r>
            <a:r>
              <a:t>unhandled_exception</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void return_void() {} // required only while using  co_return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200">
                <a:latin typeface="Menlo Regular"/>
                <a:ea typeface="Menlo Regular"/>
                <a:cs typeface="Menlo Regular"/>
                <a:sym typeface="Menlo Regular"/>
              </a:defRPr>
            </a:p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 h_;</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rPr>
                <a:solidFill>
                  <a:srgbClr val="0433FF"/>
                </a:solidFill>
              </a:rPr>
              <a:t>operator</a:t>
            </a: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 </a:t>
            </a:r>
            <a:r>
              <a:rPr>
                <a:solidFill>
                  <a:srgbClr val="0433FF"/>
                </a:solidFill>
              </a:rPr>
              <a:t>const</a:t>
            </a:r>
            <a:r>
              <a:rPr sz="2200">
                <a:solidFill>
                  <a:srgbClr val="000000"/>
                </a:solidFill>
              </a:rPr>
              <a:t> { </a:t>
            </a:r>
            <a:r>
              <a:rPr>
                <a:solidFill>
                  <a:srgbClr val="0433FF"/>
                </a:solidFill>
              </a:rPr>
              <a:t>return</a:t>
            </a:r>
            <a:r>
              <a:rPr sz="2200">
                <a:solidFill>
                  <a:srgbClr val="000000"/>
                </a:solidFill>
              </a:rPr>
              <a:t> </a:t>
            </a:r>
            <a:r>
              <a:t>h_</a:t>
            </a:r>
            <a:r>
              <a:rPr sz="2200">
                <a:solidFill>
                  <a:srgbClr val="000000"/>
                </a:solidFill>
              </a:rPr>
              <a:t>; }</a:t>
            </a:r>
            <a:endParaRPr sz="2200">
              <a:solidFill>
                <a:srgbClr val="000000"/>
              </a:solidFill>
            </a:endParaRP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A coroutine_handle&lt;promise_type&gt; converts to coroutine_handle&lt;&gt;</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rPr>
                <a:solidFill>
                  <a:srgbClr val="0433FF"/>
                </a:solidFill>
              </a:rPr>
              <a:t>operator</a:t>
            </a: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&lt;&gt;() </a:t>
            </a:r>
            <a:r>
              <a:rPr>
                <a:solidFill>
                  <a:srgbClr val="0433FF"/>
                </a:solidFill>
              </a:rPr>
              <a:t>const</a:t>
            </a:r>
            <a:r>
              <a:rPr sz="2200">
                <a:solidFill>
                  <a:srgbClr val="000000"/>
                </a:solidFill>
              </a:rPr>
              <a:t> { </a:t>
            </a:r>
            <a:r>
              <a:rPr>
                <a:solidFill>
                  <a:srgbClr val="0433FF"/>
                </a:solidFill>
              </a:rPr>
              <a:t>return</a:t>
            </a:r>
            <a:r>
              <a:rPr sz="2200">
                <a:solidFill>
                  <a:srgbClr val="000000"/>
                </a:solidFill>
              </a:rPr>
              <a:t> </a:t>
            </a:r>
            <a:r>
              <a:t>h_</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a:t>
            </a:r>
          </a:p>
        </p:txBody>
      </p:sp>
      <p:sp>
        <p:nvSpPr>
          <p:cNvPr id="1207" name="Rectangle"/>
          <p:cNvSpPr/>
          <p:nvPr/>
        </p:nvSpPr>
        <p:spPr>
          <a:xfrm>
            <a:off x="25400" y="1041400"/>
            <a:ext cx="1270000" cy="10877650"/>
          </a:xfrm>
          <a:prstGeom prst="rect">
            <a:avLst/>
          </a:prstGeom>
          <a:solidFill>
            <a:schemeClr val="accent4">
              <a:hueOff val="-461056"/>
              <a:satOff val="4338"/>
              <a:lumOff val="-10225"/>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uples"/>
          <p:cNvSpPr txBox="1"/>
          <p:nvPr>
            <p:ph type="title"/>
          </p:nvPr>
        </p:nvSpPr>
        <p:spPr>
          <a:prstGeom prst="rect">
            <a:avLst/>
          </a:prstGeom>
        </p:spPr>
        <p:txBody>
          <a:bodyPr/>
          <a:lstStyle/>
          <a:p>
            <a:pPr/>
            <a:r>
              <a:t>tuples</a:t>
            </a:r>
          </a:p>
        </p:txBody>
      </p:sp>
      <p:sp>
        <p:nvSpPr>
          <p:cNvPr id="239" name="/Basic Operations…"/>
          <p:cNvSpPr txBox="1"/>
          <p:nvPr>
            <p:ph type="body" idx="1"/>
          </p:nvPr>
        </p:nvSpPr>
        <p:spPr>
          <a:prstGeom prst="rect">
            <a:avLst/>
          </a:prstGeom>
        </p:spPr>
        <p:txBody>
          <a:bodyPr/>
          <a:lstStyle/>
          <a:p>
            <a:pPr marL="0" indent="0" defTabSz="351535">
              <a:spcBef>
                <a:spcPts val="0"/>
              </a:spcBef>
              <a:buSzTx/>
              <a:buNone/>
              <a:tabLst>
                <a:tab pos="342900" algn="l"/>
              </a:tabLst>
              <a:defRPr sz="1120">
                <a:solidFill>
                  <a:srgbClr val="7F8C98"/>
                </a:solidFill>
                <a:latin typeface="Menlo Regular"/>
                <a:ea typeface="Menlo Regular"/>
                <a:cs typeface="Menlo Regular"/>
                <a:sym typeface="Menlo Regular"/>
              </a:defRPr>
            </a:pPr>
            <a:r>
              <a:t>/Basic Operations</a:t>
            </a:r>
            <a:endParaRPr>
              <a:solidFill>
                <a:srgbClr val="FFFFFF">
                  <a:alpha val="85000"/>
                </a:srgbClr>
              </a:solidFill>
            </a:endParaRPr>
          </a:p>
          <a:p>
            <a:pPr marL="0" indent="0" defTabSz="351535">
              <a:spcBef>
                <a:spcPts val="0"/>
              </a:spcBef>
              <a:buSzTx/>
              <a:buNone/>
              <a:tabLst>
                <a:tab pos="342900" algn="l"/>
              </a:tabLst>
              <a:defRPr sz="1120">
                <a:solidFill>
                  <a:srgbClr val="7F8C98"/>
                </a:solidFill>
                <a:latin typeface="Menlo Regular"/>
                <a:ea typeface="Menlo Regular"/>
                <a:cs typeface="Menlo Regular"/>
                <a:sym typeface="Menlo Regular"/>
              </a:defRPr>
            </a:pPr>
            <a:r>
              <a:t>//There are three core functions for the use of tuples:</a:t>
            </a:r>
            <a:endParaRPr>
              <a:solidFill>
                <a:srgbClr val="FFFFFF">
                  <a:alpha val="85000"/>
                </a:srgbClr>
              </a:solidFill>
            </a:endParaRPr>
          </a:p>
          <a:p>
            <a:pPr marL="0" indent="0" defTabSz="351535">
              <a:spcBef>
                <a:spcPts val="0"/>
              </a:spcBef>
              <a:buSzTx/>
              <a:buNone/>
              <a:tabLst>
                <a:tab pos="342900" algn="l"/>
              </a:tabLst>
              <a:defRPr sz="1120">
                <a:solidFill>
                  <a:srgbClr val="7F8C98"/>
                </a:solidFill>
                <a:latin typeface="Menlo Regular"/>
                <a:ea typeface="Menlo Regular"/>
                <a:cs typeface="Menlo Regular"/>
                <a:sym typeface="Menlo Regular"/>
              </a:defRPr>
            </a:pPr>
            <a:r>
              <a:t>//1. std::make_tuple: construct tuple</a:t>
            </a:r>
            <a:endParaRPr>
              <a:solidFill>
                <a:srgbClr val="FFFFFF">
                  <a:alpha val="85000"/>
                </a:srgbClr>
              </a:solidFill>
            </a:endParaRPr>
          </a:p>
          <a:p>
            <a:pPr marL="0" indent="0" defTabSz="351535">
              <a:spcBef>
                <a:spcPts val="0"/>
              </a:spcBef>
              <a:buSzTx/>
              <a:buNone/>
              <a:tabLst>
                <a:tab pos="342900" algn="l"/>
              </a:tabLst>
              <a:defRPr sz="1120">
                <a:solidFill>
                  <a:srgbClr val="7F8C98"/>
                </a:solidFill>
                <a:latin typeface="Menlo Regular"/>
                <a:ea typeface="Menlo Regular"/>
                <a:cs typeface="Menlo Regular"/>
                <a:sym typeface="Menlo Regular"/>
              </a:defRPr>
            </a:pPr>
            <a:r>
              <a:t>//2. std::get: Get the value of a position in the tuple 3. std::tie: tuple unpacking</a:t>
            </a:r>
            <a:endParaRPr>
              <a:solidFill>
                <a:srgbClr val="FFFFFF">
                  <a:alpha val="85000"/>
                </a:srgbClr>
              </a:solidFill>
            </a:endParaRPr>
          </a:p>
          <a:p>
            <a:pPr marL="0" indent="0" defTabSz="351535">
              <a:spcBef>
                <a:spcPts val="0"/>
              </a:spcBef>
              <a:buSzTx/>
              <a:buNone/>
              <a:tabLst>
                <a:tab pos="342900" algn="l"/>
              </a:tabLst>
              <a:defRPr b="1" sz="1760">
                <a:solidFill>
                  <a:srgbClr val="FFA14F"/>
                </a:solidFill>
                <a:latin typeface="Menlo Regular"/>
                <a:ea typeface="Menlo Regular"/>
                <a:cs typeface="Menlo Regular"/>
                <a:sym typeface="Menlo Regular"/>
              </a:defRPr>
            </a:pPr>
            <a:r>
              <a:t>#include </a:t>
            </a:r>
            <a:r>
              <a:rPr>
                <a:solidFill>
                  <a:srgbClr val="FF8170"/>
                </a:solidFill>
              </a:rPr>
              <a:t>&lt;tuple&gt;</a:t>
            </a:r>
            <a:endParaRPr>
              <a:solidFill>
                <a:srgbClr val="FFFFFF">
                  <a:alpha val="85000"/>
                </a:srgbClr>
              </a:solidFill>
            </a:endParaRPr>
          </a:p>
          <a:p>
            <a:pPr marL="0" indent="0" defTabSz="351535">
              <a:spcBef>
                <a:spcPts val="0"/>
              </a:spcBef>
              <a:buSzTx/>
              <a:buNone/>
              <a:tabLst>
                <a:tab pos="342900" algn="l"/>
              </a:tabLst>
              <a:defRPr b="1" sz="176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351535">
              <a:spcBef>
                <a:spcPts val="0"/>
              </a:spcBef>
              <a:buSzTx/>
              <a:buNone/>
              <a:tabLst>
                <a:tab pos="342900" algn="l"/>
              </a:tabLst>
              <a:defRPr b="1" sz="1760">
                <a:solidFill>
                  <a:srgbClr val="4EB0CC"/>
                </a:solidFill>
                <a:latin typeface="Menlo Regular"/>
                <a:ea typeface="Menlo Regular"/>
                <a:cs typeface="Menlo Regular"/>
                <a:sym typeface="Menlo Regular"/>
              </a:defRPr>
            </a:pPr>
            <a:r>
              <a:rPr>
                <a:solidFill>
                  <a:srgbClr val="FF7AB2"/>
                </a:solidFill>
              </a:rPr>
              <a:t>auto</a:t>
            </a:r>
            <a:r>
              <a:rPr>
                <a:solidFill>
                  <a:srgbClr val="FFFFFF">
                    <a:alpha val="85000"/>
                  </a:srgbClr>
                </a:solidFill>
              </a:rPr>
              <a:t> </a:t>
            </a:r>
            <a:r>
              <a:t>get_student</a:t>
            </a:r>
            <a:r>
              <a:rPr>
                <a:solidFill>
                  <a:srgbClr val="FFFFFF">
                    <a:alpha val="85000"/>
                  </a:srgbClr>
                </a:solidFill>
              </a:rPr>
              <a:t>(</a:t>
            </a:r>
            <a:r>
              <a:rPr>
                <a:solidFill>
                  <a:srgbClr val="FF7AB2"/>
                </a:solidFill>
              </a:rPr>
              <a:t>int</a:t>
            </a:r>
            <a:r>
              <a:rPr>
                <a:solidFill>
                  <a:srgbClr val="FFFFFF">
                    <a:alpha val="85000"/>
                  </a:srgbClr>
                </a:solidFill>
              </a:rPr>
              <a:t> id)</a:t>
            </a:r>
            <a:endParaRPr>
              <a:solidFill>
                <a:srgbClr val="FFFFFF">
                  <a:alpha val="85000"/>
                </a:srgbClr>
              </a:solidFill>
            </a:endParaRP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a:t>
            </a:r>
            <a:r>
              <a:rPr>
                <a:solidFill>
                  <a:srgbClr val="FF7AB2"/>
                </a:solidFill>
              </a:rPr>
              <a:t>if</a:t>
            </a:r>
            <a:r>
              <a:t> (id == </a:t>
            </a:r>
            <a:r>
              <a:rPr>
                <a:solidFill>
                  <a:srgbClr val="D9C97C"/>
                </a:solidFill>
              </a:rPr>
              <a:t>0</a:t>
            </a:r>
            <a:r>
              <a:t>)</a:t>
            </a:r>
          </a:p>
          <a:p>
            <a:pPr marL="0" indent="0" defTabSz="351535">
              <a:spcBef>
                <a:spcPts val="0"/>
              </a:spcBef>
              <a:buSzTx/>
              <a:buNone/>
              <a:tabLst>
                <a:tab pos="342900" algn="l"/>
              </a:tabLst>
              <a:defRPr b="1" sz="1760">
                <a:solidFill>
                  <a:srgbClr val="B281EB"/>
                </a:solidFill>
                <a:latin typeface="Menlo Regular"/>
                <a:ea typeface="Menlo Regular"/>
                <a:cs typeface="Menlo Regular"/>
                <a:sym typeface="Menlo Regular"/>
              </a:defRPr>
            </a:pPr>
            <a:r>
              <a:rPr>
                <a:solidFill>
                  <a:srgbClr val="FFFFFF">
                    <a:alpha val="85000"/>
                  </a:srgbClr>
                </a:solidFill>
              </a:rPr>
              <a:t>        </a:t>
            </a:r>
            <a:r>
              <a:rPr>
                <a:solidFill>
                  <a:srgbClr val="FF7AB2"/>
                </a:solidFill>
              </a:rPr>
              <a:t>return</a:t>
            </a:r>
            <a:r>
              <a:rPr>
                <a:solidFill>
                  <a:srgbClr val="FFFFFF">
                    <a:alpha val="85000"/>
                  </a:srgbClr>
                </a:solidFill>
              </a:rPr>
              <a:t> </a:t>
            </a:r>
            <a:r>
              <a:rPr>
                <a:solidFill>
                  <a:srgbClr val="DABAFF"/>
                </a:solidFill>
              </a:rPr>
              <a:t>std</a:t>
            </a:r>
            <a:r>
              <a:rPr>
                <a:solidFill>
                  <a:srgbClr val="FFFFFF">
                    <a:alpha val="85000"/>
                  </a:srgbClr>
                </a:solidFill>
              </a:rPr>
              <a:t>::</a:t>
            </a:r>
            <a:r>
              <a:t>make_tuple</a:t>
            </a:r>
            <a:r>
              <a:rPr>
                <a:solidFill>
                  <a:srgbClr val="FFFFFF">
                    <a:alpha val="85000"/>
                  </a:srgbClr>
                </a:solidFill>
              </a:rPr>
              <a:t>(</a:t>
            </a:r>
            <a:r>
              <a:rPr>
                <a:solidFill>
                  <a:srgbClr val="D9C97C"/>
                </a:solidFill>
              </a:rPr>
              <a:t>3.8</a:t>
            </a:r>
            <a:r>
              <a:rPr>
                <a:solidFill>
                  <a:srgbClr val="FFFFFF">
                    <a:alpha val="85000"/>
                  </a:srgbClr>
                </a:solidFill>
              </a:rPr>
              <a:t>, </a:t>
            </a:r>
            <a:r>
              <a:rPr>
                <a:solidFill>
                  <a:srgbClr val="D9C97C"/>
                </a:solidFill>
              </a:rPr>
              <a:t>'A'</a:t>
            </a:r>
            <a:r>
              <a:rPr>
                <a:solidFill>
                  <a:srgbClr val="FFFFFF">
                    <a:alpha val="85000"/>
                  </a:srgbClr>
                </a:solidFill>
              </a:rPr>
              <a:t>, </a:t>
            </a:r>
            <a:r>
              <a:rPr>
                <a:solidFill>
                  <a:srgbClr val="FF8170"/>
                </a:solidFill>
              </a:rPr>
              <a:t>"Sharan"</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a:t>
            </a:r>
            <a:r>
              <a:rPr>
                <a:solidFill>
                  <a:srgbClr val="FF7AB2"/>
                </a:solidFill>
              </a:rPr>
              <a:t>if</a:t>
            </a:r>
            <a:r>
              <a:t> (id == </a:t>
            </a:r>
            <a:r>
              <a:rPr>
                <a:solidFill>
                  <a:srgbClr val="D9C97C"/>
                </a:solidFill>
              </a:rPr>
              <a:t>1</a:t>
            </a:r>
            <a:r>
              <a:t>)</a:t>
            </a:r>
          </a:p>
          <a:p>
            <a:pPr marL="0" indent="0" defTabSz="351535">
              <a:spcBef>
                <a:spcPts val="0"/>
              </a:spcBef>
              <a:buSzTx/>
              <a:buNone/>
              <a:tabLst>
                <a:tab pos="342900" algn="l"/>
              </a:tabLst>
              <a:defRPr b="1" sz="1760">
                <a:solidFill>
                  <a:srgbClr val="B281EB"/>
                </a:solidFill>
                <a:latin typeface="Menlo Regular"/>
                <a:ea typeface="Menlo Regular"/>
                <a:cs typeface="Menlo Regular"/>
                <a:sym typeface="Menlo Regular"/>
              </a:defRPr>
            </a:pPr>
            <a:r>
              <a:rPr>
                <a:solidFill>
                  <a:srgbClr val="FFFFFF">
                    <a:alpha val="85000"/>
                  </a:srgbClr>
                </a:solidFill>
              </a:rPr>
              <a:t>         </a:t>
            </a:r>
            <a:r>
              <a:rPr>
                <a:solidFill>
                  <a:srgbClr val="FF7AB2"/>
                </a:solidFill>
              </a:rPr>
              <a:t>return</a:t>
            </a:r>
            <a:r>
              <a:rPr>
                <a:solidFill>
                  <a:srgbClr val="FFFFFF">
                    <a:alpha val="85000"/>
                  </a:srgbClr>
                </a:solidFill>
              </a:rPr>
              <a:t> </a:t>
            </a:r>
            <a:r>
              <a:rPr>
                <a:solidFill>
                  <a:srgbClr val="DABAFF"/>
                </a:solidFill>
              </a:rPr>
              <a:t>std</a:t>
            </a:r>
            <a:r>
              <a:rPr>
                <a:solidFill>
                  <a:srgbClr val="FFFFFF">
                    <a:alpha val="85000"/>
                  </a:srgbClr>
                </a:solidFill>
              </a:rPr>
              <a:t>::</a:t>
            </a:r>
            <a:r>
              <a:t>make_tuple</a:t>
            </a:r>
            <a:r>
              <a:rPr>
                <a:solidFill>
                  <a:srgbClr val="FFFFFF">
                    <a:alpha val="85000"/>
                  </a:srgbClr>
                </a:solidFill>
              </a:rPr>
              <a:t>(</a:t>
            </a:r>
            <a:r>
              <a:rPr>
                <a:solidFill>
                  <a:srgbClr val="D9C97C"/>
                </a:solidFill>
              </a:rPr>
              <a:t>2.9</a:t>
            </a:r>
            <a:r>
              <a:rPr>
                <a:solidFill>
                  <a:srgbClr val="FFFFFF">
                    <a:alpha val="85000"/>
                  </a:srgbClr>
                </a:solidFill>
              </a:rPr>
              <a:t>, </a:t>
            </a:r>
            <a:r>
              <a:rPr>
                <a:solidFill>
                  <a:srgbClr val="D9C97C"/>
                </a:solidFill>
              </a:rPr>
              <a:t>'C'</a:t>
            </a:r>
            <a:r>
              <a:rPr>
                <a:solidFill>
                  <a:srgbClr val="FFFFFF">
                    <a:alpha val="85000"/>
                  </a:srgbClr>
                </a:solidFill>
              </a:rPr>
              <a:t>, </a:t>
            </a:r>
            <a:r>
              <a:rPr>
                <a:solidFill>
                  <a:srgbClr val="FF8170"/>
                </a:solidFill>
              </a:rPr>
              <a:t>"Sathya"</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a:t>
            </a:r>
            <a:r>
              <a:rPr>
                <a:solidFill>
                  <a:srgbClr val="FF7AB2"/>
                </a:solidFill>
              </a:rPr>
              <a:t>if</a:t>
            </a:r>
            <a:r>
              <a:t> (id == </a:t>
            </a:r>
            <a:r>
              <a:rPr>
                <a:solidFill>
                  <a:srgbClr val="D9C97C"/>
                </a:solidFill>
              </a:rPr>
              <a:t>2</a:t>
            </a:r>
            <a:r>
              <a:t>)</a:t>
            </a:r>
          </a:p>
          <a:p>
            <a:pPr marL="0" indent="0" defTabSz="351535">
              <a:spcBef>
                <a:spcPts val="0"/>
              </a:spcBef>
              <a:buSzTx/>
              <a:buNone/>
              <a:tabLst>
                <a:tab pos="342900" algn="l"/>
              </a:tabLst>
              <a:defRPr b="1" sz="1760">
                <a:solidFill>
                  <a:srgbClr val="B281EB"/>
                </a:solidFill>
                <a:latin typeface="Menlo Regular"/>
                <a:ea typeface="Menlo Regular"/>
                <a:cs typeface="Menlo Regular"/>
                <a:sym typeface="Menlo Regular"/>
              </a:defRPr>
            </a:pPr>
            <a:r>
              <a:rPr>
                <a:solidFill>
                  <a:srgbClr val="FFFFFF">
                    <a:alpha val="85000"/>
                  </a:srgbClr>
                </a:solidFill>
              </a:rPr>
              <a:t>        </a:t>
            </a:r>
            <a:r>
              <a:rPr>
                <a:solidFill>
                  <a:srgbClr val="FF7AB2"/>
                </a:solidFill>
              </a:rPr>
              <a:t>return</a:t>
            </a:r>
            <a:r>
              <a:rPr>
                <a:solidFill>
                  <a:srgbClr val="FFFFFF">
                    <a:alpha val="85000"/>
                  </a:srgbClr>
                </a:solidFill>
              </a:rPr>
              <a:t> </a:t>
            </a:r>
            <a:r>
              <a:rPr>
                <a:solidFill>
                  <a:srgbClr val="DABAFF"/>
                </a:solidFill>
              </a:rPr>
              <a:t>std</a:t>
            </a:r>
            <a:r>
              <a:rPr>
                <a:solidFill>
                  <a:srgbClr val="FFFFFF">
                    <a:alpha val="85000"/>
                  </a:srgbClr>
                </a:solidFill>
              </a:rPr>
              <a:t>::</a:t>
            </a:r>
            <a:r>
              <a:t>make_tuple</a:t>
            </a:r>
            <a:r>
              <a:rPr>
                <a:solidFill>
                  <a:srgbClr val="FFFFFF">
                    <a:alpha val="85000"/>
                  </a:srgbClr>
                </a:solidFill>
              </a:rPr>
              <a:t>(</a:t>
            </a:r>
            <a:r>
              <a:rPr>
                <a:solidFill>
                  <a:srgbClr val="D9C97C"/>
                </a:solidFill>
              </a:rPr>
              <a:t>1.7</a:t>
            </a:r>
            <a:r>
              <a:rPr>
                <a:solidFill>
                  <a:srgbClr val="FFFFFF">
                    <a:alpha val="85000"/>
                  </a:srgbClr>
                </a:solidFill>
              </a:rPr>
              <a:t>, </a:t>
            </a:r>
            <a:r>
              <a:rPr>
                <a:solidFill>
                  <a:srgbClr val="D9C97C"/>
                </a:solidFill>
              </a:rPr>
              <a:t>'D'</a:t>
            </a:r>
            <a:r>
              <a:rPr>
                <a:solidFill>
                  <a:srgbClr val="FFFFFF">
                    <a:alpha val="85000"/>
                  </a:srgbClr>
                </a:solidFill>
              </a:rPr>
              <a:t>, </a:t>
            </a:r>
            <a:r>
              <a:rPr>
                <a:solidFill>
                  <a:srgbClr val="FF8170"/>
                </a:solidFill>
              </a:rPr>
              <a:t>"Suresh"</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b="1" sz="1760">
                <a:solidFill>
                  <a:srgbClr val="7F8C98"/>
                </a:solidFill>
                <a:latin typeface="Menlo Regular"/>
                <a:ea typeface="Menlo Regular"/>
                <a:cs typeface="Menlo Regular"/>
                <a:sym typeface="Menlo Regular"/>
              </a:defRPr>
            </a:pPr>
            <a:r>
              <a:t>// it is not allowed to return 0 directly</a:t>
            </a:r>
            <a:endParaRPr>
              <a:solidFill>
                <a:srgbClr val="FFFFFF">
                  <a:alpha val="85000"/>
                </a:srgbClr>
              </a:solidFill>
            </a:endParaRPr>
          </a:p>
          <a:p>
            <a:pPr marL="0" indent="0" defTabSz="351535">
              <a:spcBef>
                <a:spcPts val="0"/>
              </a:spcBef>
              <a:buSzTx/>
              <a:buNone/>
              <a:tabLst>
                <a:tab pos="342900" algn="l"/>
              </a:tabLst>
              <a:defRPr b="1" sz="1760">
                <a:solidFill>
                  <a:srgbClr val="7F8C98"/>
                </a:solidFill>
                <a:latin typeface="Menlo Regular"/>
                <a:ea typeface="Menlo Regular"/>
                <a:cs typeface="Menlo Regular"/>
                <a:sym typeface="Menlo Regular"/>
              </a:defRPr>
            </a:pPr>
            <a:r>
              <a:t>// return type is std::tuple&lt;double, char, std::string&gt; return std::make_tuple(0.0, 'D', "null");</a:t>
            </a:r>
            <a:endParaRPr>
              <a:solidFill>
                <a:srgbClr val="FFFFFF">
                  <a:alpha val="85000"/>
                </a:srgbClr>
              </a:solidFill>
            </a:endParaRPr>
          </a:p>
          <a:p>
            <a:pPr marL="0" indent="0" defTabSz="351535">
              <a:spcBef>
                <a:spcPts val="0"/>
              </a:spcBef>
              <a:buSzTx/>
              <a:buNone/>
              <a:tabLst>
                <a:tab pos="342900" algn="l"/>
              </a:tabLst>
              <a:defRPr b="1" sz="1760">
                <a:solidFill>
                  <a:srgbClr val="B281EB"/>
                </a:solidFill>
                <a:latin typeface="Menlo Regular"/>
                <a:ea typeface="Menlo Regular"/>
                <a:cs typeface="Menlo Regular"/>
                <a:sym typeface="Menlo Regular"/>
              </a:defRPr>
            </a:pPr>
            <a:r>
              <a:rPr>
                <a:solidFill>
                  <a:srgbClr val="FFFFFF">
                    <a:alpha val="85000"/>
                  </a:srgbClr>
                </a:solidFill>
              </a:rPr>
              <a:t>    </a:t>
            </a:r>
            <a:r>
              <a:rPr>
                <a:solidFill>
                  <a:srgbClr val="FF7AB2"/>
                </a:solidFill>
              </a:rPr>
              <a:t>return</a:t>
            </a:r>
            <a:r>
              <a:rPr>
                <a:solidFill>
                  <a:srgbClr val="FFFFFF">
                    <a:alpha val="85000"/>
                  </a:srgbClr>
                </a:solidFill>
              </a:rPr>
              <a:t> </a:t>
            </a:r>
            <a:r>
              <a:rPr>
                <a:solidFill>
                  <a:srgbClr val="DABAFF"/>
                </a:solidFill>
              </a:rPr>
              <a:t>std</a:t>
            </a:r>
            <a:r>
              <a:rPr>
                <a:solidFill>
                  <a:srgbClr val="FFFFFF">
                    <a:alpha val="85000"/>
                  </a:srgbClr>
                </a:solidFill>
              </a:rPr>
              <a:t>::</a:t>
            </a:r>
            <a:r>
              <a:t>make_tuple</a:t>
            </a:r>
            <a:r>
              <a:rPr>
                <a:solidFill>
                  <a:srgbClr val="FFFFFF">
                    <a:alpha val="85000"/>
                  </a:srgbClr>
                </a:solidFill>
              </a:rPr>
              <a:t>(</a:t>
            </a:r>
            <a:r>
              <a:rPr>
                <a:solidFill>
                  <a:srgbClr val="D9C97C"/>
                </a:solidFill>
              </a:rPr>
              <a:t>0.0</a:t>
            </a:r>
            <a:r>
              <a:rPr>
                <a:solidFill>
                  <a:srgbClr val="FFFFFF">
                    <a:alpha val="85000"/>
                  </a:srgbClr>
                </a:solidFill>
              </a:rPr>
              <a:t>, </a:t>
            </a:r>
            <a:r>
              <a:rPr>
                <a:solidFill>
                  <a:srgbClr val="D9C97C"/>
                </a:solidFill>
              </a:rPr>
              <a:t>'D'</a:t>
            </a:r>
            <a:r>
              <a:rPr>
                <a:solidFill>
                  <a:srgbClr val="FFFFFF">
                    <a:alpha val="85000"/>
                  </a:srgbClr>
                </a:solidFill>
              </a:rPr>
              <a:t>, </a:t>
            </a:r>
            <a:r>
              <a:rPr>
                <a:solidFill>
                  <a:srgbClr val="FF8170"/>
                </a:solidFill>
              </a:rPr>
              <a:t>"null"</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rPr>
                <a:solidFill>
                  <a:srgbClr val="FF7AB2"/>
                </a:solidFill>
              </a:rPr>
              <a:t>int</a:t>
            </a:r>
            <a:r>
              <a:t> </a:t>
            </a:r>
            <a:r>
              <a:rPr>
                <a:solidFill>
                  <a:srgbClr val="4EB0CC"/>
                </a:solidFill>
              </a:rPr>
              <a:t>main</a:t>
            </a:r>
            <a:r>
              <a:t>() {</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rPr>
                <a:solidFill>
                  <a:srgbClr val="FF7AB2"/>
                </a:solidFill>
              </a:rPr>
              <a:t>auto</a:t>
            </a:r>
            <a:r>
              <a:t> student = </a:t>
            </a:r>
            <a:r>
              <a:rPr>
                <a:solidFill>
                  <a:srgbClr val="78C2B3"/>
                </a:solidFill>
              </a:rPr>
              <a:t>get_student</a:t>
            </a:r>
            <a:r>
              <a:t>(</a:t>
            </a:r>
            <a:r>
              <a:rPr>
                <a:solidFill>
                  <a:srgbClr val="D9C97C"/>
                </a:solidFill>
              </a:rPr>
              <a:t>0</a:t>
            </a:r>
            <a:r>
              <a:t>); </a:t>
            </a:r>
            <a:r>
              <a:rPr>
                <a:solidFill>
                  <a:srgbClr val="DABAFF"/>
                </a:solidFill>
              </a:rPr>
              <a:t>std</a:t>
            </a:r>
            <a:r>
              <a:t>::</a:t>
            </a:r>
            <a:r>
              <a:rPr>
                <a:solidFill>
                  <a:srgbClr val="B281EB"/>
                </a:solidFill>
              </a:rPr>
              <a:t>cout</a:t>
            </a:r>
            <a:r>
              <a:t> &lt;&lt; </a:t>
            </a:r>
            <a:r>
              <a:rPr>
                <a:solidFill>
                  <a:srgbClr val="FF8170"/>
                </a:solidFill>
              </a:rPr>
              <a:t>"ID: 0, "</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&lt;&lt; </a:t>
            </a:r>
            <a:r>
              <a:rPr>
                <a:solidFill>
                  <a:srgbClr val="FF8170"/>
                </a:solidFill>
              </a:rPr>
              <a:t>"GPA: "</a:t>
            </a:r>
            <a:r>
              <a:t>   &lt;&lt; </a:t>
            </a:r>
            <a:r>
              <a:rPr>
                <a:solidFill>
                  <a:srgbClr val="DABAFF"/>
                </a:solidFill>
              </a:rPr>
              <a:t>std</a:t>
            </a:r>
            <a:r>
              <a:t>::</a:t>
            </a:r>
            <a:r>
              <a:rPr>
                <a:solidFill>
                  <a:srgbClr val="B281EB"/>
                </a:solidFill>
              </a:rPr>
              <a:t>get</a:t>
            </a:r>
            <a:r>
              <a:t>&lt;</a:t>
            </a:r>
            <a:r>
              <a:rPr>
                <a:solidFill>
                  <a:srgbClr val="D9C97C"/>
                </a:solidFill>
              </a:rPr>
              <a:t>0</a:t>
            </a:r>
            <a:r>
              <a:t>&gt;(student) &lt;&lt; </a:t>
            </a:r>
            <a:r>
              <a:rPr>
                <a:solidFill>
                  <a:srgbClr val="FF8170"/>
                </a:solidFill>
              </a:rPr>
              <a:t>", "</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&lt;&lt; </a:t>
            </a:r>
            <a:r>
              <a:rPr>
                <a:solidFill>
                  <a:srgbClr val="FF8170"/>
                </a:solidFill>
              </a:rPr>
              <a:t>"Grade: "</a:t>
            </a:r>
            <a:r>
              <a:t> &lt;&lt; </a:t>
            </a:r>
            <a:r>
              <a:rPr>
                <a:solidFill>
                  <a:srgbClr val="DABAFF"/>
                </a:solidFill>
              </a:rPr>
              <a:t>std</a:t>
            </a:r>
            <a:r>
              <a:t>::</a:t>
            </a:r>
            <a:r>
              <a:rPr>
                <a:solidFill>
                  <a:srgbClr val="B281EB"/>
                </a:solidFill>
              </a:rPr>
              <a:t>get</a:t>
            </a:r>
            <a:r>
              <a:t>&lt;</a:t>
            </a:r>
            <a:r>
              <a:rPr>
                <a:solidFill>
                  <a:srgbClr val="D9C97C"/>
                </a:solidFill>
              </a:rPr>
              <a:t>1</a:t>
            </a:r>
            <a:r>
              <a:t>&gt;(student) &lt;&lt; </a:t>
            </a:r>
            <a:r>
              <a:rPr>
                <a:solidFill>
                  <a:srgbClr val="FF8170"/>
                </a:solidFill>
              </a:rPr>
              <a:t>", "</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&lt;&lt; </a:t>
            </a:r>
            <a:r>
              <a:rPr>
                <a:solidFill>
                  <a:srgbClr val="FF8170"/>
                </a:solidFill>
              </a:rPr>
              <a:t>"Name: "</a:t>
            </a:r>
            <a:r>
              <a:t>  &lt;&lt; </a:t>
            </a:r>
            <a:r>
              <a:rPr>
                <a:solidFill>
                  <a:srgbClr val="DABAFF"/>
                </a:solidFill>
              </a:rPr>
              <a:t>std</a:t>
            </a:r>
            <a:r>
              <a:t>::</a:t>
            </a:r>
            <a:r>
              <a:rPr>
                <a:solidFill>
                  <a:srgbClr val="B281EB"/>
                </a:solidFill>
              </a:rPr>
              <a:t>get</a:t>
            </a:r>
            <a:r>
              <a:t>&lt;</a:t>
            </a:r>
            <a:r>
              <a:rPr>
                <a:solidFill>
                  <a:srgbClr val="D9C97C"/>
                </a:solidFill>
              </a:rPr>
              <a:t>2</a:t>
            </a:r>
            <a:r>
              <a:t>&gt;(student) &lt;&lt; </a:t>
            </a:r>
            <a:r>
              <a:rPr>
                <a:solidFill>
                  <a:srgbClr val="D9C97C"/>
                </a:solidFill>
              </a:rPr>
              <a:t>'\n'</a:t>
            </a:r>
            <a:r>
              <a:t>;</a:t>
            </a:r>
          </a:p>
          <a:p>
            <a:pPr marL="0" indent="0" defTabSz="351535">
              <a:spcBef>
                <a:spcPts val="0"/>
              </a:spcBef>
              <a:buSzTx/>
              <a:buNone/>
              <a:tabLst>
                <a:tab pos="342900" algn="l"/>
              </a:tabLst>
              <a:defRPr b="1" sz="1760">
                <a:solidFill>
                  <a:srgbClr val="FF7AB2"/>
                </a:solidFill>
                <a:latin typeface="Menlo Regular"/>
                <a:ea typeface="Menlo Regular"/>
                <a:cs typeface="Menlo Regular"/>
                <a:sym typeface="Menlo Regular"/>
              </a:defRPr>
            </a:pPr>
            <a:r>
              <a:rPr>
                <a:solidFill>
                  <a:srgbClr val="FFFFFF">
                    <a:alpha val="85000"/>
                  </a:srgbClr>
                </a:solidFill>
              </a:rPr>
              <a:t>    </a:t>
            </a:r>
            <a:r>
              <a:t>double</a:t>
            </a:r>
            <a:r>
              <a:rPr>
                <a:solidFill>
                  <a:srgbClr val="FFFFFF">
                    <a:alpha val="85000"/>
                  </a:srgbClr>
                </a:solidFill>
              </a:rPr>
              <a:t> gpa;</a:t>
            </a:r>
            <a:endParaRPr>
              <a:solidFill>
                <a:srgbClr val="FFFFFF">
                  <a:alpha val="85000"/>
                </a:srgbClr>
              </a:solidFill>
            </a:endParaRP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a:t>
            </a:r>
            <a:r>
              <a:rPr>
                <a:solidFill>
                  <a:srgbClr val="FF7AB2"/>
                </a:solidFill>
              </a:rPr>
              <a:t>char</a:t>
            </a:r>
            <a:r>
              <a:t> grade;</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string</a:t>
            </a:r>
            <a:r>
              <a:t> name;</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b="1" sz="1760">
                <a:solidFill>
                  <a:srgbClr val="7F8C98"/>
                </a:solidFill>
                <a:latin typeface="Menlo Regular"/>
                <a:ea typeface="Menlo Regular"/>
                <a:cs typeface="Menlo Regular"/>
                <a:sym typeface="Menlo Regular"/>
              </a:defRPr>
            </a:pPr>
            <a:endParaRPr>
              <a:solidFill>
                <a:srgbClr val="FFFFFF">
                  <a:alpha val="85000"/>
                </a:srgbClr>
              </a:solidFill>
            </a:endParaRP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tie</a:t>
            </a:r>
            <a:r>
              <a:t>(gpa, grade, name) = </a:t>
            </a:r>
            <a:r>
              <a:rPr>
                <a:solidFill>
                  <a:srgbClr val="78C2B3"/>
                </a:solidFill>
              </a:rPr>
              <a:t>get_student</a:t>
            </a:r>
            <a:r>
              <a:t>(</a:t>
            </a:r>
            <a:r>
              <a:rPr>
                <a:solidFill>
                  <a:srgbClr val="D9C97C"/>
                </a:solidFill>
              </a:rPr>
              <a:t>1</a:t>
            </a:r>
            <a:r>
              <a:t>);</a:t>
            </a:r>
          </a:p>
          <a:p>
            <a:pPr marL="0" indent="0" defTabSz="351535">
              <a:spcBef>
                <a:spcPts val="0"/>
              </a:spcBef>
              <a:buSzTx/>
              <a:buNone/>
              <a:tabLst>
                <a:tab pos="342900" algn="l"/>
              </a:tabLst>
              <a:defRPr b="1" sz="176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"ID: 1, "</a:t>
            </a:r>
            <a:endParaRPr>
              <a:solidFill>
                <a:srgbClr val="FFFFFF">
                  <a:alpha val="85000"/>
                </a:srgbClr>
              </a:solidFill>
            </a:endParaRP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&lt;&lt;</a:t>
            </a:r>
            <a:r>
              <a:rPr>
                <a:solidFill>
                  <a:srgbClr val="FF8170"/>
                </a:solidFill>
              </a:rPr>
              <a:t>"GPA:"</a:t>
            </a:r>
            <a:r>
              <a:t> &lt;&lt;gpa&lt;&lt;</a:t>
            </a:r>
            <a:r>
              <a:rPr>
                <a:solidFill>
                  <a:srgbClr val="FF8170"/>
                </a:solidFill>
              </a:rPr>
              <a:t>","</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&lt;&lt; </a:t>
            </a:r>
            <a:r>
              <a:rPr>
                <a:solidFill>
                  <a:srgbClr val="FF8170"/>
                </a:solidFill>
              </a:rPr>
              <a:t>"Grade: "</a:t>
            </a:r>
            <a:r>
              <a:t> &lt;&lt; grade &lt;&lt; </a:t>
            </a:r>
            <a:r>
              <a:rPr>
                <a:solidFill>
                  <a:srgbClr val="FF8170"/>
                </a:solidFill>
              </a:rPr>
              <a:t>", "</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&lt;&lt; </a:t>
            </a:r>
            <a:r>
              <a:rPr>
                <a:solidFill>
                  <a:srgbClr val="FF8170"/>
                </a:solidFill>
              </a:rPr>
              <a:t>"Name: "</a:t>
            </a:r>
            <a:r>
              <a:t>  &lt;&lt; name &lt;&lt; </a:t>
            </a:r>
            <a:r>
              <a:rPr>
                <a:solidFill>
                  <a:srgbClr val="D9C97C"/>
                </a:solidFill>
              </a:rPr>
              <a:t>'\n'</a:t>
            </a:r>
            <a:r>
              <a:t>;</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a:t>
            </a:r>
          </a:p>
          <a:p>
            <a:pPr marL="0" indent="0" defTabSz="351535">
              <a:spcBef>
                <a:spcPts val="0"/>
              </a:spcBef>
              <a:buSzTx/>
              <a:buNone/>
              <a:tabLst>
                <a:tab pos="342900" algn="l"/>
              </a:tabLst>
              <a:defRPr b="1" sz="1760">
                <a:solidFill>
                  <a:srgbClr val="FFFFFF">
                    <a:alpha val="85000"/>
                  </a:srgbClr>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3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9" name="Coroutine Future-Promise"/>
          <p:cNvSpPr txBox="1"/>
          <p:nvPr>
            <p:ph type="title"/>
          </p:nvPr>
        </p:nvSpPr>
        <p:spPr>
          <a:prstGeom prst="rect">
            <a:avLst/>
          </a:prstGeom>
        </p:spPr>
        <p:txBody>
          <a:bodyPr/>
          <a:lstStyle/>
          <a:p>
            <a:pPr/>
            <a:r>
              <a:t>Coroutine Future-Promise</a:t>
            </a:r>
          </a:p>
        </p:txBody>
      </p:sp>
      <p:sp>
        <p:nvSpPr>
          <p:cNvPr id="1210" name="struct Future2 {…"/>
          <p:cNvSpPr txBox="1"/>
          <p:nvPr>
            <p:ph type="body" sz="quarter" idx="1"/>
          </p:nvPr>
        </p:nvSpPr>
        <p:spPr>
          <a:xfrm>
            <a:off x="1689100" y="2453382"/>
            <a:ext cx="21005800" cy="1759943"/>
          </a:xfrm>
          <a:prstGeom prst="rect">
            <a:avLst/>
          </a:prstGeom>
        </p:spPr>
        <p:txBody>
          <a:bodyPr/>
          <a:lstStyle/>
          <a:p>
            <a:pPr marL="0" indent="0" defTabSz="457200">
              <a:spcBef>
                <a:spcPts val="0"/>
              </a:spcBef>
              <a:buSzTx/>
              <a:buNone/>
              <a:defRPr sz="2700">
                <a:solidFill>
                  <a:srgbClr val="007000"/>
                </a:solidFill>
                <a:latin typeface="Courier"/>
                <a:ea typeface="Courier"/>
                <a:cs typeface="Courier"/>
                <a:sym typeface="Courier"/>
              </a:defRPr>
            </a:pPr>
            <a:r>
              <a:rPr>
                <a:solidFill>
                  <a:srgbClr val="0433FF"/>
                </a:solidFill>
              </a:rPr>
              <a:t>struct</a:t>
            </a:r>
            <a:r>
              <a:rPr sz="2800">
                <a:solidFill>
                  <a:srgbClr val="000000"/>
                </a:solidFill>
              </a:rPr>
              <a:t> </a:t>
            </a:r>
            <a:r>
              <a:t>Future2</a:t>
            </a:r>
            <a:r>
              <a:rPr sz="2800">
                <a:solidFill>
                  <a:srgbClr val="000000"/>
                </a:solidFill>
              </a:rPr>
              <a:t> {</a:t>
            </a:r>
            <a:endParaRPr sz="2800">
              <a:solidFill>
                <a:srgbClr val="000000"/>
              </a:solidFill>
            </a:endParaRPr>
          </a:p>
          <a:p>
            <a:pPr marL="0" indent="0" defTabSz="407669">
              <a:spcBef>
                <a:spcPts val="0"/>
              </a:spcBef>
              <a:buSzTx/>
              <a:buNone/>
              <a:tabLst>
                <a:tab pos="406400" algn="l"/>
              </a:tabLst>
              <a:defRPr sz="2600">
                <a:solidFill>
                  <a:srgbClr val="02638C"/>
                </a:solidFill>
                <a:latin typeface="Menlo Regular"/>
                <a:ea typeface="Menlo Regular"/>
                <a:cs typeface="Menlo Regular"/>
                <a:sym typeface="Menlo Regular"/>
              </a:defRPr>
            </a:pPr>
            <a:r>
              <a:rPr sz="2800">
                <a:solidFill>
                  <a:srgbClr val="000000"/>
                </a:solidFill>
              </a:rPr>
              <a:t>  </a:t>
            </a:r>
            <a:r>
              <a:rPr>
                <a:solidFill>
                  <a:srgbClr val="0433FF"/>
                </a:solidFill>
              </a:rPr>
              <a:t>struct</a:t>
            </a:r>
            <a:r>
              <a:rPr sz="2800">
                <a:solidFill>
                  <a:srgbClr val="000000"/>
                </a:solidFill>
              </a:rPr>
              <a:t> </a:t>
            </a:r>
            <a:r>
              <a:t>promise_type</a:t>
            </a:r>
            <a:r>
              <a:rPr sz="2800">
                <a:solidFill>
                  <a:srgbClr val="000000"/>
                </a:solidFill>
              </a:rPr>
              <a:t> {</a:t>
            </a:r>
            <a:endParaRPr sz="2800">
              <a:solidFill>
                <a:srgbClr val="000000"/>
              </a:solidFill>
            </a:endParaRPr>
          </a:p>
          <a:p>
            <a:pPr marL="0" indent="0" defTabSz="407669">
              <a:spcBef>
                <a:spcPts val="0"/>
              </a:spcBef>
              <a:buSzTx/>
              <a:buNone/>
              <a:tabLst>
                <a:tab pos="406400" algn="l"/>
              </a:tabLst>
              <a:defRPr sz="2600">
                <a:solidFill>
                  <a:srgbClr val="057CB0"/>
                </a:solidFill>
                <a:latin typeface="Menlo Regular"/>
                <a:ea typeface="Menlo Regular"/>
                <a:cs typeface="Menlo Regular"/>
                <a:sym typeface="Menlo Regular"/>
              </a:defRPr>
            </a:pPr>
            <a:r>
              <a:rPr sz="2800">
                <a:solidFill>
                  <a:srgbClr val="000000"/>
                </a:solidFill>
              </a:rPr>
              <a:t>   </a:t>
            </a:r>
          </a:p>
        </p:txBody>
      </p:sp>
      <p:sp>
        <p:nvSpPr>
          <p:cNvPr id="1211" name="Future2 get_return_object() {…"/>
          <p:cNvSpPr txBox="1"/>
          <p:nvPr/>
        </p:nvSpPr>
        <p:spPr>
          <a:xfrm>
            <a:off x="1552190" y="3788846"/>
            <a:ext cx="14936466" cy="70163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07669">
              <a:tabLst>
                <a:tab pos="406400" algn="l"/>
              </a:tabLst>
              <a:defRPr b="0" sz="1100">
                <a:solidFill>
                  <a:srgbClr val="02638C"/>
                </a:solidFill>
                <a:latin typeface="Menlo Regular"/>
                <a:ea typeface="Menlo Regular"/>
                <a:cs typeface="Menlo Regular"/>
                <a:sym typeface="Menlo Regular"/>
              </a:defRPr>
            </a:pPr>
            <a:endParaRPr sz="1300">
              <a:solidFill>
                <a:srgbClr val="000000"/>
              </a:solidFill>
            </a:endParaRPr>
          </a:p>
          <a:p>
            <a:pPr algn="l" defTabSz="407669">
              <a:tabLst>
                <a:tab pos="406400" algn="l"/>
              </a:tabLst>
              <a:defRPr b="0" sz="1100">
                <a:solidFill>
                  <a:srgbClr val="057CB0"/>
                </a:solidFill>
                <a:latin typeface="Menlo Regular"/>
                <a:ea typeface="Menlo Regular"/>
                <a:cs typeface="Menlo Regular"/>
                <a:sym typeface="Menlo Regular"/>
              </a:defRPr>
            </a:pPr>
            <a:r>
              <a:rPr sz="1300">
                <a:solidFill>
                  <a:srgbClr val="000000"/>
                </a:solidFill>
              </a:rPr>
              <a:t>  </a:t>
            </a:r>
            <a:r>
              <a:rPr sz="2200">
                <a:solidFill>
                  <a:srgbClr val="000000"/>
                </a:solidFill>
              </a:rPr>
              <a:t>  </a:t>
            </a:r>
            <a:r>
              <a:rPr sz="2000">
                <a:solidFill>
                  <a:srgbClr val="3495AF"/>
                </a:solidFill>
              </a:rPr>
              <a:t>Future2</a:t>
            </a:r>
            <a:r>
              <a:rPr sz="2200">
                <a:solidFill>
                  <a:srgbClr val="000000"/>
                </a:solidFill>
              </a:rPr>
              <a:t> </a:t>
            </a:r>
            <a:r>
              <a:rPr sz="2000"/>
              <a:t>get_return_object</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r>
              <a:rPr sz="2000">
                <a:solidFill>
                  <a:srgbClr val="0433FF"/>
                </a:solidFill>
              </a:rPr>
              <a:t>return</a:t>
            </a:r>
            <a:r>
              <a:t> {</a:t>
            </a: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Uses C++20 designated initializer syntax</a:t>
            </a:r>
            <a:endParaRPr sz="2200">
              <a:solidFill>
                <a:srgbClr val="000000"/>
              </a:solidFill>
            </a:endParaRP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following is a static method..  returns the coroutine state!!!</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h_</a:t>
            </a:r>
            <a:r>
              <a:rPr sz="2200">
                <a:solidFill>
                  <a:srgbClr val="000000"/>
                </a:solidFill>
              </a:rPr>
              <a:t> =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a:t>
            </a:r>
            <a:r>
              <a:t>from_promise</a:t>
            </a:r>
            <a:r>
              <a:rPr sz="2200">
                <a:solidFill>
                  <a:srgbClr val="000000"/>
                </a:solidFill>
              </a:rPr>
              <a:t>(*</a:t>
            </a:r>
            <a:r>
              <a:rPr>
                <a:solidFill>
                  <a:srgbClr val="0433FF"/>
                </a:solidFill>
              </a:rPr>
              <a:t>this</a:t>
            </a:r>
            <a:r>
              <a:rPr sz="2200">
                <a:solidFill>
                  <a:srgbClr val="000000"/>
                </a:solidFill>
              </a:rPr>
              <a:t>)</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000">
                <a:solidFill>
                  <a:srgbClr val="057CB0"/>
                </a:solidFill>
                <a:latin typeface="Menlo Regular"/>
                <a:ea typeface="Menlo Regular"/>
                <a:cs typeface="Menlo Regular"/>
                <a:sym typeface="Menlo Regular"/>
              </a:defRPr>
            </a:pPr>
            <a:r>
              <a:rPr sz="2200">
                <a:solidFill>
                  <a:srgbClr val="000000"/>
                </a:solidFill>
              </a:rPr>
              <a:t>    </a:t>
            </a:r>
            <a:r>
              <a:rPr>
                <a:solidFill>
                  <a:srgbClr val="3495AF"/>
                </a:solidFill>
              </a:rPr>
              <a:t>std</a:t>
            </a:r>
            <a:r>
              <a:rPr sz="2200">
                <a:solidFill>
                  <a:srgbClr val="000000"/>
                </a:solidFill>
              </a:rPr>
              <a:t>::</a:t>
            </a:r>
            <a:r>
              <a:rPr>
                <a:solidFill>
                  <a:srgbClr val="3495AF"/>
                </a:solidFill>
              </a:rPr>
              <a:t>experimental</a:t>
            </a:r>
            <a:r>
              <a:rPr sz="2200">
                <a:solidFill>
                  <a:srgbClr val="000000"/>
                </a:solidFill>
              </a:rPr>
              <a:t>::</a:t>
            </a:r>
            <a:r>
              <a:rPr>
                <a:solidFill>
                  <a:srgbClr val="3495AF"/>
                </a:solidFill>
              </a:rPr>
              <a:t>suspend_never</a:t>
            </a:r>
            <a:r>
              <a:rPr sz="2200">
                <a:solidFill>
                  <a:srgbClr val="000000"/>
                </a:solidFill>
              </a:rPr>
              <a:t> </a:t>
            </a:r>
            <a:r>
              <a:t>initial_suspend</a:t>
            </a:r>
            <a:r>
              <a:rPr sz="2200">
                <a:solidFill>
                  <a:srgbClr val="000000"/>
                </a:solidFill>
              </a:rPr>
              <a:t>() { </a:t>
            </a:r>
            <a:r>
              <a:rPr>
                <a:solidFill>
                  <a:srgbClr val="0433FF"/>
                </a:solidFill>
              </a:rPr>
              <a:t>return</a:t>
            </a:r>
            <a:r>
              <a:rPr sz="2200">
                <a:solidFill>
                  <a:srgbClr val="000000"/>
                </a:solidFill>
              </a:rPr>
              <a:t> {}; }</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std</a:t>
            </a:r>
            <a:r>
              <a:rPr sz="2200">
                <a:solidFill>
                  <a:srgbClr val="000000"/>
                </a:solidFill>
              </a:rPr>
              <a:t>::</a:t>
            </a:r>
            <a:r>
              <a:t>experimental</a:t>
            </a:r>
            <a:r>
              <a:rPr sz="2200">
                <a:solidFill>
                  <a:srgbClr val="000000"/>
                </a:solidFill>
              </a:rPr>
              <a:t>::</a:t>
            </a:r>
            <a:r>
              <a:rPr sz="3700"/>
              <a:t>suspend_never</a:t>
            </a:r>
            <a:r>
              <a:rPr sz="2200">
                <a:solidFill>
                  <a:srgbClr val="000000"/>
                </a:solidFill>
              </a:rPr>
              <a:t> </a:t>
            </a:r>
            <a:r>
              <a:rPr>
                <a:solidFill>
                  <a:srgbClr val="057CB0"/>
                </a:solidFill>
              </a:rPr>
              <a:t>final_suspend</a:t>
            </a:r>
            <a:r>
              <a:rPr sz="2200">
                <a:solidFill>
                  <a:srgbClr val="000000"/>
                </a:solidFill>
              </a:rPr>
              <a:t>() </a:t>
            </a:r>
            <a:r>
              <a:rPr>
                <a:solidFill>
                  <a:srgbClr val="0433FF"/>
                </a:solidFill>
              </a:rPr>
              <a:t>noexcept</a:t>
            </a:r>
            <a:r>
              <a:rPr sz="2200">
                <a:solidFill>
                  <a:srgbClr val="000000"/>
                </a:solidFill>
              </a:rPr>
              <a:t> { </a:t>
            </a:r>
            <a:r>
              <a:rPr>
                <a:solidFill>
                  <a:srgbClr val="0433FF"/>
                </a:solidFill>
              </a:rPr>
              <a:t>return</a:t>
            </a:r>
            <a:r>
              <a:rPr sz="2200">
                <a:solidFill>
                  <a:srgbClr val="000000"/>
                </a:solidFill>
              </a:rPr>
              <a:t> {}; }</a:t>
            </a:r>
            <a:endParaRPr sz="2200">
              <a:solidFill>
                <a:srgbClr val="000000"/>
              </a:solidFill>
            </a:endParaRPr>
          </a:p>
          <a:p>
            <a:pPr algn="l" defTabSz="407669">
              <a:tabLst>
                <a:tab pos="406400" algn="l"/>
              </a:tabLst>
              <a:defRPr b="0" sz="2000">
                <a:solidFill>
                  <a:srgbClr val="057CB0"/>
                </a:solidFill>
                <a:latin typeface="Menlo Regular"/>
                <a:ea typeface="Menlo Regular"/>
                <a:cs typeface="Menlo Regular"/>
                <a:sym typeface="Menlo Regular"/>
              </a:defRPr>
            </a:pPr>
            <a:r>
              <a:rPr sz="2200">
                <a:solidFill>
                  <a:srgbClr val="000000"/>
                </a:solidFill>
              </a:rPr>
              <a:t>    </a:t>
            </a:r>
            <a:r>
              <a:rPr>
                <a:solidFill>
                  <a:srgbClr val="0433FF"/>
                </a:solidFill>
              </a:rPr>
              <a:t>void</a:t>
            </a:r>
            <a:r>
              <a:rPr sz="2200">
                <a:solidFill>
                  <a:srgbClr val="000000"/>
                </a:solidFill>
              </a:rPr>
              <a:t> </a:t>
            </a:r>
            <a:r>
              <a:t>unhandled_exception</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void return_void() {} // required only while using  co_return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200">
                <a:latin typeface="Menlo Regular"/>
                <a:ea typeface="Menlo Regular"/>
                <a:cs typeface="Menlo Regular"/>
                <a:sym typeface="Menlo Regular"/>
              </a:defRPr>
            </a:p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 h_;</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rPr>
                <a:solidFill>
                  <a:srgbClr val="0433FF"/>
                </a:solidFill>
              </a:rPr>
              <a:t>operator</a:t>
            </a: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 </a:t>
            </a:r>
            <a:r>
              <a:rPr>
                <a:solidFill>
                  <a:srgbClr val="0433FF"/>
                </a:solidFill>
              </a:rPr>
              <a:t>const</a:t>
            </a:r>
            <a:r>
              <a:rPr sz="2200">
                <a:solidFill>
                  <a:srgbClr val="000000"/>
                </a:solidFill>
              </a:rPr>
              <a:t> { </a:t>
            </a:r>
            <a:r>
              <a:rPr>
                <a:solidFill>
                  <a:srgbClr val="0433FF"/>
                </a:solidFill>
              </a:rPr>
              <a:t>return</a:t>
            </a:r>
            <a:r>
              <a:rPr sz="2200">
                <a:solidFill>
                  <a:srgbClr val="000000"/>
                </a:solidFill>
              </a:rPr>
              <a:t> </a:t>
            </a:r>
            <a:r>
              <a:t>h_</a:t>
            </a:r>
            <a:r>
              <a:rPr sz="2200">
                <a:solidFill>
                  <a:srgbClr val="000000"/>
                </a:solidFill>
              </a:rPr>
              <a:t>; }</a:t>
            </a:r>
            <a:endParaRPr sz="2200">
              <a:solidFill>
                <a:srgbClr val="000000"/>
              </a:solidFill>
            </a:endParaRP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A coroutine_handle&lt;promise_type&gt; converts to coroutine_handle&lt;&gt;</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rPr>
                <a:solidFill>
                  <a:srgbClr val="0433FF"/>
                </a:solidFill>
              </a:rPr>
              <a:t>operator</a:t>
            </a: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&lt;&gt;() </a:t>
            </a:r>
            <a:r>
              <a:rPr>
                <a:solidFill>
                  <a:srgbClr val="0433FF"/>
                </a:solidFill>
              </a:rPr>
              <a:t>const</a:t>
            </a:r>
            <a:r>
              <a:rPr sz="2200">
                <a:solidFill>
                  <a:srgbClr val="000000"/>
                </a:solidFill>
              </a:rPr>
              <a:t> { </a:t>
            </a:r>
            <a:r>
              <a:rPr>
                <a:solidFill>
                  <a:srgbClr val="0433FF"/>
                </a:solidFill>
              </a:rPr>
              <a:t>return</a:t>
            </a:r>
            <a:r>
              <a:rPr sz="2200">
                <a:solidFill>
                  <a:srgbClr val="000000"/>
                </a:solidFill>
              </a:rPr>
              <a:t> </a:t>
            </a:r>
            <a:r>
              <a:t>h_</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a:t>
            </a:r>
          </a:p>
        </p:txBody>
      </p:sp>
      <p:sp>
        <p:nvSpPr>
          <p:cNvPr id="1212" name="Rectangle"/>
          <p:cNvSpPr/>
          <p:nvPr/>
        </p:nvSpPr>
        <p:spPr>
          <a:xfrm>
            <a:off x="25400" y="1041400"/>
            <a:ext cx="1270000" cy="10877650"/>
          </a:xfrm>
          <a:prstGeom prst="rect">
            <a:avLst/>
          </a:prstGeom>
          <a:solidFill>
            <a:schemeClr val="accent4">
              <a:hueOff val="-461056"/>
              <a:satOff val="4338"/>
              <a:lumOff val="-10225"/>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4" name="Coroutine Future-Promise"/>
          <p:cNvSpPr txBox="1"/>
          <p:nvPr>
            <p:ph type="title"/>
          </p:nvPr>
        </p:nvSpPr>
        <p:spPr>
          <a:prstGeom prst="rect">
            <a:avLst/>
          </a:prstGeom>
        </p:spPr>
        <p:txBody>
          <a:bodyPr/>
          <a:lstStyle/>
          <a:p>
            <a:pPr/>
            <a:r>
              <a:t>Coroutine Future-Promise</a:t>
            </a:r>
          </a:p>
        </p:txBody>
      </p:sp>
      <p:sp>
        <p:nvSpPr>
          <p:cNvPr id="1215" name="struct Future2 {…"/>
          <p:cNvSpPr txBox="1"/>
          <p:nvPr>
            <p:ph type="body" sz="quarter" idx="1"/>
          </p:nvPr>
        </p:nvSpPr>
        <p:spPr>
          <a:xfrm>
            <a:off x="1689100" y="2453382"/>
            <a:ext cx="21005800" cy="1759943"/>
          </a:xfrm>
          <a:prstGeom prst="rect">
            <a:avLst/>
          </a:prstGeom>
        </p:spPr>
        <p:txBody>
          <a:bodyPr/>
          <a:lstStyle/>
          <a:p>
            <a:pPr marL="0" indent="0" defTabSz="457200">
              <a:spcBef>
                <a:spcPts val="0"/>
              </a:spcBef>
              <a:buSzTx/>
              <a:buNone/>
              <a:defRPr sz="2700">
                <a:solidFill>
                  <a:srgbClr val="007000"/>
                </a:solidFill>
                <a:latin typeface="Courier"/>
                <a:ea typeface="Courier"/>
                <a:cs typeface="Courier"/>
                <a:sym typeface="Courier"/>
              </a:defRPr>
            </a:pPr>
            <a:r>
              <a:rPr>
                <a:solidFill>
                  <a:srgbClr val="0433FF"/>
                </a:solidFill>
              </a:rPr>
              <a:t>struct</a:t>
            </a:r>
            <a:r>
              <a:rPr sz="2800">
                <a:solidFill>
                  <a:srgbClr val="000000"/>
                </a:solidFill>
              </a:rPr>
              <a:t> </a:t>
            </a:r>
            <a:r>
              <a:t>Future2</a:t>
            </a:r>
            <a:r>
              <a:rPr sz="2800">
                <a:solidFill>
                  <a:srgbClr val="000000"/>
                </a:solidFill>
              </a:rPr>
              <a:t> {</a:t>
            </a:r>
            <a:endParaRPr sz="2800">
              <a:solidFill>
                <a:srgbClr val="000000"/>
              </a:solidFill>
            </a:endParaRPr>
          </a:p>
          <a:p>
            <a:pPr marL="0" indent="0" defTabSz="407669">
              <a:spcBef>
                <a:spcPts val="0"/>
              </a:spcBef>
              <a:buSzTx/>
              <a:buNone/>
              <a:tabLst>
                <a:tab pos="406400" algn="l"/>
              </a:tabLst>
              <a:defRPr sz="2600">
                <a:solidFill>
                  <a:srgbClr val="02638C"/>
                </a:solidFill>
                <a:latin typeface="Menlo Regular"/>
                <a:ea typeface="Menlo Regular"/>
                <a:cs typeface="Menlo Regular"/>
                <a:sym typeface="Menlo Regular"/>
              </a:defRPr>
            </a:pPr>
            <a:r>
              <a:rPr sz="2800">
                <a:solidFill>
                  <a:srgbClr val="000000"/>
                </a:solidFill>
              </a:rPr>
              <a:t>  </a:t>
            </a:r>
            <a:r>
              <a:rPr>
                <a:solidFill>
                  <a:srgbClr val="0433FF"/>
                </a:solidFill>
              </a:rPr>
              <a:t>struct</a:t>
            </a:r>
            <a:r>
              <a:rPr sz="2800">
                <a:solidFill>
                  <a:srgbClr val="000000"/>
                </a:solidFill>
              </a:rPr>
              <a:t> </a:t>
            </a:r>
            <a:r>
              <a:t>promise_type</a:t>
            </a:r>
            <a:r>
              <a:rPr sz="2800">
                <a:solidFill>
                  <a:srgbClr val="000000"/>
                </a:solidFill>
              </a:rPr>
              <a:t> {</a:t>
            </a:r>
            <a:endParaRPr sz="2800">
              <a:solidFill>
                <a:srgbClr val="000000"/>
              </a:solidFill>
            </a:endParaRPr>
          </a:p>
          <a:p>
            <a:pPr marL="0" indent="0" defTabSz="407669">
              <a:spcBef>
                <a:spcPts val="0"/>
              </a:spcBef>
              <a:buSzTx/>
              <a:buNone/>
              <a:tabLst>
                <a:tab pos="406400" algn="l"/>
              </a:tabLst>
              <a:defRPr sz="2600">
                <a:solidFill>
                  <a:srgbClr val="057CB0"/>
                </a:solidFill>
                <a:latin typeface="Menlo Regular"/>
                <a:ea typeface="Menlo Regular"/>
                <a:cs typeface="Menlo Regular"/>
                <a:sym typeface="Menlo Regular"/>
              </a:defRPr>
            </a:pPr>
            <a:r>
              <a:rPr sz="2800">
                <a:solidFill>
                  <a:srgbClr val="000000"/>
                </a:solidFill>
              </a:rPr>
              <a:t>   </a:t>
            </a:r>
          </a:p>
        </p:txBody>
      </p:sp>
      <p:sp>
        <p:nvSpPr>
          <p:cNvPr id="1216" name="Future2 get_return_object() {…"/>
          <p:cNvSpPr txBox="1"/>
          <p:nvPr/>
        </p:nvSpPr>
        <p:spPr>
          <a:xfrm>
            <a:off x="1552190" y="3788846"/>
            <a:ext cx="17962043" cy="79163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07669">
              <a:tabLst>
                <a:tab pos="406400" algn="l"/>
              </a:tabLst>
              <a:defRPr b="0" sz="1100">
                <a:solidFill>
                  <a:srgbClr val="02638C"/>
                </a:solidFill>
                <a:latin typeface="Menlo Regular"/>
                <a:ea typeface="Menlo Regular"/>
                <a:cs typeface="Menlo Regular"/>
                <a:sym typeface="Menlo Regular"/>
              </a:defRPr>
            </a:pPr>
            <a:endParaRPr sz="1300">
              <a:solidFill>
                <a:srgbClr val="000000"/>
              </a:solidFill>
            </a:endParaRPr>
          </a:p>
          <a:p>
            <a:pPr algn="l" defTabSz="407669">
              <a:tabLst>
                <a:tab pos="406400" algn="l"/>
              </a:tabLst>
              <a:defRPr b="0" sz="1100">
                <a:solidFill>
                  <a:srgbClr val="057CB0"/>
                </a:solidFill>
                <a:latin typeface="Menlo Regular"/>
                <a:ea typeface="Menlo Regular"/>
                <a:cs typeface="Menlo Regular"/>
                <a:sym typeface="Menlo Regular"/>
              </a:defRPr>
            </a:pPr>
            <a:r>
              <a:rPr sz="1300">
                <a:solidFill>
                  <a:srgbClr val="000000"/>
                </a:solidFill>
              </a:rPr>
              <a:t>  </a:t>
            </a:r>
            <a:r>
              <a:rPr sz="2200">
                <a:solidFill>
                  <a:srgbClr val="000000"/>
                </a:solidFill>
              </a:rPr>
              <a:t> </a:t>
            </a:r>
            <a:r>
              <a:rPr sz="3300">
                <a:solidFill>
                  <a:srgbClr val="000000"/>
                </a:solidFill>
              </a:rPr>
              <a:t> </a:t>
            </a:r>
            <a:r>
              <a:rPr sz="2200">
                <a:solidFill>
                  <a:srgbClr val="3495AF"/>
                </a:solidFill>
              </a:rPr>
              <a:t>Future2</a:t>
            </a:r>
            <a:r>
              <a:rPr sz="2400">
                <a:solidFill>
                  <a:srgbClr val="000000"/>
                </a:solidFill>
              </a:rPr>
              <a:t> </a:t>
            </a:r>
            <a:r>
              <a:rPr sz="2200"/>
              <a:t>get_return_object</a:t>
            </a:r>
            <a:r>
              <a:rPr sz="2400">
                <a:solidFill>
                  <a:srgbClr val="000000"/>
                </a:solidFill>
              </a:rPr>
              <a:t>() {</a:t>
            </a:r>
            <a:endParaRPr sz="2400">
              <a:solidFill>
                <a:srgbClr val="000000"/>
              </a:solidFill>
            </a:endParaRPr>
          </a:p>
          <a:p>
            <a:pPr algn="l" defTabSz="407669">
              <a:tabLst>
                <a:tab pos="406400" algn="l"/>
              </a:tabLst>
              <a:defRPr b="0" sz="2400">
                <a:latin typeface="Menlo Regular"/>
                <a:ea typeface="Menlo Regular"/>
                <a:cs typeface="Menlo Regular"/>
                <a:sym typeface="Menlo Regular"/>
              </a:defRPr>
            </a:pPr>
            <a:r>
              <a:t>      </a:t>
            </a:r>
            <a:r>
              <a:rPr sz="2200">
                <a:solidFill>
                  <a:srgbClr val="0433FF"/>
                </a:solidFill>
              </a:rPr>
              <a:t>return</a:t>
            </a:r>
            <a:r>
              <a:t> {</a:t>
            </a:r>
          </a:p>
          <a:p>
            <a:pPr algn="l" defTabSz="407669">
              <a:tabLst>
                <a:tab pos="406400" algn="l"/>
              </a:tabLst>
              <a:defRPr b="0" sz="2200">
                <a:solidFill>
                  <a:srgbClr val="008F00"/>
                </a:solidFill>
                <a:latin typeface="Menlo Regular"/>
                <a:ea typeface="Menlo Regular"/>
                <a:cs typeface="Menlo Regular"/>
                <a:sym typeface="Menlo Regular"/>
              </a:defRPr>
            </a:pPr>
            <a:r>
              <a:rPr sz="2400">
                <a:solidFill>
                  <a:srgbClr val="000000"/>
                </a:solidFill>
              </a:rPr>
              <a:t>        </a:t>
            </a:r>
            <a:r>
              <a:t>// Uses C++20 designated initializer syntax</a:t>
            </a:r>
            <a:endParaRPr sz="2400">
              <a:solidFill>
                <a:srgbClr val="000000"/>
              </a:solidFill>
            </a:endParaRPr>
          </a:p>
          <a:p>
            <a:pPr algn="l" defTabSz="407669">
              <a:tabLst>
                <a:tab pos="406400" algn="l"/>
              </a:tabLst>
              <a:defRPr b="0" sz="2200">
                <a:solidFill>
                  <a:srgbClr val="008F00"/>
                </a:solidFill>
                <a:latin typeface="Menlo Regular"/>
                <a:ea typeface="Menlo Regular"/>
                <a:cs typeface="Menlo Regular"/>
                <a:sym typeface="Menlo Regular"/>
              </a:defRPr>
            </a:pPr>
            <a:r>
              <a:rPr sz="2400">
                <a:solidFill>
                  <a:srgbClr val="000000"/>
                </a:solidFill>
              </a:rPr>
              <a:t>          </a:t>
            </a:r>
            <a:r>
              <a:t>// following is a static method..  returns the coroutine state!!!</a:t>
            </a:r>
            <a:endParaRPr sz="2400">
              <a:solidFill>
                <a:srgbClr val="000000"/>
              </a:solidFill>
            </a:endParaRPr>
          </a:p>
          <a:p>
            <a:pPr algn="l" defTabSz="407669">
              <a:tabLst>
                <a:tab pos="406400" algn="l"/>
              </a:tabLst>
              <a:defRPr b="0" sz="2200">
                <a:solidFill>
                  <a:srgbClr val="3495AF"/>
                </a:solidFill>
                <a:latin typeface="Menlo Regular"/>
                <a:ea typeface="Menlo Regular"/>
                <a:cs typeface="Menlo Regular"/>
                <a:sym typeface="Menlo Regular"/>
              </a:defRPr>
            </a:pPr>
            <a:r>
              <a:rPr sz="2400">
                <a:solidFill>
                  <a:srgbClr val="000000"/>
                </a:solidFill>
              </a:rPr>
              <a:t>        .</a:t>
            </a:r>
            <a:r>
              <a:t>h_</a:t>
            </a:r>
            <a:r>
              <a:rPr sz="2400">
                <a:solidFill>
                  <a:srgbClr val="000000"/>
                </a:solidFill>
              </a:rPr>
              <a:t> = </a:t>
            </a:r>
            <a:r>
              <a:t>std</a:t>
            </a:r>
            <a:r>
              <a:rPr sz="2400">
                <a:solidFill>
                  <a:srgbClr val="000000"/>
                </a:solidFill>
              </a:rPr>
              <a:t>::</a:t>
            </a:r>
            <a:r>
              <a:t>experimental</a:t>
            </a:r>
            <a:r>
              <a:rPr sz="2400">
                <a:solidFill>
                  <a:srgbClr val="000000"/>
                </a:solidFill>
              </a:rPr>
              <a:t>::</a:t>
            </a:r>
            <a:r>
              <a:t>coroutine_handle</a:t>
            </a:r>
            <a:r>
              <a:rPr sz="2400">
                <a:solidFill>
                  <a:srgbClr val="000000"/>
                </a:solidFill>
              </a:rPr>
              <a:t>&lt;</a:t>
            </a:r>
            <a:r>
              <a:t>promise_type</a:t>
            </a:r>
            <a:r>
              <a:rPr sz="2400">
                <a:solidFill>
                  <a:srgbClr val="000000"/>
                </a:solidFill>
              </a:rPr>
              <a:t>&gt;::</a:t>
            </a:r>
            <a:r>
              <a:t>from_promise</a:t>
            </a:r>
            <a:r>
              <a:rPr sz="2400">
                <a:solidFill>
                  <a:srgbClr val="000000"/>
                </a:solidFill>
              </a:rPr>
              <a:t>(*</a:t>
            </a:r>
            <a:r>
              <a:rPr>
                <a:solidFill>
                  <a:srgbClr val="0433FF"/>
                </a:solidFill>
              </a:rPr>
              <a:t>this</a:t>
            </a:r>
            <a:r>
              <a:rPr sz="2400">
                <a:solidFill>
                  <a:srgbClr val="000000"/>
                </a:solidFill>
              </a:rPr>
              <a:t>)</a:t>
            </a:r>
            <a:endParaRPr sz="2400">
              <a:solidFill>
                <a:srgbClr val="000000"/>
              </a:solidFill>
            </a:endParaRPr>
          </a:p>
          <a:p>
            <a:pPr algn="l" defTabSz="407669">
              <a:tabLst>
                <a:tab pos="406400" algn="l"/>
              </a:tabLst>
              <a:defRPr b="0" sz="2400">
                <a:latin typeface="Menlo Regular"/>
                <a:ea typeface="Menlo Regular"/>
                <a:cs typeface="Menlo Regular"/>
                <a:sym typeface="Menlo Regular"/>
              </a:defRPr>
            </a:pPr>
            <a:r>
              <a:t>      };</a:t>
            </a:r>
          </a:p>
          <a:p>
            <a:pPr algn="l" defTabSz="407669">
              <a:tabLst>
                <a:tab pos="406400" algn="l"/>
              </a:tabLst>
              <a:defRPr b="0" sz="2400">
                <a:latin typeface="Menlo Regular"/>
                <a:ea typeface="Menlo Regular"/>
                <a:cs typeface="Menlo Regular"/>
                <a:sym typeface="Menlo Regular"/>
              </a:defRPr>
            </a:pPr>
            <a:r>
              <a:t>    }</a:t>
            </a:r>
          </a:p>
          <a:p>
            <a:pPr algn="l" defTabSz="407669">
              <a:tabLst>
                <a:tab pos="406400" algn="l"/>
              </a:tabLst>
              <a:defRPr b="0" sz="2200">
                <a:solidFill>
                  <a:srgbClr val="057CB0"/>
                </a:solidFill>
                <a:latin typeface="Menlo Regular"/>
                <a:ea typeface="Menlo Regular"/>
                <a:cs typeface="Menlo Regular"/>
                <a:sym typeface="Menlo Regular"/>
              </a:defRPr>
            </a:pPr>
            <a:r>
              <a:rPr sz="2400">
                <a:solidFill>
                  <a:srgbClr val="000000"/>
                </a:solidFill>
              </a:rPr>
              <a:t>    </a:t>
            </a:r>
            <a:r>
              <a:rPr>
                <a:solidFill>
                  <a:srgbClr val="3495AF"/>
                </a:solidFill>
              </a:rPr>
              <a:t>std</a:t>
            </a:r>
            <a:r>
              <a:rPr sz="2400">
                <a:solidFill>
                  <a:srgbClr val="000000"/>
                </a:solidFill>
              </a:rPr>
              <a:t>::</a:t>
            </a:r>
            <a:r>
              <a:rPr>
                <a:solidFill>
                  <a:srgbClr val="3495AF"/>
                </a:solidFill>
              </a:rPr>
              <a:t>experimental</a:t>
            </a:r>
            <a:r>
              <a:rPr sz="2400">
                <a:solidFill>
                  <a:srgbClr val="000000"/>
                </a:solidFill>
              </a:rPr>
              <a:t>::</a:t>
            </a:r>
            <a:r>
              <a:rPr>
                <a:solidFill>
                  <a:srgbClr val="3495AF"/>
                </a:solidFill>
              </a:rPr>
              <a:t>suspend_never</a:t>
            </a:r>
            <a:r>
              <a:rPr sz="2400">
                <a:solidFill>
                  <a:srgbClr val="000000"/>
                </a:solidFill>
              </a:rPr>
              <a:t> </a:t>
            </a:r>
            <a:r>
              <a:t>initial_suspend</a:t>
            </a:r>
            <a:r>
              <a:rPr sz="2400">
                <a:solidFill>
                  <a:srgbClr val="000000"/>
                </a:solidFill>
              </a:rPr>
              <a:t>() { </a:t>
            </a:r>
            <a:r>
              <a:rPr>
                <a:solidFill>
                  <a:srgbClr val="0433FF"/>
                </a:solidFill>
              </a:rPr>
              <a:t>return</a:t>
            </a:r>
            <a:r>
              <a:rPr sz="2400">
                <a:solidFill>
                  <a:srgbClr val="000000"/>
                </a:solidFill>
              </a:rPr>
              <a:t> {}; }</a:t>
            </a:r>
            <a:endParaRPr sz="2400">
              <a:solidFill>
                <a:srgbClr val="000000"/>
              </a:solidFill>
            </a:endParaRPr>
          </a:p>
          <a:p>
            <a:pPr algn="l" defTabSz="407669">
              <a:tabLst>
                <a:tab pos="406400" algn="l"/>
              </a:tabLst>
              <a:defRPr b="0" sz="2200">
                <a:solidFill>
                  <a:srgbClr val="3495AF"/>
                </a:solidFill>
                <a:latin typeface="Menlo Regular"/>
                <a:ea typeface="Menlo Regular"/>
                <a:cs typeface="Menlo Regular"/>
                <a:sym typeface="Menlo Regular"/>
              </a:defRPr>
            </a:pPr>
            <a:r>
              <a:rPr sz="2400">
                <a:solidFill>
                  <a:srgbClr val="000000"/>
                </a:solidFill>
              </a:rPr>
              <a:t>    </a:t>
            </a:r>
            <a:r>
              <a:t>std</a:t>
            </a:r>
            <a:r>
              <a:rPr sz="2400">
                <a:solidFill>
                  <a:srgbClr val="000000"/>
                </a:solidFill>
              </a:rPr>
              <a:t>::</a:t>
            </a:r>
            <a:r>
              <a:t>experimental</a:t>
            </a:r>
            <a:r>
              <a:rPr sz="2400">
                <a:solidFill>
                  <a:srgbClr val="000000"/>
                </a:solidFill>
              </a:rPr>
              <a:t>::</a:t>
            </a:r>
            <a:r>
              <a:t>suspend_never</a:t>
            </a:r>
            <a:r>
              <a:rPr sz="2400">
                <a:solidFill>
                  <a:srgbClr val="000000"/>
                </a:solidFill>
              </a:rPr>
              <a:t> </a:t>
            </a:r>
            <a:r>
              <a:rPr>
                <a:solidFill>
                  <a:srgbClr val="057CB0"/>
                </a:solidFill>
              </a:rPr>
              <a:t>final_suspend</a:t>
            </a:r>
            <a:r>
              <a:rPr sz="2400">
                <a:solidFill>
                  <a:srgbClr val="000000"/>
                </a:solidFill>
              </a:rPr>
              <a:t>() </a:t>
            </a:r>
            <a:r>
              <a:rPr>
                <a:solidFill>
                  <a:srgbClr val="0433FF"/>
                </a:solidFill>
              </a:rPr>
              <a:t>noexcept</a:t>
            </a:r>
            <a:r>
              <a:rPr sz="2400">
                <a:solidFill>
                  <a:srgbClr val="000000"/>
                </a:solidFill>
              </a:rPr>
              <a:t> { </a:t>
            </a:r>
            <a:r>
              <a:rPr>
                <a:solidFill>
                  <a:srgbClr val="0433FF"/>
                </a:solidFill>
              </a:rPr>
              <a:t>return</a:t>
            </a:r>
            <a:r>
              <a:rPr sz="2400">
                <a:solidFill>
                  <a:srgbClr val="000000"/>
                </a:solidFill>
              </a:rPr>
              <a:t> {}; }</a:t>
            </a:r>
            <a:endParaRPr sz="2400">
              <a:solidFill>
                <a:srgbClr val="000000"/>
              </a:solidFill>
            </a:endParaRPr>
          </a:p>
          <a:p>
            <a:pPr algn="l" defTabSz="407669">
              <a:tabLst>
                <a:tab pos="406400" algn="l"/>
              </a:tabLst>
              <a:defRPr b="0" sz="2200">
                <a:solidFill>
                  <a:srgbClr val="057CB0"/>
                </a:solidFill>
                <a:latin typeface="Menlo Regular"/>
                <a:ea typeface="Menlo Regular"/>
                <a:cs typeface="Menlo Regular"/>
                <a:sym typeface="Menlo Regular"/>
              </a:defRPr>
            </a:pPr>
            <a:r>
              <a:rPr sz="2400">
                <a:solidFill>
                  <a:srgbClr val="000000"/>
                </a:solidFill>
              </a:rPr>
              <a:t>    </a:t>
            </a:r>
            <a:r>
              <a:rPr>
                <a:solidFill>
                  <a:srgbClr val="0433FF"/>
                </a:solidFill>
              </a:rPr>
              <a:t>void</a:t>
            </a:r>
            <a:r>
              <a:rPr sz="2400">
                <a:solidFill>
                  <a:srgbClr val="000000"/>
                </a:solidFill>
              </a:rPr>
              <a:t> </a:t>
            </a:r>
            <a:r>
              <a:t>unhandled_exception</a:t>
            </a:r>
            <a:r>
              <a:rPr sz="2400">
                <a:solidFill>
                  <a:srgbClr val="000000"/>
                </a:solidFill>
              </a:rPr>
              <a:t>() {}</a:t>
            </a:r>
            <a:endParaRPr sz="2400">
              <a:solidFill>
                <a:srgbClr val="000000"/>
              </a:solidFill>
            </a:endParaRPr>
          </a:p>
          <a:p>
            <a:pPr algn="l" defTabSz="407669">
              <a:tabLst>
                <a:tab pos="406400" algn="l"/>
              </a:tabLst>
              <a:defRPr b="0" sz="2400">
                <a:latin typeface="Menlo Regular"/>
                <a:ea typeface="Menlo Regular"/>
                <a:cs typeface="Menlo Regular"/>
                <a:sym typeface="Menlo Regular"/>
              </a:defRPr>
            </a:pPr>
            <a:r>
              <a:t>      </a:t>
            </a:r>
          </a:p>
          <a:p>
            <a:pPr algn="l" defTabSz="407669">
              <a:tabLst>
                <a:tab pos="406400" algn="l"/>
              </a:tabLst>
              <a:defRPr b="0" sz="2200">
                <a:solidFill>
                  <a:srgbClr val="008F00"/>
                </a:solidFill>
                <a:latin typeface="Menlo Regular"/>
                <a:ea typeface="Menlo Regular"/>
                <a:cs typeface="Menlo Regular"/>
                <a:sym typeface="Menlo Regular"/>
              </a:defRPr>
            </a:pPr>
            <a:r>
              <a:rPr sz="2400">
                <a:solidFill>
                  <a:srgbClr val="000000"/>
                </a:solidFill>
              </a:rPr>
              <a:t>      </a:t>
            </a:r>
            <a:r>
              <a:t>// void return_void() {} // required only while using  co_return ;</a:t>
            </a:r>
            <a:endParaRPr sz="2400">
              <a:solidFill>
                <a:srgbClr val="000000"/>
              </a:solidFill>
            </a:endParaRPr>
          </a:p>
          <a:p>
            <a:pPr algn="l" defTabSz="407669">
              <a:tabLst>
                <a:tab pos="406400" algn="l"/>
              </a:tabLst>
              <a:defRPr b="0" sz="2400">
                <a:latin typeface="Menlo Regular"/>
                <a:ea typeface="Menlo Regular"/>
                <a:cs typeface="Menlo Regular"/>
                <a:sym typeface="Menlo Regular"/>
              </a:defRPr>
            </a:pPr>
            <a:r>
              <a:t>  };</a:t>
            </a:r>
          </a:p>
          <a:p>
            <a:pPr algn="l" defTabSz="407669">
              <a:tabLst>
                <a:tab pos="406400" algn="l"/>
              </a:tabLst>
              <a:defRPr b="0" sz="2400">
                <a:latin typeface="Menlo Regular"/>
                <a:ea typeface="Menlo Regular"/>
                <a:cs typeface="Menlo Regular"/>
                <a:sym typeface="Menlo Regular"/>
              </a:defRPr>
            </a:pPr>
          </a:p>
          <a:p>
            <a:pPr algn="l" defTabSz="407669">
              <a:tabLst>
                <a:tab pos="406400" algn="l"/>
              </a:tabLst>
              <a:defRPr b="0" sz="2200">
                <a:solidFill>
                  <a:srgbClr val="3495AF"/>
                </a:solidFill>
                <a:latin typeface="Menlo Regular"/>
                <a:ea typeface="Menlo Regular"/>
                <a:cs typeface="Menlo Regular"/>
                <a:sym typeface="Menlo Regular"/>
              </a:defRPr>
            </a:pPr>
            <a:r>
              <a:rPr sz="2400">
                <a:solidFill>
                  <a:srgbClr val="000000"/>
                </a:solidFill>
              </a:rPr>
              <a:t>  </a:t>
            </a:r>
            <a:r>
              <a:t>std</a:t>
            </a:r>
            <a:r>
              <a:rPr sz="2400">
                <a:solidFill>
                  <a:srgbClr val="000000"/>
                </a:solidFill>
              </a:rPr>
              <a:t>::</a:t>
            </a:r>
            <a:r>
              <a:t>experimental</a:t>
            </a:r>
            <a:r>
              <a:rPr sz="2400">
                <a:solidFill>
                  <a:srgbClr val="000000"/>
                </a:solidFill>
              </a:rPr>
              <a:t>::</a:t>
            </a:r>
            <a:r>
              <a:t>coroutine_handle</a:t>
            </a:r>
            <a:r>
              <a:rPr sz="2400">
                <a:solidFill>
                  <a:srgbClr val="000000"/>
                </a:solidFill>
              </a:rPr>
              <a:t>&lt;</a:t>
            </a:r>
            <a:r>
              <a:t>promise_type</a:t>
            </a:r>
            <a:r>
              <a:rPr sz="2400">
                <a:solidFill>
                  <a:srgbClr val="000000"/>
                </a:solidFill>
              </a:rPr>
              <a:t>&gt; h_;</a:t>
            </a:r>
            <a:endParaRPr sz="2400">
              <a:solidFill>
                <a:srgbClr val="000000"/>
              </a:solidFill>
            </a:endParaRPr>
          </a:p>
          <a:p>
            <a:pPr algn="l" defTabSz="407669">
              <a:tabLst>
                <a:tab pos="406400" algn="l"/>
              </a:tabLst>
              <a:defRPr b="0" sz="2200">
                <a:solidFill>
                  <a:srgbClr val="3495AF"/>
                </a:solidFill>
                <a:latin typeface="Menlo Regular"/>
                <a:ea typeface="Menlo Regular"/>
                <a:cs typeface="Menlo Regular"/>
                <a:sym typeface="Menlo Regular"/>
              </a:defRPr>
            </a:pPr>
            <a:r>
              <a:rPr sz="2400">
                <a:solidFill>
                  <a:srgbClr val="000000"/>
                </a:solidFill>
              </a:rPr>
              <a:t>  </a:t>
            </a:r>
            <a:r>
              <a:rPr>
                <a:solidFill>
                  <a:srgbClr val="0433FF"/>
                </a:solidFill>
              </a:rPr>
              <a:t>operator</a:t>
            </a:r>
            <a:r>
              <a:rPr sz="2400">
                <a:solidFill>
                  <a:srgbClr val="000000"/>
                </a:solidFill>
              </a:rPr>
              <a:t> </a:t>
            </a:r>
            <a:r>
              <a:t>std</a:t>
            </a:r>
            <a:r>
              <a:rPr sz="2400">
                <a:solidFill>
                  <a:srgbClr val="000000"/>
                </a:solidFill>
              </a:rPr>
              <a:t>::</a:t>
            </a:r>
            <a:r>
              <a:t>experimental</a:t>
            </a:r>
            <a:r>
              <a:rPr sz="2400">
                <a:solidFill>
                  <a:srgbClr val="000000"/>
                </a:solidFill>
              </a:rPr>
              <a:t>::</a:t>
            </a:r>
            <a:r>
              <a:t>coroutine_handle</a:t>
            </a:r>
            <a:r>
              <a:rPr sz="2400">
                <a:solidFill>
                  <a:srgbClr val="000000"/>
                </a:solidFill>
              </a:rPr>
              <a:t>&lt;</a:t>
            </a:r>
            <a:r>
              <a:t>promise_type</a:t>
            </a:r>
            <a:r>
              <a:rPr sz="2400">
                <a:solidFill>
                  <a:srgbClr val="000000"/>
                </a:solidFill>
              </a:rPr>
              <a:t>&gt;() </a:t>
            </a:r>
            <a:r>
              <a:rPr>
                <a:solidFill>
                  <a:srgbClr val="0433FF"/>
                </a:solidFill>
              </a:rPr>
              <a:t>const</a:t>
            </a:r>
            <a:r>
              <a:rPr sz="2400">
                <a:solidFill>
                  <a:srgbClr val="000000"/>
                </a:solidFill>
              </a:rPr>
              <a:t> { </a:t>
            </a:r>
            <a:r>
              <a:rPr>
                <a:solidFill>
                  <a:srgbClr val="0433FF"/>
                </a:solidFill>
              </a:rPr>
              <a:t>return</a:t>
            </a:r>
            <a:r>
              <a:rPr sz="2400">
                <a:solidFill>
                  <a:srgbClr val="000000"/>
                </a:solidFill>
              </a:rPr>
              <a:t> </a:t>
            </a:r>
            <a:r>
              <a:t>h_</a:t>
            </a:r>
            <a:r>
              <a:rPr sz="2400">
                <a:solidFill>
                  <a:srgbClr val="000000"/>
                </a:solidFill>
              </a:rPr>
              <a:t>; }</a:t>
            </a:r>
            <a:endParaRPr sz="2400">
              <a:solidFill>
                <a:srgbClr val="000000"/>
              </a:solidFill>
            </a:endParaRPr>
          </a:p>
          <a:p>
            <a:pPr algn="l" defTabSz="407669">
              <a:tabLst>
                <a:tab pos="406400" algn="l"/>
              </a:tabLst>
              <a:defRPr b="0" sz="2200">
                <a:solidFill>
                  <a:srgbClr val="008F00"/>
                </a:solidFill>
                <a:latin typeface="Menlo Regular"/>
                <a:ea typeface="Menlo Regular"/>
                <a:cs typeface="Menlo Regular"/>
                <a:sym typeface="Menlo Regular"/>
              </a:defRPr>
            </a:pPr>
            <a:r>
              <a:rPr sz="2400">
                <a:solidFill>
                  <a:srgbClr val="000000"/>
                </a:solidFill>
              </a:rPr>
              <a:t>  </a:t>
            </a:r>
            <a:r>
              <a:t>// A coroutine_handle&lt;promise_type&gt; converts to coroutine_handle&lt;&gt;</a:t>
            </a:r>
            <a:endParaRPr sz="2400">
              <a:solidFill>
                <a:srgbClr val="000000"/>
              </a:solidFill>
            </a:endParaRPr>
          </a:p>
          <a:p>
            <a:pPr algn="l" defTabSz="407669">
              <a:tabLst>
                <a:tab pos="406400" algn="l"/>
              </a:tabLst>
              <a:defRPr b="0" sz="2200">
                <a:solidFill>
                  <a:srgbClr val="3495AF"/>
                </a:solidFill>
                <a:latin typeface="Menlo Regular"/>
                <a:ea typeface="Menlo Regular"/>
                <a:cs typeface="Menlo Regular"/>
                <a:sym typeface="Menlo Regular"/>
              </a:defRPr>
            </a:pPr>
            <a:r>
              <a:rPr sz="2400">
                <a:solidFill>
                  <a:srgbClr val="000000"/>
                </a:solidFill>
              </a:rPr>
              <a:t>  </a:t>
            </a:r>
            <a:r>
              <a:rPr>
                <a:solidFill>
                  <a:srgbClr val="0433FF"/>
                </a:solidFill>
              </a:rPr>
              <a:t>operator</a:t>
            </a:r>
            <a:r>
              <a:rPr sz="2400">
                <a:solidFill>
                  <a:srgbClr val="000000"/>
                </a:solidFill>
              </a:rPr>
              <a:t> </a:t>
            </a:r>
            <a:r>
              <a:t>std</a:t>
            </a:r>
            <a:r>
              <a:rPr sz="2400">
                <a:solidFill>
                  <a:srgbClr val="000000"/>
                </a:solidFill>
              </a:rPr>
              <a:t>::</a:t>
            </a:r>
            <a:r>
              <a:t>experimental</a:t>
            </a:r>
            <a:r>
              <a:rPr sz="2400">
                <a:solidFill>
                  <a:srgbClr val="000000"/>
                </a:solidFill>
              </a:rPr>
              <a:t>::</a:t>
            </a:r>
            <a:r>
              <a:t>coroutine_handle</a:t>
            </a:r>
            <a:r>
              <a:rPr sz="2400">
                <a:solidFill>
                  <a:srgbClr val="000000"/>
                </a:solidFill>
              </a:rPr>
              <a:t>&lt;&gt;() </a:t>
            </a:r>
            <a:r>
              <a:rPr>
                <a:solidFill>
                  <a:srgbClr val="0433FF"/>
                </a:solidFill>
              </a:rPr>
              <a:t>const</a:t>
            </a:r>
            <a:r>
              <a:rPr sz="2400">
                <a:solidFill>
                  <a:srgbClr val="000000"/>
                </a:solidFill>
              </a:rPr>
              <a:t> { </a:t>
            </a:r>
            <a:r>
              <a:rPr>
                <a:solidFill>
                  <a:srgbClr val="0433FF"/>
                </a:solidFill>
              </a:rPr>
              <a:t>return</a:t>
            </a:r>
            <a:r>
              <a:rPr sz="2400">
                <a:solidFill>
                  <a:srgbClr val="000000"/>
                </a:solidFill>
              </a:rPr>
              <a:t> </a:t>
            </a:r>
            <a:r>
              <a:t>h_</a:t>
            </a:r>
            <a:r>
              <a:rPr sz="2400">
                <a:solidFill>
                  <a:srgbClr val="000000"/>
                </a:solidFill>
              </a:rPr>
              <a:t>; }</a:t>
            </a:r>
            <a:endParaRPr sz="2400">
              <a:solidFill>
                <a:srgbClr val="000000"/>
              </a:solidFill>
            </a:endParaRPr>
          </a:p>
          <a:p>
            <a:pPr algn="l" defTabSz="407669">
              <a:tabLst>
                <a:tab pos="406400" algn="l"/>
              </a:tabLst>
              <a:defRPr b="0" sz="2400">
                <a:latin typeface="Menlo Regular"/>
                <a:ea typeface="Menlo Regular"/>
                <a:cs typeface="Menlo Regular"/>
                <a:sym typeface="Menlo Regular"/>
              </a:defRPr>
            </a:pPr>
            <a:r>
              <a:t>};</a:t>
            </a:r>
          </a:p>
        </p:txBody>
      </p:sp>
      <p:sp>
        <p:nvSpPr>
          <p:cNvPr id="1217" name="Rectangle"/>
          <p:cNvSpPr/>
          <p:nvPr/>
        </p:nvSpPr>
        <p:spPr>
          <a:xfrm>
            <a:off x="25400" y="1041400"/>
            <a:ext cx="1270000" cy="10877650"/>
          </a:xfrm>
          <a:prstGeom prst="rect">
            <a:avLst/>
          </a:prstGeom>
          <a:solidFill>
            <a:schemeClr val="accent4">
              <a:hueOff val="-461056"/>
              <a:satOff val="4338"/>
              <a:lumOff val="-10225"/>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9" name="Coroutine Future-Promise"/>
          <p:cNvSpPr txBox="1"/>
          <p:nvPr>
            <p:ph type="title"/>
          </p:nvPr>
        </p:nvSpPr>
        <p:spPr>
          <a:prstGeom prst="rect">
            <a:avLst/>
          </a:prstGeom>
        </p:spPr>
        <p:txBody>
          <a:bodyPr/>
          <a:lstStyle/>
          <a:p>
            <a:pPr/>
            <a:r>
              <a:t>Coroutine Future-Promise</a:t>
            </a:r>
          </a:p>
        </p:txBody>
      </p:sp>
      <p:sp>
        <p:nvSpPr>
          <p:cNvPr id="1220" name="struct Future2 {…"/>
          <p:cNvSpPr txBox="1"/>
          <p:nvPr>
            <p:ph type="body" sz="quarter" idx="1"/>
          </p:nvPr>
        </p:nvSpPr>
        <p:spPr>
          <a:xfrm>
            <a:off x="1689100" y="2453382"/>
            <a:ext cx="21005800" cy="1759943"/>
          </a:xfrm>
          <a:prstGeom prst="rect">
            <a:avLst/>
          </a:prstGeom>
        </p:spPr>
        <p:txBody>
          <a:bodyPr/>
          <a:lstStyle/>
          <a:p>
            <a:pPr marL="0" indent="0" defTabSz="457200">
              <a:spcBef>
                <a:spcPts val="0"/>
              </a:spcBef>
              <a:buSzTx/>
              <a:buNone/>
              <a:defRPr sz="2700">
                <a:solidFill>
                  <a:srgbClr val="007000"/>
                </a:solidFill>
                <a:latin typeface="Courier"/>
                <a:ea typeface="Courier"/>
                <a:cs typeface="Courier"/>
                <a:sym typeface="Courier"/>
              </a:defRPr>
            </a:pPr>
            <a:r>
              <a:rPr>
                <a:solidFill>
                  <a:srgbClr val="0433FF"/>
                </a:solidFill>
              </a:rPr>
              <a:t>struct</a:t>
            </a:r>
            <a:r>
              <a:rPr sz="2800">
                <a:solidFill>
                  <a:srgbClr val="000000"/>
                </a:solidFill>
              </a:rPr>
              <a:t> </a:t>
            </a:r>
            <a:r>
              <a:t>Future2</a:t>
            </a:r>
            <a:r>
              <a:rPr sz="2800">
                <a:solidFill>
                  <a:srgbClr val="000000"/>
                </a:solidFill>
              </a:rPr>
              <a:t> {</a:t>
            </a:r>
            <a:endParaRPr sz="2800">
              <a:solidFill>
                <a:srgbClr val="000000"/>
              </a:solidFill>
            </a:endParaRPr>
          </a:p>
          <a:p>
            <a:pPr marL="0" indent="0" defTabSz="407669">
              <a:spcBef>
                <a:spcPts val="0"/>
              </a:spcBef>
              <a:buSzTx/>
              <a:buNone/>
              <a:tabLst>
                <a:tab pos="406400" algn="l"/>
              </a:tabLst>
              <a:defRPr sz="2600">
                <a:solidFill>
                  <a:srgbClr val="02638C"/>
                </a:solidFill>
                <a:latin typeface="Menlo Regular"/>
                <a:ea typeface="Menlo Regular"/>
                <a:cs typeface="Menlo Regular"/>
                <a:sym typeface="Menlo Regular"/>
              </a:defRPr>
            </a:pPr>
            <a:r>
              <a:rPr sz="2800">
                <a:solidFill>
                  <a:srgbClr val="000000"/>
                </a:solidFill>
              </a:rPr>
              <a:t>  </a:t>
            </a:r>
            <a:r>
              <a:rPr>
                <a:solidFill>
                  <a:srgbClr val="0433FF"/>
                </a:solidFill>
              </a:rPr>
              <a:t>struct</a:t>
            </a:r>
            <a:r>
              <a:rPr sz="2800">
                <a:solidFill>
                  <a:srgbClr val="000000"/>
                </a:solidFill>
              </a:rPr>
              <a:t> </a:t>
            </a:r>
            <a:r>
              <a:t>promise_type</a:t>
            </a:r>
            <a:r>
              <a:rPr sz="2800">
                <a:solidFill>
                  <a:srgbClr val="000000"/>
                </a:solidFill>
              </a:rPr>
              <a:t> {</a:t>
            </a:r>
            <a:endParaRPr sz="2800">
              <a:solidFill>
                <a:srgbClr val="000000"/>
              </a:solidFill>
            </a:endParaRPr>
          </a:p>
          <a:p>
            <a:pPr marL="0" indent="0" defTabSz="407669">
              <a:spcBef>
                <a:spcPts val="0"/>
              </a:spcBef>
              <a:buSzTx/>
              <a:buNone/>
              <a:tabLst>
                <a:tab pos="406400" algn="l"/>
              </a:tabLst>
              <a:defRPr sz="2600">
                <a:solidFill>
                  <a:srgbClr val="057CB0"/>
                </a:solidFill>
                <a:latin typeface="Menlo Regular"/>
                <a:ea typeface="Menlo Regular"/>
                <a:cs typeface="Menlo Regular"/>
                <a:sym typeface="Menlo Regular"/>
              </a:defRPr>
            </a:pPr>
            <a:r>
              <a:rPr sz="2800">
                <a:solidFill>
                  <a:srgbClr val="000000"/>
                </a:solidFill>
              </a:rPr>
              <a:t>   </a:t>
            </a:r>
          </a:p>
        </p:txBody>
      </p:sp>
      <p:sp>
        <p:nvSpPr>
          <p:cNvPr id="1221" name="Future2 get_return_object() {…"/>
          <p:cNvSpPr txBox="1"/>
          <p:nvPr/>
        </p:nvSpPr>
        <p:spPr>
          <a:xfrm>
            <a:off x="1552190" y="3788846"/>
            <a:ext cx="14936466" cy="70163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07669">
              <a:tabLst>
                <a:tab pos="406400" algn="l"/>
              </a:tabLst>
              <a:defRPr b="0" sz="1100">
                <a:solidFill>
                  <a:srgbClr val="02638C"/>
                </a:solidFill>
                <a:latin typeface="Menlo Regular"/>
                <a:ea typeface="Menlo Regular"/>
                <a:cs typeface="Menlo Regular"/>
                <a:sym typeface="Menlo Regular"/>
              </a:defRPr>
            </a:pPr>
            <a:endParaRPr sz="1300">
              <a:solidFill>
                <a:srgbClr val="000000"/>
              </a:solidFill>
            </a:endParaRPr>
          </a:p>
          <a:p>
            <a:pPr algn="l" defTabSz="407669">
              <a:tabLst>
                <a:tab pos="406400" algn="l"/>
              </a:tabLst>
              <a:defRPr b="0" sz="1100">
                <a:solidFill>
                  <a:srgbClr val="057CB0"/>
                </a:solidFill>
                <a:latin typeface="Menlo Regular"/>
                <a:ea typeface="Menlo Regular"/>
                <a:cs typeface="Menlo Regular"/>
                <a:sym typeface="Menlo Regular"/>
              </a:defRPr>
            </a:pPr>
            <a:r>
              <a:rPr sz="1300">
                <a:solidFill>
                  <a:srgbClr val="000000"/>
                </a:solidFill>
              </a:rPr>
              <a:t>  </a:t>
            </a:r>
            <a:r>
              <a:rPr sz="2200">
                <a:solidFill>
                  <a:srgbClr val="000000"/>
                </a:solidFill>
              </a:rPr>
              <a:t>  </a:t>
            </a:r>
            <a:r>
              <a:rPr sz="2000">
                <a:solidFill>
                  <a:srgbClr val="3495AF"/>
                </a:solidFill>
              </a:rPr>
              <a:t>Future2</a:t>
            </a:r>
            <a:r>
              <a:rPr sz="2200">
                <a:solidFill>
                  <a:srgbClr val="000000"/>
                </a:solidFill>
              </a:rPr>
              <a:t> </a:t>
            </a:r>
            <a:r>
              <a:rPr sz="2000"/>
              <a:t>get_return_object</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r>
              <a:rPr sz="2000">
                <a:solidFill>
                  <a:srgbClr val="0433FF"/>
                </a:solidFill>
              </a:rPr>
              <a:t>return</a:t>
            </a:r>
            <a:r>
              <a:t> {</a:t>
            </a: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Uses C++20 designated initializer syntax</a:t>
            </a:r>
            <a:endParaRPr sz="2200">
              <a:solidFill>
                <a:srgbClr val="000000"/>
              </a:solidFill>
            </a:endParaRP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following is a static method..  returns the coroutine state!!!</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h_</a:t>
            </a:r>
            <a:r>
              <a:rPr sz="2200">
                <a:solidFill>
                  <a:srgbClr val="000000"/>
                </a:solidFill>
              </a:rPr>
              <a:t> =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a:t>
            </a:r>
            <a:r>
              <a:t>from_promise</a:t>
            </a:r>
            <a:r>
              <a:rPr sz="2200">
                <a:solidFill>
                  <a:srgbClr val="000000"/>
                </a:solidFill>
              </a:rPr>
              <a:t>(*</a:t>
            </a:r>
            <a:r>
              <a:rPr>
                <a:solidFill>
                  <a:srgbClr val="0433FF"/>
                </a:solidFill>
              </a:rPr>
              <a:t>this</a:t>
            </a:r>
            <a:r>
              <a:rPr sz="2200">
                <a:solidFill>
                  <a:srgbClr val="000000"/>
                </a:solidFill>
              </a:rPr>
              <a:t>)</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000">
                <a:solidFill>
                  <a:srgbClr val="057CB0"/>
                </a:solidFill>
                <a:latin typeface="Menlo Regular"/>
                <a:ea typeface="Menlo Regular"/>
                <a:cs typeface="Menlo Regular"/>
                <a:sym typeface="Menlo Regular"/>
              </a:defRPr>
            </a:pPr>
            <a:r>
              <a:rPr sz="2200">
                <a:solidFill>
                  <a:srgbClr val="000000"/>
                </a:solidFill>
              </a:rPr>
              <a:t>    </a:t>
            </a:r>
            <a:r>
              <a:rPr>
                <a:solidFill>
                  <a:srgbClr val="3495AF"/>
                </a:solidFill>
              </a:rPr>
              <a:t>std</a:t>
            </a:r>
            <a:r>
              <a:rPr sz="2200">
                <a:solidFill>
                  <a:srgbClr val="000000"/>
                </a:solidFill>
              </a:rPr>
              <a:t>::</a:t>
            </a:r>
            <a:r>
              <a:rPr>
                <a:solidFill>
                  <a:srgbClr val="3495AF"/>
                </a:solidFill>
              </a:rPr>
              <a:t>experimental</a:t>
            </a:r>
            <a:r>
              <a:rPr sz="2200">
                <a:solidFill>
                  <a:srgbClr val="000000"/>
                </a:solidFill>
              </a:rPr>
              <a:t>::</a:t>
            </a:r>
            <a:r>
              <a:rPr>
                <a:solidFill>
                  <a:srgbClr val="3495AF"/>
                </a:solidFill>
              </a:rPr>
              <a:t>suspend_never</a:t>
            </a:r>
            <a:r>
              <a:rPr sz="2200">
                <a:solidFill>
                  <a:srgbClr val="000000"/>
                </a:solidFill>
              </a:rPr>
              <a:t> </a:t>
            </a:r>
            <a:r>
              <a:t>initial_suspend</a:t>
            </a:r>
            <a:r>
              <a:rPr sz="2200">
                <a:solidFill>
                  <a:srgbClr val="000000"/>
                </a:solidFill>
              </a:rPr>
              <a:t>() { </a:t>
            </a:r>
            <a:r>
              <a:rPr>
                <a:solidFill>
                  <a:srgbClr val="0433FF"/>
                </a:solidFill>
              </a:rPr>
              <a:t>return</a:t>
            </a:r>
            <a:r>
              <a:rPr sz="2200">
                <a:solidFill>
                  <a:srgbClr val="000000"/>
                </a:solidFill>
              </a:rPr>
              <a:t> {}; }</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std</a:t>
            </a:r>
            <a:r>
              <a:rPr sz="2200">
                <a:solidFill>
                  <a:srgbClr val="000000"/>
                </a:solidFill>
              </a:rPr>
              <a:t>::</a:t>
            </a:r>
            <a:r>
              <a:t>experimental</a:t>
            </a:r>
            <a:r>
              <a:rPr sz="2200">
                <a:solidFill>
                  <a:srgbClr val="000000"/>
                </a:solidFill>
              </a:rPr>
              <a:t>::</a:t>
            </a:r>
            <a:r>
              <a:rPr sz="3700"/>
              <a:t>suspend_never</a:t>
            </a:r>
            <a:r>
              <a:rPr sz="2200">
                <a:solidFill>
                  <a:srgbClr val="000000"/>
                </a:solidFill>
              </a:rPr>
              <a:t> </a:t>
            </a:r>
            <a:r>
              <a:rPr>
                <a:solidFill>
                  <a:srgbClr val="057CB0"/>
                </a:solidFill>
              </a:rPr>
              <a:t>final_suspend</a:t>
            </a:r>
            <a:r>
              <a:rPr sz="2200">
                <a:solidFill>
                  <a:srgbClr val="000000"/>
                </a:solidFill>
              </a:rPr>
              <a:t>() </a:t>
            </a:r>
            <a:r>
              <a:rPr>
                <a:solidFill>
                  <a:srgbClr val="0433FF"/>
                </a:solidFill>
              </a:rPr>
              <a:t>noexcept</a:t>
            </a:r>
            <a:r>
              <a:rPr sz="2200">
                <a:solidFill>
                  <a:srgbClr val="000000"/>
                </a:solidFill>
              </a:rPr>
              <a:t> { </a:t>
            </a:r>
            <a:r>
              <a:rPr>
                <a:solidFill>
                  <a:srgbClr val="0433FF"/>
                </a:solidFill>
              </a:rPr>
              <a:t>return</a:t>
            </a:r>
            <a:r>
              <a:rPr sz="2200">
                <a:solidFill>
                  <a:srgbClr val="000000"/>
                </a:solidFill>
              </a:rPr>
              <a:t> {}; }</a:t>
            </a:r>
            <a:endParaRPr sz="2200">
              <a:solidFill>
                <a:srgbClr val="000000"/>
              </a:solidFill>
            </a:endParaRPr>
          </a:p>
          <a:p>
            <a:pPr algn="l" defTabSz="407669">
              <a:tabLst>
                <a:tab pos="406400" algn="l"/>
              </a:tabLst>
              <a:defRPr b="0" sz="2000">
                <a:solidFill>
                  <a:srgbClr val="057CB0"/>
                </a:solidFill>
                <a:latin typeface="Menlo Regular"/>
                <a:ea typeface="Menlo Regular"/>
                <a:cs typeface="Menlo Regular"/>
                <a:sym typeface="Menlo Regular"/>
              </a:defRPr>
            </a:pPr>
            <a:r>
              <a:rPr sz="2200">
                <a:solidFill>
                  <a:srgbClr val="000000"/>
                </a:solidFill>
              </a:rPr>
              <a:t>    </a:t>
            </a:r>
            <a:r>
              <a:rPr>
                <a:solidFill>
                  <a:srgbClr val="0433FF"/>
                </a:solidFill>
              </a:rPr>
              <a:t>void</a:t>
            </a:r>
            <a:r>
              <a:rPr sz="2200">
                <a:solidFill>
                  <a:srgbClr val="000000"/>
                </a:solidFill>
              </a:rPr>
              <a:t> </a:t>
            </a:r>
            <a:r>
              <a:t>unhandled_exception</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void return_void() {} // required only while using  co_return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200">
                <a:latin typeface="Menlo Regular"/>
                <a:ea typeface="Menlo Regular"/>
                <a:cs typeface="Menlo Regular"/>
                <a:sym typeface="Menlo Regular"/>
              </a:defRPr>
            </a:p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 h_;</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rPr>
                <a:solidFill>
                  <a:srgbClr val="0433FF"/>
                </a:solidFill>
              </a:rPr>
              <a:t>operator</a:t>
            </a: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 </a:t>
            </a:r>
            <a:r>
              <a:rPr>
                <a:solidFill>
                  <a:srgbClr val="0433FF"/>
                </a:solidFill>
              </a:rPr>
              <a:t>const</a:t>
            </a:r>
            <a:r>
              <a:rPr sz="2200">
                <a:solidFill>
                  <a:srgbClr val="000000"/>
                </a:solidFill>
              </a:rPr>
              <a:t> { </a:t>
            </a:r>
            <a:r>
              <a:rPr>
                <a:solidFill>
                  <a:srgbClr val="0433FF"/>
                </a:solidFill>
              </a:rPr>
              <a:t>return</a:t>
            </a:r>
            <a:r>
              <a:rPr sz="2200">
                <a:solidFill>
                  <a:srgbClr val="000000"/>
                </a:solidFill>
              </a:rPr>
              <a:t> </a:t>
            </a:r>
            <a:r>
              <a:t>h_</a:t>
            </a:r>
            <a:r>
              <a:rPr sz="2200">
                <a:solidFill>
                  <a:srgbClr val="000000"/>
                </a:solidFill>
              </a:rPr>
              <a:t>; }</a:t>
            </a:r>
            <a:endParaRPr sz="2200">
              <a:solidFill>
                <a:srgbClr val="000000"/>
              </a:solidFill>
            </a:endParaRP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A coroutine_handle&lt;promise_type&gt; converts to coroutine_handle&lt;&gt;</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rPr>
                <a:solidFill>
                  <a:srgbClr val="0433FF"/>
                </a:solidFill>
              </a:rPr>
              <a:t>operator</a:t>
            </a: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&lt;&gt;() </a:t>
            </a:r>
            <a:r>
              <a:rPr>
                <a:solidFill>
                  <a:srgbClr val="0433FF"/>
                </a:solidFill>
              </a:rPr>
              <a:t>const</a:t>
            </a:r>
            <a:r>
              <a:rPr sz="2200">
                <a:solidFill>
                  <a:srgbClr val="000000"/>
                </a:solidFill>
              </a:rPr>
              <a:t> { </a:t>
            </a:r>
            <a:r>
              <a:rPr>
                <a:solidFill>
                  <a:srgbClr val="0433FF"/>
                </a:solidFill>
              </a:rPr>
              <a:t>return</a:t>
            </a:r>
            <a:r>
              <a:rPr sz="2200">
                <a:solidFill>
                  <a:srgbClr val="000000"/>
                </a:solidFill>
              </a:rPr>
              <a:t> </a:t>
            </a:r>
            <a:r>
              <a:t>h_</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a:t>
            </a:r>
          </a:p>
        </p:txBody>
      </p:sp>
      <p:sp>
        <p:nvSpPr>
          <p:cNvPr id="1222" name="Rectangle"/>
          <p:cNvSpPr/>
          <p:nvPr/>
        </p:nvSpPr>
        <p:spPr>
          <a:xfrm>
            <a:off x="25400" y="1041400"/>
            <a:ext cx="1270000" cy="10877650"/>
          </a:xfrm>
          <a:prstGeom prst="rect">
            <a:avLst/>
          </a:prstGeom>
          <a:solidFill>
            <a:schemeClr val="accent4">
              <a:hueOff val="-461056"/>
              <a:satOff val="4338"/>
              <a:lumOff val="-10225"/>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4" name="Coroutine Future-Promise"/>
          <p:cNvSpPr txBox="1"/>
          <p:nvPr>
            <p:ph type="title"/>
          </p:nvPr>
        </p:nvSpPr>
        <p:spPr>
          <a:prstGeom prst="rect">
            <a:avLst/>
          </a:prstGeom>
        </p:spPr>
        <p:txBody>
          <a:bodyPr/>
          <a:lstStyle/>
          <a:p>
            <a:pPr/>
            <a:r>
              <a:t>Coroutine Future-Promise</a:t>
            </a:r>
          </a:p>
        </p:txBody>
      </p:sp>
      <p:sp>
        <p:nvSpPr>
          <p:cNvPr id="1225" name="struct Future2 {…"/>
          <p:cNvSpPr txBox="1"/>
          <p:nvPr>
            <p:ph type="body" sz="quarter" idx="1"/>
          </p:nvPr>
        </p:nvSpPr>
        <p:spPr>
          <a:xfrm>
            <a:off x="1689100" y="2453382"/>
            <a:ext cx="21005800" cy="1759943"/>
          </a:xfrm>
          <a:prstGeom prst="rect">
            <a:avLst/>
          </a:prstGeom>
        </p:spPr>
        <p:txBody>
          <a:bodyPr/>
          <a:lstStyle/>
          <a:p>
            <a:pPr marL="0" indent="0" defTabSz="457200">
              <a:spcBef>
                <a:spcPts val="0"/>
              </a:spcBef>
              <a:buSzTx/>
              <a:buNone/>
              <a:defRPr sz="2700">
                <a:solidFill>
                  <a:srgbClr val="007000"/>
                </a:solidFill>
                <a:latin typeface="Courier"/>
                <a:ea typeface="Courier"/>
                <a:cs typeface="Courier"/>
                <a:sym typeface="Courier"/>
              </a:defRPr>
            </a:pPr>
            <a:r>
              <a:rPr>
                <a:solidFill>
                  <a:srgbClr val="0433FF"/>
                </a:solidFill>
              </a:rPr>
              <a:t>struct</a:t>
            </a:r>
            <a:r>
              <a:rPr sz="2800">
                <a:solidFill>
                  <a:srgbClr val="000000"/>
                </a:solidFill>
              </a:rPr>
              <a:t> </a:t>
            </a:r>
            <a:r>
              <a:t>Future2</a:t>
            </a:r>
            <a:r>
              <a:rPr sz="2800">
                <a:solidFill>
                  <a:srgbClr val="000000"/>
                </a:solidFill>
              </a:rPr>
              <a:t> {</a:t>
            </a:r>
            <a:endParaRPr sz="2800">
              <a:solidFill>
                <a:srgbClr val="000000"/>
              </a:solidFill>
            </a:endParaRPr>
          </a:p>
          <a:p>
            <a:pPr marL="0" indent="0" defTabSz="407669">
              <a:spcBef>
                <a:spcPts val="0"/>
              </a:spcBef>
              <a:buSzTx/>
              <a:buNone/>
              <a:tabLst>
                <a:tab pos="406400" algn="l"/>
              </a:tabLst>
              <a:defRPr sz="2600">
                <a:solidFill>
                  <a:srgbClr val="02638C"/>
                </a:solidFill>
                <a:latin typeface="Menlo Regular"/>
                <a:ea typeface="Menlo Regular"/>
                <a:cs typeface="Menlo Regular"/>
                <a:sym typeface="Menlo Regular"/>
              </a:defRPr>
            </a:pPr>
            <a:r>
              <a:rPr sz="2800">
                <a:solidFill>
                  <a:srgbClr val="000000"/>
                </a:solidFill>
              </a:rPr>
              <a:t>  </a:t>
            </a:r>
            <a:r>
              <a:rPr>
                <a:solidFill>
                  <a:srgbClr val="0433FF"/>
                </a:solidFill>
              </a:rPr>
              <a:t>struct</a:t>
            </a:r>
            <a:r>
              <a:rPr sz="2800">
                <a:solidFill>
                  <a:srgbClr val="000000"/>
                </a:solidFill>
              </a:rPr>
              <a:t> </a:t>
            </a:r>
            <a:r>
              <a:t>promise_type</a:t>
            </a:r>
            <a:r>
              <a:rPr sz="2800">
                <a:solidFill>
                  <a:srgbClr val="000000"/>
                </a:solidFill>
              </a:rPr>
              <a:t> {</a:t>
            </a:r>
            <a:endParaRPr sz="2800">
              <a:solidFill>
                <a:srgbClr val="000000"/>
              </a:solidFill>
            </a:endParaRPr>
          </a:p>
          <a:p>
            <a:pPr marL="0" indent="0" defTabSz="407669">
              <a:spcBef>
                <a:spcPts val="0"/>
              </a:spcBef>
              <a:buSzTx/>
              <a:buNone/>
              <a:tabLst>
                <a:tab pos="406400" algn="l"/>
              </a:tabLst>
              <a:defRPr sz="2600">
                <a:solidFill>
                  <a:srgbClr val="057CB0"/>
                </a:solidFill>
                <a:latin typeface="Menlo Regular"/>
                <a:ea typeface="Menlo Regular"/>
                <a:cs typeface="Menlo Regular"/>
                <a:sym typeface="Menlo Regular"/>
              </a:defRPr>
            </a:pPr>
            <a:r>
              <a:rPr sz="2800">
                <a:solidFill>
                  <a:srgbClr val="000000"/>
                </a:solidFill>
              </a:rPr>
              <a:t>   </a:t>
            </a:r>
          </a:p>
        </p:txBody>
      </p:sp>
      <p:sp>
        <p:nvSpPr>
          <p:cNvPr id="1226" name="Future2 get_return_object() {…"/>
          <p:cNvSpPr txBox="1"/>
          <p:nvPr/>
        </p:nvSpPr>
        <p:spPr>
          <a:xfrm>
            <a:off x="1552190" y="3788846"/>
            <a:ext cx="14936466" cy="70163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407669">
              <a:tabLst>
                <a:tab pos="406400" algn="l"/>
              </a:tabLst>
              <a:defRPr b="0" sz="1100">
                <a:solidFill>
                  <a:srgbClr val="02638C"/>
                </a:solidFill>
                <a:latin typeface="Menlo Regular"/>
                <a:ea typeface="Menlo Regular"/>
                <a:cs typeface="Menlo Regular"/>
                <a:sym typeface="Menlo Regular"/>
              </a:defRPr>
            </a:pPr>
            <a:endParaRPr sz="1300">
              <a:solidFill>
                <a:srgbClr val="000000"/>
              </a:solidFill>
            </a:endParaRPr>
          </a:p>
          <a:p>
            <a:pPr algn="l" defTabSz="407669">
              <a:tabLst>
                <a:tab pos="406400" algn="l"/>
              </a:tabLst>
              <a:defRPr b="0" sz="1100">
                <a:solidFill>
                  <a:srgbClr val="057CB0"/>
                </a:solidFill>
                <a:latin typeface="Menlo Regular"/>
                <a:ea typeface="Menlo Regular"/>
                <a:cs typeface="Menlo Regular"/>
                <a:sym typeface="Menlo Regular"/>
              </a:defRPr>
            </a:pPr>
            <a:r>
              <a:rPr sz="1300">
                <a:solidFill>
                  <a:srgbClr val="000000"/>
                </a:solidFill>
              </a:rPr>
              <a:t>  </a:t>
            </a:r>
            <a:r>
              <a:rPr sz="2200">
                <a:solidFill>
                  <a:srgbClr val="000000"/>
                </a:solidFill>
              </a:rPr>
              <a:t>  </a:t>
            </a:r>
            <a:r>
              <a:rPr sz="2000">
                <a:solidFill>
                  <a:srgbClr val="3495AF"/>
                </a:solidFill>
              </a:rPr>
              <a:t>Future2</a:t>
            </a:r>
            <a:r>
              <a:rPr sz="2200">
                <a:solidFill>
                  <a:srgbClr val="000000"/>
                </a:solidFill>
              </a:rPr>
              <a:t> </a:t>
            </a:r>
            <a:r>
              <a:rPr sz="2000"/>
              <a:t>get_return_object</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r>
              <a:rPr sz="2000">
                <a:solidFill>
                  <a:srgbClr val="0433FF"/>
                </a:solidFill>
              </a:rPr>
              <a:t>return</a:t>
            </a:r>
            <a:r>
              <a:t> {</a:t>
            </a: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Uses C++20 designated initializer syntax</a:t>
            </a:r>
            <a:endParaRPr sz="2200">
              <a:solidFill>
                <a:srgbClr val="000000"/>
              </a:solidFill>
            </a:endParaRP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following is a static method..  returns the coroutine state!!!</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h_</a:t>
            </a:r>
            <a:r>
              <a:rPr sz="2200">
                <a:solidFill>
                  <a:srgbClr val="000000"/>
                </a:solidFill>
              </a:rPr>
              <a:t> =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a:t>
            </a:r>
            <a:r>
              <a:t>from_promise</a:t>
            </a:r>
            <a:r>
              <a:rPr sz="2200">
                <a:solidFill>
                  <a:srgbClr val="000000"/>
                </a:solidFill>
              </a:rPr>
              <a:t>(*</a:t>
            </a:r>
            <a:r>
              <a:rPr>
                <a:solidFill>
                  <a:srgbClr val="0433FF"/>
                </a:solidFill>
              </a:rPr>
              <a:t>this</a:t>
            </a:r>
            <a:r>
              <a:rPr sz="2200">
                <a:solidFill>
                  <a:srgbClr val="000000"/>
                </a:solidFill>
              </a:rPr>
              <a:t>)</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000">
                <a:solidFill>
                  <a:srgbClr val="057CB0"/>
                </a:solidFill>
                <a:latin typeface="Menlo Regular"/>
                <a:ea typeface="Menlo Regular"/>
                <a:cs typeface="Menlo Regular"/>
                <a:sym typeface="Menlo Regular"/>
              </a:defRPr>
            </a:pPr>
            <a:r>
              <a:rPr sz="2200">
                <a:solidFill>
                  <a:srgbClr val="000000"/>
                </a:solidFill>
              </a:rPr>
              <a:t>    </a:t>
            </a:r>
            <a:r>
              <a:rPr>
                <a:solidFill>
                  <a:srgbClr val="3495AF"/>
                </a:solidFill>
              </a:rPr>
              <a:t>std</a:t>
            </a:r>
            <a:r>
              <a:rPr sz="2200">
                <a:solidFill>
                  <a:srgbClr val="000000"/>
                </a:solidFill>
              </a:rPr>
              <a:t>::</a:t>
            </a:r>
            <a:r>
              <a:rPr>
                <a:solidFill>
                  <a:srgbClr val="3495AF"/>
                </a:solidFill>
              </a:rPr>
              <a:t>experimental</a:t>
            </a:r>
            <a:r>
              <a:rPr sz="2200">
                <a:solidFill>
                  <a:srgbClr val="000000"/>
                </a:solidFill>
              </a:rPr>
              <a:t>::</a:t>
            </a:r>
            <a:r>
              <a:rPr>
                <a:solidFill>
                  <a:srgbClr val="3495AF"/>
                </a:solidFill>
              </a:rPr>
              <a:t>suspend_never</a:t>
            </a:r>
            <a:r>
              <a:rPr sz="2200">
                <a:solidFill>
                  <a:srgbClr val="000000"/>
                </a:solidFill>
              </a:rPr>
              <a:t> </a:t>
            </a:r>
            <a:r>
              <a:t>initial_suspend</a:t>
            </a:r>
            <a:r>
              <a:rPr sz="2200">
                <a:solidFill>
                  <a:srgbClr val="000000"/>
                </a:solidFill>
              </a:rPr>
              <a:t>() { </a:t>
            </a:r>
            <a:r>
              <a:rPr>
                <a:solidFill>
                  <a:srgbClr val="0433FF"/>
                </a:solidFill>
              </a:rPr>
              <a:t>return</a:t>
            </a:r>
            <a:r>
              <a:rPr sz="2200">
                <a:solidFill>
                  <a:srgbClr val="000000"/>
                </a:solidFill>
              </a:rPr>
              <a:t> {}; }</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std</a:t>
            </a:r>
            <a:r>
              <a:rPr sz="2200">
                <a:solidFill>
                  <a:srgbClr val="000000"/>
                </a:solidFill>
              </a:rPr>
              <a:t>::</a:t>
            </a:r>
            <a:r>
              <a:t>experimental</a:t>
            </a:r>
            <a:r>
              <a:rPr sz="2200">
                <a:solidFill>
                  <a:srgbClr val="000000"/>
                </a:solidFill>
              </a:rPr>
              <a:t>::</a:t>
            </a:r>
            <a:r>
              <a:rPr sz="3700"/>
              <a:t>suspend_never</a:t>
            </a:r>
            <a:r>
              <a:rPr sz="2200">
                <a:solidFill>
                  <a:srgbClr val="000000"/>
                </a:solidFill>
              </a:rPr>
              <a:t> </a:t>
            </a:r>
            <a:r>
              <a:rPr>
                <a:solidFill>
                  <a:srgbClr val="057CB0"/>
                </a:solidFill>
              </a:rPr>
              <a:t>final_suspend</a:t>
            </a:r>
            <a:r>
              <a:rPr sz="2200">
                <a:solidFill>
                  <a:srgbClr val="000000"/>
                </a:solidFill>
              </a:rPr>
              <a:t>() </a:t>
            </a:r>
            <a:r>
              <a:rPr>
                <a:solidFill>
                  <a:srgbClr val="0433FF"/>
                </a:solidFill>
              </a:rPr>
              <a:t>noexcept</a:t>
            </a:r>
            <a:r>
              <a:rPr sz="2200">
                <a:solidFill>
                  <a:srgbClr val="000000"/>
                </a:solidFill>
              </a:rPr>
              <a:t> { </a:t>
            </a:r>
            <a:r>
              <a:rPr>
                <a:solidFill>
                  <a:srgbClr val="0433FF"/>
                </a:solidFill>
              </a:rPr>
              <a:t>return</a:t>
            </a:r>
            <a:r>
              <a:rPr sz="2200">
                <a:solidFill>
                  <a:srgbClr val="000000"/>
                </a:solidFill>
              </a:rPr>
              <a:t> {}; }</a:t>
            </a:r>
            <a:endParaRPr sz="2200">
              <a:solidFill>
                <a:srgbClr val="000000"/>
              </a:solidFill>
            </a:endParaRPr>
          </a:p>
          <a:p>
            <a:pPr algn="l" defTabSz="407669">
              <a:tabLst>
                <a:tab pos="406400" algn="l"/>
              </a:tabLst>
              <a:defRPr b="0" sz="2000">
                <a:solidFill>
                  <a:srgbClr val="057CB0"/>
                </a:solidFill>
                <a:latin typeface="Menlo Regular"/>
                <a:ea typeface="Menlo Regular"/>
                <a:cs typeface="Menlo Regular"/>
                <a:sym typeface="Menlo Regular"/>
              </a:defRPr>
            </a:pPr>
            <a:r>
              <a:rPr sz="2200">
                <a:solidFill>
                  <a:srgbClr val="000000"/>
                </a:solidFill>
              </a:rPr>
              <a:t>    </a:t>
            </a:r>
            <a:r>
              <a:rPr>
                <a:solidFill>
                  <a:srgbClr val="0433FF"/>
                </a:solidFill>
              </a:rPr>
              <a:t>void</a:t>
            </a:r>
            <a:r>
              <a:rPr sz="2200">
                <a:solidFill>
                  <a:srgbClr val="000000"/>
                </a:solidFill>
              </a:rPr>
              <a:t> </a:t>
            </a:r>
            <a:r>
              <a:t>unhandled_exception</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void return_void() {} // required only while using  co_return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  };</a:t>
            </a:r>
          </a:p>
          <a:p>
            <a:pPr algn="l" defTabSz="407669">
              <a:tabLst>
                <a:tab pos="406400" algn="l"/>
              </a:tabLst>
              <a:defRPr b="0" sz="2200">
                <a:latin typeface="Menlo Regular"/>
                <a:ea typeface="Menlo Regular"/>
                <a:cs typeface="Menlo Regular"/>
                <a:sym typeface="Menlo Regular"/>
              </a:defRPr>
            </a:p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 h_;</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rPr>
                <a:solidFill>
                  <a:srgbClr val="0433FF"/>
                </a:solidFill>
              </a:rPr>
              <a:t>operator</a:t>
            </a: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a:t>
            </a:r>
            <a:r>
              <a:t>promise_type</a:t>
            </a:r>
            <a:r>
              <a:rPr sz="2200">
                <a:solidFill>
                  <a:srgbClr val="000000"/>
                </a:solidFill>
              </a:rPr>
              <a:t>&gt;() </a:t>
            </a:r>
            <a:r>
              <a:rPr>
                <a:solidFill>
                  <a:srgbClr val="0433FF"/>
                </a:solidFill>
              </a:rPr>
              <a:t>const</a:t>
            </a:r>
            <a:r>
              <a:rPr sz="2200">
                <a:solidFill>
                  <a:srgbClr val="000000"/>
                </a:solidFill>
              </a:rPr>
              <a:t> { </a:t>
            </a:r>
            <a:r>
              <a:rPr>
                <a:solidFill>
                  <a:srgbClr val="0433FF"/>
                </a:solidFill>
              </a:rPr>
              <a:t>return</a:t>
            </a:r>
            <a:r>
              <a:rPr sz="2200">
                <a:solidFill>
                  <a:srgbClr val="000000"/>
                </a:solidFill>
              </a:rPr>
              <a:t> </a:t>
            </a:r>
            <a:r>
              <a:t>h_</a:t>
            </a:r>
            <a:r>
              <a:rPr sz="2200">
                <a:solidFill>
                  <a:srgbClr val="000000"/>
                </a:solidFill>
              </a:rPr>
              <a:t>; }</a:t>
            </a:r>
            <a:endParaRPr sz="2200">
              <a:solidFill>
                <a:srgbClr val="000000"/>
              </a:solidFill>
            </a:endParaRPr>
          </a:p>
          <a:p>
            <a:pPr algn="l" defTabSz="407669">
              <a:tabLst>
                <a:tab pos="406400" algn="l"/>
              </a:tabLst>
              <a:defRPr b="0" sz="2000">
                <a:solidFill>
                  <a:srgbClr val="008F00"/>
                </a:solidFill>
                <a:latin typeface="Menlo Regular"/>
                <a:ea typeface="Menlo Regular"/>
                <a:cs typeface="Menlo Regular"/>
                <a:sym typeface="Menlo Regular"/>
              </a:defRPr>
            </a:pPr>
            <a:r>
              <a:rPr sz="2200">
                <a:solidFill>
                  <a:srgbClr val="000000"/>
                </a:solidFill>
              </a:rPr>
              <a:t>  </a:t>
            </a:r>
            <a:r>
              <a:t>// A coroutine_handle&lt;promise_type&gt; converts to coroutine_handle&lt;&gt;</a:t>
            </a:r>
            <a:endParaRPr sz="2200">
              <a:solidFill>
                <a:srgbClr val="000000"/>
              </a:solidFill>
            </a:endParaRPr>
          </a:p>
          <a:p>
            <a:pPr algn="l" defTabSz="407669">
              <a:tabLst>
                <a:tab pos="406400" algn="l"/>
              </a:tabLst>
              <a:defRPr b="0" sz="2000">
                <a:solidFill>
                  <a:srgbClr val="3495AF"/>
                </a:solidFill>
                <a:latin typeface="Menlo Regular"/>
                <a:ea typeface="Menlo Regular"/>
                <a:cs typeface="Menlo Regular"/>
                <a:sym typeface="Menlo Regular"/>
              </a:defRPr>
            </a:pPr>
            <a:r>
              <a:rPr sz="2200">
                <a:solidFill>
                  <a:srgbClr val="000000"/>
                </a:solidFill>
              </a:rPr>
              <a:t>  </a:t>
            </a:r>
            <a:r>
              <a:rPr>
                <a:solidFill>
                  <a:srgbClr val="0433FF"/>
                </a:solidFill>
              </a:rPr>
              <a:t>operator</a:t>
            </a:r>
            <a:r>
              <a:rPr sz="2200">
                <a:solidFill>
                  <a:srgbClr val="000000"/>
                </a:solidFill>
              </a:rPr>
              <a:t> </a:t>
            </a:r>
            <a:r>
              <a:t>std</a:t>
            </a:r>
            <a:r>
              <a:rPr sz="2200">
                <a:solidFill>
                  <a:srgbClr val="000000"/>
                </a:solidFill>
              </a:rPr>
              <a:t>::</a:t>
            </a:r>
            <a:r>
              <a:t>experimental</a:t>
            </a:r>
            <a:r>
              <a:rPr sz="2200">
                <a:solidFill>
                  <a:srgbClr val="000000"/>
                </a:solidFill>
              </a:rPr>
              <a:t>::</a:t>
            </a:r>
            <a:r>
              <a:t>coroutine_handle</a:t>
            </a:r>
            <a:r>
              <a:rPr sz="2200">
                <a:solidFill>
                  <a:srgbClr val="000000"/>
                </a:solidFill>
              </a:rPr>
              <a:t>&lt;&gt;() </a:t>
            </a:r>
            <a:r>
              <a:rPr>
                <a:solidFill>
                  <a:srgbClr val="0433FF"/>
                </a:solidFill>
              </a:rPr>
              <a:t>const</a:t>
            </a:r>
            <a:r>
              <a:rPr sz="2200">
                <a:solidFill>
                  <a:srgbClr val="000000"/>
                </a:solidFill>
              </a:rPr>
              <a:t> { </a:t>
            </a:r>
            <a:r>
              <a:rPr>
                <a:solidFill>
                  <a:srgbClr val="0433FF"/>
                </a:solidFill>
              </a:rPr>
              <a:t>return</a:t>
            </a:r>
            <a:r>
              <a:rPr sz="2200">
                <a:solidFill>
                  <a:srgbClr val="000000"/>
                </a:solidFill>
              </a:rPr>
              <a:t> </a:t>
            </a:r>
            <a:r>
              <a:t>h_</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a:t>
            </a:r>
          </a:p>
        </p:txBody>
      </p:sp>
      <p:sp>
        <p:nvSpPr>
          <p:cNvPr id="1227" name="Rectangle"/>
          <p:cNvSpPr/>
          <p:nvPr/>
        </p:nvSpPr>
        <p:spPr>
          <a:xfrm>
            <a:off x="25400" y="1041400"/>
            <a:ext cx="1270000" cy="10877650"/>
          </a:xfrm>
          <a:prstGeom prst="rect">
            <a:avLst/>
          </a:prstGeom>
          <a:solidFill>
            <a:schemeClr val="accent4">
              <a:hueOff val="-461056"/>
              <a:satOff val="4338"/>
              <a:lumOff val="-10225"/>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9" name="H"/>
          <p:cNvSpPr txBox="1"/>
          <p:nvPr>
            <p:ph type="title"/>
          </p:nvPr>
        </p:nvSpPr>
        <p:spPr>
          <a:prstGeom prst="rect">
            <a:avLst/>
          </a:prstGeom>
        </p:spPr>
        <p:txBody>
          <a:bodyPr/>
          <a:lstStyle/>
          <a:p>
            <a:pPr/>
            <a:r>
              <a:t>H</a:t>
            </a:r>
          </a:p>
        </p:txBody>
      </p:sp>
      <p:sp>
        <p:nvSpPr>
          <p:cNvPr id="123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231" name="The promise object should contain the following methods:…"/>
          <p:cNvSpPr txBox="1"/>
          <p:nvPr/>
        </p:nvSpPr>
        <p:spPr>
          <a:xfrm>
            <a:off x="1168040" y="4349749"/>
            <a:ext cx="24434801" cy="715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500"/>
              </a:spcBef>
              <a:defRPr b="0" sz="2100">
                <a:solidFill>
                  <a:srgbClr val="3D3D3D"/>
                </a:solidFill>
                <a:latin typeface="Helvetica"/>
                <a:ea typeface="Helvetica"/>
                <a:cs typeface="Helvetica"/>
                <a:sym typeface="Helvetica"/>
              </a:defRPr>
            </a:pPr>
            <a:r>
              <a:t>The </a:t>
            </a:r>
            <a:r>
              <a:rPr i="1"/>
              <a:t>promise </a:t>
            </a:r>
            <a:r>
              <a:t>object should contain the following methods:</a:t>
            </a:r>
          </a:p>
          <a:p>
            <a:pPr marL="457200" indent="-317500" algn="l" defTabSz="457200">
              <a:spcBef>
                <a:spcPts val="1200"/>
              </a:spcBef>
              <a:buClr>
                <a:srgbClr val="3D3D3D"/>
              </a:buClr>
              <a:buSzPct val="100000"/>
              <a:buFont typeface="TimesNewRomanPSMT"/>
              <a:buChar char="•"/>
              <a:defRPr b="0" sz="2100">
                <a:solidFill>
                  <a:srgbClr val="3D3D3D"/>
                </a:solidFill>
                <a:latin typeface="Helvetica"/>
                <a:ea typeface="Helvetica"/>
                <a:cs typeface="Helvetica"/>
                <a:sym typeface="Helvetica"/>
              </a:defRPr>
            </a:pPr>
            <a:r>
              <a:rPr b="1"/>
              <a:t>get_return_object</a:t>
            </a:r>
            <a:r>
              <a:t> — returns the coroutine object (Task)</a:t>
            </a:r>
          </a:p>
          <a:p>
            <a:pPr marL="457200" indent="-317500" algn="l" defTabSz="457200">
              <a:spcBef>
                <a:spcPts val="1200"/>
              </a:spcBef>
              <a:buClr>
                <a:srgbClr val="3D3D3D"/>
              </a:buClr>
              <a:buSzPct val="100000"/>
              <a:buFont typeface="TimesNewRomanPSMT"/>
              <a:buChar char="•"/>
              <a:defRPr b="0" sz="2100">
                <a:solidFill>
                  <a:srgbClr val="3D3D3D"/>
                </a:solidFill>
                <a:latin typeface="Helvetica"/>
                <a:ea typeface="Helvetica"/>
                <a:cs typeface="Helvetica"/>
                <a:sym typeface="Helvetica"/>
              </a:defRPr>
            </a:pPr>
            <a:r>
              <a:rPr b="1"/>
              <a:t>initial_suspend</a:t>
            </a:r>
            <a:r>
              <a:t> — returns an awaiter that defines the behavior of the coroutine during the first run (In our case, it returns</a:t>
            </a:r>
            <a:r>
              <a:rPr b="1" sz="1900">
                <a:solidFill>
                  <a:srgbClr val="D63384"/>
                </a:solidFill>
              </a:rPr>
              <a:t> std::suspend_never</a:t>
            </a:r>
            <a:r>
              <a:t>, an awaiter from the standard library that forbids suspending coroutine execution during the first run.)</a:t>
            </a:r>
          </a:p>
          <a:p>
            <a:pPr marL="457200" indent="-317500" algn="l" defTabSz="457200">
              <a:spcBef>
                <a:spcPts val="1200"/>
              </a:spcBef>
              <a:buClr>
                <a:srgbClr val="3D3D3D"/>
              </a:buClr>
              <a:buSzPct val="100000"/>
              <a:buFont typeface="TimesNewRomanPSMT"/>
              <a:buChar char="•"/>
              <a:defRPr b="0" sz="2100">
                <a:solidFill>
                  <a:srgbClr val="3D3D3D"/>
                </a:solidFill>
                <a:latin typeface="Helvetica"/>
                <a:ea typeface="Helvetica"/>
                <a:cs typeface="Helvetica"/>
                <a:sym typeface="Helvetica"/>
              </a:defRPr>
            </a:pPr>
            <a:r>
              <a:rPr b="1"/>
              <a:t>final_suspend </a:t>
            </a:r>
            <a:r>
              <a:t>— returns an awaiter that determines coroutine execution upon completion (We return </a:t>
            </a:r>
            <a:r>
              <a:rPr b="1" sz="1900">
                <a:solidFill>
                  <a:srgbClr val="D63384"/>
                </a:solidFill>
              </a:rPr>
              <a:t>std::suspend_never</a:t>
            </a:r>
            <a:r>
              <a:t>, which forbids suspending coroutine execution when exiting.)</a:t>
            </a:r>
          </a:p>
          <a:p>
            <a:pPr marL="457200" indent="-317500" algn="l" defTabSz="457200">
              <a:spcBef>
                <a:spcPts val="1200"/>
              </a:spcBef>
              <a:buClr>
                <a:srgbClr val="3D3D3D"/>
              </a:buClr>
              <a:buSzPct val="100000"/>
              <a:buFont typeface="TimesNewRomanPSMT"/>
              <a:buChar char="•"/>
              <a:defRPr b="0" sz="2100">
                <a:solidFill>
                  <a:srgbClr val="3D3D3D"/>
                </a:solidFill>
                <a:latin typeface="Helvetica"/>
                <a:ea typeface="Helvetica"/>
                <a:cs typeface="Helvetica"/>
                <a:sym typeface="Helvetica"/>
              </a:defRPr>
            </a:pPr>
            <a:r>
              <a:rPr b="1"/>
              <a:t>unhandled_exception </a:t>
            </a:r>
            <a:r>
              <a:t>— called when an exception occurs and is responsible for handling all sorts of exceptions (In our case, we suppress any exceptions we encounter.)</a:t>
            </a:r>
          </a:p>
          <a:p>
            <a:pPr marL="457200" indent="-317500" algn="l" defTabSz="457200">
              <a:spcBef>
                <a:spcPts val="1200"/>
              </a:spcBef>
              <a:buClr>
                <a:srgbClr val="3D3D3D"/>
              </a:buClr>
              <a:buSzPct val="100000"/>
              <a:buFont typeface="TimesNewRomanPSMT"/>
              <a:buChar char="•"/>
              <a:defRPr b="0" sz="2100">
                <a:solidFill>
                  <a:srgbClr val="3D3D3D"/>
                </a:solidFill>
                <a:latin typeface="Helvetica"/>
                <a:ea typeface="Helvetica"/>
                <a:cs typeface="Helvetica"/>
                <a:sym typeface="Helvetica"/>
              </a:defRPr>
            </a:pPr>
            <a:r>
              <a:t>One of three functions that can be called when the value is returned from the coroutine</a:t>
            </a:r>
          </a:p>
          <a:p>
            <a:pPr algn="l" defTabSz="457200">
              <a:spcBef>
                <a:spcPts val="1500"/>
              </a:spcBef>
              <a:defRPr b="0" sz="2300">
                <a:solidFill>
                  <a:srgbClr val="3D3D3D"/>
                </a:solidFill>
                <a:latin typeface="Helvetica"/>
                <a:ea typeface="Helvetica"/>
                <a:cs typeface="Helvetica"/>
                <a:sym typeface="Helvetica"/>
              </a:defRPr>
            </a:pPr>
            <a:r>
              <a:t>There are three functions that can be called when the coroutine returns a value:</a:t>
            </a:r>
          </a:p>
          <a:p>
            <a:pPr marL="457200" indent="-317500" algn="l" defTabSz="457200">
              <a:spcBef>
                <a:spcPts val="1200"/>
              </a:spcBef>
              <a:buClr>
                <a:srgbClr val="3D3D3D"/>
              </a:buClr>
              <a:buSzPct val="100000"/>
              <a:buFont typeface="TimesNewRomanPSMT"/>
              <a:buChar char="•"/>
              <a:defRPr b="0" sz="2300">
                <a:solidFill>
                  <a:srgbClr val="3D3D3D"/>
                </a:solidFill>
                <a:latin typeface="Helvetica"/>
                <a:ea typeface="Helvetica"/>
                <a:cs typeface="Helvetica"/>
                <a:sym typeface="Helvetica"/>
              </a:defRPr>
            </a:pPr>
            <a:r>
              <a:t>The </a:t>
            </a:r>
            <a:r>
              <a:rPr b="1"/>
              <a:t>return_void </a:t>
            </a:r>
            <a:r>
              <a:t>function returns nothing.</a:t>
            </a:r>
          </a:p>
          <a:p>
            <a:pPr marL="457200" indent="-317500" algn="l" defTabSz="457200">
              <a:spcBef>
                <a:spcPts val="1200"/>
              </a:spcBef>
              <a:buClr>
                <a:srgbClr val="3D3D3D"/>
              </a:buClr>
              <a:buSzPct val="100000"/>
              <a:buFont typeface="TimesNewRomanPSMT"/>
              <a:buChar char="•"/>
              <a:defRPr b="0" sz="2300">
                <a:solidFill>
                  <a:srgbClr val="3D3D3D"/>
                </a:solidFill>
                <a:latin typeface="Helvetica"/>
                <a:ea typeface="Helvetica"/>
                <a:cs typeface="Helvetica"/>
                <a:sym typeface="Helvetica"/>
              </a:defRPr>
            </a:pPr>
            <a:r>
              <a:t>The </a:t>
            </a:r>
            <a:r>
              <a:rPr b="1"/>
              <a:t>return_value</a:t>
            </a:r>
            <a:r>
              <a:t> function returns a specific value.</a:t>
            </a:r>
          </a:p>
          <a:p>
            <a:pPr marL="457200" indent="-317500" algn="l" defTabSz="457200">
              <a:spcBef>
                <a:spcPts val="1200"/>
              </a:spcBef>
              <a:buClr>
                <a:srgbClr val="3D3D3D"/>
              </a:buClr>
              <a:buSzPct val="100000"/>
              <a:buFont typeface="TimesNewRomanPSMT"/>
              <a:buChar char="•"/>
              <a:defRPr b="0" sz="2300">
                <a:solidFill>
                  <a:srgbClr val="3D3D3D"/>
                </a:solidFill>
                <a:latin typeface="Helvetica"/>
                <a:ea typeface="Helvetica"/>
                <a:cs typeface="Helvetica"/>
                <a:sym typeface="Helvetica"/>
              </a:defRPr>
            </a:pPr>
            <a:r>
              <a:t>The </a:t>
            </a:r>
            <a:r>
              <a:rPr b="1"/>
              <a:t>yield_value</a:t>
            </a:r>
            <a:r>
              <a:t> function suspends the coroutine and returns a value. Note that this function is called when we use the </a:t>
            </a:r>
            <a:r>
              <a:rPr i="1"/>
              <a:t>co_yield</a:t>
            </a:r>
            <a:r>
              <a:t> operator.</a:t>
            </a:r>
          </a:p>
          <a:p>
            <a:pPr algn="l" defTabSz="457200">
              <a:spcBef>
                <a:spcPts val="1500"/>
              </a:spcBef>
              <a:defRPr b="0" sz="2300">
                <a:solidFill>
                  <a:srgbClr val="3D3D3D"/>
                </a:solidFill>
                <a:latin typeface="Helvetica"/>
                <a:ea typeface="Helvetica"/>
                <a:cs typeface="Helvetica"/>
                <a:sym typeface="Helvetica"/>
              </a:defRPr>
            </a:pPr>
            <a:r>
              <a:t>If the </a:t>
            </a:r>
            <a:r>
              <a:rPr i="1"/>
              <a:t>promise_type </a:t>
            </a:r>
            <a:r>
              <a:t>misses one of those return methods, we’re faced with undefined behavior when exiting the coroutine.</a:t>
            </a:r>
          </a:p>
          <a:p>
            <a:pPr algn="l" defTabSz="457200">
              <a:spcBef>
                <a:spcPts val="1500"/>
              </a:spcBef>
              <a:defRPr b="0" sz="2300">
                <a:solidFill>
                  <a:srgbClr val="3D3D3D"/>
                </a:solidFill>
                <a:latin typeface="Helvetica"/>
                <a:ea typeface="Helvetica"/>
                <a:cs typeface="Helvetica"/>
                <a:sym typeface="Helvetica"/>
              </a:defRPr>
            </a:pPr>
            <a:r>
              <a:t>The </a:t>
            </a:r>
            <a:r>
              <a:rPr b="1"/>
              <a:t>counter </a:t>
            </a:r>
            <a:r>
              <a:t>function represents the body of the coroutine. It creates an </a:t>
            </a:r>
            <a:r>
              <a:rPr i="1"/>
              <a:t>awaitable </a:t>
            </a:r>
            <a:r>
              <a:t>object that controls the behavior of the coroutine on </a:t>
            </a:r>
            <a:r>
              <a:rPr i="1"/>
              <a:t>co_await</a:t>
            </a:r>
            <a:r>
              <a:t> calls. </a:t>
            </a:r>
            <a:r>
              <a:rPr i="1"/>
              <a:t>Awaitable </a:t>
            </a:r>
            <a:r>
              <a:t>should have the following mandatory methods:</a:t>
            </a:r>
          </a:p>
        </p:txBody>
      </p:sp>
    </p:spTree>
  </p:cSld>
  <p:clrMapOvr>
    <a:masterClrMapping/>
  </p:clrMapOvr>
  <p:transition xmlns:p14="http://schemas.microsoft.com/office/powerpoint/2010/main" spd="med" advClick="1"/>
</p:sld>
</file>

<file path=ppt/slides/slide3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3" name="H"/>
          <p:cNvSpPr txBox="1"/>
          <p:nvPr>
            <p:ph type="title"/>
          </p:nvPr>
        </p:nvSpPr>
        <p:spPr>
          <a:prstGeom prst="rect">
            <a:avLst/>
          </a:prstGeom>
        </p:spPr>
        <p:txBody>
          <a:bodyPr/>
          <a:lstStyle/>
          <a:p>
            <a:pPr/>
            <a:r>
              <a:t>H</a:t>
            </a:r>
          </a:p>
        </p:txBody>
      </p:sp>
      <p:sp>
        <p:nvSpPr>
          <p:cNvPr id="123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235" name="await_ready — determines whether to make progress on coroutine execution…"/>
          <p:cNvSpPr txBox="1"/>
          <p:nvPr/>
        </p:nvSpPr>
        <p:spPr>
          <a:xfrm>
            <a:off x="2327671" y="2523066"/>
            <a:ext cx="15362636" cy="314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317500" algn="l" defTabSz="457200">
              <a:spcBef>
                <a:spcPts val="1200"/>
              </a:spcBef>
              <a:buClr>
                <a:srgbClr val="3D3D3D"/>
              </a:buClr>
              <a:buSzPct val="100000"/>
              <a:buFont typeface="TimesNewRomanPSMT"/>
              <a:buChar char="•"/>
              <a:defRPr b="0" sz="2400">
                <a:solidFill>
                  <a:srgbClr val="3D3D3D"/>
                </a:solidFill>
                <a:latin typeface="Helvetica"/>
                <a:ea typeface="Helvetica"/>
                <a:cs typeface="Helvetica"/>
                <a:sym typeface="Helvetica"/>
              </a:defRPr>
            </a:pPr>
            <a:r>
              <a:rPr b="1"/>
              <a:t>await_ready</a:t>
            </a:r>
            <a:r>
              <a:t> — determines whether to make progress on coroutine execution</a:t>
            </a:r>
          </a:p>
          <a:p>
            <a:pPr marL="457200" indent="-317500" algn="l" defTabSz="457200">
              <a:spcBef>
                <a:spcPts val="1200"/>
              </a:spcBef>
              <a:buClr>
                <a:srgbClr val="3D3D3D"/>
              </a:buClr>
              <a:buSzPct val="100000"/>
              <a:buFont typeface="TimesNewRomanPSMT"/>
              <a:buChar char="•"/>
              <a:defRPr b="0" sz="2400">
                <a:solidFill>
                  <a:srgbClr val="3D3D3D"/>
                </a:solidFill>
                <a:latin typeface="Helvetica"/>
                <a:ea typeface="Helvetica"/>
                <a:cs typeface="Helvetica"/>
                <a:sym typeface="Helvetica"/>
              </a:defRPr>
            </a:pPr>
            <a:r>
              <a:rPr b="1"/>
              <a:t>await_suspend</a:t>
            </a:r>
            <a:r>
              <a:t> — called when coroutine execution is terminated after the </a:t>
            </a:r>
            <a:r>
              <a:rPr b="1"/>
              <a:t>await_ready</a:t>
            </a:r>
            <a:r>
              <a:t> method returns </a:t>
            </a:r>
            <a:r>
              <a:rPr i="1"/>
              <a:t>false</a:t>
            </a:r>
          </a:p>
          <a:p>
            <a:pPr marL="457200" indent="-317500" algn="l" defTabSz="457200">
              <a:spcBef>
                <a:spcPts val="1200"/>
              </a:spcBef>
              <a:buClr>
                <a:srgbClr val="3D3D3D"/>
              </a:buClr>
              <a:buSzPct val="100000"/>
              <a:buFont typeface="TimesNewRomanPSMT"/>
              <a:buChar char="•"/>
              <a:defRPr b="0" sz="2400">
                <a:solidFill>
                  <a:srgbClr val="3D3D3D"/>
                </a:solidFill>
                <a:latin typeface="Helvetica"/>
                <a:ea typeface="Helvetica"/>
                <a:cs typeface="Helvetica"/>
                <a:sym typeface="Helvetica"/>
              </a:defRPr>
            </a:pPr>
            <a:r>
              <a:rPr b="1"/>
              <a:t>await_resume</a:t>
            </a:r>
            <a:r>
              <a:t> — called when the coroutine continues its execution after the await_ready method returns </a:t>
            </a:r>
            <a:r>
              <a:rPr i="1"/>
              <a:t>true</a:t>
            </a:r>
          </a:p>
          <a:p>
            <a:pPr algn="l" defTabSz="457200">
              <a:spcBef>
                <a:spcPts val="1500"/>
              </a:spcBef>
              <a:defRPr b="0" sz="2400">
                <a:solidFill>
                  <a:srgbClr val="3D3D3D"/>
                </a:solidFill>
                <a:latin typeface="Helvetica"/>
                <a:ea typeface="Helvetica"/>
                <a:cs typeface="Helvetica"/>
                <a:sym typeface="Helvetica"/>
              </a:defRPr>
            </a:pPr>
            <a:r>
              <a:t>After the coroutine has finished its work, we call </a:t>
            </a:r>
            <a:r>
              <a:rPr b="1" sz="2200">
                <a:solidFill>
                  <a:srgbClr val="D63384"/>
                </a:solidFill>
              </a:rPr>
              <a:t>std::coroutine_handle::destroy</a:t>
            </a:r>
            <a:r>
              <a:t> to free resources.</a:t>
            </a:r>
          </a:p>
          <a:p>
            <a:pPr algn="l" defTabSz="457200">
              <a:spcBef>
                <a:spcPts val="1500"/>
              </a:spcBef>
              <a:defRPr b="0" sz="2400">
                <a:solidFill>
                  <a:srgbClr val="3D3D3D"/>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3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7" name="H"/>
          <p:cNvSpPr txBox="1"/>
          <p:nvPr>
            <p:ph type="title"/>
          </p:nvPr>
        </p:nvSpPr>
        <p:spPr>
          <a:prstGeom prst="rect">
            <a:avLst/>
          </a:prstGeom>
        </p:spPr>
        <p:txBody>
          <a:bodyPr/>
          <a:lstStyle/>
          <a:p>
            <a:pPr/>
            <a:r>
              <a:t>H</a:t>
            </a:r>
          </a:p>
        </p:txBody>
      </p:sp>
      <p:sp>
        <p:nvSpPr>
          <p:cNvPr id="1238"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 name="H"/>
          <p:cNvSpPr txBox="1"/>
          <p:nvPr>
            <p:ph type="title"/>
          </p:nvPr>
        </p:nvSpPr>
        <p:spPr>
          <a:prstGeom prst="rect">
            <a:avLst/>
          </a:prstGeom>
        </p:spPr>
        <p:txBody>
          <a:bodyPr/>
          <a:lstStyle/>
          <a:p>
            <a:pPr/>
            <a:r>
              <a:t>H</a:t>
            </a:r>
          </a:p>
        </p:txBody>
      </p:sp>
      <p:sp>
        <p:nvSpPr>
          <p:cNvPr id="124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3" name="Coroutine"/>
          <p:cNvSpPr txBox="1"/>
          <p:nvPr>
            <p:ph type="title"/>
          </p:nvPr>
        </p:nvSpPr>
        <p:spPr>
          <a:prstGeom prst="rect">
            <a:avLst/>
          </a:prstGeom>
        </p:spPr>
        <p:txBody>
          <a:bodyPr/>
          <a:lstStyle/>
          <a:p>
            <a:pPr/>
            <a:r>
              <a:t>Coroutine</a:t>
            </a:r>
          </a:p>
        </p:txBody>
      </p:sp>
      <p:sp>
        <p:nvSpPr>
          <p:cNvPr id="1244" name="co_await a;…"/>
          <p:cNvSpPr txBox="1"/>
          <p:nvPr>
            <p:ph type="body" idx="1"/>
          </p:nvPr>
        </p:nvSpPr>
        <p:spPr>
          <a:prstGeom prst="rect">
            <a:avLst/>
          </a:prstGeom>
        </p:spPr>
        <p:txBody>
          <a:bodyPr/>
          <a:lstStyle/>
          <a:p>
            <a:pPr marL="0" indent="0" defTabSz="182880">
              <a:spcBef>
                <a:spcPts val="0"/>
              </a:spcBef>
              <a:buSzTx/>
              <a:buNone/>
              <a:defRPr sz="480">
                <a:solidFill>
                  <a:srgbClr val="007000"/>
                </a:solidFill>
                <a:latin typeface="Courier"/>
                <a:ea typeface="Courier"/>
                <a:cs typeface="Courier"/>
                <a:sym typeface="Courier"/>
              </a:defRPr>
            </a:pPr>
            <a:endParaRPr sz="1080"/>
          </a:p>
          <a:p>
            <a:pPr marL="0" indent="0" defTabSz="182880">
              <a:spcBef>
                <a:spcPts val="0"/>
              </a:spcBef>
              <a:buSzTx/>
              <a:buNone/>
              <a:defRPr sz="2440">
                <a:solidFill>
                  <a:srgbClr val="007000"/>
                </a:solidFill>
                <a:latin typeface="Courier"/>
                <a:ea typeface="Courier"/>
                <a:cs typeface="Courier"/>
                <a:sym typeface="Courier"/>
              </a:defRPr>
            </a:pPr>
            <a:endParaRPr sz="3040"/>
          </a:p>
          <a:p>
            <a:pPr marL="0" indent="0" defTabSz="182880">
              <a:spcBef>
                <a:spcPts val="0"/>
              </a:spcBef>
              <a:buSzTx/>
              <a:buNone/>
              <a:defRPr sz="2440">
                <a:solidFill>
                  <a:srgbClr val="007000"/>
                </a:solidFill>
                <a:latin typeface="Courier"/>
                <a:ea typeface="Courier"/>
                <a:cs typeface="Courier"/>
                <a:sym typeface="Courier"/>
              </a:defRPr>
            </a:pPr>
            <a:endParaRPr sz="3040"/>
          </a:p>
          <a:p>
            <a:pPr marL="0" indent="0" defTabSz="182880">
              <a:spcBef>
                <a:spcPts val="0"/>
              </a:spcBef>
              <a:buSzTx/>
              <a:buNone/>
              <a:defRPr sz="2440">
                <a:solidFill>
                  <a:srgbClr val="007000"/>
                </a:solidFill>
                <a:latin typeface="Courier"/>
                <a:ea typeface="Courier"/>
                <a:cs typeface="Courier"/>
                <a:sym typeface="Courier"/>
              </a:defRPr>
            </a:pPr>
            <a:r>
              <a:rPr sz="3040"/>
              <a:t>co_await a;</a:t>
            </a:r>
            <a:endParaRPr sz="3040"/>
          </a:p>
          <a:p>
            <a:pPr marL="0" indent="0" defTabSz="182880">
              <a:spcBef>
                <a:spcPts val="0"/>
              </a:spcBef>
              <a:buSzTx/>
              <a:buNone/>
              <a:defRPr sz="2440">
                <a:solidFill>
                  <a:srgbClr val="007000"/>
                </a:solidFill>
                <a:latin typeface="Courier"/>
                <a:ea typeface="Courier"/>
                <a:cs typeface="Courier"/>
                <a:sym typeface="Courier"/>
              </a:defRPr>
            </a:pPr>
            <a:r>
              <a:rPr sz="3040"/>
              <a:t>co_yield  123;</a:t>
            </a:r>
            <a:endParaRPr sz="3040"/>
          </a:p>
          <a:p>
            <a:pPr marL="0" indent="0" defTabSz="182880">
              <a:spcBef>
                <a:spcPts val="0"/>
              </a:spcBef>
              <a:buSzTx/>
              <a:buNone/>
              <a:defRPr sz="2440">
                <a:solidFill>
                  <a:srgbClr val="007000"/>
                </a:solidFill>
                <a:latin typeface="Courier"/>
                <a:ea typeface="Courier"/>
                <a:cs typeface="Courier"/>
                <a:sym typeface="Courier"/>
              </a:defRPr>
            </a:pPr>
            <a:r>
              <a:rPr sz="3040"/>
              <a:t>co_return</a:t>
            </a:r>
            <a:endParaRPr sz="3040"/>
          </a:p>
          <a:p>
            <a:pPr marL="0" indent="0" defTabSz="182880">
              <a:spcBef>
                <a:spcPts val="0"/>
              </a:spcBef>
              <a:buSzTx/>
              <a:buNone/>
              <a:defRPr sz="2440">
                <a:solidFill>
                  <a:srgbClr val="007000"/>
                </a:solidFill>
                <a:latin typeface="Courier"/>
                <a:ea typeface="Courier"/>
                <a:cs typeface="Courier"/>
                <a:sym typeface="Courier"/>
              </a:defRPr>
            </a:pPr>
            <a:endParaRPr sz="3040"/>
          </a:p>
          <a:p>
            <a:pPr marL="0" indent="0" defTabSz="182880">
              <a:spcBef>
                <a:spcPts val="0"/>
              </a:spcBef>
              <a:buSzTx/>
              <a:buNone/>
              <a:defRPr sz="2440">
                <a:solidFill>
                  <a:srgbClr val="007000"/>
                </a:solidFill>
                <a:latin typeface="Courier"/>
                <a:ea typeface="Courier"/>
                <a:cs typeface="Courier"/>
                <a:sym typeface="Courier"/>
              </a:defRPr>
            </a:pPr>
            <a:r>
              <a:rPr sz="3040"/>
              <a:t>co_await a; </a:t>
            </a:r>
            <a:endParaRPr sz="3040"/>
          </a:p>
          <a:p>
            <a:pPr marL="0" indent="0" defTabSz="182880">
              <a:spcBef>
                <a:spcPts val="0"/>
              </a:spcBef>
              <a:buSzTx/>
              <a:buNone/>
              <a:defRPr sz="2440">
                <a:solidFill>
                  <a:srgbClr val="007000"/>
                </a:solidFill>
                <a:latin typeface="Courier"/>
                <a:ea typeface="Courier"/>
                <a:cs typeface="Courier"/>
                <a:sym typeface="Courier"/>
              </a:defRPr>
            </a:pPr>
            <a:r>
              <a:rPr b="1" sz="2960">
                <a:solidFill>
                  <a:srgbClr val="007020"/>
                </a:solidFill>
              </a:rPr>
              <a:t>co_await</a:t>
            </a:r>
            <a:r>
              <a:rPr sz="2960"/>
              <a:t> </a:t>
            </a:r>
            <a:r>
              <a:rPr sz="2960">
                <a:solidFill>
                  <a:srgbClr val="008000"/>
                </a:solidFill>
              </a:rPr>
              <a:t>std::</a:t>
            </a:r>
            <a:r>
              <a:rPr sz="2960"/>
              <a:t>suspend_always</a:t>
            </a:r>
            <a:r>
              <a:rPr sz="2960">
                <a:solidFill>
                  <a:srgbClr val="666666"/>
                </a:solidFill>
              </a:rPr>
              <a:t>{}; </a:t>
            </a:r>
            <a:r>
              <a:rPr sz="3040"/>
              <a:t>does the following:</a:t>
            </a:r>
            <a:endParaRPr sz="3040"/>
          </a:p>
          <a:p>
            <a:pPr marL="0" indent="0" defTabSz="182880">
              <a:spcBef>
                <a:spcPts val="0"/>
              </a:spcBef>
              <a:buSzTx/>
              <a:buNone/>
              <a:defRPr sz="2440">
                <a:solidFill>
                  <a:srgbClr val="007000"/>
                </a:solidFill>
                <a:latin typeface="Courier"/>
                <a:ea typeface="Courier"/>
                <a:cs typeface="Courier"/>
                <a:sym typeface="Courier"/>
              </a:defRPr>
            </a:pPr>
            <a:endParaRPr sz="3040"/>
          </a:p>
          <a:p>
            <a:pPr marL="0" indent="0" defTabSz="182880">
              <a:spcBef>
                <a:spcPts val="0"/>
              </a:spcBef>
              <a:buSzTx/>
              <a:buNone/>
              <a:defRPr sz="2760">
                <a:latin typeface="Courier"/>
                <a:ea typeface="Courier"/>
                <a:cs typeface="Courier"/>
                <a:sym typeface="Courier"/>
              </a:defRPr>
            </a:pPr>
            <a:r>
              <a:rPr sz="3040"/>
              <a:t>1</a:t>
            </a:r>
            <a:r>
              <a:rPr sz="2960"/>
              <a:t> </a:t>
            </a:r>
            <a:r>
              <a:rPr sz="2680"/>
              <a:t>Ensures all local variables in the current function—which must be a </a:t>
            </a:r>
            <a:r>
              <a:rPr i="1" sz="2680"/>
              <a:t>coroutine</a:t>
            </a:r>
            <a:r>
              <a:rPr sz="2680"/>
              <a:t>—are saved  as a state to </a:t>
            </a:r>
            <a:r>
              <a:t>a heap-allocated object. Creates a callable object that, when invoked, </a:t>
            </a:r>
          </a:p>
          <a:p>
            <a:pPr marL="0" indent="0" defTabSz="182880">
              <a:spcBef>
                <a:spcPts val="0"/>
              </a:spcBef>
              <a:buSzTx/>
              <a:buNone/>
              <a:defRPr sz="2760">
                <a:latin typeface="Courier"/>
                <a:ea typeface="Courier"/>
                <a:cs typeface="Courier"/>
                <a:sym typeface="Courier"/>
              </a:defRPr>
            </a:pPr>
          </a:p>
          <a:p>
            <a:pPr marL="0" indent="0" defTabSz="182880">
              <a:spcBef>
                <a:spcPts val="0"/>
              </a:spcBef>
              <a:buSzTx/>
              <a:buNone/>
              <a:defRPr sz="2680">
                <a:latin typeface="Courier"/>
                <a:ea typeface="Courier"/>
                <a:cs typeface="Courier"/>
                <a:sym typeface="Courier"/>
              </a:defRPr>
            </a:pPr>
            <a:r>
              <a:t>will resume execution of the coroutine at the point </a:t>
            </a:r>
          </a:p>
          <a:p>
            <a:pPr marL="0" indent="0" defTabSz="182880">
              <a:spcBef>
                <a:spcPts val="0"/>
              </a:spcBef>
              <a:buSzTx/>
              <a:buNone/>
              <a:defRPr sz="2680">
                <a:latin typeface="Courier"/>
                <a:ea typeface="Courier"/>
                <a:cs typeface="Courier"/>
                <a:sym typeface="Courier"/>
              </a:defRPr>
            </a:pPr>
          </a:p>
          <a:p>
            <a:pPr marL="0" indent="0" defTabSz="182880">
              <a:spcBef>
                <a:spcPts val="0"/>
              </a:spcBef>
              <a:buSzTx/>
              <a:buNone/>
              <a:defRPr sz="2680">
                <a:latin typeface="Courier"/>
                <a:ea typeface="Courier"/>
                <a:cs typeface="Courier"/>
                <a:sym typeface="Courier"/>
              </a:defRPr>
            </a:pPr>
            <a:r>
              <a:t>2 immediately following evaluation of the co_await expression.</a:t>
            </a:r>
          </a:p>
          <a:p>
            <a:pPr marL="0" indent="0" defTabSz="182880">
              <a:spcBef>
                <a:spcPts val="0"/>
              </a:spcBef>
              <a:buSzTx/>
              <a:buNone/>
              <a:defRPr sz="2680">
                <a:latin typeface="Courier"/>
                <a:ea typeface="Courier"/>
                <a:cs typeface="Courier"/>
                <a:sym typeface="Courier"/>
              </a:defRPr>
            </a:pPr>
          </a:p>
          <a:p>
            <a:pPr marL="0" indent="0" defTabSz="182880">
              <a:spcBef>
                <a:spcPts val="0"/>
              </a:spcBef>
              <a:buSzTx/>
              <a:buNone/>
              <a:defRPr sz="2680">
                <a:latin typeface="Courier"/>
                <a:ea typeface="Courier"/>
                <a:cs typeface="Courier"/>
                <a:sym typeface="Courier"/>
              </a:defRPr>
            </a:pPr>
            <a:r>
              <a:t>Calls (or more accurately </a:t>
            </a:r>
            <a:r>
              <a:rPr i="1"/>
              <a:t>jumps to</a:t>
            </a:r>
            <a:r>
              <a:t>) a method of co_await’s target object a, passing that method </a:t>
            </a:r>
          </a:p>
          <a:p>
            <a:pPr marL="0" indent="0" defTabSz="182880">
              <a:spcBef>
                <a:spcPts val="0"/>
              </a:spcBef>
              <a:buSzTx/>
              <a:buNone/>
              <a:defRPr sz="2680">
                <a:latin typeface="Courier"/>
                <a:ea typeface="Courier"/>
                <a:cs typeface="Courier"/>
                <a:sym typeface="Courier"/>
              </a:defRPr>
            </a:pPr>
          </a:p>
          <a:p>
            <a:pPr marL="0" indent="0" defTabSz="182880">
              <a:spcBef>
                <a:spcPts val="0"/>
              </a:spcBef>
              <a:buSzTx/>
              <a:buNone/>
              <a:defRPr sz="2680">
                <a:latin typeface="Courier"/>
                <a:ea typeface="Courier"/>
                <a:cs typeface="Courier"/>
                <a:sym typeface="Courier"/>
              </a:defRPr>
            </a:pPr>
            <a:r>
              <a:t>the callable object from step 2</a:t>
            </a:r>
          </a:p>
          <a:p>
            <a:pPr marL="0" indent="0" defTabSz="182880">
              <a:spcBef>
                <a:spcPts val="0"/>
              </a:spcBef>
              <a:buSzTx/>
              <a:buNone/>
              <a:defRPr sz="2680">
                <a:latin typeface="Courier"/>
                <a:ea typeface="Courier"/>
                <a:cs typeface="Courier"/>
                <a:sym typeface="Courier"/>
              </a:defRPr>
            </a:pPr>
          </a:p>
          <a:p>
            <a:pPr marL="0" indent="0" defTabSz="182880">
              <a:spcBef>
                <a:spcPts val="0"/>
              </a:spcBef>
              <a:buSzTx/>
              <a:buNone/>
              <a:defRPr sz="2760">
                <a:latin typeface="Courier"/>
                <a:ea typeface="Courier"/>
                <a:cs typeface="Courier"/>
                <a:sym typeface="Courier"/>
              </a:defRPr>
            </a:pPr>
          </a:p>
          <a:p>
            <a:pPr marL="0" indent="0" defTabSz="182880">
              <a:spcBef>
                <a:spcPts val="0"/>
              </a:spcBef>
              <a:buSzTx/>
              <a:buNone/>
              <a:defRPr sz="2760">
                <a:latin typeface="Courier"/>
                <a:ea typeface="Courier"/>
                <a:cs typeface="Courier"/>
                <a:sym typeface="Courier"/>
              </a:defRPr>
            </a:pPr>
          </a:p>
          <a:p>
            <a:pPr marL="0" indent="0" defTabSz="182880">
              <a:spcBef>
                <a:spcPts val="0"/>
              </a:spcBef>
              <a:buSzTx/>
              <a:buNone/>
              <a:defRPr sz="2760">
                <a:latin typeface="Courier"/>
                <a:ea typeface="Courier"/>
                <a:cs typeface="Courier"/>
                <a:sym typeface="Courier"/>
              </a:defRPr>
            </a:pPr>
          </a:p>
          <a:p>
            <a:pPr marL="0" indent="0" defTabSz="182880">
              <a:spcBef>
                <a:spcPts val="0"/>
              </a:spcBef>
              <a:buSzTx/>
              <a:buNone/>
              <a:defRPr sz="2760">
                <a:latin typeface="Courier"/>
                <a:ea typeface="Courier"/>
                <a:cs typeface="Courier"/>
                <a:sym typeface="Courier"/>
              </a:defRPr>
            </a:pPr>
          </a:p>
          <a:p>
            <a:pPr marL="0" indent="0" defTabSz="182880">
              <a:spcBef>
                <a:spcPts val="0"/>
              </a:spcBef>
              <a:buSzTx/>
              <a:buNone/>
              <a:defRPr sz="2760">
                <a:latin typeface="Courier"/>
                <a:ea typeface="Courier"/>
                <a:cs typeface="Courier"/>
                <a:sym typeface="Courier"/>
              </a:defRPr>
            </a:pPr>
          </a:p>
          <a:p>
            <a:pPr marL="0" indent="0" defTabSz="182880">
              <a:spcBef>
                <a:spcPts val="0"/>
              </a:spcBef>
              <a:buSzTx/>
              <a:buNone/>
              <a:defRPr sz="2760">
                <a:latin typeface="Courier"/>
                <a:ea typeface="Courier"/>
                <a:cs typeface="Courier"/>
                <a:sym typeface="Courier"/>
              </a:defRPr>
            </a:pPr>
          </a:p>
          <a:p>
            <a:pPr marL="0" indent="0" defTabSz="182880">
              <a:spcBef>
                <a:spcPts val="0"/>
              </a:spcBef>
              <a:buSzTx/>
              <a:buNone/>
              <a:defRPr sz="800">
                <a:latin typeface="Courier"/>
                <a:ea typeface="Courier"/>
                <a:cs typeface="Courier"/>
                <a:sym typeface="Courier"/>
              </a:defRPr>
            </a:pPr>
          </a:p>
          <a:p>
            <a:pPr marL="0" indent="0" defTabSz="182880">
              <a:spcBef>
                <a:spcPts val="0"/>
              </a:spcBef>
              <a:buSzTx/>
              <a:buNone/>
              <a:defRPr sz="800">
                <a:latin typeface="Courier"/>
                <a:ea typeface="Courier"/>
                <a:cs typeface="Courier"/>
                <a:sym typeface="Courier"/>
              </a:defRPr>
            </a:pPr>
          </a:p>
          <a:p>
            <a:pPr marL="0" indent="0" defTabSz="182880">
              <a:spcBef>
                <a:spcPts val="0"/>
              </a:spcBef>
              <a:buSzTx/>
              <a:buNone/>
              <a:defRPr sz="800">
                <a:latin typeface="Courier"/>
                <a:ea typeface="Courier"/>
                <a:cs typeface="Courier"/>
                <a:sym typeface="Courier"/>
              </a:defRPr>
            </a:pPr>
          </a:p>
          <a:p>
            <a:pPr marL="0" indent="0" defTabSz="182880">
              <a:spcBef>
                <a:spcPts val="0"/>
              </a:spcBef>
              <a:buSzTx/>
              <a:buNone/>
              <a:defRPr sz="800">
                <a:latin typeface="Courier"/>
                <a:ea typeface="Courier"/>
                <a:cs typeface="Courier"/>
                <a:sym typeface="Courier"/>
              </a:defRPr>
            </a:pPr>
          </a:p>
          <a:p>
            <a:pPr marL="0" indent="0" defTabSz="182880">
              <a:spcBef>
                <a:spcPts val="0"/>
              </a:spcBef>
              <a:buSzTx/>
              <a:buNone/>
              <a:defRPr sz="800">
                <a:latin typeface="Courier"/>
                <a:ea typeface="Courier"/>
                <a:cs typeface="Courier"/>
                <a:sym typeface="Courier"/>
              </a:defRPr>
            </a:pPr>
          </a:p>
          <a:p>
            <a:pPr marL="0" indent="0" defTabSz="182880">
              <a:spcBef>
                <a:spcPts val="0"/>
              </a:spcBef>
              <a:buSzTx/>
              <a:buNone/>
              <a:defRPr sz="800">
                <a:latin typeface="Courier"/>
                <a:ea typeface="Courier"/>
                <a:cs typeface="Courier"/>
                <a:sym typeface="Courier"/>
              </a:defRPr>
            </a:pPr>
          </a:p>
          <a:p>
            <a:pPr marL="0" indent="0" defTabSz="182880">
              <a:spcBef>
                <a:spcPts val="0"/>
              </a:spcBef>
              <a:buSzTx/>
              <a:buNone/>
              <a:defRPr sz="800">
                <a:latin typeface="Courier"/>
                <a:ea typeface="Courier"/>
                <a:cs typeface="Courier"/>
                <a:sym typeface="Courier"/>
              </a:defRPr>
            </a:pPr>
          </a:p>
          <a:p>
            <a:pPr marL="0" indent="0" defTabSz="182880">
              <a:spcBef>
                <a:spcPts val="0"/>
              </a:spcBef>
              <a:buSzTx/>
              <a:buNone/>
              <a:defRPr sz="800">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3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6" name="Coroutine"/>
          <p:cNvSpPr txBox="1"/>
          <p:nvPr>
            <p:ph type="title"/>
          </p:nvPr>
        </p:nvSpPr>
        <p:spPr>
          <a:prstGeom prst="rect">
            <a:avLst/>
          </a:prstGeom>
        </p:spPr>
        <p:txBody>
          <a:bodyPr/>
          <a:lstStyle/>
          <a:p>
            <a:pPr/>
            <a:r>
              <a:t>Coroutine</a:t>
            </a:r>
          </a:p>
        </p:txBody>
      </p:sp>
      <p:sp>
        <p:nvSpPr>
          <p:cNvPr id="1247" name="Coroutine handles…"/>
          <p:cNvSpPr txBox="1"/>
          <p:nvPr>
            <p:ph type="body" idx="1"/>
          </p:nvPr>
        </p:nvSpPr>
        <p:spPr>
          <a:xfrm>
            <a:off x="1280914" y="2497534"/>
            <a:ext cx="21413986" cy="9948466"/>
          </a:xfrm>
          <a:prstGeom prst="rect">
            <a:avLst/>
          </a:prstGeom>
        </p:spPr>
        <p:txBody>
          <a:bodyPr/>
          <a:lstStyle/>
          <a:p>
            <a:pPr marL="0" indent="0" defTabSz="384047">
              <a:spcBef>
                <a:spcPts val="0"/>
              </a:spcBef>
              <a:buSzTx/>
              <a:buNone/>
              <a:defRPr sz="2520">
                <a:solidFill>
                  <a:srgbClr val="007000"/>
                </a:solidFill>
                <a:latin typeface="Courier"/>
                <a:ea typeface="Courier"/>
                <a:cs typeface="Courier"/>
                <a:sym typeface="Courier"/>
              </a:defRPr>
            </a:pPr>
            <a:r>
              <a:t>Coroutine handles</a:t>
            </a:r>
          </a:p>
          <a:p>
            <a:pPr marL="0" indent="0" defTabSz="384047">
              <a:spcBef>
                <a:spcPts val="0"/>
              </a:spcBef>
              <a:buSzTx/>
              <a:buNone/>
              <a:defRPr sz="2940">
                <a:solidFill>
                  <a:srgbClr val="007000"/>
                </a:solidFill>
                <a:latin typeface="Courier"/>
                <a:ea typeface="Courier"/>
                <a:cs typeface="Courier"/>
                <a:sym typeface="Courier"/>
              </a:defRPr>
            </a:pPr>
          </a:p>
          <a:p>
            <a:pPr marL="0" indent="0" defTabSz="384047">
              <a:spcBef>
                <a:spcPts val="0"/>
              </a:spcBef>
              <a:buSzTx/>
              <a:buNone/>
              <a:defRPr sz="2940">
                <a:solidFill>
                  <a:srgbClr val="444444"/>
                </a:solidFill>
                <a:latin typeface="Helvetica"/>
                <a:ea typeface="Helvetica"/>
                <a:cs typeface="Helvetica"/>
                <a:sym typeface="Helvetica"/>
              </a:defRPr>
            </a:pPr>
            <a:r>
              <a:rPr b="1">
                <a:solidFill>
                  <a:srgbClr val="000000"/>
                </a:solidFill>
                <a:latin typeface="Courier"/>
                <a:ea typeface="Courier"/>
                <a:cs typeface="Courier"/>
                <a:sym typeface="Courier"/>
              </a:rPr>
              <a:t>co_await</a:t>
            </a:r>
            <a:r>
              <a:t> operator ensures the current state of a function is bundled up somewhere on the heap </a:t>
            </a:r>
          </a:p>
          <a:p>
            <a:pPr marL="0" indent="0" defTabSz="384047">
              <a:spcBef>
                <a:spcPts val="0"/>
              </a:spcBef>
              <a:buSzTx/>
              <a:buNone/>
              <a:defRPr sz="2940">
                <a:solidFill>
                  <a:srgbClr val="444444"/>
                </a:solidFill>
                <a:latin typeface="Helvetica"/>
                <a:ea typeface="Helvetica"/>
                <a:cs typeface="Helvetica"/>
                <a:sym typeface="Helvetica"/>
              </a:defRPr>
            </a:pPr>
            <a:r>
              <a:t>and creates a callable object whose invocation continues</a:t>
            </a:r>
          </a:p>
          <a:p>
            <a:pPr marL="0" indent="0" defTabSz="384047">
              <a:spcBef>
                <a:spcPts val="0"/>
              </a:spcBef>
              <a:buSzTx/>
              <a:buNone/>
              <a:defRPr sz="2940">
                <a:solidFill>
                  <a:srgbClr val="444444"/>
                </a:solidFill>
                <a:latin typeface="Helvetica"/>
                <a:ea typeface="Helvetica"/>
                <a:cs typeface="Helvetica"/>
                <a:sym typeface="Helvetica"/>
              </a:defRPr>
            </a:pPr>
          </a:p>
          <a:p>
            <a:pPr marL="0" indent="0" defTabSz="384047">
              <a:spcBef>
                <a:spcPts val="0"/>
              </a:spcBef>
              <a:buSzTx/>
              <a:buNone/>
              <a:defRPr sz="2940">
                <a:solidFill>
                  <a:srgbClr val="444444"/>
                </a:solidFill>
                <a:latin typeface="Helvetica"/>
                <a:ea typeface="Helvetica"/>
                <a:cs typeface="Helvetica"/>
                <a:sym typeface="Helvetica"/>
              </a:defRPr>
            </a:pPr>
            <a:r>
              <a:t>execution of the current function. </a:t>
            </a:r>
            <a:r>
              <a:rPr b="1"/>
              <a:t>The callable object is of type </a:t>
            </a:r>
            <a:r>
              <a:rPr b="1">
                <a:solidFill>
                  <a:srgbClr val="000000"/>
                </a:solidFill>
                <a:latin typeface="Courier"/>
                <a:ea typeface="Courier"/>
                <a:cs typeface="Courier"/>
                <a:sym typeface="Courier"/>
              </a:rPr>
              <a:t>std::coroutine_handle&lt;&gt;</a:t>
            </a:r>
            <a:r>
              <a:rPr b="1"/>
              <a:t>.</a:t>
            </a:r>
            <a:endParaRPr b="1"/>
          </a:p>
          <a:p>
            <a:pPr marL="0" indent="0" defTabSz="384047">
              <a:spcBef>
                <a:spcPts val="0"/>
              </a:spcBef>
              <a:buSzTx/>
              <a:buNone/>
              <a:defRPr sz="2940">
                <a:solidFill>
                  <a:srgbClr val="007000"/>
                </a:solidFill>
                <a:latin typeface="Courier"/>
                <a:ea typeface="Courier"/>
                <a:cs typeface="Courier"/>
                <a:sym typeface="Courier"/>
              </a:defRPr>
            </a:pPr>
          </a:p>
          <a:p>
            <a:pPr marL="0" indent="0" defTabSz="298703">
              <a:spcBef>
                <a:spcPts val="0"/>
              </a:spcBef>
              <a:buSzTx/>
              <a:buNone/>
              <a:defRPr sz="2688"/>
            </a:pPr>
            <a:r>
              <a:t>Now let’s look more specifically at what co_await does. </a:t>
            </a:r>
          </a:p>
          <a:p>
            <a:pPr marL="0" indent="0" defTabSz="298703">
              <a:spcBef>
                <a:spcPts val="0"/>
              </a:spcBef>
              <a:buSzTx/>
              <a:buNone/>
              <a:defRPr sz="2688"/>
            </a:pPr>
            <a:r>
              <a:t>When you evaluate the expression co_await a,</a:t>
            </a:r>
          </a:p>
          <a:p>
            <a:pPr marL="0" indent="0" defTabSz="298703">
              <a:spcBef>
                <a:spcPts val="0"/>
              </a:spcBef>
              <a:buSzTx/>
              <a:buNone/>
              <a:defRPr sz="2688"/>
            </a:pPr>
            <a:r>
              <a:t>the compiler creates a coroutine handle and passes it to the method a.await_suspend(coroutine_handle).</a:t>
            </a:r>
          </a:p>
          <a:p>
            <a:pPr marL="0" indent="0" defTabSz="298703">
              <a:spcBef>
                <a:spcPts val="0"/>
              </a:spcBef>
              <a:buSzTx/>
              <a:buNone/>
              <a:defRPr sz="2688"/>
            </a:pPr>
            <a:r>
              <a:t>1 The type of a must support certain methods, and is sometimes referred to as an “awaitable” object or an “awaiter.”</a:t>
            </a:r>
          </a:p>
          <a:p>
            <a:pPr marL="0" indent="0" defTabSz="298703">
              <a:spcBef>
                <a:spcPts val="0"/>
              </a:spcBef>
              <a:buSzTx/>
              <a:buNone/>
              <a:defRPr sz="2688"/>
            </a:pPr>
          </a:p>
          <a:p>
            <a:pPr marL="0" indent="0" defTabSz="298703">
              <a:spcBef>
                <a:spcPts val="0"/>
              </a:spcBef>
              <a:buSzTx/>
              <a:buNone/>
              <a:defRPr sz="2688"/>
            </a:pPr>
          </a:p>
          <a:p>
            <a:pPr marL="0" indent="0" defTabSz="384047">
              <a:spcBef>
                <a:spcPts val="0"/>
              </a:spcBef>
              <a:buSzTx/>
              <a:buNone/>
              <a:defRPr sz="2688">
                <a:solidFill>
                  <a:srgbClr val="007000"/>
                </a:solidFill>
                <a:latin typeface="Courier"/>
                <a:ea typeface="Courier"/>
                <a:cs typeface="Courier"/>
                <a:sym typeface="Courier"/>
              </a:defRPr>
            </a:pPr>
          </a:p>
          <a:p>
            <a:pPr marL="0" indent="0" defTabSz="384047">
              <a:spcBef>
                <a:spcPts val="0"/>
              </a:spcBef>
              <a:buSzTx/>
              <a:buNone/>
              <a:defRPr sz="2520">
                <a:solidFill>
                  <a:srgbClr val="007000"/>
                </a:solidFill>
                <a:latin typeface="Courier"/>
                <a:ea typeface="Courier"/>
                <a:cs typeface="Courier"/>
                <a:sym typeface="Courier"/>
              </a:defRPr>
            </a:pPr>
          </a:p>
          <a:p>
            <a:pPr marL="0" indent="0" defTabSz="384047">
              <a:spcBef>
                <a:spcPts val="0"/>
              </a:spcBef>
              <a:buSzTx/>
              <a:buNone/>
              <a:defRPr sz="2520">
                <a:solidFill>
                  <a:srgbClr val="007000"/>
                </a:solidFill>
                <a:latin typeface="Courier"/>
                <a:ea typeface="Courier"/>
                <a:cs typeface="Courier"/>
                <a:sym typeface="Courier"/>
              </a:defRPr>
            </a:pPr>
          </a:p>
          <a:p>
            <a:pPr marL="0" indent="0" defTabSz="384047">
              <a:spcBef>
                <a:spcPts val="0"/>
              </a:spcBef>
              <a:buSzTx/>
              <a:buNone/>
              <a:defRPr sz="2520">
                <a:solidFill>
                  <a:srgbClr val="007000"/>
                </a:solidFill>
                <a:latin typeface="Courier"/>
                <a:ea typeface="Courier"/>
                <a:cs typeface="Courier"/>
                <a:sym typeface="Courier"/>
              </a:defRPr>
            </a:pPr>
          </a:p>
          <a:p>
            <a:pPr marL="0" indent="0" defTabSz="384047">
              <a:spcBef>
                <a:spcPts val="0"/>
              </a:spcBef>
              <a:buSzTx/>
              <a:buNone/>
              <a:defRPr sz="2520">
                <a:solidFill>
                  <a:srgbClr val="007000"/>
                </a:solidFill>
                <a:latin typeface="Courier"/>
                <a:ea typeface="Courier"/>
                <a:cs typeface="Courier"/>
                <a:sym typeface="Courier"/>
              </a:defRPr>
            </a:pPr>
          </a:p>
          <a:p>
            <a:pPr marL="0" indent="0" defTabSz="384047">
              <a:spcBef>
                <a:spcPts val="0"/>
              </a:spcBef>
              <a:buSzTx/>
              <a:buNone/>
              <a:defRPr sz="2520">
                <a:solidFill>
                  <a:srgbClr val="007000"/>
                </a:solidFill>
                <a:latin typeface="Courier"/>
                <a:ea typeface="Courier"/>
                <a:cs typeface="Courier"/>
                <a:sym typeface="Courier"/>
              </a:defRPr>
            </a:pPr>
          </a:p>
          <a:p>
            <a:pPr marL="0" indent="0" defTabSz="384047">
              <a:spcBef>
                <a:spcPts val="0"/>
              </a:spcBef>
              <a:buSzTx/>
              <a:buNone/>
              <a:defRPr sz="2520">
                <a:solidFill>
                  <a:srgbClr val="007000"/>
                </a:solidFill>
                <a:latin typeface="Courier"/>
                <a:ea typeface="Courier"/>
                <a:cs typeface="Courier"/>
                <a:sym typeface="Courier"/>
              </a:defRPr>
            </a:pPr>
          </a:p>
          <a:p>
            <a:pPr marL="0" indent="0" defTabSz="384047">
              <a:spcBef>
                <a:spcPts val="0"/>
              </a:spcBef>
              <a:buSzTx/>
              <a:buNone/>
              <a:defRPr sz="2520">
                <a:solidFill>
                  <a:srgbClr val="007000"/>
                </a:solidFill>
                <a:latin typeface="Courier"/>
                <a:ea typeface="Courier"/>
                <a:cs typeface="Courier"/>
                <a:sym typeface="Courier"/>
              </a:defRPr>
            </a:pPr>
          </a:p>
          <a:p>
            <a:pPr marL="0" indent="0" defTabSz="384047">
              <a:spcBef>
                <a:spcPts val="0"/>
              </a:spcBef>
              <a:buSzTx/>
              <a:buNone/>
              <a:defRPr sz="2520">
                <a:solidFill>
                  <a:srgbClr val="007000"/>
                </a:solidFill>
                <a:latin typeface="Courier"/>
                <a:ea typeface="Courier"/>
                <a:cs typeface="Courier"/>
                <a:sym typeface="Courier"/>
              </a:defRPr>
            </a:pPr>
          </a:p>
          <a:p>
            <a:pPr marL="0" indent="0" defTabSz="384047">
              <a:spcBef>
                <a:spcPts val="0"/>
              </a:spcBef>
              <a:buSzTx/>
              <a:buNone/>
              <a:defRPr sz="2520">
                <a:solidFill>
                  <a:srgbClr val="007000"/>
                </a:solidFill>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functions return tuple"/>
          <p:cNvSpPr txBox="1"/>
          <p:nvPr>
            <p:ph type="title"/>
          </p:nvPr>
        </p:nvSpPr>
        <p:spPr>
          <a:prstGeom prst="rect">
            <a:avLst/>
          </a:prstGeom>
        </p:spPr>
        <p:txBody>
          <a:bodyPr/>
          <a:lstStyle/>
          <a:p>
            <a:pPr/>
            <a:r>
              <a:t>functions return tuple</a:t>
            </a:r>
          </a:p>
        </p:txBody>
      </p:sp>
      <p:sp>
        <p:nvSpPr>
          <p:cNvPr id="242" name="#include &lt;tuple&gt;…"/>
          <p:cNvSpPr txBox="1"/>
          <p:nvPr>
            <p:ph type="body" idx="1"/>
          </p:nvPr>
        </p:nvSpPr>
        <p:spPr>
          <a:prstGeom prst="rect">
            <a:avLst/>
          </a:prstGeom>
        </p:spPr>
        <p:txBody>
          <a:bodyPr/>
          <a:lstStyle/>
          <a:p>
            <a:pPr marL="0" indent="0" defTabSz="397763">
              <a:spcBef>
                <a:spcPts val="0"/>
              </a:spcBef>
              <a:buSzTx/>
              <a:buNone/>
              <a:defRPr sz="2088">
                <a:solidFill>
                  <a:srgbClr val="01CFFF"/>
                </a:solidFill>
                <a:latin typeface="Menlo Regular"/>
                <a:ea typeface="Menlo Regular"/>
                <a:cs typeface="Menlo Regular"/>
                <a:sym typeface="Menlo Regular"/>
              </a:defRPr>
            </a:pPr>
            <a:r>
              <a:t>#include &lt;tuple&gt;</a:t>
            </a:r>
            <a:endParaRPr>
              <a:solidFill>
                <a:srgbClr val="E6E6E6"/>
              </a:solidFill>
            </a:endParaRPr>
          </a:p>
          <a:p>
            <a:pPr marL="0" indent="0" defTabSz="397763">
              <a:spcBef>
                <a:spcPts val="0"/>
              </a:spcBef>
              <a:buSzTx/>
              <a:buNone/>
              <a:defRPr sz="2088">
                <a:solidFill>
                  <a:srgbClr val="01CFFF"/>
                </a:solidFill>
                <a:latin typeface="Menlo Regular"/>
                <a:ea typeface="Menlo Regular"/>
                <a:cs typeface="Menlo Regular"/>
                <a:sym typeface="Menlo Regular"/>
              </a:defRPr>
            </a:pPr>
            <a:r>
              <a:t>#include &lt;string&gt;</a:t>
            </a:r>
            <a:endParaRPr>
              <a:solidFill>
                <a:srgbClr val="E6E6E6"/>
              </a:solidFill>
            </a:endParaRPr>
          </a:p>
          <a:p>
            <a:pPr marL="0" indent="0" defTabSz="397763">
              <a:spcBef>
                <a:spcPts val="0"/>
              </a:spcBef>
              <a:buSzTx/>
              <a:buNone/>
              <a:defRPr sz="2088">
                <a:solidFill>
                  <a:srgbClr val="01CFFF"/>
                </a:solidFill>
                <a:latin typeface="Menlo Regular"/>
                <a:ea typeface="Menlo Regular"/>
                <a:cs typeface="Menlo Regular"/>
                <a:sym typeface="Menlo Regular"/>
              </a:defRPr>
            </a:pPr>
            <a:r>
              <a:t>#include &lt;iostream&gt;</a:t>
            </a:r>
            <a:endParaRPr>
              <a:solidFill>
                <a:srgbClr val="E6E6E6"/>
              </a:solidFill>
            </a:endParaRPr>
          </a:p>
          <a:p>
            <a:pPr marL="0" indent="0" defTabSz="397763">
              <a:spcBef>
                <a:spcPts val="0"/>
              </a:spcBef>
              <a:buSzTx/>
              <a:buNone/>
              <a:defRPr sz="2088">
                <a:solidFill>
                  <a:srgbClr val="E6E6E6"/>
                </a:solidFill>
                <a:latin typeface="Menlo Regular"/>
                <a:ea typeface="Menlo Regular"/>
                <a:cs typeface="Menlo Regular"/>
                <a:sym typeface="Menlo Regular"/>
              </a:defRPr>
            </a:pPr>
          </a:p>
          <a:p>
            <a:pPr marL="0" indent="0" defTabSz="397763">
              <a:spcBef>
                <a:spcPts val="0"/>
              </a:spcBef>
              <a:buSzTx/>
              <a:buNone/>
              <a:defRPr sz="2088">
                <a:solidFill>
                  <a:srgbClr val="569CD6"/>
                </a:solidFill>
                <a:latin typeface="Menlo Regular"/>
                <a:ea typeface="Menlo Regular"/>
                <a:cs typeface="Menlo Regular"/>
                <a:sym typeface="Menlo Regular"/>
              </a:defRPr>
            </a:pPr>
            <a:r>
              <a:t>using</a:t>
            </a:r>
            <a:r>
              <a:rPr>
                <a:solidFill>
                  <a:srgbClr val="E6E6E6"/>
                </a:solidFill>
              </a:rPr>
              <a:t> </a:t>
            </a:r>
            <a:r>
              <a:t>namespace</a:t>
            </a:r>
            <a:r>
              <a:rPr>
                <a:solidFill>
                  <a:srgbClr val="E6E6E6"/>
                </a:solidFill>
              </a:rPr>
              <a:t> </a:t>
            </a:r>
            <a:r>
              <a:t>std</a:t>
            </a:r>
            <a:r>
              <a:rPr>
                <a:solidFill>
                  <a:srgbClr val="E6E6E6"/>
                </a:solidFill>
              </a:rPr>
              <a:t>;</a:t>
            </a:r>
            <a:endParaRPr>
              <a:solidFill>
                <a:srgbClr val="E6E6E6"/>
              </a:solidFill>
            </a:endParaRPr>
          </a:p>
          <a:p>
            <a:pPr marL="0" indent="0" defTabSz="397763">
              <a:spcBef>
                <a:spcPts val="0"/>
              </a:spcBef>
              <a:buSzTx/>
              <a:buNone/>
              <a:defRPr sz="2088">
                <a:solidFill>
                  <a:srgbClr val="E6E6E6"/>
                </a:solidFill>
                <a:latin typeface="Menlo Regular"/>
                <a:ea typeface="Menlo Regular"/>
                <a:cs typeface="Menlo Regular"/>
                <a:sym typeface="Menlo Regular"/>
              </a:defRPr>
            </a:pPr>
          </a:p>
          <a:p>
            <a:pPr marL="0" indent="0" defTabSz="397763">
              <a:spcBef>
                <a:spcPts val="0"/>
              </a:spcBef>
              <a:buSzTx/>
              <a:buNone/>
              <a:defRPr sz="2088">
                <a:solidFill>
                  <a:srgbClr val="E6E6E6"/>
                </a:solidFill>
                <a:latin typeface="Menlo Regular"/>
                <a:ea typeface="Menlo Regular"/>
                <a:cs typeface="Menlo Regular"/>
                <a:sym typeface="Menlo Regular"/>
              </a:defRPr>
            </a:pPr>
            <a:r>
              <a:t>tuple&lt;</a:t>
            </a:r>
            <a:r>
              <a:rPr>
                <a:solidFill>
                  <a:srgbClr val="569CD6"/>
                </a:solidFill>
              </a:rPr>
              <a:t>int</a:t>
            </a:r>
            <a:r>
              <a:t>, </a:t>
            </a:r>
            <a:r>
              <a:rPr>
                <a:solidFill>
                  <a:srgbClr val="569CD6"/>
                </a:solidFill>
              </a:rPr>
              <a:t>string</a:t>
            </a:r>
            <a:r>
              <a:t>, </a:t>
            </a:r>
            <a:r>
              <a:rPr>
                <a:solidFill>
                  <a:srgbClr val="569CD6"/>
                </a:solidFill>
              </a:rPr>
              <a:t>double</a:t>
            </a:r>
            <a:r>
              <a:t>&gt; f()</a:t>
            </a:r>
          </a:p>
          <a:p>
            <a:pPr marL="0" indent="0" defTabSz="397763">
              <a:spcBef>
                <a:spcPts val="0"/>
              </a:spcBef>
              <a:buSzTx/>
              <a:buNone/>
              <a:defRPr sz="2088">
                <a:solidFill>
                  <a:srgbClr val="E6E6E6"/>
                </a:solidFill>
                <a:latin typeface="Menlo Regular"/>
                <a:ea typeface="Menlo Regular"/>
                <a:cs typeface="Menlo Regular"/>
                <a:sym typeface="Menlo Regular"/>
              </a:defRPr>
            </a:pPr>
            <a:r>
              <a:t>{</a:t>
            </a:r>
          </a:p>
          <a:p>
            <a:pPr marL="0" indent="0" defTabSz="397763">
              <a:spcBef>
                <a:spcPts val="0"/>
              </a:spcBef>
              <a:buSzTx/>
              <a:buNone/>
              <a:defRPr sz="2088">
                <a:solidFill>
                  <a:srgbClr val="E6E6E6"/>
                </a:solidFill>
                <a:latin typeface="Menlo Regular"/>
                <a:ea typeface="Menlo Regular"/>
                <a:cs typeface="Menlo Regular"/>
                <a:sym typeface="Menlo Regular"/>
              </a:defRPr>
            </a:pPr>
            <a:r>
              <a:t>    </a:t>
            </a:r>
            <a:r>
              <a:rPr>
                <a:solidFill>
                  <a:srgbClr val="569CD6"/>
                </a:solidFill>
              </a:rPr>
              <a:t>int</a:t>
            </a:r>
            <a:r>
              <a:t> i{ </a:t>
            </a:r>
            <a:r>
              <a:rPr>
                <a:solidFill>
                  <a:srgbClr val="B5CEA8"/>
                </a:solidFill>
              </a:rPr>
              <a:t>108</a:t>
            </a:r>
            <a:r>
              <a:t> };</a:t>
            </a:r>
          </a:p>
          <a:p>
            <a:pPr marL="0" indent="0" defTabSz="397763">
              <a:spcBef>
                <a:spcPts val="0"/>
              </a:spcBef>
              <a:buSzTx/>
              <a:buNone/>
              <a:defRPr sz="2088">
                <a:solidFill>
                  <a:srgbClr val="CE9178"/>
                </a:solidFill>
                <a:latin typeface="Menlo Regular"/>
                <a:ea typeface="Menlo Regular"/>
                <a:cs typeface="Menlo Regular"/>
                <a:sym typeface="Menlo Regular"/>
              </a:defRPr>
            </a:pPr>
            <a:r>
              <a:rPr>
                <a:solidFill>
                  <a:srgbClr val="E6E6E6"/>
                </a:solidFill>
              </a:rPr>
              <a:t>    </a:t>
            </a:r>
            <a:r>
              <a:rPr>
                <a:solidFill>
                  <a:srgbClr val="569CD6"/>
                </a:solidFill>
              </a:rPr>
              <a:t>string</a:t>
            </a:r>
            <a:r>
              <a:rPr>
                <a:solidFill>
                  <a:srgbClr val="E6E6E6"/>
                </a:solidFill>
              </a:rPr>
              <a:t> s{ </a:t>
            </a:r>
            <a:r>
              <a:t>"Some text"</a:t>
            </a:r>
            <a:r>
              <a:rPr>
                <a:solidFill>
                  <a:srgbClr val="E6E6E6"/>
                </a:solidFill>
              </a:rPr>
              <a:t> };</a:t>
            </a:r>
            <a:endParaRPr>
              <a:solidFill>
                <a:srgbClr val="E6E6E6"/>
              </a:solidFill>
            </a:endParaRPr>
          </a:p>
          <a:p>
            <a:pPr marL="0" indent="0" defTabSz="397763">
              <a:spcBef>
                <a:spcPts val="0"/>
              </a:spcBef>
              <a:buSzTx/>
              <a:buNone/>
              <a:defRPr sz="2088">
                <a:solidFill>
                  <a:srgbClr val="569CD6"/>
                </a:solidFill>
                <a:latin typeface="Menlo Regular"/>
                <a:ea typeface="Menlo Regular"/>
                <a:cs typeface="Menlo Regular"/>
                <a:sym typeface="Menlo Regular"/>
              </a:defRPr>
            </a:pPr>
            <a:r>
              <a:rPr>
                <a:solidFill>
                  <a:srgbClr val="E6E6E6"/>
                </a:solidFill>
              </a:rPr>
              <a:t>    </a:t>
            </a:r>
            <a:r>
              <a:t>double</a:t>
            </a:r>
            <a:r>
              <a:rPr>
                <a:solidFill>
                  <a:srgbClr val="E6E6E6"/>
                </a:solidFill>
              </a:rPr>
              <a:t> d{ </a:t>
            </a:r>
            <a:r>
              <a:rPr>
                <a:solidFill>
                  <a:srgbClr val="B5CEA8"/>
                </a:solidFill>
              </a:rPr>
              <a:t>.01</a:t>
            </a:r>
            <a:r>
              <a:rPr>
                <a:solidFill>
                  <a:srgbClr val="E6E6E6"/>
                </a:solidFill>
              </a:rPr>
              <a:t> };</a:t>
            </a:r>
            <a:endParaRPr>
              <a:solidFill>
                <a:srgbClr val="E6E6E6"/>
              </a:solidFill>
            </a:endParaRPr>
          </a:p>
          <a:p>
            <a:pPr marL="0" indent="0" defTabSz="397763">
              <a:spcBef>
                <a:spcPts val="0"/>
              </a:spcBef>
              <a:buSzTx/>
              <a:buNone/>
              <a:defRPr sz="2088">
                <a:solidFill>
                  <a:srgbClr val="E6E6E6"/>
                </a:solidFill>
                <a:latin typeface="Menlo Regular"/>
                <a:ea typeface="Menlo Regular"/>
                <a:cs typeface="Menlo Regular"/>
                <a:sym typeface="Menlo Regular"/>
              </a:defRPr>
            </a:pPr>
            <a:r>
              <a:t>    </a:t>
            </a:r>
            <a:r>
              <a:rPr>
                <a:solidFill>
                  <a:srgbClr val="569CD6"/>
                </a:solidFill>
              </a:rPr>
              <a:t>return</a:t>
            </a:r>
            <a:r>
              <a:t> { i,s,d };</a:t>
            </a:r>
          </a:p>
          <a:p>
            <a:pPr marL="0" indent="0" defTabSz="397763">
              <a:spcBef>
                <a:spcPts val="0"/>
              </a:spcBef>
              <a:buSzTx/>
              <a:buNone/>
              <a:defRPr sz="2088">
                <a:solidFill>
                  <a:srgbClr val="E6E6E6"/>
                </a:solidFill>
                <a:latin typeface="Menlo Regular"/>
                <a:ea typeface="Menlo Regular"/>
                <a:cs typeface="Menlo Regular"/>
                <a:sym typeface="Menlo Regular"/>
              </a:defRPr>
            </a:pPr>
            <a:r>
              <a:t>}</a:t>
            </a:r>
          </a:p>
          <a:p>
            <a:pPr marL="0" indent="0" defTabSz="397763">
              <a:spcBef>
                <a:spcPts val="0"/>
              </a:spcBef>
              <a:buSzTx/>
              <a:buNone/>
              <a:defRPr sz="2088">
                <a:solidFill>
                  <a:srgbClr val="E6E6E6"/>
                </a:solidFill>
                <a:latin typeface="Menlo Regular"/>
                <a:ea typeface="Menlo Regular"/>
                <a:cs typeface="Menlo Regular"/>
                <a:sym typeface="Menlo Regular"/>
              </a:defRPr>
            </a:pPr>
          </a:p>
          <a:p>
            <a:pPr marL="0" indent="0" defTabSz="397763">
              <a:spcBef>
                <a:spcPts val="0"/>
              </a:spcBef>
              <a:buSzTx/>
              <a:buNone/>
              <a:defRPr sz="2088">
                <a:solidFill>
                  <a:srgbClr val="01CFFF"/>
                </a:solidFill>
                <a:latin typeface="Menlo Regular"/>
                <a:ea typeface="Menlo Regular"/>
                <a:cs typeface="Menlo Regular"/>
                <a:sym typeface="Menlo Regular"/>
              </a:defRPr>
            </a:pPr>
            <a:r>
              <a:rPr>
                <a:solidFill>
                  <a:srgbClr val="569CD6"/>
                </a:solidFill>
              </a:rPr>
              <a:t>int</a:t>
            </a:r>
            <a:r>
              <a:rPr>
                <a:solidFill>
                  <a:srgbClr val="E6E6E6"/>
                </a:solidFill>
              </a:rPr>
              <a:t> </a:t>
            </a:r>
            <a:r>
              <a:t>main</a:t>
            </a:r>
            <a:r>
              <a:rPr>
                <a:solidFill>
                  <a:srgbClr val="E6E6E6"/>
                </a:solidFill>
              </a:rPr>
              <a:t>()</a:t>
            </a:r>
            <a:endParaRPr>
              <a:solidFill>
                <a:srgbClr val="E6E6E6"/>
              </a:solidFill>
            </a:endParaRPr>
          </a:p>
          <a:p>
            <a:pPr marL="0" indent="0" defTabSz="397763">
              <a:spcBef>
                <a:spcPts val="0"/>
              </a:spcBef>
              <a:buSzTx/>
              <a:buNone/>
              <a:defRPr sz="2088">
                <a:solidFill>
                  <a:srgbClr val="E6E6E6"/>
                </a:solidFill>
                <a:latin typeface="Menlo Regular"/>
                <a:ea typeface="Menlo Regular"/>
                <a:cs typeface="Menlo Regular"/>
                <a:sym typeface="Menlo Regular"/>
              </a:defRPr>
            </a:pPr>
            <a:r>
              <a:t>{</a:t>
            </a:r>
          </a:p>
          <a:p>
            <a:pPr marL="0" indent="0" defTabSz="397763">
              <a:spcBef>
                <a:spcPts val="0"/>
              </a:spcBef>
              <a:buSzTx/>
              <a:buNone/>
              <a:defRPr sz="2088">
                <a:solidFill>
                  <a:srgbClr val="E6E6E6"/>
                </a:solidFill>
                <a:latin typeface="Menlo Regular"/>
                <a:ea typeface="Menlo Regular"/>
                <a:cs typeface="Menlo Regular"/>
                <a:sym typeface="Menlo Regular"/>
              </a:defRPr>
            </a:pPr>
            <a:r>
              <a:t>    </a:t>
            </a:r>
            <a:r>
              <a:rPr>
                <a:solidFill>
                  <a:srgbClr val="569CD6"/>
                </a:solidFill>
              </a:rPr>
              <a:t>auto</a:t>
            </a:r>
            <a:r>
              <a:t> t = f();</a:t>
            </a:r>
          </a:p>
          <a:p>
            <a:pPr marL="0" indent="0" defTabSz="397763">
              <a:spcBef>
                <a:spcPts val="0"/>
              </a:spcBef>
              <a:buSzTx/>
              <a:buNone/>
              <a:defRPr sz="2088">
                <a:solidFill>
                  <a:srgbClr val="E6E6E6"/>
                </a:solidFill>
                <a:latin typeface="Menlo Regular"/>
                <a:ea typeface="Menlo Regular"/>
                <a:cs typeface="Menlo Regular"/>
                <a:sym typeface="Menlo Regular"/>
              </a:defRPr>
            </a:pPr>
            <a:r>
              <a:t>    </a:t>
            </a:r>
            <a:r>
              <a:rPr>
                <a:solidFill>
                  <a:srgbClr val="569CD6"/>
                </a:solidFill>
              </a:rPr>
              <a:t>cout</a:t>
            </a:r>
            <a:r>
              <a:t> &lt;&lt; get&lt;</a:t>
            </a:r>
            <a:r>
              <a:rPr>
                <a:solidFill>
                  <a:srgbClr val="B5CEA8"/>
                </a:solidFill>
              </a:rPr>
              <a:t>0</a:t>
            </a:r>
            <a:r>
              <a:t>&gt;(t) &lt;&lt; </a:t>
            </a:r>
            <a:r>
              <a:rPr>
                <a:solidFill>
                  <a:srgbClr val="CE9178"/>
                </a:solidFill>
              </a:rPr>
              <a:t>" "</a:t>
            </a:r>
            <a:r>
              <a:t> &lt;&lt; get&lt;</a:t>
            </a:r>
            <a:r>
              <a:rPr>
                <a:solidFill>
                  <a:srgbClr val="B5CEA8"/>
                </a:solidFill>
              </a:rPr>
              <a:t>1</a:t>
            </a:r>
            <a:r>
              <a:t>&gt;(t) &lt;&lt; </a:t>
            </a:r>
            <a:r>
              <a:rPr>
                <a:solidFill>
                  <a:srgbClr val="CE9178"/>
                </a:solidFill>
              </a:rPr>
              <a:t>" "</a:t>
            </a:r>
            <a:r>
              <a:t> &lt;&lt; get&lt;</a:t>
            </a:r>
            <a:r>
              <a:rPr>
                <a:solidFill>
                  <a:srgbClr val="B5CEA8"/>
                </a:solidFill>
              </a:rPr>
              <a:t>2</a:t>
            </a:r>
            <a:r>
              <a:t>&gt;(t) &lt;&lt; </a:t>
            </a:r>
            <a:r>
              <a:rPr>
                <a:solidFill>
                  <a:srgbClr val="569CD6"/>
                </a:solidFill>
              </a:rPr>
              <a:t>endl</a:t>
            </a:r>
            <a:r>
              <a:t>;</a:t>
            </a:r>
          </a:p>
          <a:p>
            <a:pPr marL="0" indent="0" defTabSz="397763">
              <a:spcBef>
                <a:spcPts val="0"/>
              </a:spcBef>
              <a:buSzTx/>
              <a:buNone/>
              <a:defRPr sz="2088">
                <a:solidFill>
                  <a:srgbClr val="E6E6E6"/>
                </a:solidFill>
                <a:latin typeface="Menlo Regular"/>
                <a:ea typeface="Menlo Regular"/>
                <a:cs typeface="Menlo Regular"/>
                <a:sym typeface="Menlo Regular"/>
              </a:defRPr>
            </a:pPr>
          </a:p>
          <a:p>
            <a:pPr marL="0" indent="0" defTabSz="397763">
              <a:spcBef>
                <a:spcPts val="0"/>
              </a:spcBef>
              <a:buSzTx/>
              <a:buNone/>
              <a:defRPr sz="2088">
                <a:solidFill>
                  <a:srgbClr val="63B456"/>
                </a:solidFill>
                <a:latin typeface="Menlo Regular"/>
                <a:ea typeface="Menlo Regular"/>
                <a:cs typeface="Menlo Regular"/>
                <a:sym typeface="Menlo Regular"/>
              </a:defRPr>
            </a:pPr>
            <a:r>
              <a:rPr>
                <a:solidFill>
                  <a:srgbClr val="E6E6E6"/>
                </a:solidFill>
              </a:rPr>
              <a:t>    </a:t>
            </a:r>
            <a:r>
              <a:t>// --or--</a:t>
            </a:r>
            <a:endParaRPr>
              <a:solidFill>
                <a:srgbClr val="E6E6E6"/>
              </a:solidFill>
            </a:endParaRPr>
          </a:p>
          <a:p>
            <a:pPr marL="0" indent="0" defTabSz="397763">
              <a:spcBef>
                <a:spcPts val="0"/>
              </a:spcBef>
              <a:buSzTx/>
              <a:buNone/>
              <a:defRPr sz="2088">
                <a:solidFill>
                  <a:srgbClr val="E6E6E6"/>
                </a:solidFill>
                <a:latin typeface="Menlo Regular"/>
                <a:ea typeface="Menlo Regular"/>
                <a:cs typeface="Menlo Regular"/>
                <a:sym typeface="Menlo Regular"/>
              </a:defRPr>
            </a:pPr>
          </a:p>
          <a:p>
            <a:pPr marL="0" indent="0" defTabSz="397763">
              <a:spcBef>
                <a:spcPts val="0"/>
              </a:spcBef>
              <a:buSzTx/>
              <a:buNone/>
              <a:defRPr sz="2088">
                <a:solidFill>
                  <a:srgbClr val="E6E6E6"/>
                </a:solidFill>
                <a:latin typeface="Menlo Regular"/>
                <a:ea typeface="Menlo Regular"/>
                <a:cs typeface="Menlo Regular"/>
                <a:sym typeface="Menlo Regular"/>
              </a:defRPr>
            </a:pPr>
            <a:r>
              <a:t>    </a:t>
            </a:r>
            <a:r>
              <a:rPr>
                <a:solidFill>
                  <a:srgbClr val="569CD6"/>
                </a:solidFill>
              </a:rPr>
              <a:t>int</a:t>
            </a:r>
            <a:r>
              <a:t> myval;</a:t>
            </a:r>
          </a:p>
          <a:p>
            <a:pPr marL="0" indent="0" defTabSz="397763">
              <a:spcBef>
                <a:spcPts val="0"/>
              </a:spcBef>
              <a:buSzTx/>
              <a:buNone/>
              <a:defRPr sz="2088">
                <a:solidFill>
                  <a:srgbClr val="E6E6E6"/>
                </a:solidFill>
                <a:latin typeface="Menlo Regular"/>
                <a:ea typeface="Menlo Regular"/>
                <a:cs typeface="Menlo Regular"/>
                <a:sym typeface="Menlo Regular"/>
              </a:defRPr>
            </a:pPr>
            <a:r>
              <a:t>    </a:t>
            </a:r>
            <a:r>
              <a:rPr>
                <a:solidFill>
                  <a:srgbClr val="569CD6"/>
                </a:solidFill>
              </a:rPr>
              <a:t>string</a:t>
            </a:r>
            <a:r>
              <a:t> myname;</a:t>
            </a:r>
          </a:p>
          <a:p>
            <a:pPr marL="0" indent="0" defTabSz="397763">
              <a:spcBef>
                <a:spcPts val="0"/>
              </a:spcBef>
              <a:buSzTx/>
              <a:buNone/>
              <a:defRPr sz="2088">
                <a:solidFill>
                  <a:srgbClr val="E6E6E6"/>
                </a:solidFill>
                <a:latin typeface="Menlo Regular"/>
                <a:ea typeface="Menlo Regular"/>
                <a:cs typeface="Menlo Regular"/>
                <a:sym typeface="Menlo Regular"/>
              </a:defRPr>
            </a:pPr>
            <a:r>
              <a:t>    </a:t>
            </a:r>
            <a:r>
              <a:rPr>
                <a:solidFill>
                  <a:srgbClr val="569CD6"/>
                </a:solidFill>
              </a:rPr>
              <a:t>double</a:t>
            </a:r>
            <a:r>
              <a:t> mydecimal;</a:t>
            </a:r>
          </a:p>
          <a:p>
            <a:pPr marL="0" indent="0" defTabSz="397763">
              <a:spcBef>
                <a:spcPts val="0"/>
              </a:spcBef>
              <a:buSzTx/>
              <a:buNone/>
              <a:defRPr sz="2088">
                <a:solidFill>
                  <a:srgbClr val="E6E6E6"/>
                </a:solidFill>
                <a:latin typeface="Menlo Regular"/>
                <a:ea typeface="Menlo Regular"/>
                <a:cs typeface="Menlo Regular"/>
                <a:sym typeface="Menlo Regular"/>
              </a:defRPr>
            </a:pPr>
            <a:r>
              <a:t>    tie(myval, myname, mydecimal) = f();</a:t>
            </a:r>
          </a:p>
          <a:p>
            <a:pPr marL="0" indent="0" defTabSz="397763">
              <a:spcBef>
                <a:spcPts val="0"/>
              </a:spcBef>
              <a:buSzTx/>
              <a:buNone/>
              <a:defRPr sz="2088">
                <a:solidFill>
                  <a:srgbClr val="E6E6E6"/>
                </a:solidFill>
                <a:latin typeface="Menlo Regular"/>
                <a:ea typeface="Menlo Regular"/>
                <a:cs typeface="Menlo Regular"/>
                <a:sym typeface="Menlo Regular"/>
              </a:defRPr>
            </a:pPr>
            <a:r>
              <a:t>    </a:t>
            </a:r>
            <a:r>
              <a:rPr>
                <a:solidFill>
                  <a:srgbClr val="569CD6"/>
                </a:solidFill>
              </a:rPr>
              <a:t>cout</a:t>
            </a:r>
            <a:r>
              <a:t> &lt;&lt; myval &lt;&lt; </a:t>
            </a:r>
            <a:r>
              <a:rPr>
                <a:solidFill>
                  <a:srgbClr val="CE9178"/>
                </a:solidFill>
              </a:rPr>
              <a:t>" "</a:t>
            </a:r>
            <a:r>
              <a:t> &lt;&lt; myname &lt;&lt; </a:t>
            </a:r>
            <a:r>
              <a:rPr>
                <a:solidFill>
                  <a:srgbClr val="CE9178"/>
                </a:solidFill>
              </a:rPr>
              <a:t>" "</a:t>
            </a:r>
            <a:r>
              <a:t> &lt;&lt; mydecimal &lt;&lt; </a:t>
            </a:r>
            <a:r>
              <a:rPr>
                <a:solidFill>
                  <a:srgbClr val="569CD6"/>
                </a:solidFill>
              </a:rPr>
              <a:t>endl</a:t>
            </a:r>
            <a:r>
              <a:t>;</a:t>
            </a:r>
          </a:p>
          <a:p>
            <a:pPr marL="0" indent="0" defTabSz="397763">
              <a:spcBef>
                <a:spcPts val="0"/>
              </a:spcBef>
              <a:buSzTx/>
              <a:buNone/>
              <a:defRPr sz="2088">
                <a:solidFill>
                  <a:srgbClr val="E6E6E6"/>
                </a:solidFill>
                <a:latin typeface="Menlo Regular"/>
                <a:ea typeface="Menlo Regular"/>
                <a:cs typeface="Menlo Regular"/>
                <a:sym typeface="Menlo Regular"/>
              </a:defRPr>
            </a:pPr>
          </a:p>
          <a:p>
            <a:pPr marL="0" indent="0" defTabSz="397763">
              <a:spcBef>
                <a:spcPts val="0"/>
              </a:spcBef>
              <a:buSzTx/>
              <a:buNone/>
              <a:defRPr sz="2088">
                <a:solidFill>
                  <a:srgbClr val="569CD6"/>
                </a:solidFill>
                <a:latin typeface="Menlo Regular"/>
                <a:ea typeface="Menlo Regular"/>
                <a:cs typeface="Menlo Regular"/>
                <a:sym typeface="Menlo Regular"/>
              </a:defRPr>
            </a:pPr>
            <a:r>
              <a:rPr>
                <a:solidFill>
                  <a:srgbClr val="E6E6E6"/>
                </a:solidFill>
              </a:rPr>
              <a:t>    </a:t>
            </a:r>
            <a:r>
              <a:t>return</a:t>
            </a:r>
            <a:r>
              <a:rPr>
                <a:solidFill>
                  <a:srgbClr val="E6E6E6"/>
                </a:solidFill>
              </a:rPr>
              <a:t> </a:t>
            </a:r>
            <a:r>
              <a:rPr>
                <a:solidFill>
                  <a:srgbClr val="B5CEA8"/>
                </a:solidFill>
              </a:rPr>
              <a:t>0</a:t>
            </a:r>
            <a:r>
              <a:rPr>
                <a:solidFill>
                  <a:srgbClr val="E6E6E6"/>
                </a:solidFill>
              </a:rPr>
              <a:t>;</a:t>
            </a:r>
            <a:endParaRPr>
              <a:solidFill>
                <a:srgbClr val="E6E6E6"/>
              </a:solidFill>
            </a:endParaRPr>
          </a:p>
          <a:p>
            <a:pPr marL="0" indent="0" defTabSz="397763">
              <a:spcBef>
                <a:spcPts val="0"/>
              </a:spcBef>
              <a:buSzTx/>
              <a:buNone/>
              <a:defRPr sz="2088">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9" name="Coroutine"/>
          <p:cNvSpPr txBox="1"/>
          <p:nvPr>
            <p:ph type="title"/>
          </p:nvPr>
        </p:nvSpPr>
        <p:spPr>
          <a:prstGeom prst="rect">
            <a:avLst/>
          </a:prstGeom>
        </p:spPr>
        <p:txBody>
          <a:bodyPr/>
          <a:lstStyle/>
          <a:p>
            <a:pPr/>
            <a:r>
              <a:t>Coroutine</a:t>
            </a:r>
          </a:p>
        </p:txBody>
      </p:sp>
      <p:sp>
        <p:nvSpPr>
          <p:cNvPr id="1250" name="we call counter with a std::coroutine_handle&lt;&gt;*,…"/>
          <p:cNvSpPr txBox="1"/>
          <p:nvPr>
            <p:ph type="body" idx="1"/>
          </p:nvPr>
        </p:nvSpPr>
        <p:spPr>
          <a:prstGeom prst="rect">
            <a:avLst/>
          </a:prstGeom>
        </p:spPr>
        <p:txBody>
          <a:bodyPr/>
          <a:lstStyle/>
          <a:p>
            <a:pPr marL="0" indent="0" defTabSz="356615">
              <a:spcBef>
                <a:spcPts val="0"/>
              </a:spcBef>
              <a:buSzTx/>
              <a:buNone/>
              <a:defRPr sz="935">
                <a:solidFill>
                  <a:srgbClr val="007000"/>
                </a:solidFill>
                <a:latin typeface="Courier"/>
                <a:ea typeface="Courier"/>
                <a:cs typeface="Courier"/>
                <a:sym typeface="Courier"/>
              </a:defRPr>
            </a:pPr>
            <a:r>
              <a:rPr sz="2574"/>
              <a:t>we call counter with a std::coroutine_handle&lt;&gt;*, </a:t>
            </a:r>
            <a:endParaRPr sz="2574"/>
          </a:p>
          <a:p>
            <a:pPr marL="0" indent="0" defTabSz="277368">
              <a:spcBef>
                <a:spcPts val="0"/>
              </a:spcBef>
              <a:buSzTx/>
              <a:buNone/>
              <a:defRPr sz="2574"/>
            </a:pPr>
            <a:r>
              <a:t>which we stick into our Awaiter type. </a:t>
            </a:r>
          </a:p>
          <a:p>
            <a:pPr marL="0" indent="0" defTabSz="277368">
              <a:spcBef>
                <a:spcPts val="0"/>
              </a:spcBef>
              <a:buSzTx/>
              <a:buNone/>
              <a:defRPr sz="2574"/>
            </a:pPr>
          </a:p>
          <a:p>
            <a:pPr marL="0" indent="0" defTabSz="277368">
              <a:spcBef>
                <a:spcPts val="0"/>
              </a:spcBef>
              <a:buSzTx/>
              <a:buNone/>
              <a:defRPr sz="2574"/>
            </a:pPr>
            <a:r>
              <a:t>In its await_suspend method, this type stores the coroutine handle produced by co_await </a:t>
            </a:r>
          </a:p>
          <a:p>
            <a:pPr marL="0" indent="0" defTabSz="277368">
              <a:spcBef>
                <a:spcPts val="0"/>
              </a:spcBef>
              <a:buSzTx/>
              <a:buNone/>
              <a:defRPr sz="2574"/>
            </a:pPr>
            <a:r>
              <a:t>into main’s coroutine handle. </a:t>
            </a:r>
          </a:p>
          <a:p>
            <a:pPr marL="0" indent="0" defTabSz="277368">
              <a:spcBef>
                <a:spcPts val="0"/>
              </a:spcBef>
              <a:buSzTx/>
              <a:buNone/>
              <a:defRPr sz="2574"/>
            </a:pPr>
          </a:p>
          <a:p>
            <a:pPr marL="0" indent="0" defTabSz="277368">
              <a:spcBef>
                <a:spcPts val="0"/>
              </a:spcBef>
              <a:buSzTx/>
              <a:buNone/>
              <a:defRPr sz="2574"/>
            </a:pPr>
            <a:r>
              <a:t>Each time main invokes the coroutine handle, </a:t>
            </a:r>
          </a:p>
          <a:p>
            <a:pPr marL="0" indent="0" defTabSz="277368">
              <a:spcBef>
                <a:spcPts val="0"/>
              </a:spcBef>
              <a:buSzTx/>
              <a:buNone/>
              <a:defRPr sz="2574"/>
            </a:pPr>
            <a:r>
              <a:t>it triggers one more iteration of the loop in counter, which then suspends execution again at the</a:t>
            </a:r>
          </a:p>
          <a:p>
            <a:pPr marL="0" indent="0" defTabSz="277368">
              <a:spcBef>
                <a:spcPts val="0"/>
              </a:spcBef>
              <a:buSzTx/>
              <a:buNone/>
              <a:defRPr sz="2574"/>
            </a:pPr>
            <a:r>
              <a:t>co_await statement.</a:t>
            </a:r>
          </a:p>
          <a:p>
            <a:pPr marL="0" indent="0" defTabSz="277368">
              <a:spcBef>
                <a:spcPts val="0"/>
              </a:spcBef>
              <a:buSzTx/>
              <a:buNone/>
              <a:defRPr sz="2574"/>
            </a:pPr>
            <a:r>
              <a:t> </a:t>
            </a:r>
          </a:p>
          <a:p>
            <a:pPr marL="0" indent="0" defTabSz="277368">
              <a:spcBef>
                <a:spcPts val="0"/>
              </a:spcBef>
              <a:buSzTx/>
              <a:buNone/>
              <a:defRPr sz="2574"/>
            </a:pPr>
            <a:r>
              <a:t> we store the coroutine handle every time await_suspend is called, </a:t>
            </a:r>
          </a:p>
          <a:p>
            <a:pPr marL="0" indent="0" defTabSz="277368">
              <a:spcBef>
                <a:spcPts val="0"/>
              </a:spcBef>
              <a:buSzTx/>
              <a:buNone/>
              <a:defRPr sz="2574"/>
            </a:pPr>
            <a:r>
              <a:t> but the handle does not change across invocations.</a:t>
            </a:r>
          </a:p>
          <a:p>
            <a:pPr marL="0" indent="0" defTabSz="277368">
              <a:spcBef>
                <a:spcPts val="0"/>
              </a:spcBef>
              <a:buSzTx/>
              <a:buNone/>
              <a:defRPr sz="2574"/>
            </a:pPr>
          </a:p>
          <a:p>
            <a:pPr marL="0" indent="0" defTabSz="277368">
              <a:spcBef>
                <a:spcPts val="0"/>
              </a:spcBef>
              <a:buSzTx/>
              <a:buNone/>
              <a:defRPr sz="2574"/>
            </a:pPr>
          </a:p>
          <a:p>
            <a:pPr marL="0" indent="0" defTabSz="277368">
              <a:spcBef>
                <a:spcPts val="0"/>
              </a:spcBef>
              <a:buSzTx/>
              <a:buNone/>
              <a:defRPr sz="2574"/>
            </a:pPr>
            <a:r>
              <a:t> The &lt;coroutine&gt; header provides two pre-defined awaiters, std::suspend_always and std::suspend_never. </a:t>
            </a:r>
          </a:p>
          <a:p>
            <a:pPr marL="0" indent="0" defTabSz="277368">
              <a:spcBef>
                <a:spcPts val="0"/>
              </a:spcBef>
              <a:buSzTx/>
              <a:buNone/>
              <a:defRPr sz="2574"/>
            </a:pPr>
            <a:r>
              <a:t>As their names imply,</a:t>
            </a:r>
          </a:p>
          <a:p>
            <a:pPr marL="0" indent="0" defTabSz="277368">
              <a:spcBef>
                <a:spcPts val="0"/>
              </a:spcBef>
              <a:buSzTx/>
              <a:buNone/>
              <a:defRPr sz="2574"/>
            </a:pPr>
          </a:p>
          <a:p>
            <a:pPr marL="0" indent="0" defTabSz="277368">
              <a:spcBef>
                <a:spcPts val="0"/>
              </a:spcBef>
              <a:buSzTx/>
              <a:buNone/>
              <a:defRPr sz="2574"/>
            </a:pPr>
          </a:p>
          <a:p>
            <a:pPr marL="0" indent="0" defTabSz="277368">
              <a:spcBef>
                <a:spcPts val="0"/>
              </a:spcBef>
              <a:buSzTx/>
              <a:buNone/>
              <a:defRPr sz="2574"/>
            </a:pPr>
            <a:r>
              <a:t>     suspend_always::await_ready always returns false,</a:t>
            </a:r>
          </a:p>
          <a:p>
            <a:pPr marL="0" indent="0" defTabSz="277368">
              <a:spcBef>
                <a:spcPts val="0"/>
              </a:spcBef>
              <a:buSzTx/>
              <a:buNone/>
              <a:defRPr sz="2574"/>
            </a:pPr>
            <a:r>
              <a:t>     while suspend_never::await_ready always returns true.</a:t>
            </a:r>
          </a:p>
          <a:p>
            <a:pPr marL="0" indent="0" defTabSz="277368">
              <a:spcBef>
                <a:spcPts val="0"/>
              </a:spcBef>
              <a:buSzTx/>
              <a:buNone/>
              <a:defRPr sz="2574"/>
            </a:pPr>
          </a:p>
          <a:p>
            <a:pPr marL="0" indent="0" defTabSz="277368">
              <a:spcBef>
                <a:spcPts val="0"/>
              </a:spcBef>
              <a:buSzTx/>
              <a:buNone/>
              <a:defRPr sz="2574"/>
            </a:pPr>
            <a:r>
              <a:t> </a:t>
            </a:r>
          </a:p>
        </p:txBody>
      </p:sp>
    </p:spTree>
  </p:cSld>
  <p:clrMapOvr>
    <a:masterClrMapping/>
  </p:clrMapOvr>
  <p:transition xmlns:p14="http://schemas.microsoft.com/office/powerpoint/2010/main" spd="med" advClick="1"/>
</p:sld>
</file>

<file path=ppt/slides/slide3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2" name="H"/>
          <p:cNvSpPr txBox="1"/>
          <p:nvPr>
            <p:ph type="title"/>
          </p:nvPr>
        </p:nvSpPr>
        <p:spPr>
          <a:prstGeom prst="rect">
            <a:avLst/>
          </a:prstGeom>
        </p:spPr>
        <p:txBody>
          <a:bodyPr/>
          <a:lstStyle/>
          <a:p>
            <a:pPr/>
            <a:r>
              <a:t>H</a:t>
            </a:r>
          </a:p>
        </p:txBody>
      </p:sp>
      <p:sp>
        <p:nvSpPr>
          <p:cNvPr id="125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254" name="co_await std::suspend_always{};…"/>
          <p:cNvSpPr txBox="1"/>
          <p:nvPr/>
        </p:nvSpPr>
        <p:spPr>
          <a:xfrm>
            <a:off x="940282" y="2901467"/>
            <a:ext cx="14006628" cy="79130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3750">
                <a:latin typeface="Courier"/>
                <a:ea typeface="Courier"/>
                <a:cs typeface="Courier"/>
                <a:sym typeface="Courier"/>
              </a:defRPr>
            </a:pPr>
            <a:r>
              <a:t> </a:t>
            </a:r>
            <a:r>
              <a:rPr b="1">
                <a:solidFill>
                  <a:srgbClr val="007020"/>
                </a:solidFill>
              </a:rPr>
              <a:t>co_await</a:t>
            </a:r>
            <a:r>
              <a:t> </a:t>
            </a:r>
            <a:r>
              <a:rPr>
                <a:solidFill>
                  <a:srgbClr val="008000"/>
                </a:solidFill>
              </a:rPr>
              <a:t>std::</a:t>
            </a:r>
            <a:r>
              <a:t>suspend_always</a:t>
            </a:r>
            <a:r>
              <a:rPr>
                <a:solidFill>
                  <a:srgbClr val="666666"/>
                </a:solidFill>
              </a:rPr>
              <a:t>{};</a:t>
            </a:r>
          </a:p>
          <a:p>
            <a:pPr algn="l" defTabSz="439419">
              <a:tabLst>
                <a:tab pos="431800" algn="l"/>
              </a:tabLst>
              <a:defRPr b="0" sz="2400">
                <a:solidFill>
                  <a:srgbClr val="7F8C98"/>
                </a:solidFill>
                <a:latin typeface="Menlo Regular"/>
                <a:ea typeface="Menlo Regular"/>
                <a:cs typeface="Menlo Regular"/>
                <a:sym typeface="Menlo Regular"/>
              </a:defRPr>
            </a:pPr>
            <a:r>
              <a:t> Coroutine_Awaiter_never_1</a:t>
            </a:r>
          </a:p>
          <a:p>
            <a:pPr algn="l" defTabSz="355600">
              <a:defRPr b="0" sz="3300">
                <a:uFill>
                  <a:solidFill>
                    <a:srgbClr val="000000"/>
                  </a:solidFill>
                </a:uFill>
              </a:defRPr>
            </a:pPr>
            <a:r>
              <a:rPr b="1"/>
              <a:t>struct</a:t>
            </a:r>
            <a:r>
              <a:t> suspend_never {</a:t>
            </a:r>
          </a:p>
          <a:p>
            <a:pPr algn="l" defTabSz="355600">
              <a:defRPr b="0" sz="3300">
                <a:uFill>
                  <a:solidFill>
                    <a:srgbClr val="000000"/>
                  </a:solidFill>
                </a:uFill>
              </a:defRPr>
            </a:pPr>
            <a:r>
              <a:t> </a:t>
            </a:r>
          </a:p>
          <a:p>
            <a:pPr algn="l" defTabSz="355600">
              <a:defRPr b="0" sz="3300">
                <a:uFill>
                  <a:solidFill>
                    <a:srgbClr val="000000"/>
                  </a:solidFill>
                </a:uFill>
              </a:defRPr>
            </a:pPr>
            <a:r>
              <a:t>    </a:t>
            </a:r>
            <a:r>
              <a:rPr b="1"/>
              <a:t>constexpr</a:t>
            </a:r>
            <a:r>
              <a:t> </a:t>
            </a:r>
            <a:r>
              <a:rPr b="1"/>
              <a:t>bool</a:t>
            </a:r>
            <a:r>
              <a:t> await_ready() </a:t>
            </a:r>
            <a:r>
              <a:rPr b="1"/>
              <a:t>const</a:t>
            </a:r>
            <a:r>
              <a:t> </a:t>
            </a:r>
            <a:r>
              <a:rPr b="1"/>
              <a:t>noexcept</a:t>
            </a:r>
            <a:r>
              <a:t> { </a:t>
            </a:r>
            <a:r>
              <a:rPr b="1"/>
              <a:t>return</a:t>
            </a:r>
            <a:r>
              <a:t> </a:t>
            </a:r>
            <a:r>
              <a:rPr b="1"/>
              <a:t>true</a:t>
            </a:r>
            <a:r>
              <a:t>; }</a:t>
            </a:r>
          </a:p>
          <a:p>
            <a:pPr algn="l" defTabSz="355600">
              <a:defRPr b="0" sz="3300">
                <a:uFill>
                  <a:solidFill>
                    <a:srgbClr val="000000"/>
                  </a:solidFill>
                </a:uFill>
              </a:defRPr>
            </a:pPr>
            <a:r>
              <a:t>    </a:t>
            </a:r>
            <a:r>
              <a:rPr b="1"/>
              <a:t>constexpr</a:t>
            </a:r>
            <a:r>
              <a:t> </a:t>
            </a:r>
            <a:r>
              <a:rPr b="1"/>
              <a:t>void</a:t>
            </a:r>
            <a:r>
              <a:t> await_suspend(coroutine_handle&lt;&gt;) </a:t>
            </a:r>
            <a:r>
              <a:rPr b="1"/>
              <a:t>const</a:t>
            </a:r>
            <a:r>
              <a:t> </a:t>
            </a:r>
            <a:r>
              <a:rPr b="1"/>
              <a:t>noexcept</a:t>
            </a:r>
            <a:r>
              <a:t> {}</a:t>
            </a:r>
          </a:p>
          <a:p>
            <a:pPr algn="l" defTabSz="355600">
              <a:defRPr b="0" sz="3300">
                <a:uFill>
                  <a:solidFill>
                    <a:srgbClr val="000000"/>
                  </a:solidFill>
                </a:uFill>
              </a:defRPr>
            </a:pPr>
            <a:r>
              <a:t>    </a:t>
            </a:r>
            <a:r>
              <a:rPr b="1"/>
              <a:t>constexpr</a:t>
            </a:r>
            <a:r>
              <a:t> </a:t>
            </a:r>
            <a:r>
              <a:rPr b="1"/>
              <a:t>void</a:t>
            </a:r>
            <a:r>
              <a:t> await_resume() </a:t>
            </a:r>
            <a:r>
              <a:rPr b="1"/>
              <a:t>const</a:t>
            </a:r>
            <a:r>
              <a:t> </a:t>
            </a:r>
            <a:r>
              <a:rPr b="1"/>
              <a:t>noexcept</a:t>
            </a:r>
            <a:r>
              <a:t> {}</a:t>
            </a:r>
          </a:p>
          <a:p>
            <a:pPr algn="l" defTabSz="355600">
              <a:defRPr b="0" sz="3300">
                <a:uFill>
                  <a:solidFill>
                    <a:srgbClr val="000000"/>
                  </a:solidFill>
                </a:uFill>
              </a:defRPr>
            </a:pPr>
            <a:r>
              <a:t>};</a:t>
            </a:r>
          </a:p>
          <a:p>
            <a:pPr algn="l" defTabSz="439419">
              <a:tabLst>
                <a:tab pos="431800" algn="l"/>
              </a:tabLst>
              <a:defRPr b="0" sz="2500">
                <a:solidFill>
                  <a:srgbClr val="7F8C98"/>
                </a:solidFill>
                <a:latin typeface="Menlo Regular"/>
                <a:ea typeface="Menlo Regular"/>
                <a:cs typeface="Menlo Regular"/>
                <a:sym typeface="Menlo Regular"/>
              </a:defRPr>
            </a:pPr>
            <a:r>
              <a:t>Coroutine_Awaiter_Core_1</a:t>
            </a:r>
          </a:p>
          <a:p>
            <a:pPr algn="l" defTabSz="355600">
              <a:defRPr b="0" sz="3300">
                <a:uFill>
                  <a:solidFill>
                    <a:srgbClr val="000000"/>
                  </a:solidFill>
                </a:uFill>
              </a:defRPr>
            </a:pPr>
            <a:r>
              <a:rPr b="1"/>
              <a:t>struct</a:t>
            </a:r>
            <a:r>
              <a:t> suspend_always {</a:t>
            </a:r>
          </a:p>
          <a:p>
            <a:pPr algn="l" defTabSz="355600">
              <a:defRPr b="0" sz="3300">
                <a:uFill>
                  <a:solidFill>
                    <a:srgbClr val="000000"/>
                  </a:solidFill>
                </a:uFill>
              </a:defRPr>
            </a:pPr>
          </a:p>
          <a:p>
            <a:pPr algn="l" defTabSz="355600">
              <a:defRPr b="0" sz="3300">
                <a:uFill>
                  <a:solidFill>
                    <a:srgbClr val="000000"/>
                  </a:solidFill>
                </a:uFill>
              </a:defRPr>
            </a:pPr>
            <a:r>
              <a:t>    </a:t>
            </a:r>
            <a:r>
              <a:rPr b="1"/>
              <a:t>constexpr</a:t>
            </a:r>
            <a:r>
              <a:t> </a:t>
            </a:r>
            <a:r>
              <a:rPr b="1"/>
              <a:t>bool</a:t>
            </a:r>
            <a:r>
              <a:t> await_ready() </a:t>
            </a:r>
            <a:r>
              <a:rPr b="1"/>
              <a:t>const</a:t>
            </a:r>
            <a:r>
              <a:t> </a:t>
            </a:r>
            <a:r>
              <a:rPr b="1"/>
              <a:t>noexcept</a:t>
            </a:r>
            <a:r>
              <a:t> { </a:t>
            </a:r>
            <a:r>
              <a:rPr b="1"/>
              <a:t>return</a:t>
            </a:r>
            <a:r>
              <a:t> </a:t>
            </a:r>
            <a:r>
              <a:rPr b="1"/>
              <a:t>false</a:t>
            </a:r>
            <a:r>
              <a:t>; }</a:t>
            </a:r>
          </a:p>
          <a:p>
            <a:pPr algn="l" defTabSz="355600">
              <a:defRPr b="0" sz="3300">
                <a:uFill>
                  <a:solidFill>
                    <a:srgbClr val="000000"/>
                  </a:solidFill>
                </a:uFill>
              </a:defRPr>
            </a:pPr>
            <a:r>
              <a:t>    </a:t>
            </a:r>
            <a:r>
              <a:rPr b="1"/>
              <a:t>constexpr</a:t>
            </a:r>
            <a:r>
              <a:t> </a:t>
            </a:r>
            <a:r>
              <a:rPr b="1"/>
              <a:t>void</a:t>
            </a:r>
            <a:r>
              <a:t> await_suspend(coroutine_handle&lt;&gt;) </a:t>
            </a:r>
            <a:r>
              <a:rPr b="1"/>
              <a:t>const</a:t>
            </a:r>
            <a:r>
              <a:t> </a:t>
            </a:r>
            <a:r>
              <a:rPr b="1"/>
              <a:t>noexcept</a:t>
            </a:r>
            <a:r>
              <a:t> {}</a:t>
            </a:r>
          </a:p>
          <a:p>
            <a:pPr algn="l" defTabSz="355600">
              <a:defRPr b="0" sz="3300">
                <a:uFill>
                  <a:solidFill>
                    <a:srgbClr val="000000"/>
                  </a:solidFill>
                </a:uFill>
              </a:defRPr>
            </a:pPr>
            <a:r>
              <a:t>    </a:t>
            </a:r>
            <a:r>
              <a:rPr b="1"/>
              <a:t>constexpr</a:t>
            </a:r>
            <a:r>
              <a:t> </a:t>
            </a:r>
            <a:r>
              <a:rPr b="1"/>
              <a:t>void</a:t>
            </a:r>
            <a:r>
              <a:t> await_resume() </a:t>
            </a:r>
            <a:r>
              <a:rPr b="1"/>
              <a:t>const</a:t>
            </a:r>
            <a:r>
              <a:t> </a:t>
            </a:r>
            <a:r>
              <a:rPr b="1"/>
              <a:t>noexcept</a:t>
            </a:r>
            <a:r>
              <a:t> {}</a:t>
            </a:r>
          </a:p>
          <a:p>
            <a:pPr algn="l" defTabSz="355600">
              <a:defRPr b="0" sz="3300">
                <a:uFill>
                  <a:solidFill>
                    <a:srgbClr val="000000"/>
                  </a:solidFill>
                </a:uFill>
              </a:defRPr>
            </a:pPr>
            <a:r>
              <a:t>};</a:t>
            </a:r>
            <a:endParaRPr u="sng"/>
          </a:p>
        </p:txBody>
      </p:sp>
    </p:spTree>
  </p:cSld>
  <p:clrMapOvr>
    <a:masterClrMapping/>
  </p:clrMapOvr>
  <p:transition xmlns:p14="http://schemas.microsoft.com/office/powerpoint/2010/main" spd="med" advClick="1"/>
</p:sld>
</file>

<file path=ppt/slides/slide3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6" name="Coroutine"/>
          <p:cNvSpPr txBox="1"/>
          <p:nvPr>
            <p:ph type="title"/>
          </p:nvPr>
        </p:nvSpPr>
        <p:spPr>
          <a:prstGeom prst="rect">
            <a:avLst/>
          </a:prstGeom>
        </p:spPr>
        <p:txBody>
          <a:bodyPr/>
          <a:lstStyle/>
          <a:p>
            <a:pPr/>
            <a:r>
              <a:t>Coroutine</a:t>
            </a:r>
          </a:p>
        </p:txBody>
      </p:sp>
      <p:sp>
        <p:nvSpPr>
          <p:cNvPr id="1257" name="/struct Awaiter {…"/>
          <p:cNvSpPr txBox="1"/>
          <p:nvPr>
            <p:ph type="body" idx="1"/>
          </p:nvPr>
        </p:nvSpPr>
        <p:spPr>
          <a:prstGeom prst="rect">
            <a:avLst/>
          </a:prstGeom>
        </p:spPr>
        <p:txBody>
          <a:bodyPr/>
          <a:lstStyle/>
          <a:p>
            <a:pPr marL="0" indent="0" defTabSz="292607">
              <a:spcBef>
                <a:spcPts val="0"/>
              </a:spcBef>
              <a:buSzTx/>
              <a:buNone/>
              <a:defRPr b="1" sz="768">
                <a:latin typeface="Courier"/>
                <a:ea typeface="Courier"/>
                <a:cs typeface="Courier"/>
                <a:sym typeface="Courier"/>
              </a:defRPr>
            </a:pPr>
            <a:r>
              <a:t>/</a:t>
            </a:r>
            <a:r>
              <a:rPr sz="2112"/>
              <a:t>struct Awaiter {</a:t>
            </a:r>
            <a:endParaRPr sz="2112"/>
          </a:p>
          <a:p>
            <a:pPr marL="0" indent="0" defTabSz="227584">
              <a:spcBef>
                <a:spcPts val="0"/>
              </a:spcBef>
              <a:buSzTx/>
              <a:buNone/>
              <a:defRPr b="1" sz="2112"/>
            </a:pPr>
            <a:r>
              <a:t>  std::experimental::coroutine_handle&lt;&gt; *hp_;</a:t>
            </a:r>
          </a:p>
          <a:p>
            <a:pPr marL="0" indent="0" defTabSz="227584">
              <a:spcBef>
                <a:spcPts val="0"/>
              </a:spcBef>
              <a:buSzTx/>
              <a:buNone/>
              <a:defRPr sz="2112"/>
            </a:pPr>
            <a:r>
              <a:t>    </a:t>
            </a:r>
          </a:p>
          <a:p>
            <a:pPr marL="0" indent="0" defTabSz="227584">
              <a:spcBef>
                <a:spcPts val="0"/>
              </a:spcBef>
              <a:buSzTx/>
              <a:buNone/>
              <a:defRPr sz="2112"/>
            </a:pPr>
            <a:r>
              <a:t>    //await_ready is an optimization. If it returns true, then co_await does not suspend the function. </a:t>
            </a:r>
          </a:p>
          <a:p>
            <a:pPr marL="0" indent="0" defTabSz="227584">
              <a:spcBef>
                <a:spcPts val="0"/>
              </a:spcBef>
              <a:buSzTx/>
              <a:buNone/>
              <a:defRPr sz="2112"/>
            </a:pPr>
            <a:r>
              <a:t>    return  true ( check with it!! )</a:t>
            </a:r>
          </a:p>
          <a:p>
            <a:pPr marL="0" indent="0" defTabSz="227584">
              <a:spcBef>
                <a:spcPts val="0"/>
              </a:spcBef>
              <a:buSzTx/>
              <a:buNone/>
              <a:defRPr sz="2112"/>
            </a:pPr>
            <a:r>
              <a:t>// coroutine isn’t actually suspended unless first </a:t>
            </a:r>
            <a:r>
              <a:rPr b="1" sz="2096">
                <a:latin typeface="Courier"/>
                <a:ea typeface="Courier"/>
                <a:cs typeface="Courier"/>
                <a:sym typeface="Courier"/>
              </a:rPr>
              <a:t>await_ready</a:t>
            </a:r>
            <a:r>
              <a:rPr sz="3455"/>
              <a:t> </a:t>
            </a:r>
            <a:r>
              <a:t>returns false</a:t>
            </a:r>
          </a:p>
          <a:p>
            <a:pPr marL="0" indent="0" defTabSz="227584">
              <a:spcBef>
                <a:spcPts val="0"/>
              </a:spcBef>
              <a:buSzTx/>
              <a:buNone/>
              <a:defRPr sz="2112"/>
            </a:pPr>
            <a:r>
              <a:t>  </a:t>
            </a:r>
            <a:r>
              <a:rPr b="1"/>
              <a:t>constexpr</a:t>
            </a:r>
            <a:r>
              <a:t> </a:t>
            </a:r>
            <a:r>
              <a:rPr b="1"/>
              <a:t>bool</a:t>
            </a:r>
            <a:r>
              <a:t> await_ready() </a:t>
            </a:r>
            <a:r>
              <a:rPr b="1"/>
              <a:t>const</a:t>
            </a:r>
            <a:r>
              <a:t> </a:t>
            </a:r>
            <a:r>
              <a:rPr b="1"/>
              <a:t>noexcept</a:t>
            </a:r>
            <a:r>
              <a:t> { </a:t>
            </a:r>
            <a:r>
              <a:rPr b="1"/>
              <a:t>return</a:t>
            </a:r>
            <a:r>
              <a:t> </a:t>
            </a:r>
            <a:r>
              <a:rPr b="1"/>
              <a:t>false</a:t>
            </a:r>
            <a:r>
              <a:t>; }// 3  always returns false.</a:t>
            </a:r>
          </a:p>
          <a:p>
            <a:pPr marL="0" indent="0" defTabSz="227584">
              <a:spcBef>
                <a:spcPts val="0"/>
              </a:spcBef>
              <a:buSzTx/>
              <a:buNone/>
              <a:defRPr sz="2112"/>
            </a:pPr>
            <a:r>
              <a:t>    </a:t>
            </a:r>
          </a:p>
          <a:p>
            <a:pPr marL="0" indent="0" defTabSz="227584">
              <a:spcBef>
                <a:spcPts val="0"/>
              </a:spcBef>
              <a:buSzTx/>
              <a:buNone/>
              <a:defRPr sz="2112"/>
            </a:pPr>
            <a:r>
              <a:t>    // you could achieve the same effect in await_suspend, by resuming (or not suspending) the current coroutine, </a:t>
            </a:r>
          </a:p>
          <a:p>
            <a:pPr marL="0" indent="0" defTabSz="227584">
              <a:spcBef>
                <a:spcPts val="0"/>
              </a:spcBef>
              <a:buSzTx/>
              <a:buNone/>
              <a:defRPr sz="2112"/>
            </a:pPr>
            <a:r>
              <a:t>      but before calling await_suspend, the compiler must bundle all state into the heap object</a:t>
            </a:r>
          </a:p>
          <a:p>
            <a:pPr marL="0" indent="0" defTabSz="227584">
              <a:spcBef>
                <a:spcPts val="0"/>
              </a:spcBef>
              <a:buSzTx/>
              <a:buNone/>
              <a:defRPr sz="2112"/>
            </a:pPr>
            <a:r>
              <a:t>      referenced by the coroutine handle, which is potentially expensive.</a:t>
            </a:r>
          </a:p>
          <a:p>
            <a:pPr marL="0" indent="0" defTabSz="227584">
              <a:spcBef>
                <a:spcPts val="0"/>
              </a:spcBef>
              <a:buSzTx/>
              <a:buNone/>
              <a:defRPr sz="2112"/>
            </a:pPr>
          </a:p>
          <a:p>
            <a:pPr marL="0" indent="0" defTabSz="292607">
              <a:spcBef>
                <a:spcPts val="0"/>
              </a:spcBef>
              <a:buSzTx/>
              <a:buNone/>
              <a:defRPr b="1" sz="2112">
                <a:solidFill>
                  <a:srgbClr val="444444"/>
                </a:solidFill>
                <a:latin typeface="Helvetica"/>
                <a:ea typeface="Helvetica"/>
                <a:cs typeface="Helvetica"/>
                <a:sym typeface="Helvetica"/>
              </a:defRPr>
            </a:pPr>
            <a:r>
              <a:t>we store the coroutine handle every time </a:t>
            </a:r>
            <a:r>
              <a:rPr>
                <a:solidFill>
                  <a:srgbClr val="000000"/>
                </a:solidFill>
                <a:latin typeface="Courier"/>
                <a:ea typeface="Courier"/>
                <a:cs typeface="Courier"/>
                <a:sym typeface="Courier"/>
              </a:rPr>
              <a:t>await_suspend</a:t>
            </a:r>
            <a:r>
              <a:t> is called,</a:t>
            </a:r>
          </a:p>
          <a:p>
            <a:pPr marL="0" indent="0" defTabSz="227584">
              <a:spcBef>
                <a:spcPts val="0"/>
              </a:spcBef>
              <a:buSzTx/>
              <a:buNone/>
              <a:defRPr sz="2112"/>
            </a:pPr>
            <a:r>
              <a:t>    </a:t>
            </a:r>
          </a:p>
          <a:p>
            <a:pPr marL="0" indent="0" defTabSz="227584">
              <a:spcBef>
                <a:spcPts val="0"/>
              </a:spcBef>
              <a:buSzTx/>
              <a:buNone/>
              <a:defRPr sz="2112"/>
            </a:pPr>
            <a:r>
              <a:t>  </a:t>
            </a:r>
            <a:r>
              <a:rPr b="1"/>
              <a:t>void await_suspend(std::experimental::coroutine_handle&lt;&gt; h)</a:t>
            </a:r>
            <a:endParaRPr b="1"/>
          </a:p>
          <a:p>
            <a:pPr marL="0" indent="0" defTabSz="227584">
              <a:spcBef>
                <a:spcPts val="0"/>
              </a:spcBef>
              <a:buSzTx/>
              <a:buNone/>
              <a:defRPr b="1" sz="2112"/>
            </a:pPr>
            <a:r>
              <a:t>    {</a:t>
            </a:r>
          </a:p>
          <a:p>
            <a:pPr marL="0" indent="0" defTabSz="227584">
              <a:spcBef>
                <a:spcPts val="0"/>
              </a:spcBef>
              <a:buSzTx/>
              <a:buNone/>
              <a:defRPr b="1" sz="2112"/>
            </a:pPr>
            <a:r>
              <a:t>      std::cout &lt;&lt; "Await suspended  :"  &lt;&lt; std::endl; // 4</a:t>
            </a:r>
          </a:p>
          <a:p>
            <a:pPr marL="0" indent="0" defTabSz="227584">
              <a:spcBef>
                <a:spcPts val="0"/>
              </a:spcBef>
              <a:buSzTx/>
              <a:buNone/>
              <a:defRPr b="1" sz="2112"/>
            </a:pPr>
            <a:r>
              <a:t>      *hp_ = h;</a:t>
            </a:r>
          </a:p>
          <a:p>
            <a:pPr marL="0" indent="0" defTabSz="227584">
              <a:spcBef>
                <a:spcPts val="0"/>
              </a:spcBef>
              <a:buSzTx/>
              <a:buNone/>
              <a:defRPr b="1" sz="2112"/>
            </a:pPr>
            <a:r>
              <a:t>      </a:t>
            </a:r>
          </a:p>
          <a:p>
            <a:pPr marL="0" indent="0" defTabSz="227584">
              <a:spcBef>
                <a:spcPts val="0"/>
              </a:spcBef>
              <a:buSzTx/>
              <a:buNone/>
              <a:defRPr b="1" sz="2112"/>
            </a:pPr>
            <a:r>
              <a:t>  }</a:t>
            </a:r>
          </a:p>
          <a:p>
            <a:pPr marL="0" indent="0" defTabSz="227584">
              <a:spcBef>
                <a:spcPts val="0"/>
              </a:spcBef>
              <a:buSzTx/>
              <a:buNone/>
              <a:defRPr sz="2112"/>
            </a:pPr>
            <a:r>
              <a:t>    </a:t>
            </a:r>
          </a:p>
          <a:p>
            <a:pPr marL="0" indent="0" defTabSz="227584">
              <a:spcBef>
                <a:spcPts val="0"/>
              </a:spcBef>
              <a:buSzTx/>
              <a:buNone/>
              <a:defRPr sz="2112"/>
            </a:pPr>
            <a:r>
              <a:t>    //  await_resume here returns void, but if instead it returned a value, this value would be the value of the co_await expression.</a:t>
            </a:r>
          </a:p>
          <a:p>
            <a:pPr marL="0" indent="0" defTabSz="227584">
              <a:spcBef>
                <a:spcPts val="0"/>
              </a:spcBef>
              <a:buSzTx/>
              <a:buNone/>
              <a:defRPr sz="2112"/>
            </a:pPr>
            <a:r>
              <a:t>    </a:t>
            </a:r>
          </a:p>
          <a:p>
            <a:pPr marL="0" indent="0" defTabSz="227584">
              <a:spcBef>
                <a:spcPts val="0"/>
              </a:spcBef>
              <a:buSzTx/>
              <a:buNone/>
              <a:defRPr b="1" sz="2112"/>
            </a:pPr>
            <a:r>
              <a:t>  constexpr void await_resume() const noexcept { } // 5</a:t>
            </a:r>
          </a:p>
          <a:p>
            <a:pPr marL="0" indent="0" defTabSz="227584">
              <a:spcBef>
                <a:spcPts val="0"/>
              </a:spcBef>
              <a:buSzTx/>
              <a:buNone/>
              <a:defRPr sz="2112"/>
            </a:pPr>
            <a:r>
              <a:t>};</a:t>
            </a:r>
          </a:p>
          <a:p>
            <a:pPr marL="0" indent="0" defTabSz="227584">
              <a:spcBef>
                <a:spcPts val="0"/>
              </a:spcBef>
              <a:buSzTx/>
              <a:buNone/>
              <a:defRPr sz="2112"/>
            </a:pPr>
          </a:p>
        </p:txBody>
      </p:sp>
    </p:spTree>
  </p:cSld>
  <p:clrMapOvr>
    <a:masterClrMapping/>
  </p:clrMapOvr>
  <p:transition xmlns:p14="http://schemas.microsoft.com/office/powerpoint/2010/main" spd="med" advClick="1"/>
</p:sld>
</file>

<file path=ppt/slides/slide3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9" name="Coroutine code starts"/>
          <p:cNvSpPr txBox="1"/>
          <p:nvPr>
            <p:ph type="title"/>
          </p:nvPr>
        </p:nvSpPr>
        <p:spPr>
          <a:prstGeom prst="rect">
            <a:avLst/>
          </a:prstGeom>
        </p:spPr>
        <p:txBody>
          <a:bodyPr/>
          <a:lstStyle/>
          <a:p>
            <a:pPr/>
            <a:r>
              <a:t>Coroutine code starts</a:t>
            </a:r>
          </a:p>
        </p:txBody>
      </p:sp>
      <p:sp>
        <p:nvSpPr>
          <p:cNvPr id="1260" name="/"/>
          <p:cNvSpPr txBox="1"/>
          <p:nvPr>
            <p:ph type="body" idx="1"/>
          </p:nvPr>
        </p:nvSpPr>
        <p:spPr>
          <a:xfrm>
            <a:off x="1689100" y="2448421"/>
            <a:ext cx="21005800" cy="9997579"/>
          </a:xfrm>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261" name="struct ReturnObject {…"/>
          <p:cNvSpPr txBox="1"/>
          <p:nvPr/>
        </p:nvSpPr>
        <p:spPr>
          <a:xfrm>
            <a:off x="2564942" y="3936517"/>
            <a:ext cx="15429892" cy="46237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355600">
              <a:defRPr b="0" sz="3300"/>
            </a:pPr>
            <a:r>
              <a:rPr b="1"/>
              <a:t>struct</a:t>
            </a:r>
            <a:r>
              <a:t> ReturnObject {</a:t>
            </a:r>
          </a:p>
          <a:p>
            <a:pPr algn="l" defTabSz="355600">
              <a:defRPr b="0" sz="3300"/>
            </a:pPr>
            <a:r>
              <a:t>  </a:t>
            </a:r>
            <a:r>
              <a:rPr b="1"/>
              <a:t>struct</a:t>
            </a:r>
            <a:r>
              <a:t> promise_type {</a:t>
            </a:r>
          </a:p>
          <a:p>
            <a:pPr algn="l" defTabSz="355600">
              <a:defRPr b="0" sz="3300"/>
            </a:pPr>
            <a:r>
              <a:t>    ReturnObject get_return_object() { </a:t>
            </a:r>
            <a:r>
              <a:rPr b="1"/>
              <a:t>return</a:t>
            </a:r>
            <a:r>
              <a:t> {}; }  //1</a:t>
            </a:r>
          </a:p>
          <a:p>
            <a:pPr algn="l" defTabSz="355600">
              <a:defRPr b="0" sz="3300"/>
            </a:pPr>
            <a:r>
              <a:t>    std::experimental::suspend_never initial_suspend() { </a:t>
            </a:r>
            <a:r>
              <a:rPr b="1"/>
              <a:t>return</a:t>
            </a:r>
            <a:r>
              <a:t> {}; } // 2</a:t>
            </a:r>
          </a:p>
          <a:p>
            <a:pPr algn="l" defTabSz="355600">
              <a:defRPr b="0" sz="3300"/>
            </a:pPr>
            <a:r>
              <a:t>    std::experimental::suspend_never final_suspend() </a:t>
            </a:r>
            <a:r>
              <a:rPr b="1"/>
              <a:t>noexcept</a:t>
            </a:r>
            <a:r>
              <a:t> { </a:t>
            </a:r>
            <a:r>
              <a:rPr b="1"/>
              <a:t>return</a:t>
            </a:r>
            <a:r>
              <a:t> {}; }  // last</a:t>
            </a:r>
          </a:p>
          <a:p>
            <a:pPr algn="l" defTabSz="355600">
              <a:defRPr b="0" sz="3300"/>
            </a:pPr>
            <a:r>
              <a:t>    </a:t>
            </a:r>
            <a:r>
              <a:rPr b="1"/>
              <a:t>void</a:t>
            </a:r>
            <a:r>
              <a:t> unhandled_exception() {}</a:t>
            </a:r>
          </a:p>
          <a:p>
            <a:pPr algn="l" defTabSz="355600">
              <a:defRPr b="0" sz="3300"/>
            </a:pPr>
            <a:r>
              <a:t>  };</a:t>
            </a:r>
          </a:p>
          <a:p>
            <a:pPr algn="l" defTabSz="355600">
              <a:defRPr b="0" sz="3300"/>
            </a:pPr>
            <a:r>
              <a:t>};</a:t>
            </a:r>
          </a:p>
        </p:txBody>
      </p:sp>
    </p:spTree>
  </p:cSld>
  <p:clrMapOvr>
    <a:masterClrMapping/>
  </p:clrMapOvr>
  <p:transition xmlns:p14="http://schemas.microsoft.com/office/powerpoint/2010/main" spd="med" advClick="1"/>
</p:sld>
</file>

<file path=ppt/slides/slide3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3" name="Coroutine"/>
          <p:cNvSpPr txBox="1"/>
          <p:nvPr>
            <p:ph type="title"/>
          </p:nvPr>
        </p:nvSpPr>
        <p:spPr>
          <a:prstGeom prst="rect">
            <a:avLst/>
          </a:prstGeom>
        </p:spPr>
        <p:txBody>
          <a:bodyPr/>
          <a:lstStyle/>
          <a:p>
            <a:pPr/>
            <a:r>
              <a:t>Coroutine</a:t>
            </a:r>
          </a:p>
        </p:txBody>
      </p:sp>
      <p:sp>
        <p:nvSpPr>
          <p:cNvPr id="1264" name="i is held by a state in Awaiter…"/>
          <p:cNvSpPr txBox="1"/>
          <p:nvPr>
            <p:ph type="body" idx="1"/>
          </p:nvPr>
        </p:nvSpPr>
        <p:spPr>
          <a:prstGeom prst="rect">
            <a:avLst/>
          </a:prstGeom>
        </p:spPr>
        <p:txBody>
          <a:bodyPr/>
          <a:lstStyle/>
          <a:p>
            <a:pPr marL="0" indent="0" defTabSz="457200">
              <a:spcBef>
                <a:spcPts val="0"/>
              </a:spcBef>
              <a:buSzTx/>
              <a:buNone/>
              <a:defRPr i="1" sz="2600" u="sng">
                <a:solidFill>
                  <a:schemeClr val="accent3">
                    <a:hueOff val="914337"/>
                    <a:satOff val="31515"/>
                    <a:lumOff val="-30790"/>
                  </a:schemeClr>
                </a:solidFill>
                <a:latin typeface="Courier"/>
                <a:ea typeface="Courier"/>
                <a:cs typeface="Courier"/>
                <a:sym typeface="Courier"/>
              </a:defRPr>
            </a:pPr>
            <a:r>
              <a:t>i is held by a state in Awaiter</a:t>
            </a:r>
          </a:p>
          <a:p>
            <a:pPr marL="0" indent="0" defTabSz="457200">
              <a:spcBef>
                <a:spcPts val="0"/>
              </a:spcBef>
              <a:buSzTx/>
              <a:buNone/>
              <a:defRPr b="1" sz="3300">
                <a:latin typeface="Courier"/>
                <a:ea typeface="Courier"/>
                <a:cs typeface="Courier"/>
                <a:sym typeface="Courier"/>
              </a:defRPr>
            </a:pPr>
          </a:p>
          <a:p>
            <a:pPr marL="0" indent="0" defTabSz="457200">
              <a:spcBef>
                <a:spcPts val="0"/>
              </a:spcBef>
              <a:buSzTx/>
              <a:buNone/>
              <a:defRPr b="1" sz="3300">
                <a:latin typeface="Courier"/>
                <a:ea typeface="Courier"/>
                <a:cs typeface="Courier"/>
                <a:sym typeface="Courier"/>
              </a:defRPr>
            </a:pPr>
            <a:r>
              <a:t>ReturnObject</a:t>
            </a:r>
          </a:p>
          <a:p>
            <a:pPr marL="0" indent="0" defTabSz="355600">
              <a:spcBef>
                <a:spcPts val="0"/>
              </a:spcBef>
              <a:buSzTx/>
              <a:buNone/>
              <a:defRPr sz="3300"/>
            </a:pPr>
            <a:r>
              <a:t>Await_counter(</a:t>
            </a:r>
            <a:r>
              <a:rPr b="1"/>
              <a:t>std::experimental::coroutine_handle&lt;&gt; *continuation_out</a:t>
            </a:r>
            <a:r>
              <a:t>)</a:t>
            </a:r>
          </a:p>
          <a:p>
            <a:pPr marL="0" indent="0" defTabSz="355600">
              <a:spcBef>
                <a:spcPts val="0"/>
              </a:spcBef>
              <a:buSzTx/>
              <a:buNone/>
              <a:defRPr sz="3300"/>
            </a:pPr>
            <a:r>
              <a:t>{</a:t>
            </a:r>
          </a:p>
          <a:p>
            <a:pPr marL="0" indent="0" defTabSz="355600">
              <a:spcBef>
                <a:spcPts val="0"/>
              </a:spcBef>
              <a:buSzTx/>
              <a:buNone/>
              <a:defRPr sz="3300"/>
            </a:pPr>
            <a:r>
              <a:t>  </a:t>
            </a:r>
            <a:r>
              <a:rPr b="1"/>
              <a:t>Awaiter a{continuation_out};</a:t>
            </a:r>
            <a:endParaRPr b="1"/>
          </a:p>
          <a:p>
            <a:pPr marL="0" indent="0" defTabSz="355600">
              <a:spcBef>
                <a:spcPts val="0"/>
              </a:spcBef>
              <a:buSzTx/>
              <a:buNone/>
              <a:defRPr sz="3300"/>
            </a:pPr>
            <a:endParaRPr b="1"/>
          </a:p>
          <a:p>
            <a:pPr marL="0" indent="0" defTabSz="355600">
              <a:spcBef>
                <a:spcPts val="0"/>
              </a:spcBef>
              <a:buSzTx/>
              <a:buNone/>
              <a:defRPr sz="3300"/>
            </a:pPr>
            <a:r>
              <a:t>  </a:t>
            </a:r>
            <a:r>
              <a:rPr b="1"/>
              <a:t>for</a:t>
            </a:r>
            <a:r>
              <a:t> (</a:t>
            </a:r>
            <a:r>
              <a:rPr b="1"/>
              <a:t>unsigned</a:t>
            </a:r>
            <a:r>
              <a:t> i = 0; ; ++i) {</a:t>
            </a:r>
          </a:p>
          <a:p>
            <a:pPr marL="0" indent="0" defTabSz="355600">
              <a:spcBef>
                <a:spcPts val="0"/>
              </a:spcBef>
              <a:buSzTx/>
              <a:buNone/>
              <a:defRPr sz="3300"/>
            </a:pPr>
          </a:p>
          <a:p>
            <a:pPr marL="0" indent="0" defTabSz="355600">
              <a:spcBef>
                <a:spcPts val="0"/>
              </a:spcBef>
              <a:buSzTx/>
              <a:buNone/>
              <a:defRPr sz="3300"/>
            </a:pPr>
            <a:r>
              <a:t>   </a:t>
            </a:r>
            <a:r>
              <a:rPr b="1"/>
              <a:t> co_await a; // calls await_resume() step 5</a:t>
            </a:r>
            <a:endParaRPr b="1"/>
          </a:p>
          <a:p>
            <a:pPr marL="0" indent="0" defTabSz="355600">
              <a:spcBef>
                <a:spcPts val="0"/>
              </a:spcBef>
              <a:buSzTx/>
              <a:buNone/>
              <a:defRPr sz="3300"/>
            </a:pPr>
            <a:r>
              <a:t>      std::cout &lt;&lt; "Await_ counter :" &lt;&lt; i &lt;&lt; std::endl;</a:t>
            </a:r>
          </a:p>
          <a:p>
            <a:pPr marL="0" indent="0" defTabSz="355600">
              <a:spcBef>
                <a:spcPts val="0"/>
              </a:spcBef>
              <a:buSzTx/>
              <a:buNone/>
              <a:defRPr sz="3300"/>
            </a:pPr>
          </a:p>
          <a:p>
            <a:pPr marL="0" indent="0" defTabSz="355600">
              <a:spcBef>
                <a:spcPts val="0"/>
              </a:spcBef>
              <a:buSzTx/>
              <a:buNone/>
              <a:defRPr sz="3300"/>
            </a:pPr>
            <a:r>
              <a:t>  }</a:t>
            </a:r>
          </a:p>
          <a:p>
            <a:pPr marL="0" indent="0" defTabSz="355600">
              <a:spcBef>
                <a:spcPts val="0"/>
              </a:spcBef>
              <a:buSzTx/>
              <a:buNone/>
              <a:defRPr sz="3300"/>
            </a:pPr>
            <a:r>
              <a:t>}</a:t>
            </a:r>
          </a:p>
          <a:p>
            <a:pPr marL="0" indent="0" defTabSz="355600">
              <a:spcBef>
                <a:spcPts val="0"/>
              </a:spcBef>
              <a:buSzTx/>
              <a:buNone/>
              <a:defRPr sz="3300"/>
            </a:pPr>
          </a:p>
        </p:txBody>
      </p:sp>
    </p:spTree>
  </p:cSld>
  <p:clrMapOvr>
    <a:masterClrMapping/>
  </p:clrMapOvr>
  <p:transition xmlns:p14="http://schemas.microsoft.com/office/powerpoint/2010/main" spd="med" advClick="1"/>
</p:sld>
</file>

<file path=ppt/slides/slide3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6" name="Coroutine Code ends."/>
          <p:cNvSpPr txBox="1"/>
          <p:nvPr>
            <p:ph type="title"/>
          </p:nvPr>
        </p:nvSpPr>
        <p:spPr>
          <a:prstGeom prst="rect">
            <a:avLst/>
          </a:prstGeom>
        </p:spPr>
        <p:txBody>
          <a:bodyPr/>
          <a:lstStyle/>
          <a:p>
            <a:pPr/>
            <a:r>
              <a:t>Coroutine Code ends.</a:t>
            </a:r>
          </a:p>
        </p:txBody>
      </p:sp>
      <p:sp>
        <p:nvSpPr>
          <p:cNvPr id="1267" name="int main()…"/>
          <p:cNvSpPr txBox="1"/>
          <p:nvPr>
            <p:ph type="body" idx="1"/>
          </p:nvPr>
        </p:nvSpPr>
        <p:spPr>
          <a:prstGeom prst="rect">
            <a:avLst/>
          </a:prstGeom>
        </p:spPr>
        <p:txBody>
          <a:bodyPr/>
          <a:lstStyle/>
          <a:p>
            <a:pPr marL="0" indent="0" defTabSz="457200">
              <a:spcBef>
                <a:spcPts val="0"/>
              </a:spcBef>
              <a:buSzTx/>
              <a:buNone/>
              <a:defRPr sz="1200">
                <a:solidFill>
                  <a:srgbClr val="007000"/>
                </a:solidFill>
                <a:latin typeface="Courier"/>
                <a:ea typeface="Courier"/>
                <a:cs typeface="Courier"/>
                <a:sym typeface="Courier"/>
              </a:defRPr>
            </a:pPr>
            <a:r>
              <a:rPr b="1" sz="3300">
                <a:solidFill>
                  <a:srgbClr val="000000"/>
                </a:solidFill>
              </a:rPr>
              <a:t>int</a:t>
            </a:r>
            <a:r>
              <a:rPr sz="3300">
                <a:solidFill>
                  <a:srgbClr val="000000"/>
                </a:solidFill>
              </a:rPr>
              <a:t> main()</a:t>
            </a:r>
            <a:endParaRPr sz="3300">
              <a:solidFill>
                <a:srgbClr val="000000"/>
              </a:solidFill>
            </a:endParaRPr>
          </a:p>
          <a:p>
            <a:pPr marL="0" indent="0" defTabSz="355600">
              <a:spcBef>
                <a:spcPts val="0"/>
              </a:spcBef>
              <a:buSzTx/>
              <a:buNone/>
              <a:defRPr sz="3300"/>
            </a:pPr>
            <a:r>
              <a:t>{</a:t>
            </a:r>
          </a:p>
          <a:p>
            <a:pPr marL="0" indent="0" defTabSz="355600">
              <a:spcBef>
                <a:spcPts val="0"/>
              </a:spcBef>
              <a:buSzTx/>
              <a:buNone/>
              <a:defRPr sz="3300"/>
            </a:pPr>
            <a:r>
              <a:t>      </a:t>
            </a:r>
          </a:p>
          <a:p>
            <a:pPr marL="0" indent="0" defTabSz="355600">
              <a:spcBef>
                <a:spcPts val="0"/>
              </a:spcBef>
              <a:buSzTx/>
              <a:buNone/>
              <a:defRPr b="1" sz="3300"/>
            </a:pPr>
            <a:r>
              <a:t>  std::experimental::coroutine_handle&lt;&gt; h;</a:t>
            </a:r>
          </a:p>
          <a:p>
            <a:pPr marL="0" indent="0" defTabSz="355600">
              <a:spcBef>
                <a:spcPts val="0"/>
              </a:spcBef>
              <a:buSzTx/>
              <a:buNone/>
              <a:defRPr sz="3300"/>
            </a:pPr>
          </a:p>
          <a:p>
            <a:pPr marL="0" indent="0" defTabSz="355600">
              <a:spcBef>
                <a:spcPts val="0"/>
              </a:spcBef>
              <a:buSzTx/>
              <a:buNone/>
              <a:defRPr sz="3300"/>
            </a:pPr>
            <a:r>
              <a:rPr b="1"/>
              <a:t>  Await_counter( &amp;h );</a:t>
            </a:r>
            <a:r>
              <a:t>  // calls 1 2 3 4 suspends the avaiter at  4th step controll comes here</a:t>
            </a:r>
          </a:p>
          <a:p>
            <a:pPr marL="0" indent="0" defTabSz="355600">
              <a:spcBef>
                <a:spcPts val="0"/>
              </a:spcBef>
              <a:buSzTx/>
              <a:buNone/>
              <a:defRPr sz="3300"/>
            </a:pPr>
          </a:p>
          <a:p>
            <a:pPr marL="0" indent="0" defTabSz="355600">
              <a:spcBef>
                <a:spcPts val="0"/>
              </a:spcBef>
              <a:buSzTx/>
              <a:buNone/>
              <a:defRPr sz="3300"/>
            </a:pPr>
            <a:r>
              <a:t>  </a:t>
            </a:r>
            <a:r>
              <a:rPr b="1"/>
              <a:t>for</a:t>
            </a:r>
            <a:r>
              <a:t> (</a:t>
            </a:r>
            <a:r>
              <a:rPr b="1"/>
              <a:t>int</a:t>
            </a:r>
            <a:r>
              <a:t> i = 0; i &lt; 3; ++i) {</a:t>
            </a:r>
          </a:p>
          <a:p>
            <a:pPr marL="0" indent="0" defTabSz="355600">
              <a:spcBef>
                <a:spcPts val="0"/>
              </a:spcBef>
              <a:buSzTx/>
              <a:buNone/>
              <a:defRPr sz="3300"/>
            </a:pPr>
            <a:r>
              <a:t>    std::cout &lt;&lt; "In main1 function\n”;</a:t>
            </a:r>
          </a:p>
          <a:p>
            <a:pPr marL="0" indent="0" defTabSz="355600">
              <a:spcBef>
                <a:spcPts val="0"/>
              </a:spcBef>
              <a:buSzTx/>
              <a:buNone/>
              <a:defRPr sz="3300"/>
            </a:pPr>
          </a:p>
          <a:p>
            <a:pPr marL="0" indent="0" defTabSz="355600">
              <a:spcBef>
                <a:spcPts val="0"/>
              </a:spcBef>
              <a:buSzTx/>
              <a:buNone/>
              <a:defRPr sz="3300"/>
            </a:pPr>
            <a:r>
              <a:t>    </a:t>
            </a:r>
            <a:r>
              <a:rPr b="1"/>
              <a:t>h(); </a:t>
            </a:r>
            <a:r>
              <a:t> // </a:t>
            </a:r>
            <a:r>
              <a:rPr i="1"/>
              <a:t>calls await_resume() -&gt; later we shall use () overload concept.</a:t>
            </a:r>
            <a:endParaRPr i="1"/>
          </a:p>
          <a:p>
            <a:pPr marL="0" indent="0" defTabSz="355600">
              <a:spcBef>
                <a:spcPts val="0"/>
              </a:spcBef>
              <a:buSzTx/>
              <a:buNone/>
              <a:defRPr sz="3300"/>
            </a:pPr>
            <a:r>
              <a:t>          //  </a:t>
            </a:r>
            <a:r>
              <a:rPr i="1"/>
              <a:t> void operator()() { resume(); } will be called on suspended co routines</a:t>
            </a:r>
            <a:endParaRPr i="1"/>
          </a:p>
          <a:p>
            <a:pPr marL="0" indent="0" defTabSz="355600">
              <a:spcBef>
                <a:spcPts val="0"/>
              </a:spcBef>
              <a:buSzTx/>
              <a:buNone/>
              <a:defRPr sz="3300"/>
            </a:pPr>
            <a:r>
              <a:t>  }</a:t>
            </a:r>
          </a:p>
          <a:p>
            <a:pPr marL="0" indent="0" defTabSz="355600">
              <a:spcBef>
                <a:spcPts val="0"/>
              </a:spcBef>
              <a:buSzTx/>
              <a:buNone/>
              <a:defRPr sz="3300"/>
            </a:pPr>
            <a:r>
              <a:rPr b="1"/>
              <a:t>  h.destroy(); </a:t>
            </a:r>
            <a:r>
              <a:t>// destroy the coroutine call back</a:t>
            </a:r>
          </a:p>
          <a:p>
            <a:pPr marL="0" indent="0" defTabSz="355600">
              <a:spcBef>
                <a:spcPts val="0"/>
              </a:spcBef>
              <a:buSzTx/>
              <a:buNone/>
              <a:defRPr sz="3300"/>
            </a:pPr>
            <a:r>
              <a:t>    </a:t>
            </a:r>
          </a:p>
          <a:p>
            <a:pPr marL="0" indent="0" defTabSz="355600">
              <a:spcBef>
                <a:spcPts val="0"/>
              </a:spcBef>
              <a:buSzTx/>
              <a:buNone/>
              <a:defRPr sz="3300"/>
            </a:pPr>
            <a:r>
              <a:t>return 1 ;</a:t>
            </a:r>
          </a:p>
          <a:p>
            <a:pPr marL="0" indent="0" defTabSz="355600">
              <a:spcBef>
                <a:spcPts val="0"/>
              </a:spcBef>
              <a:buSzTx/>
              <a:buNone/>
              <a:defRPr sz="3300"/>
            </a:pPr>
          </a:p>
          <a:p>
            <a:pPr marL="0" indent="0" defTabSz="355600">
              <a:spcBef>
                <a:spcPts val="0"/>
              </a:spcBef>
              <a:buSzTx/>
              <a:buNone/>
              <a:defRPr sz="3300"/>
            </a:pPr>
            <a:r>
              <a:t>}</a:t>
            </a:r>
          </a:p>
        </p:txBody>
      </p:sp>
    </p:spTree>
  </p:cSld>
  <p:clrMapOvr>
    <a:masterClrMapping/>
  </p:clrMapOvr>
  <p:transition xmlns:p14="http://schemas.microsoft.com/office/powerpoint/2010/main" spd="med" advClick="1"/>
</p:sld>
</file>

<file path=ppt/slides/slide3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9" name="Coroutine"/>
          <p:cNvSpPr txBox="1"/>
          <p:nvPr>
            <p:ph type="title"/>
          </p:nvPr>
        </p:nvSpPr>
        <p:spPr>
          <a:prstGeom prst="rect">
            <a:avLst/>
          </a:prstGeom>
        </p:spPr>
        <p:txBody>
          <a:bodyPr/>
          <a:lstStyle/>
          <a:p>
            <a:pPr/>
            <a:r>
              <a:t>Coroutine</a:t>
            </a:r>
          </a:p>
        </p:txBody>
      </p:sp>
      <p:sp>
        <p:nvSpPr>
          <p:cNvPr id="127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2" name="Coroutine"/>
          <p:cNvSpPr txBox="1"/>
          <p:nvPr>
            <p:ph type="title"/>
          </p:nvPr>
        </p:nvSpPr>
        <p:spPr>
          <a:prstGeom prst="rect">
            <a:avLst/>
          </a:prstGeom>
        </p:spPr>
        <p:txBody>
          <a:bodyPr/>
          <a:lstStyle/>
          <a:p>
            <a:pPr/>
            <a:r>
              <a:t>Coroutine</a:t>
            </a:r>
          </a:p>
        </p:txBody>
      </p:sp>
      <p:sp>
        <p:nvSpPr>
          <p:cNvPr id="1273" name="The coroutine return object…"/>
          <p:cNvSpPr txBox="1"/>
          <p:nvPr>
            <p:ph type="body" idx="1"/>
          </p:nvPr>
        </p:nvSpPr>
        <p:spPr>
          <a:prstGeom prst="rect">
            <a:avLst/>
          </a:prstGeom>
        </p:spPr>
        <p:txBody>
          <a:bodyPr/>
          <a:lstStyle/>
          <a:p>
            <a:pPr marL="0" indent="0" defTabSz="457200">
              <a:spcBef>
                <a:spcPts val="0"/>
              </a:spcBef>
              <a:buSzTx/>
              <a:buNone/>
              <a:defRPr sz="1200">
                <a:solidFill>
                  <a:srgbClr val="007000"/>
                </a:solidFill>
                <a:latin typeface="Courier"/>
                <a:ea typeface="Courier"/>
                <a:cs typeface="Courier"/>
                <a:sym typeface="Courier"/>
              </a:defRPr>
            </a:pPr>
          </a:p>
          <a:p>
            <a:pPr marL="0" indent="0" defTabSz="457200">
              <a:spcBef>
                <a:spcPts val="0"/>
              </a:spcBef>
              <a:buSzTx/>
              <a:buNone/>
              <a:defRPr b="1" sz="1800">
                <a:solidFill>
                  <a:srgbClr val="111111"/>
                </a:solidFill>
                <a:latin typeface="Helvetica"/>
                <a:ea typeface="Helvetica"/>
                <a:cs typeface="Helvetica"/>
                <a:sym typeface="Helvetica"/>
              </a:defRPr>
            </a:pPr>
            <a:r>
              <a:t>The coroutine return object</a:t>
            </a:r>
          </a:p>
          <a:p>
            <a:pPr marL="0" indent="0" defTabSz="457200">
              <a:spcBef>
                <a:spcPts val="0"/>
              </a:spcBef>
              <a:buSzTx/>
              <a:buNone/>
              <a:defRPr b="1" sz="1800">
                <a:solidFill>
                  <a:srgbClr val="111111"/>
                </a:solidFill>
                <a:latin typeface="Helvetica"/>
                <a:ea typeface="Helvetica"/>
                <a:cs typeface="Helvetica"/>
                <a:sym typeface="Helvetica"/>
              </a:defRPr>
            </a:pPr>
          </a:p>
          <a:p>
            <a:pPr marL="0" indent="0" defTabSz="457200">
              <a:spcBef>
                <a:spcPts val="0"/>
              </a:spcBef>
              <a:buSzTx/>
              <a:buNone/>
              <a:defRPr sz="3300">
                <a:solidFill>
                  <a:srgbClr val="444444"/>
                </a:solidFill>
                <a:latin typeface="Helvetica"/>
                <a:ea typeface="Helvetica"/>
                <a:cs typeface="Helvetica"/>
                <a:sym typeface="Helvetica"/>
              </a:defRPr>
            </a:pPr>
            <a:r>
              <a:rPr>
                <a:solidFill>
                  <a:srgbClr val="000000"/>
                </a:solidFill>
                <a:latin typeface="Courier"/>
                <a:ea typeface="Courier"/>
                <a:cs typeface="Courier"/>
                <a:sym typeface="Courier"/>
              </a:rPr>
              <a:t>R::promise_type</a:t>
            </a:r>
            <a:r>
              <a:t> must include a method </a:t>
            </a:r>
            <a:r>
              <a:rPr>
                <a:solidFill>
                  <a:srgbClr val="000000"/>
                </a:solidFill>
                <a:latin typeface="Courier"/>
                <a:ea typeface="Courier"/>
                <a:cs typeface="Courier"/>
                <a:sym typeface="Courier"/>
              </a:rPr>
              <a:t>R get_return_object()</a:t>
            </a:r>
            <a:r>
              <a:t> </a:t>
            </a:r>
          </a:p>
          <a:p>
            <a:pPr marL="0" indent="0" defTabSz="457200">
              <a:spcBef>
                <a:spcPts val="0"/>
              </a:spcBef>
              <a:buSzTx/>
              <a:buNone/>
              <a:defRPr sz="3300">
                <a:solidFill>
                  <a:srgbClr val="444444"/>
                </a:solidFill>
                <a:latin typeface="Helvetica"/>
                <a:ea typeface="Helvetica"/>
                <a:cs typeface="Helvetica"/>
                <a:sym typeface="Helvetica"/>
              </a:defRPr>
            </a:pPr>
          </a:p>
          <a:p>
            <a:pPr marL="0" indent="0" defTabSz="355600">
              <a:spcBef>
                <a:spcPts val="0"/>
              </a:spcBef>
              <a:buSzTx/>
              <a:buNone/>
              <a:defRPr b="1" sz="3300"/>
            </a:pPr>
            <a:r>
              <a:t>ReturnObject  </a:t>
            </a:r>
            <a:r>
              <a:rPr>
                <a:latin typeface="Courier"/>
                <a:ea typeface="Courier"/>
                <a:cs typeface="Courier"/>
                <a:sym typeface="Courier"/>
              </a:rPr>
              <a:t>get_return_object()</a:t>
            </a:r>
          </a:p>
          <a:p>
            <a:pPr marL="0" indent="0" defTabSz="457200">
              <a:spcBef>
                <a:spcPts val="0"/>
              </a:spcBef>
              <a:buSzTx/>
              <a:buNone/>
              <a:defRPr sz="3300">
                <a:solidFill>
                  <a:srgbClr val="444444"/>
                </a:solidFill>
                <a:latin typeface="Helvetica"/>
                <a:ea typeface="Helvetica"/>
                <a:cs typeface="Helvetica"/>
                <a:sym typeface="Helvetica"/>
              </a:defRPr>
            </a:pPr>
            <a:r>
              <a:t>that returns an instance of the outer type </a:t>
            </a:r>
            <a:r>
              <a:rPr>
                <a:solidFill>
                  <a:srgbClr val="000000"/>
                </a:solidFill>
                <a:latin typeface="Courier"/>
                <a:ea typeface="Courier"/>
                <a:cs typeface="Courier"/>
                <a:sym typeface="Courier"/>
              </a:rPr>
              <a:t>R</a:t>
            </a:r>
            <a:r>
              <a:t>.</a:t>
            </a:r>
          </a:p>
        </p:txBody>
      </p:sp>
    </p:spTree>
  </p:cSld>
  <p:clrMapOvr>
    <a:masterClrMapping/>
  </p:clrMapOvr>
  <p:transition xmlns:p14="http://schemas.microsoft.com/office/powerpoint/2010/main" spd="med" advClick="1"/>
</p:sld>
</file>

<file path=ppt/slides/slide3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5" name="Coroutine Code 2"/>
          <p:cNvSpPr txBox="1"/>
          <p:nvPr>
            <p:ph type="title"/>
          </p:nvPr>
        </p:nvSpPr>
        <p:spPr>
          <a:prstGeom prst="rect">
            <a:avLst/>
          </a:prstGeom>
        </p:spPr>
        <p:txBody>
          <a:bodyPr/>
          <a:lstStyle/>
          <a:p>
            <a:pPr/>
            <a:r>
              <a:t>Coroutine Code 2</a:t>
            </a:r>
          </a:p>
        </p:txBody>
      </p:sp>
      <p:sp>
        <p:nvSpPr>
          <p:cNvPr id="127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277" name="we no longer need our awaiter to save the coroutine handle (as we’ve already put the handle into the…"/>
          <p:cNvSpPr txBox="1"/>
          <p:nvPr/>
        </p:nvSpPr>
        <p:spPr>
          <a:xfrm>
            <a:off x="2590300" y="2181444"/>
            <a:ext cx="19907574" cy="11131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3500">
                <a:solidFill>
                  <a:srgbClr val="444444"/>
                </a:solidFill>
                <a:latin typeface="Helvetica"/>
                <a:ea typeface="Helvetica"/>
                <a:cs typeface="Helvetica"/>
                <a:sym typeface="Helvetica"/>
              </a:defRPr>
            </a:pPr>
            <a:r>
              <a:t>we no longer need our awaiter to save the coroutine handle (as we’ve already put the handle into the</a:t>
            </a:r>
          </a:p>
          <a:p>
            <a:pPr algn="l" defTabSz="457200">
              <a:defRPr b="0" sz="3500">
                <a:solidFill>
                  <a:srgbClr val="444444"/>
                </a:solidFill>
                <a:latin typeface="Helvetica"/>
                <a:ea typeface="Helvetica"/>
                <a:cs typeface="Helvetica"/>
                <a:sym typeface="Helvetica"/>
              </a:defRPr>
            </a:pPr>
            <a:r>
              <a:t> return object), we just run </a:t>
            </a:r>
            <a:r>
              <a:rPr sz="3459">
                <a:solidFill>
                  <a:srgbClr val="0645AD"/>
                </a:solidFill>
                <a:latin typeface="Courier"/>
                <a:ea typeface="Courier"/>
                <a:cs typeface="Courier"/>
                <a:sym typeface="Courier"/>
                <a:hlinkClick r:id="rId2" invalidUrl="" action="" tgtFrame="" tooltip="" history="1" highlightClick="0" endSnd="0"/>
              </a:rPr>
              <a:t>co_await std::suspend_always{}</a:t>
            </a:r>
            <a:r>
              <a:t>.</a:t>
            </a:r>
          </a:p>
          <a:p>
            <a:pPr algn="l" defTabSz="457200">
              <a:defRPr b="0" sz="3300">
                <a:latin typeface="Courier"/>
                <a:ea typeface="Courier"/>
                <a:cs typeface="Courier"/>
                <a:sym typeface="Courier"/>
              </a:defRPr>
            </a:pPr>
          </a:p>
          <a:p>
            <a:pPr algn="l" defTabSz="457200">
              <a:defRPr b="0" sz="3300">
                <a:latin typeface="Courier"/>
                <a:ea typeface="Courier"/>
                <a:cs typeface="Courier"/>
                <a:sym typeface="Courier"/>
              </a:defRPr>
            </a:pPr>
            <a:r>
              <a:rPr b="1">
                <a:solidFill>
                  <a:srgbClr val="007020"/>
                </a:solidFill>
              </a:rPr>
              <a:t>struct</a:t>
            </a:r>
            <a:r>
              <a:t> ReturnObject2 </a:t>
            </a:r>
            <a:r>
              <a:rPr>
                <a:solidFill>
                  <a:srgbClr val="666666"/>
                </a:solidFill>
              </a:rPr>
              <a:t>{</a:t>
            </a:r>
          </a:p>
          <a:p>
            <a:pPr algn="l" defTabSz="457200">
              <a:defRPr b="0" sz="3300">
                <a:solidFill>
                  <a:srgbClr val="902000"/>
                </a:solidFill>
                <a:latin typeface="Courier"/>
                <a:ea typeface="Courier"/>
                <a:cs typeface="Courier"/>
                <a:sym typeface="Courier"/>
              </a:defRPr>
            </a:pPr>
            <a:r>
              <a:rPr>
                <a:solidFill>
                  <a:srgbClr val="000000"/>
                </a:solidFill>
              </a:rPr>
              <a:t>  </a:t>
            </a:r>
            <a:r>
              <a:rPr b="1">
                <a:solidFill>
                  <a:srgbClr val="007020"/>
                </a:solidFill>
              </a:rPr>
              <a:t>struct</a:t>
            </a:r>
            <a:r>
              <a:rPr>
                <a:solidFill>
                  <a:srgbClr val="000000"/>
                </a:solidFill>
              </a:rPr>
              <a:t> </a:t>
            </a:r>
            <a:r>
              <a:t>promise_type</a:t>
            </a:r>
            <a:r>
              <a:rPr>
                <a:solidFill>
                  <a:srgbClr val="000000"/>
                </a:solidFill>
              </a:rPr>
              <a:t> </a:t>
            </a:r>
            <a:r>
              <a:rPr>
                <a:solidFill>
                  <a:srgbClr val="666666"/>
                </a:solidFill>
              </a:rPr>
              <a:t>{</a:t>
            </a:r>
            <a:endParaRPr>
              <a:solidFill>
                <a:srgbClr val="000000"/>
              </a:solidFill>
            </a:endParaRPr>
          </a:p>
          <a:p>
            <a:pPr algn="l" defTabSz="457200">
              <a:defRPr b="0" sz="3300">
                <a:latin typeface="Courier"/>
                <a:ea typeface="Courier"/>
                <a:cs typeface="Courier"/>
                <a:sym typeface="Courier"/>
              </a:defRPr>
            </a:pPr>
            <a:r>
              <a:t>    ReturnObject2 get_return_object</a:t>
            </a:r>
            <a:r>
              <a:rPr>
                <a:solidFill>
                  <a:srgbClr val="666666"/>
                </a:solidFill>
              </a:rPr>
              <a:t>()</a:t>
            </a:r>
            <a:r>
              <a:t> </a:t>
            </a:r>
            <a:r>
              <a:rPr>
                <a:solidFill>
                  <a:srgbClr val="666666"/>
                </a:solidFill>
              </a:rPr>
              <a:t>{</a:t>
            </a:r>
          </a:p>
          <a:p>
            <a:pPr algn="l" defTabSz="457200">
              <a:defRPr b="0" sz="3300">
                <a:latin typeface="Courier"/>
                <a:ea typeface="Courier"/>
                <a:cs typeface="Courier"/>
                <a:sym typeface="Courier"/>
              </a:defRPr>
            </a:pPr>
            <a:r>
              <a:t>      </a:t>
            </a:r>
            <a:r>
              <a:rPr b="1">
                <a:solidFill>
                  <a:srgbClr val="007020"/>
                </a:solidFill>
              </a:rPr>
              <a:t>return</a:t>
            </a:r>
            <a:r>
              <a:t> </a:t>
            </a:r>
            <a:r>
              <a:rPr>
                <a:solidFill>
                  <a:srgbClr val="666666"/>
                </a:solidFill>
              </a:rPr>
              <a:t>{</a:t>
            </a:r>
          </a:p>
          <a:p>
            <a:pPr algn="l" defTabSz="457200">
              <a:defRPr b="0" i="1" sz="3300">
                <a:solidFill>
                  <a:srgbClr val="60A0B0"/>
                </a:solidFill>
                <a:latin typeface="Courier"/>
                <a:ea typeface="Courier"/>
                <a:cs typeface="Courier"/>
                <a:sym typeface="Courier"/>
              </a:defRPr>
            </a:pPr>
            <a:r>
              <a:rPr i="0">
                <a:solidFill>
                  <a:srgbClr val="000000"/>
                </a:solidFill>
              </a:rPr>
              <a:t>        </a:t>
            </a:r>
            <a:r>
              <a:t>// // because we’ve copied the pointer into</a:t>
            </a:r>
            <a:r>
              <a:rPr sz="6300"/>
              <a:t> </a:t>
            </a:r>
            <a:r>
              <a:rPr>
                <a:solidFill>
                  <a:srgbClr val="666666"/>
                </a:solidFill>
              </a:rPr>
              <a:t>.</a:t>
            </a:r>
            <a:r>
              <a:rPr>
                <a:solidFill>
                  <a:srgbClr val="19177C"/>
                </a:solidFill>
              </a:rPr>
              <a:t>h_</a:t>
            </a:r>
            <a:endParaRPr sz="4176">
              <a:solidFill>
                <a:srgbClr val="000000"/>
              </a:solidFill>
            </a:endParaRPr>
          </a:p>
          <a:p>
            <a:pPr algn="l" defTabSz="457200">
              <a:defRPr b="0" i="1" sz="3300">
                <a:solidFill>
                  <a:srgbClr val="60A0B0"/>
                </a:solidFill>
                <a:latin typeface="Courier"/>
                <a:ea typeface="Courier"/>
                <a:cs typeface="Courier"/>
                <a:sym typeface="Courier"/>
              </a:defRPr>
            </a:pPr>
            <a:r>
              <a:t>        </a:t>
            </a:r>
            <a:r>
              <a:rPr>
                <a:solidFill>
                  <a:srgbClr val="666666"/>
                </a:solidFill>
              </a:rPr>
              <a:t>.</a:t>
            </a:r>
            <a:r>
              <a:rPr>
                <a:solidFill>
                  <a:srgbClr val="19177C"/>
                </a:solidFill>
              </a:rPr>
              <a:t>h_</a:t>
            </a:r>
            <a:r>
              <a:t> </a:t>
            </a:r>
            <a:r>
              <a:rPr>
                <a:solidFill>
                  <a:srgbClr val="666666"/>
                </a:solidFill>
              </a:rPr>
              <a:t>=</a:t>
            </a:r>
            <a:r>
              <a:t> </a:t>
            </a:r>
            <a:r>
              <a:rPr>
                <a:solidFill>
                  <a:srgbClr val="008000"/>
                </a:solidFill>
              </a:rPr>
              <a:t>std::</a:t>
            </a:r>
            <a:r>
              <a:t>coroutine_handle</a:t>
            </a:r>
            <a:r>
              <a:rPr>
                <a:solidFill>
                  <a:srgbClr val="666666"/>
                </a:solidFill>
              </a:rPr>
              <a:t>&lt;</a:t>
            </a:r>
            <a:r>
              <a:rPr>
                <a:solidFill>
                  <a:srgbClr val="902000"/>
                </a:solidFill>
              </a:rPr>
              <a:t>promise_type</a:t>
            </a:r>
            <a:r>
              <a:rPr>
                <a:solidFill>
                  <a:srgbClr val="666666"/>
                </a:solidFill>
              </a:rPr>
              <a:t>&gt;::</a:t>
            </a:r>
            <a:r>
              <a:t>from_promise</a:t>
            </a:r>
            <a:r>
              <a:rPr>
                <a:solidFill>
                  <a:srgbClr val="666666"/>
                </a:solidFill>
              </a:rPr>
              <a:t>(*</a:t>
            </a:r>
            <a:r>
              <a:rPr b="1">
                <a:solidFill>
                  <a:srgbClr val="007020"/>
                </a:solidFill>
              </a:rPr>
              <a:t>this</a:t>
            </a:r>
            <a:r>
              <a:rPr>
                <a:solidFill>
                  <a:srgbClr val="666666"/>
                </a:solidFill>
              </a:rPr>
              <a:t>)</a:t>
            </a:r>
          </a:p>
          <a:p>
            <a:pPr algn="l" defTabSz="457200">
              <a:defRPr b="0" sz="3300">
                <a:latin typeface="Courier"/>
                <a:ea typeface="Courier"/>
                <a:cs typeface="Courier"/>
                <a:sym typeface="Courier"/>
              </a:defRPr>
            </a:pPr>
            <a:r>
              <a:t>      </a:t>
            </a:r>
            <a:r>
              <a:rPr>
                <a:solidFill>
                  <a:srgbClr val="666666"/>
                </a:solidFill>
              </a:rPr>
              <a:t>};</a:t>
            </a:r>
          </a:p>
          <a:p>
            <a:pPr algn="l" defTabSz="457200">
              <a:defRPr b="0" sz="3300">
                <a:latin typeface="Courier"/>
                <a:ea typeface="Courier"/>
                <a:cs typeface="Courier"/>
                <a:sym typeface="Courier"/>
              </a:defRPr>
            </a:pPr>
            <a:r>
              <a:t>    </a:t>
            </a:r>
            <a:r>
              <a:rPr>
                <a:solidFill>
                  <a:srgbClr val="666666"/>
                </a:solidFill>
              </a:rPr>
              <a:t>}</a:t>
            </a:r>
          </a:p>
          <a:p>
            <a:pPr algn="l" defTabSz="457200">
              <a:defRPr b="0" sz="3300">
                <a:latin typeface="Courier"/>
                <a:ea typeface="Courier"/>
                <a:cs typeface="Courier"/>
                <a:sym typeface="Courier"/>
              </a:defRPr>
            </a:pPr>
            <a:r>
              <a:t>    </a:t>
            </a:r>
            <a:r>
              <a:rPr>
                <a:solidFill>
                  <a:srgbClr val="008000"/>
                </a:solidFill>
              </a:rPr>
              <a:t>std::</a:t>
            </a:r>
            <a:r>
              <a:t>suspend_never</a:t>
            </a:r>
            <a:r>
              <a:rPr>
                <a:solidFill>
                  <a:srgbClr val="666666"/>
                </a:solidFill>
              </a:rPr>
              <a:t> </a:t>
            </a:r>
            <a:r>
              <a:t>initial_suspend</a:t>
            </a:r>
            <a:r>
              <a:rPr>
                <a:solidFill>
                  <a:srgbClr val="666666"/>
                </a:solidFill>
              </a:rPr>
              <a:t>()</a:t>
            </a:r>
            <a:r>
              <a:t> </a:t>
            </a:r>
            <a:r>
              <a:rPr>
                <a:solidFill>
                  <a:srgbClr val="666666"/>
                </a:solidFill>
              </a:rPr>
              <a:t>{</a:t>
            </a:r>
            <a:r>
              <a:t> </a:t>
            </a:r>
            <a:r>
              <a:rPr b="1">
                <a:solidFill>
                  <a:srgbClr val="007020"/>
                </a:solidFill>
              </a:rPr>
              <a:t>return</a:t>
            </a:r>
            <a:r>
              <a:t> </a:t>
            </a:r>
            <a:r>
              <a:rPr>
                <a:solidFill>
                  <a:srgbClr val="666666"/>
                </a:solidFill>
              </a:rPr>
              <a:t>{};</a:t>
            </a:r>
            <a:r>
              <a:t> </a:t>
            </a:r>
            <a:r>
              <a:rPr>
                <a:solidFill>
                  <a:srgbClr val="666666"/>
                </a:solidFill>
              </a:rPr>
              <a:t>}</a:t>
            </a:r>
          </a:p>
          <a:p>
            <a:pPr algn="l" defTabSz="457200">
              <a:defRPr b="0" sz="3300">
                <a:latin typeface="Courier"/>
                <a:ea typeface="Courier"/>
                <a:cs typeface="Courier"/>
                <a:sym typeface="Courier"/>
              </a:defRPr>
            </a:pPr>
            <a:r>
              <a:t>    </a:t>
            </a:r>
            <a:r>
              <a:rPr>
                <a:solidFill>
                  <a:srgbClr val="008000"/>
                </a:solidFill>
              </a:rPr>
              <a:t>std::</a:t>
            </a:r>
            <a:r>
              <a:t>suspend_never</a:t>
            </a:r>
            <a:r>
              <a:rPr>
                <a:solidFill>
                  <a:srgbClr val="666666"/>
                </a:solidFill>
              </a:rPr>
              <a:t> </a:t>
            </a:r>
            <a:r>
              <a:t>final_suspend</a:t>
            </a:r>
            <a:r>
              <a:rPr>
                <a:solidFill>
                  <a:srgbClr val="666666"/>
                </a:solidFill>
              </a:rPr>
              <a:t>()</a:t>
            </a:r>
            <a:r>
              <a:t> </a:t>
            </a:r>
            <a:r>
              <a:rPr b="1">
                <a:solidFill>
                  <a:srgbClr val="007020"/>
                </a:solidFill>
              </a:rPr>
              <a:t>noexcept</a:t>
            </a:r>
            <a:r>
              <a:t> </a:t>
            </a:r>
            <a:r>
              <a:rPr>
                <a:solidFill>
                  <a:srgbClr val="666666"/>
                </a:solidFill>
              </a:rPr>
              <a:t>{</a:t>
            </a:r>
            <a:r>
              <a:t> </a:t>
            </a:r>
            <a:r>
              <a:rPr b="1">
                <a:solidFill>
                  <a:srgbClr val="007020"/>
                </a:solidFill>
              </a:rPr>
              <a:t>return</a:t>
            </a:r>
            <a:r>
              <a:t> </a:t>
            </a:r>
            <a:r>
              <a:rPr>
                <a:solidFill>
                  <a:srgbClr val="666666"/>
                </a:solidFill>
              </a:rPr>
              <a:t>{};</a:t>
            </a:r>
            <a:r>
              <a:t> </a:t>
            </a:r>
            <a:r>
              <a:rPr>
                <a:solidFill>
                  <a:srgbClr val="666666"/>
                </a:solidFill>
              </a:rPr>
              <a:t>}</a:t>
            </a:r>
          </a:p>
          <a:p>
            <a:pPr algn="l" defTabSz="457200">
              <a:defRPr b="0" sz="3300">
                <a:latin typeface="Courier"/>
                <a:ea typeface="Courier"/>
                <a:cs typeface="Courier"/>
                <a:sym typeface="Courier"/>
              </a:defRPr>
            </a:pPr>
            <a:r>
              <a:t>    </a:t>
            </a:r>
            <a:r>
              <a:rPr>
                <a:solidFill>
                  <a:srgbClr val="902000"/>
                </a:solidFill>
              </a:rPr>
              <a:t>void</a:t>
            </a:r>
            <a:r>
              <a:t> unhandled_exception</a:t>
            </a:r>
            <a:r>
              <a:rPr>
                <a:solidFill>
                  <a:srgbClr val="666666"/>
                </a:solidFill>
              </a:rPr>
              <a:t>()</a:t>
            </a:r>
            <a:r>
              <a:t> </a:t>
            </a:r>
            <a:r>
              <a:rPr>
                <a:solidFill>
                  <a:srgbClr val="666666"/>
                </a:solidFill>
              </a:rPr>
              <a:t>{}</a:t>
            </a:r>
          </a:p>
          <a:p>
            <a:pPr algn="l" defTabSz="457200">
              <a:defRPr b="0" sz="3300">
                <a:latin typeface="Courier"/>
                <a:ea typeface="Courier"/>
                <a:cs typeface="Courier"/>
                <a:sym typeface="Courier"/>
              </a:defRPr>
            </a:pPr>
            <a:r>
              <a:t>  </a:t>
            </a:r>
            <a:r>
              <a:rPr>
                <a:solidFill>
                  <a:srgbClr val="666666"/>
                </a:solidFill>
              </a:rPr>
              <a:t>};</a:t>
            </a:r>
            <a:endParaRPr>
              <a:solidFill>
                <a:srgbClr val="666666"/>
              </a:solidFill>
            </a:endParaRPr>
          </a:p>
          <a:p>
            <a:pPr algn="l" defTabSz="457200">
              <a:defRPr b="0" sz="3300">
                <a:latin typeface="Courier"/>
                <a:ea typeface="Courier"/>
                <a:cs typeface="Courier"/>
                <a:sym typeface="Courier"/>
              </a:defRPr>
            </a:pPr>
            <a:r>
              <a:t> </a:t>
            </a:r>
            <a:r>
              <a:rPr>
                <a:solidFill>
                  <a:srgbClr val="008000"/>
                </a:solidFill>
              </a:rPr>
              <a:t>std::</a:t>
            </a:r>
            <a:r>
              <a:t>coroutine_handle</a:t>
            </a:r>
            <a:r>
              <a:rPr>
                <a:solidFill>
                  <a:srgbClr val="666666"/>
                </a:solidFill>
              </a:rPr>
              <a:t>&lt;</a:t>
            </a:r>
            <a:r>
              <a:rPr>
                <a:solidFill>
                  <a:srgbClr val="902000"/>
                </a:solidFill>
              </a:rPr>
              <a:t>promise_type</a:t>
            </a:r>
            <a:r>
              <a:rPr>
                <a:solidFill>
                  <a:srgbClr val="666666"/>
                </a:solidFill>
              </a:rPr>
              <a:t>&gt;</a:t>
            </a:r>
            <a:r>
              <a:t> </a:t>
            </a:r>
            <a:r>
              <a:rPr>
                <a:solidFill>
                  <a:srgbClr val="19177C"/>
                </a:solidFill>
              </a:rPr>
              <a:t>h_</a:t>
            </a:r>
            <a:r>
              <a:rPr>
                <a:solidFill>
                  <a:srgbClr val="666666"/>
                </a:solidFill>
              </a:rPr>
              <a:t>;</a:t>
            </a:r>
          </a:p>
          <a:p>
            <a:pPr algn="l" defTabSz="457200">
              <a:defRPr b="0" sz="3300">
                <a:latin typeface="Courier"/>
                <a:ea typeface="Courier"/>
                <a:cs typeface="Courier"/>
                <a:sym typeface="Courier"/>
              </a:defRPr>
            </a:pPr>
            <a:r>
              <a:t>  </a:t>
            </a:r>
            <a:r>
              <a:rPr b="1">
                <a:solidFill>
                  <a:srgbClr val="007020"/>
                </a:solidFill>
              </a:rPr>
              <a:t>operator</a:t>
            </a:r>
            <a:r>
              <a:t> </a:t>
            </a:r>
            <a:r>
              <a:rPr>
                <a:solidFill>
                  <a:srgbClr val="008000"/>
                </a:solidFill>
              </a:rPr>
              <a:t>std::</a:t>
            </a:r>
            <a:r>
              <a:t>coroutine_handle</a:t>
            </a:r>
            <a:r>
              <a:rPr>
                <a:solidFill>
                  <a:srgbClr val="666666"/>
                </a:solidFill>
              </a:rPr>
              <a:t>&lt;</a:t>
            </a:r>
            <a:r>
              <a:rPr>
                <a:solidFill>
                  <a:srgbClr val="902000"/>
                </a:solidFill>
              </a:rPr>
              <a:t>promise_type</a:t>
            </a:r>
            <a:r>
              <a:rPr>
                <a:solidFill>
                  <a:srgbClr val="666666"/>
                </a:solidFill>
              </a:rPr>
              <a:t>&gt;()</a:t>
            </a:r>
            <a:r>
              <a:t> </a:t>
            </a:r>
            <a:r>
              <a:rPr>
                <a:solidFill>
                  <a:srgbClr val="7D9029"/>
                </a:solidFill>
              </a:rPr>
              <a:t>const</a:t>
            </a:r>
            <a:r>
              <a:t> </a:t>
            </a:r>
            <a:r>
              <a:rPr>
                <a:solidFill>
                  <a:srgbClr val="666666"/>
                </a:solidFill>
              </a:rPr>
              <a:t>{</a:t>
            </a:r>
            <a:r>
              <a:t> </a:t>
            </a:r>
            <a:r>
              <a:rPr b="1">
                <a:solidFill>
                  <a:srgbClr val="007020"/>
                </a:solidFill>
              </a:rPr>
              <a:t>return</a:t>
            </a:r>
            <a:r>
              <a:t> </a:t>
            </a:r>
            <a:r>
              <a:rPr>
                <a:solidFill>
                  <a:srgbClr val="19177C"/>
                </a:solidFill>
              </a:rPr>
              <a:t>h_</a:t>
            </a:r>
            <a:r>
              <a:rPr>
                <a:solidFill>
                  <a:srgbClr val="666666"/>
                </a:solidFill>
              </a:rPr>
              <a:t>;</a:t>
            </a:r>
            <a:r>
              <a:t> </a:t>
            </a:r>
            <a:r>
              <a:rPr>
                <a:solidFill>
                  <a:srgbClr val="666666"/>
                </a:solidFill>
              </a:rPr>
              <a:t>}</a:t>
            </a:r>
          </a:p>
          <a:p>
            <a:pPr algn="l" defTabSz="457200">
              <a:defRPr b="0" i="1" sz="3300">
                <a:solidFill>
                  <a:srgbClr val="60A0B0"/>
                </a:solidFill>
                <a:latin typeface="Courier"/>
                <a:ea typeface="Courier"/>
                <a:cs typeface="Courier"/>
                <a:sym typeface="Courier"/>
              </a:defRPr>
            </a:pPr>
            <a:r>
              <a:rPr i="0">
                <a:solidFill>
                  <a:srgbClr val="000000"/>
                </a:solidFill>
              </a:rPr>
              <a:t>  </a:t>
            </a:r>
            <a:r>
              <a:t>// A coroutine_handle&lt;promise_type&gt; converts to coroutine_handle&lt;&gt;</a:t>
            </a:r>
            <a:endParaRPr i="0">
              <a:solidFill>
                <a:srgbClr val="000000"/>
              </a:solidFill>
            </a:endParaRPr>
          </a:p>
          <a:p>
            <a:pPr algn="l" defTabSz="457200">
              <a:defRPr b="0" sz="3300">
                <a:latin typeface="Courier"/>
                <a:ea typeface="Courier"/>
                <a:cs typeface="Courier"/>
                <a:sym typeface="Courier"/>
              </a:defRPr>
            </a:pPr>
            <a:r>
              <a:t>  </a:t>
            </a:r>
            <a:r>
              <a:rPr b="1">
                <a:solidFill>
                  <a:srgbClr val="007020"/>
                </a:solidFill>
              </a:rPr>
              <a:t>operator</a:t>
            </a:r>
            <a:r>
              <a:t> </a:t>
            </a:r>
            <a:r>
              <a:rPr>
                <a:solidFill>
                  <a:srgbClr val="008000"/>
                </a:solidFill>
              </a:rPr>
              <a:t>std::</a:t>
            </a:r>
            <a:r>
              <a:t>coroutine_handle</a:t>
            </a:r>
            <a:r>
              <a:rPr>
                <a:solidFill>
                  <a:srgbClr val="666666"/>
                </a:solidFill>
              </a:rPr>
              <a:t>&lt;&gt;()</a:t>
            </a:r>
            <a:r>
              <a:t> </a:t>
            </a:r>
            <a:r>
              <a:rPr>
                <a:solidFill>
                  <a:srgbClr val="7D9029"/>
                </a:solidFill>
              </a:rPr>
              <a:t>const</a:t>
            </a:r>
            <a:r>
              <a:t> </a:t>
            </a:r>
            <a:r>
              <a:rPr>
                <a:solidFill>
                  <a:srgbClr val="666666"/>
                </a:solidFill>
              </a:rPr>
              <a:t>{</a:t>
            </a:r>
            <a:r>
              <a:t> </a:t>
            </a:r>
            <a:r>
              <a:rPr b="1">
                <a:solidFill>
                  <a:srgbClr val="007020"/>
                </a:solidFill>
              </a:rPr>
              <a:t>return</a:t>
            </a:r>
            <a:r>
              <a:t> </a:t>
            </a:r>
            <a:r>
              <a:rPr>
                <a:solidFill>
                  <a:srgbClr val="19177C"/>
                </a:solidFill>
              </a:rPr>
              <a:t>h_</a:t>
            </a:r>
            <a:r>
              <a:rPr>
                <a:solidFill>
                  <a:srgbClr val="666666"/>
                </a:solidFill>
              </a:rPr>
              <a:t>;</a:t>
            </a:r>
            <a:r>
              <a:t> </a:t>
            </a:r>
            <a:r>
              <a:rPr>
                <a:solidFill>
                  <a:srgbClr val="666666"/>
                </a:solidFill>
              </a:rPr>
              <a:t>}</a:t>
            </a:r>
          </a:p>
          <a:p>
            <a:pPr algn="l" defTabSz="457200">
              <a:defRPr b="0" sz="3300">
                <a:solidFill>
                  <a:srgbClr val="666666"/>
                </a:solidFill>
                <a:latin typeface="Courier"/>
                <a:ea typeface="Courier"/>
                <a:cs typeface="Courier"/>
                <a:sym typeface="Courier"/>
              </a:defRPr>
            </a:pPr>
            <a:r>
              <a:t>};</a:t>
            </a:r>
            <a:endParaRPr>
              <a:solidFill>
                <a:srgbClr val="000000"/>
              </a:solidFill>
            </a:endParaRPr>
          </a:p>
          <a:p>
            <a:pPr algn="l" defTabSz="457200">
              <a:defRPr b="0" sz="1150">
                <a:solidFill>
                  <a:srgbClr val="666666"/>
                </a:solidFill>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3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9" name="Coroutine"/>
          <p:cNvSpPr txBox="1"/>
          <p:nvPr>
            <p:ph type="title"/>
          </p:nvPr>
        </p:nvSpPr>
        <p:spPr>
          <a:prstGeom prst="rect">
            <a:avLst/>
          </a:prstGeom>
        </p:spPr>
        <p:txBody>
          <a:bodyPr/>
          <a:lstStyle/>
          <a:p>
            <a:pPr/>
            <a:r>
              <a:t>Coroutine</a:t>
            </a:r>
          </a:p>
        </p:txBody>
      </p:sp>
      <p:sp>
        <p:nvSpPr>
          <p:cNvPr id="128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281" name="we no longer need our awaiter to save the coroutine handle (as we’ve already put the handle into the…"/>
          <p:cNvSpPr txBox="1"/>
          <p:nvPr/>
        </p:nvSpPr>
        <p:spPr>
          <a:xfrm>
            <a:off x="1522387" y="2410043"/>
            <a:ext cx="19907574" cy="107755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3500">
                <a:solidFill>
                  <a:srgbClr val="444444"/>
                </a:solidFill>
                <a:latin typeface="Helvetica"/>
                <a:ea typeface="Helvetica"/>
                <a:cs typeface="Helvetica"/>
                <a:sym typeface="Helvetica"/>
              </a:defRPr>
            </a:pPr>
            <a:r>
              <a:t>we no longer need our awaiter to save the coroutine handle (as we’ve already put the handle into the</a:t>
            </a:r>
          </a:p>
          <a:p>
            <a:pPr algn="l" defTabSz="457200">
              <a:defRPr b="0" sz="3500">
                <a:solidFill>
                  <a:srgbClr val="444444"/>
                </a:solidFill>
                <a:latin typeface="Helvetica"/>
                <a:ea typeface="Helvetica"/>
                <a:cs typeface="Helvetica"/>
                <a:sym typeface="Helvetica"/>
              </a:defRPr>
            </a:pPr>
            <a:r>
              <a:t> return object), we just run </a:t>
            </a:r>
            <a:r>
              <a:rPr sz="3459">
                <a:solidFill>
                  <a:srgbClr val="0645AD"/>
                </a:solidFill>
                <a:latin typeface="Courier"/>
                <a:ea typeface="Courier"/>
                <a:cs typeface="Courier"/>
                <a:sym typeface="Courier"/>
                <a:hlinkClick r:id="rId2" invalidUrl="" action="" tgtFrame="" tooltip="" history="1" highlightClick="0" endSnd="0"/>
              </a:rPr>
              <a:t>co_await std::suspend_always{}</a:t>
            </a:r>
            <a:r>
              <a:t>.</a:t>
            </a:r>
          </a:p>
          <a:p>
            <a:pPr algn="l" defTabSz="457200">
              <a:defRPr sz="3300">
                <a:latin typeface="Courier"/>
                <a:ea typeface="Courier"/>
                <a:cs typeface="Courier"/>
                <a:sym typeface="Courier"/>
              </a:defRPr>
            </a:pPr>
            <a:r>
              <a:t>ReturnObject2</a:t>
            </a:r>
          </a:p>
          <a:p>
            <a:pPr algn="l" defTabSz="457200">
              <a:defRPr sz="3300">
                <a:latin typeface="Courier"/>
                <a:ea typeface="Courier"/>
                <a:cs typeface="Courier"/>
                <a:sym typeface="Courier"/>
              </a:defRPr>
            </a:pPr>
            <a:r>
              <a:t>counter2</a:t>
            </a:r>
            <a:r>
              <a:rPr>
                <a:solidFill>
                  <a:srgbClr val="666666"/>
                </a:solidFill>
              </a:rPr>
              <a:t>() </a:t>
            </a:r>
            <a:r>
              <a:t>{</a:t>
            </a:r>
          </a:p>
          <a:p>
            <a:pPr algn="l" defTabSz="457200">
              <a:defRPr b="0" sz="3300">
                <a:solidFill>
                  <a:srgbClr val="902000"/>
                </a:solidFill>
                <a:latin typeface="Courier"/>
                <a:ea typeface="Courier"/>
                <a:cs typeface="Courier"/>
                <a:sym typeface="Courier"/>
              </a:defRPr>
            </a:pPr>
            <a:r>
              <a:rPr>
                <a:solidFill>
                  <a:srgbClr val="000000"/>
                </a:solidFill>
              </a:rPr>
              <a:t>  </a:t>
            </a:r>
            <a:r>
              <a:rPr b="1">
                <a:solidFill>
                  <a:srgbClr val="007020"/>
                </a:solidFill>
              </a:rPr>
              <a:t>for</a:t>
            </a:r>
            <a:r>
              <a:rPr>
                <a:solidFill>
                  <a:srgbClr val="000000"/>
                </a:solidFill>
              </a:rPr>
              <a:t> </a:t>
            </a:r>
            <a:r>
              <a:rPr>
                <a:solidFill>
                  <a:srgbClr val="666666"/>
                </a:solidFill>
              </a:rPr>
              <a:t>(</a:t>
            </a:r>
            <a:r>
              <a:t>unsigned</a:t>
            </a:r>
            <a:r>
              <a:rPr>
                <a:solidFill>
                  <a:srgbClr val="000000"/>
                </a:solidFill>
              </a:rPr>
              <a:t> i </a:t>
            </a:r>
            <a:r>
              <a:rPr>
                <a:solidFill>
                  <a:srgbClr val="666666"/>
                </a:solidFill>
              </a:rPr>
              <a:t>=</a:t>
            </a:r>
            <a:r>
              <a:rPr>
                <a:solidFill>
                  <a:srgbClr val="000000"/>
                </a:solidFill>
              </a:rPr>
              <a:t> </a:t>
            </a:r>
            <a:r>
              <a:rPr>
                <a:solidFill>
                  <a:srgbClr val="40A070"/>
                </a:solidFill>
              </a:rPr>
              <a:t>0</a:t>
            </a:r>
            <a:r>
              <a:rPr>
                <a:solidFill>
                  <a:srgbClr val="666666"/>
                </a:solidFill>
              </a:rPr>
              <a:t>;;</a:t>
            </a:r>
            <a:r>
              <a:rPr>
                <a:solidFill>
                  <a:srgbClr val="000000"/>
                </a:solidFill>
              </a:rPr>
              <a:t> </a:t>
            </a:r>
            <a:r>
              <a:rPr>
                <a:solidFill>
                  <a:srgbClr val="666666"/>
                </a:solidFill>
              </a:rPr>
              <a:t>++</a:t>
            </a:r>
            <a:r>
              <a:rPr>
                <a:solidFill>
                  <a:srgbClr val="000000"/>
                </a:solidFill>
              </a:rPr>
              <a:t>i</a:t>
            </a:r>
            <a:r>
              <a:rPr>
                <a:solidFill>
                  <a:srgbClr val="666666"/>
                </a:solidFill>
              </a:rPr>
              <a:t>)</a:t>
            </a:r>
            <a:r>
              <a:rPr>
                <a:solidFill>
                  <a:srgbClr val="000000"/>
                </a:solidFill>
              </a:rPr>
              <a:t> </a:t>
            </a:r>
            <a:r>
              <a:rPr>
                <a:solidFill>
                  <a:srgbClr val="666666"/>
                </a:solidFill>
              </a:rPr>
              <a:t>{</a:t>
            </a:r>
            <a:endParaRPr>
              <a:solidFill>
                <a:srgbClr val="000000"/>
              </a:solidFill>
            </a:endParaRPr>
          </a:p>
          <a:p>
            <a:pPr algn="l" defTabSz="457200">
              <a:defRPr b="0" sz="3300">
                <a:latin typeface="Courier"/>
                <a:ea typeface="Courier"/>
                <a:cs typeface="Courier"/>
                <a:sym typeface="Courier"/>
              </a:defRPr>
            </a:pPr>
            <a:r>
              <a:t>    </a:t>
            </a:r>
            <a:r>
              <a:rPr b="1">
                <a:solidFill>
                  <a:srgbClr val="007020"/>
                </a:solidFill>
              </a:rPr>
              <a:t>co_await</a:t>
            </a:r>
            <a:r>
              <a:t> </a:t>
            </a:r>
            <a:r>
              <a:rPr>
                <a:solidFill>
                  <a:srgbClr val="008000"/>
                </a:solidFill>
              </a:rPr>
              <a:t>std::</a:t>
            </a:r>
            <a:r>
              <a:t>suspend_always</a:t>
            </a:r>
            <a:r>
              <a:rPr>
                <a:solidFill>
                  <a:srgbClr val="666666"/>
                </a:solidFill>
              </a:rPr>
              <a:t>{};</a:t>
            </a:r>
          </a:p>
          <a:p>
            <a:pPr algn="l" defTabSz="457200">
              <a:defRPr b="0" sz="3300">
                <a:solidFill>
                  <a:srgbClr val="4070A0"/>
                </a:solidFill>
                <a:latin typeface="Courier"/>
                <a:ea typeface="Courier"/>
                <a:cs typeface="Courier"/>
                <a:sym typeface="Courier"/>
              </a:defRPr>
            </a:pPr>
            <a:r>
              <a:rPr>
                <a:solidFill>
                  <a:srgbClr val="000000"/>
                </a:solidFill>
              </a:rPr>
              <a:t>    </a:t>
            </a:r>
            <a:r>
              <a:rPr>
                <a:solidFill>
                  <a:srgbClr val="008000"/>
                </a:solidFill>
              </a:rPr>
              <a:t>std::</a:t>
            </a:r>
            <a:r>
              <a:rPr>
                <a:solidFill>
                  <a:srgbClr val="000000"/>
                </a:solidFill>
              </a:rPr>
              <a:t>cout</a:t>
            </a:r>
            <a:r>
              <a:rPr>
                <a:solidFill>
                  <a:srgbClr val="666666"/>
                </a:solidFill>
              </a:rPr>
              <a:t> &lt;&lt;</a:t>
            </a:r>
            <a:r>
              <a:rPr>
                <a:solidFill>
                  <a:srgbClr val="000000"/>
                </a:solidFill>
              </a:rPr>
              <a:t> </a:t>
            </a:r>
            <a:r>
              <a:t>"counter2: "</a:t>
            </a:r>
            <a:r>
              <a:rPr>
                <a:solidFill>
                  <a:srgbClr val="000000"/>
                </a:solidFill>
              </a:rPr>
              <a:t> </a:t>
            </a:r>
            <a:r>
              <a:rPr>
                <a:solidFill>
                  <a:srgbClr val="666666"/>
                </a:solidFill>
              </a:rPr>
              <a:t>&lt;&lt;</a:t>
            </a:r>
            <a:r>
              <a:rPr>
                <a:solidFill>
                  <a:srgbClr val="000000"/>
                </a:solidFill>
              </a:rPr>
              <a:t> i </a:t>
            </a:r>
            <a:r>
              <a:rPr>
                <a:solidFill>
                  <a:srgbClr val="666666"/>
                </a:solidFill>
              </a:rPr>
              <a:t>&lt;&lt;</a:t>
            </a:r>
            <a:r>
              <a:rPr>
                <a:solidFill>
                  <a:srgbClr val="000000"/>
                </a:solidFill>
              </a:rPr>
              <a:t> </a:t>
            </a:r>
            <a:r>
              <a:rPr>
                <a:solidFill>
                  <a:srgbClr val="008000"/>
                </a:solidFill>
              </a:rPr>
              <a:t>std::</a:t>
            </a:r>
            <a:r>
              <a:rPr>
                <a:solidFill>
                  <a:srgbClr val="000000"/>
                </a:solidFill>
              </a:rPr>
              <a:t>endl</a:t>
            </a:r>
            <a:r>
              <a:rPr>
                <a:solidFill>
                  <a:srgbClr val="666666"/>
                </a:solidFill>
              </a:rPr>
              <a:t>;</a:t>
            </a:r>
            <a:endParaRPr>
              <a:solidFill>
                <a:srgbClr val="000000"/>
              </a:solidFill>
            </a:endParaRPr>
          </a:p>
          <a:p>
            <a:pPr algn="l" defTabSz="457200">
              <a:defRPr b="0" sz="3300">
                <a:latin typeface="Courier"/>
                <a:ea typeface="Courier"/>
                <a:cs typeface="Courier"/>
                <a:sym typeface="Courier"/>
              </a:defRPr>
            </a:pPr>
            <a:r>
              <a:t>  </a:t>
            </a:r>
            <a:r>
              <a:rPr>
                <a:solidFill>
                  <a:srgbClr val="666666"/>
                </a:solidFill>
              </a:rPr>
              <a:t>}</a:t>
            </a:r>
          </a:p>
          <a:p>
            <a:pPr algn="l" defTabSz="457200">
              <a:defRPr b="0" sz="3300">
                <a:solidFill>
                  <a:srgbClr val="666666"/>
                </a:solidFill>
                <a:latin typeface="Courier"/>
                <a:ea typeface="Courier"/>
                <a:cs typeface="Courier"/>
                <a:sym typeface="Courier"/>
              </a:defRPr>
            </a:pPr>
            <a:r>
              <a:t>}</a:t>
            </a:r>
            <a:endParaRPr>
              <a:solidFill>
                <a:srgbClr val="000000"/>
              </a:solidFill>
            </a:endParaRPr>
          </a:p>
          <a:p>
            <a:pPr algn="l" defTabSz="457200">
              <a:defRPr b="0" sz="3300">
                <a:solidFill>
                  <a:srgbClr val="902000"/>
                </a:solidFill>
                <a:latin typeface="Courier"/>
                <a:ea typeface="Courier"/>
                <a:cs typeface="Courier"/>
                <a:sym typeface="Courier"/>
              </a:defRPr>
            </a:pPr>
            <a:r>
              <a:t>void</a:t>
            </a:r>
            <a:r>
              <a:rPr>
                <a:solidFill>
                  <a:srgbClr val="000000"/>
                </a:solidFill>
              </a:rPr>
              <a:t> </a:t>
            </a:r>
            <a:r>
              <a:t>main2</a:t>
            </a:r>
            <a:r>
              <a:rPr>
                <a:solidFill>
                  <a:srgbClr val="666666"/>
                </a:solidFill>
              </a:rPr>
              <a:t>() </a:t>
            </a:r>
            <a:r>
              <a:t>{</a:t>
            </a:r>
          </a:p>
          <a:p>
            <a:pPr algn="l" defTabSz="457200">
              <a:defRPr b="0" sz="3300">
                <a:solidFill>
                  <a:srgbClr val="666666"/>
                </a:solidFill>
                <a:latin typeface="Courier"/>
                <a:ea typeface="Courier"/>
                <a:cs typeface="Courier"/>
                <a:sym typeface="Courier"/>
              </a:defRPr>
            </a:pPr>
            <a:r>
              <a:t>//  note that the return object goes out of scope and is destroyed</a:t>
            </a:r>
          </a:p>
          <a:p>
            <a:pPr algn="l" defTabSz="457200">
              <a:defRPr b="0" sz="3300">
                <a:solidFill>
                  <a:srgbClr val="666666"/>
                </a:solidFill>
                <a:latin typeface="Courier"/>
                <a:ea typeface="Courier"/>
                <a:cs typeface="Courier"/>
                <a:sym typeface="Courier"/>
              </a:defRPr>
            </a:pPr>
            <a:r>
              <a:t>// because we’ve copied the pointer into</a:t>
            </a:r>
            <a:r>
              <a:rPr sz="6300"/>
              <a:t> </a:t>
            </a:r>
            <a:r>
              <a:rPr sz="4176">
                <a:solidFill>
                  <a:srgbClr val="000000"/>
                </a:solidFill>
              </a:rPr>
              <a:t>h</a:t>
            </a:r>
            <a:endParaRPr sz="6300">
              <a:solidFill>
                <a:srgbClr val="000000"/>
              </a:solidFill>
            </a:endParaRPr>
          </a:p>
          <a:p>
            <a:pPr algn="l" defTabSz="457200">
              <a:defRPr b="0" sz="3300">
                <a:latin typeface="Courier"/>
                <a:ea typeface="Courier"/>
                <a:cs typeface="Courier"/>
                <a:sym typeface="Courier"/>
              </a:defRPr>
            </a:pPr>
            <a:r>
              <a:t>  </a:t>
            </a:r>
            <a:r>
              <a:rPr>
                <a:solidFill>
                  <a:srgbClr val="008000"/>
                </a:solidFill>
              </a:rPr>
              <a:t>std::</a:t>
            </a:r>
            <a:r>
              <a:t>coroutine_handle</a:t>
            </a:r>
            <a:r>
              <a:rPr>
                <a:solidFill>
                  <a:srgbClr val="666666"/>
                </a:solidFill>
              </a:rPr>
              <a:t>&lt;&gt;</a:t>
            </a:r>
            <a:r>
              <a:t> h </a:t>
            </a:r>
            <a:r>
              <a:rPr>
                <a:solidFill>
                  <a:srgbClr val="666666"/>
                </a:solidFill>
              </a:rPr>
              <a:t>=</a:t>
            </a:r>
            <a:r>
              <a:t> counter2</a:t>
            </a:r>
            <a:r>
              <a:rPr>
                <a:solidFill>
                  <a:srgbClr val="666666"/>
                </a:solidFill>
              </a:rPr>
              <a:t>();</a:t>
            </a:r>
            <a:endParaRPr>
              <a:solidFill>
                <a:srgbClr val="666666"/>
              </a:solidFill>
            </a:endParaRPr>
          </a:p>
          <a:p>
            <a:pPr algn="l" defTabSz="457200">
              <a:defRPr b="0" sz="3300">
                <a:solidFill>
                  <a:srgbClr val="007020"/>
                </a:solidFill>
                <a:latin typeface="Courier"/>
                <a:ea typeface="Courier"/>
                <a:cs typeface="Courier"/>
                <a:sym typeface="Courier"/>
              </a:defRPr>
            </a:pPr>
            <a:r>
              <a:rPr>
                <a:solidFill>
                  <a:srgbClr val="000000"/>
                </a:solidFill>
              </a:rPr>
              <a:t>  </a:t>
            </a:r>
            <a:r>
              <a:rPr b="1"/>
              <a:t>for</a:t>
            </a:r>
            <a:r>
              <a:rPr>
                <a:solidFill>
                  <a:srgbClr val="000000"/>
                </a:solidFill>
              </a:rPr>
              <a:t> </a:t>
            </a:r>
            <a:r>
              <a:rPr>
                <a:solidFill>
                  <a:srgbClr val="666666"/>
                </a:solidFill>
              </a:rPr>
              <a:t>(</a:t>
            </a:r>
            <a:r>
              <a:rPr>
                <a:solidFill>
                  <a:srgbClr val="902000"/>
                </a:solidFill>
              </a:rPr>
              <a:t>int</a:t>
            </a:r>
            <a:r>
              <a:rPr>
                <a:solidFill>
                  <a:srgbClr val="000000"/>
                </a:solidFill>
              </a:rPr>
              <a:t> i </a:t>
            </a:r>
            <a:r>
              <a:rPr>
                <a:solidFill>
                  <a:srgbClr val="666666"/>
                </a:solidFill>
              </a:rPr>
              <a:t>=</a:t>
            </a:r>
            <a:r>
              <a:rPr>
                <a:solidFill>
                  <a:srgbClr val="000000"/>
                </a:solidFill>
              </a:rPr>
              <a:t> </a:t>
            </a:r>
            <a:r>
              <a:rPr>
                <a:solidFill>
                  <a:srgbClr val="40A070"/>
                </a:solidFill>
              </a:rPr>
              <a:t>0</a:t>
            </a:r>
            <a:r>
              <a:rPr>
                <a:solidFill>
                  <a:srgbClr val="666666"/>
                </a:solidFill>
              </a:rPr>
              <a:t>;</a:t>
            </a:r>
            <a:r>
              <a:rPr>
                <a:solidFill>
                  <a:srgbClr val="000000"/>
                </a:solidFill>
              </a:rPr>
              <a:t> i </a:t>
            </a:r>
            <a:r>
              <a:rPr>
                <a:solidFill>
                  <a:srgbClr val="666666"/>
                </a:solidFill>
              </a:rPr>
              <a:t>&lt;</a:t>
            </a:r>
            <a:r>
              <a:rPr>
                <a:solidFill>
                  <a:srgbClr val="000000"/>
                </a:solidFill>
              </a:rPr>
              <a:t> </a:t>
            </a:r>
            <a:r>
              <a:rPr>
                <a:solidFill>
                  <a:srgbClr val="40A070"/>
                </a:solidFill>
              </a:rPr>
              <a:t>3</a:t>
            </a:r>
            <a:r>
              <a:rPr>
                <a:solidFill>
                  <a:srgbClr val="666666"/>
                </a:solidFill>
              </a:rPr>
              <a:t>;</a:t>
            </a:r>
            <a:r>
              <a:rPr>
                <a:solidFill>
                  <a:srgbClr val="000000"/>
                </a:solidFill>
              </a:rPr>
              <a:t> </a:t>
            </a:r>
            <a:r>
              <a:rPr>
                <a:solidFill>
                  <a:srgbClr val="666666"/>
                </a:solidFill>
              </a:rPr>
              <a:t>++</a:t>
            </a:r>
            <a:r>
              <a:rPr>
                <a:solidFill>
                  <a:srgbClr val="000000"/>
                </a:solidFill>
              </a:rPr>
              <a:t>i</a:t>
            </a:r>
            <a:r>
              <a:rPr>
                <a:solidFill>
                  <a:srgbClr val="666666"/>
                </a:solidFill>
              </a:rPr>
              <a:t>)</a:t>
            </a:r>
            <a:r>
              <a:rPr>
                <a:solidFill>
                  <a:srgbClr val="000000"/>
                </a:solidFill>
              </a:rPr>
              <a:t> </a:t>
            </a:r>
            <a:r>
              <a:rPr>
                <a:solidFill>
                  <a:srgbClr val="666666"/>
                </a:solidFill>
              </a:rPr>
              <a:t>{</a:t>
            </a:r>
            <a:endParaRPr>
              <a:solidFill>
                <a:srgbClr val="000000"/>
              </a:solidFill>
            </a:endParaRPr>
          </a:p>
          <a:p>
            <a:pPr algn="l" defTabSz="457200">
              <a:defRPr b="0" sz="3300">
                <a:solidFill>
                  <a:srgbClr val="4070A0"/>
                </a:solidFill>
                <a:latin typeface="Courier"/>
                <a:ea typeface="Courier"/>
                <a:cs typeface="Courier"/>
                <a:sym typeface="Courier"/>
              </a:defRPr>
            </a:pPr>
            <a:r>
              <a:rPr>
                <a:solidFill>
                  <a:srgbClr val="000000"/>
                </a:solidFill>
              </a:rPr>
              <a:t>    </a:t>
            </a:r>
            <a:r>
              <a:rPr>
                <a:solidFill>
                  <a:srgbClr val="008000"/>
                </a:solidFill>
              </a:rPr>
              <a:t>std::</a:t>
            </a:r>
            <a:r>
              <a:rPr>
                <a:solidFill>
                  <a:srgbClr val="000000"/>
                </a:solidFill>
              </a:rPr>
              <a:t>cout</a:t>
            </a:r>
            <a:r>
              <a:rPr>
                <a:solidFill>
                  <a:srgbClr val="666666"/>
                </a:solidFill>
              </a:rPr>
              <a:t> &lt;&lt;</a:t>
            </a:r>
            <a:r>
              <a:rPr>
                <a:solidFill>
                  <a:srgbClr val="000000"/>
                </a:solidFill>
              </a:rPr>
              <a:t> </a:t>
            </a:r>
            <a:r>
              <a:t>"In main2 function\n"</a:t>
            </a:r>
            <a:r>
              <a:rPr>
                <a:solidFill>
                  <a:srgbClr val="666666"/>
                </a:solidFill>
              </a:rPr>
              <a:t>;</a:t>
            </a:r>
            <a:endParaRPr>
              <a:solidFill>
                <a:srgbClr val="000000"/>
              </a:solidFill>
            </a:endParaRPr>
          </a:p>
          <a:p>
            <a:pPr algn="l" defTabSz="457200">
              <a:defRPr b="0" sz="3300">
                <a:latin typeface="Courier"/>
                <a:ea typeface="Courier"/>
                <a:cs typeface="Courier"/>
                <a:sym typeface="Courier"/>
              </a:defRPr>
            </a:pPr>
            <a:r>
              <a:t>    h</a:t>
            </a:r>
            <a:r>
              <a:rPr>
                <a:solidFill>
                  <a:srgbClr val="666666"/>
                </a:solidFill>
              </a:rPr>
              <a:t>();</a:t>
            </a:r>
          </a:p>
          <a:p>
            <a:pPr algn="l" defTabSz="457200">
              <a:defRPr b="0" sz="3300">
                <a:latin typeface="Courier"/>
                <a:ea typeface="Courier"/>
                <a:cs typeface="Courier"/>
                <a:sym typeface="Courier"/>
              </a:defRPr>
            </a:pPr>
            <a:r>
              <a:t>  </a:t>
            </a:r>
            <a:r>
              <a:rPr>
                <a:solidFill>
                  <a:srgbClr val="666666"/>
                </a:solidFill>
              </a:rPr>
              <a:t>}</a:t>
            </a:r>
          </a:p>
          <a:p>
            <a:pPr algn="l" defTabSz="457200">
              <a:defRPr b="0" sz="3300">
                <a:latin typeface="Courier"/>
                <a:ea typeface="Courier"/>
                <a:cs typeface="Courier"/>
                <a:sym typeface="Courier"/>
              </a:defRPr>
            </a:pPr>
            <a:r>
              <a:t>  h</a:t>
            </a:r>
            <a:r>
              <a:rPr>
                <a:solidFill>
                  <a:srgbClr val="666666"/>
                </a:solidFill>
              </a:rPr>
              <a:t>.</a:t>
            </a:r>
            <a:r>
              <a:t>destroy</a:t>
            </a:r>
            <a:r>
              <a:rPr>
                <a:solidFill>
                  <a:srgbClr val="666666"/>
                </a:solidFill>
              </a:rPr>
              <a:t>();</a:t>
            </a:r>
          </a:p>
          <a:p>
            <a:pPr algn="l" defTabSz="457200">
              <a:defRPr b="0" sz="3300">
                <a:solidFill>
                  <a:srgbClr val="666666"/>
                </a:solidFill>
                <a:latin typeface="Courier"/>
                <a:ea typeface="Courier"/>
                <a:cs typeface="Courier"/>
                <a:sym typeface="Courier"/>
              </a:defRPr>
            </a:pPr>
            <a:r>
              <a:t>}</a:t>
            </a:r>
            <a:endParaRPr>
              <a:solidFill>
                <a:srgbClr val="000000"/>
              </a:solidFill>
            </a:endParaR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functions tuple &amp; POD"/>
          <p:cNvSpPr txBox="1"/>
          <p:nvPr>
            <p:ph type="title"/>
          </p:nvPr>
        </p:nvSpPr>
        <p:spPr>
          <a:prstGeom prst="rect">
            <a:avLst/>
          </a:prstGeom>
        </p:spPr>
        <p:txBody>
          <a:bodyPr/>
          <a:lstStyle/>
          <a:p>
            <a:pPr/>
            <a:r>
              <a:t>functions tuple &amp; POD</a:t>
            </a:r>
          </a:p>
        </p:txBody>
      </p:sp>
      <p:sp>
        <p:nvSpPr>
          <p:cNvPr id="245" name="#include &lt;tuple&gt;…"/>
          <p:cNvSpPr txBox="1"/>
          <p:nvPr>
            <p:ph type="body" idx="1"/>
          </p:nvPr>
        </p:nvSpPr>
        <p:spPr>
          <a:prstGeom prst="rect">
            <a:avLst/>
          </a:prstGeom>
        </p:spPr>
        <p:txBody>
          <a:bodyPr/>
          <a:lstStyle/>
          <a:p>
            <a:pPr marL="0" indent="0" defTabSz="388620">
              <a:spcBef>
                <a:spcPts val="0"/>
              </a:spcBef>
              <a:buSzTx/>
              <a:buNone/>
              <a:defRPr sz="1190">
                <a:solidFill>
                  <a:srgbClr val="01CFFF"/>
                </a:solidFill>
                <a:latin typeface="Menlo Regular"/>
                <a:ea typeface="Menlo Regular"/>
                <a:cs typeface="Menlo Regular"/>
                <a:sym typeface="Menlo Regular"/>
              </a:defRPr>
            </a:pPr>
            <a:r>
              <a:t>#</a:t>
            </a:r>
            <a:r>
              <a:rPr sz="1870"/>
              <a:t>include &lt;tuple&gt;</a:t>
            </a:r>
            <a:endParaRPr sz="1870">
              <a:solidFill>
                <a:srgbClr val="E6E6E6"/>
              </a:solidFill>
            </a:endParaRPr>
          </a:p>
          <a:p>
            <a:pPr marL="0" indent="0" defTabSz="388620">
              <a:spcBef>
                <a:spcPts val="0"/>
              </a:spcBef>
              <a:buSzTx/>
              <a:buNone/>
              <a:defRPr sz="1870">
                <a:solidFill>
                  <a:srgbClr val="01CFFF"/>
                </a:solidFill>
                <a:latin typeface="Menlo Regular"/>
                <a:ea typeface="Menlo Regular"/>
                <a:cs typeface="Menlo Regular"/>
                <a:sym typeface="Menlo Regular"/>
              </a:defRPr>
            </a:pPr>
            <a:r>
              <a:t>#include &lt;string&gt;</a:t>
            </a:r>
            <a:endParaRPr>
              <a:solidFill>
                <a:srgbClr val="E6E6E6"/>
              </a:solidFill>
            </a:endParaRPr>
          </a:p>
          <a:p>
            <a:pPr marL="0" indent="0" defTabSz="388620">
              <a:spcBef>
                <a:spcPts val="0"/>
              </a:spcBef>
              <a:buSzTx/>
              <a:buNone/>
              <a:defRPr sz="1870">
                <a:solidFill>
                  <a:srgbClr val="01CFFF"/>
                </a:solidFill>
                <a:latin typeface="Menlo Regular"/>
                <a:ea typeface="Menlo Regular"/>
                <a:cs typeface="Menlo Regular"/>
                <a:sym typeface="Menlo Regular"/>
              </a:defRPr>
            </a:pPr>
            <a:r>
              <a:t>#include &lt;iostream&gt;</a:t>
            </a:r>
            <a:endParaRPr>
              <a:solidFill>
                <a:srgbClr val="E6E6E6"/>
              </a:solidFill>
            </a:endParaRPr>
          </a:p>
          <a:p>
            <a:pPr marL="0" indent="0" defTabSz="388620">
              <a:spcBef>
                <a:spcPts val="0"/>
              </a:spcBef>
              <a:buSzTx/>
              <a:buNone/>
              <a:defRPr sz="1870">
                <a:solidFill>
                  <a:srgbClr val="E6E6E6"/>
                </a:solidFill>
                <a:latin typeface="Menlo Regular"/>
                <a:ea typeface="Menlo Regular"/>
                <a:cs typeface="Menlo Regular"/>
                <a:sym typeface="Menlo Regular"/>
              </a:defRPr>
            </a:pPr>
          </a:p>
          <a:p>
            <a:pPr marL="0" indent="0" defTabSz="388620">
              <a:spcBef>
                <a:spcPts val="0"/>
              </a:spcBef>
              <a:buSzTx/>
              <a:buNone/>
              <a:defRPr sz="1870">
                <a:solidFill>
                  <a:srgbClr val="569CD6"/>
                </a:solidFill>
                <a:latin typeface="Menlo Regular"/>
                <a:ea typeface="Menlo Regular"/>
                <a:cs typeface="Menlo Regular"/>
                <a:sym typeface="Menlo Regular"/>
              </a:defRPr>
            </a:pPr>
            <a:r>
              <a:t>using</a:t>
            </a:r>
            <a:r>
              <a:rPr>
                <a:solidFill>
                  <a:srgbClr val="E6E6E6"/>
                </a:solidFill>
              </a:rPr>
              <a:t> </a:t>
            </a:r>
            <a:r>
              <a:t>namespace</a:t>
            </a:r>
            <a:r>
              <a:rPr>
                <a:solidFill>
                  <a:srgbClr val="E6E6E6"/>
                </a:solidFill>
              </a:rPr>
              <a:t> </a:t>
            </a:r>
            <a:r>
              <a:t>std</a:t>
            </a:r>
            <a:r>
              <a:rPr>
                <a:solidFill>
                  <a:srgbClr val="E6E6E6"/>
                </a:solidFill>
              </a:rPr>
              <a:t>;</a:t>
            </a:r>
            <a:endParaRPr>
              <a:solidFill>
                <a:srgbClr val="E6E6E6"/>
              </a:solidFill>
            </a:endParaRPr>
          </a:p>
          <a:p>
            <a:pPr marL="0" indent="0" defTabSz="388620">
              <a:spcBef>
                <a:spcPts val="0"/>
              </a:spcBef>
              <a:buSzTx/>
              <a:buNone/>
              <a:defRPr sz="1870">
                <a:solidFill>
                  <a:srgbClr val="E6E6E6"/>
                </a:solidFill>
                <a:latin typeface="Menlo Regular"/>
                <a:ea typeface="Menlo Regular"/>
                <a:cs typeface="Menlo Regular"/>
                <a:sym typeface="Menlo Regular"/>
              </a:defRPr>
            </a:pPr>
          </a:p>
          <a:p>
            <a:pPr marL="0" indent="0" defTabSz="388620">
              <a:spcBef>
                <a:spcPts val="0"/>
              </a:spcBef>
              <a:buSzTx/>
              <a:buNone/>
              <a:defRPr sz="1870">
                <a:solidFill>
                  <a:srgbClr val="E6E6E6"/>
                </a:solidFill>
                <a:latin typeface="Menlo Regular"/>
                <a:ea typeface="Menlo Regular"/>
                <a:cs typeface="Menlo Regular"/>
                <a:sym typeface="Menlo Regular"/>
              </a:defRPr>
            </a:pPr>
            <a:r>
              <a:t>tuple&lt;</a:t>
            </a:r>
            <a:r>
              <a:rPr>
                <a:solidFill>
                  <a:srgbClr val="569CD6"/>
                </a:solidFill>
              </a:rPr>
              <a:t>int</a:t>
            </a:r>
            <a:r>
              <a:t>, </a:t>
            </a:r>
            <a:r>
              <a:rPr>
                <a:solidFill>
                  <a:srgbClr val="569CD6"/>
                </a:solidFill>
              </a:rPr>
              <a:t>string</a:t>
            </a:r>
            <a:r>
              <a:t>, </a:t>
            </a:r>
            <a:r>
              <a:rPr>
                <a:solidFill>
                  <a:srgbClr val="569CD6"/>
                </a:solidFill>
              </a:rPr>
              <a:t>double</a:t>
            </a:r>
            <a:r>
              <a:t>&gt; f()</a:t>
            </a:r>
          </a:p>
          <a:p>
            <a:pPr marL="0" indent="0" defTabSz="388620">
              <a:spcBef>
                <a:spcPts val="0"/>
              </a:spcBef>
              <a:buSzTx/>
              <a:buNone/>
              <a:defRPr sz="1870">
                <a:solidFill>
                  <a:srgbClr val="E6E6E6"/>
                </a:solidFill>
                <a:latin typeface="Menlo Regular"/>
                <a:ea typeface="Menlo Regular"/>
                <a:cs typeface="Menlo Regular"/>
                <a:sym typeface="Menlo Regular"/>
              </a:defRPr>
            </a:pPr>
            <a:r>
              <a:t>{</a:t>
            </a:r>
          </a:p>
          <a:p>
            <a:pPr marL="0" indent="0" defTabSz="388620">
              <a:spcBef>
                <a:spcPts val="0"/>
              </a:spcBef>
              <a:buSzTx/>
              <a:buNone/>
              <a:defRPr sz="1870">
                <a:solidFill>
                  <a:srgbClr val="E6E6E6"/>
                </a:solidFill>
                <a:latin typeface="Menlo Regular"/>
                <a:ea typeface="Menlo Regular"/>
                <a:cs typeface="Menlo Regular"/>
                <a:sym typeface="Menlo Regular"/>
              </a:defRPr>
            </a:pPr>
            <a:r>
              <a:t>    </a:t>
            </a:r>
            <a:r>
              <a:rPr>
                <a:solidFill>
                  <a:srgbClr val="569CD6"/>
                </a:solidFill>
              </a:rPr>
              <a:t>int</a:t>
            </a:r>
            <a:r>
              <a:t> i{ </a:t>
            </a:r>
            <a:r>
              <a:rPr>
                <a:solidFill>
                  <a:srgbClr val="B5CEA8"/>
                </a:solidFill>
              </a:rPr>
              <a:t>108</a:t>
            </a:r>
            <a:r>
              <a:t> };</a:t>
            </a:r>
          </a:p>
          <a:p>
            <a:pPr marL="0" indent="0" defTabSz="388620">
              <a:spcBef>
                <a:spcPts val="0"/>
              </a:spcBef>
              <a:buSzTx/>
              <a:buNone/>
              <a:defRPr sz="1870">
                <a:solidFill>
                  <a:srgbClr val="CE9178"/>
                </a:solidFill>
                <a:latin typeface="Menlo Regular"/>
                <a:ea typeface="Menlo Regular"/>
                <a:cs typeface="Menlo Regular"/>
                <a:sym typeface="Menlo Regular"/>
              </a:defRPr>
            </a:pPr>
            <a:r>
              <a:rPr>
                <a:solidFill>
                  <a:srgbClr val="E6E6E6"/>
                </a:solidFill>
              </a:rPr>
              <a:t>    </a:t>
            </a:r>
            <a:r>
              <a:rPr>
                <a:solidFill>
                  <a:srgbClr val="569CD6"/>
                </a:solidFill>
              </a:rPr>
              <a:t>string</a:t>
            </a:r>
            <a:r>
              <a:rPr>
                <a:solidFill>
                  <a:srgbClr val="E6E6E6"/>
                </a:solidFill>
              </a:rPr>
              <a:t> s{ </a:t>
            </a:r>
            <a:r>
              <a:t>"Some text"</a:t>
            </a:r>
            <a:r>
              <a:rPr>
                <a:solidFill>
                  <a:srgbClr val="E6E6E6"/>
                </a:solidFill>
              </a:rPr>
              <a:t> };</a:t>
            </a:r>
            <a:endParaRPr>
              <a:solidFill>
                <a:srgbClr val="E6E6E6"/>
              </a:solidFill>
            </a:endParaRPr>
          </a:p>
          <a:p>
            <a:pPr marL="0" indent="0" defTabSz="388620">
              <a:spcBef>
                <a:spcPts val="0"/>
              </a:spcBef>
              <a:buSzTx/>
              <a:buNone/>
              <a:defRPr sz="1870">
                <a:solidFill>
                  <a:srgbClr val="569CD6"/>
                </a:solidFill>
                <a:latin typeface="Menlo Regular"/>
                <a:ea typeface="Menlo Regular"/>
                <a:cs typeface="Menlo Regular"/>
                <a:sym typeface="Menlo Regular"/>
              </a:defRPr>
            </a:pPr>
            <a:r>
              <a:rPr>
                <a:solidFill>
                  <a:srgbClr val="E6E6E6"/>
                </a:solidFill>
              </a:rPr>
              <a:t>    </a:t>
            </a:r>
            <a:r>
              <a:t>double</a:t>
            </a:r>
            <a:r>
              <a:rPr>
                <a:solidFill>
                  <a:srgbClr val="E6E6E6"/>
                </a:solidFill>
              </a:rPr>
              <a:t> d{ </a:t>
            </a:r>
            <a:r>
              <a:rPr>
                <a:solidFill>
                  <a:srgbClr val="B5CEA8"/>
                </a:solidFill>
              </a:rPr>
              <a:t>.01</a:t>
            </a:r>
            <a:r>
              <a:rPr>
                <a:solidFill>
                  <a:srgbClr val="E6E6E6"/>
                </a:solidFill>
              </a:rPr>
              <a:t> };</a:t>
            </a:r>
            <a:endParaRPr>
              <a:solidFill>
                <a:srgbClr val="E6E6E6"/>
              </a:solidFill>
            </a:endParaRPr>
          </a:p>
          <a:p>
            <a:pPr marL="0" indent="0" defTabSz="388620">
              <a:spcBef>
                <a:spcPts val="0"/>
              </a:spcBef>
              <a:buSzTx/>
              <a:buNone/>
              <a:defRPr sz="1870">
                <a:solidFill>
                  <a:srgbClr val="E6E6E6"/>
                </a:solidFill>
                <a:latin typeface="Menlo Regular"/>
                <a:ea typeface="Menlo Regular"/>
                <a:cs typeface="Menlo Regular"/>
                <a:sym typeface="Menlo Regular"/>
              </a:defRPr>
            </a:pPr>
            <a:r>
              <a:t>    </a:t>
            </a:r>
            <a:r>
              <a:rPr>
                <a:solidFill>
                  <a:srgbClr val="569CD6"/>
                </a:solidFill>
              </a:rPr>
              <a:t>return</a:t>
            </a:r>
            <a:r>
              <a:t> { i,s,d };</a:t>
            </a:r>
          </a:p>
          <a:p>
            <a:pPr marL="0" indent="0" defTabSz="388620">
              <a:spcBef>
                <a:spcPts val="0"/>
              </a:spcBef>
              <a:buSzTx/>
              <a:buNone/>
              <a:defRPr sz="1870">
                <a:solidFill>
                  <a:srgbClr val="E6E6E6"/>
                </a:solidFill>
                <a:latin typeface="Menlo Regular"/>
                <a:ea typeface="Menlo Regular"/>
                <a:cs typeface="Menlo Regular"/>
                <a:sym typeface="Menlo Regular"/>
              </a:defRPr>
            </a:pPr>
            <a:r>
              <a:t>}</a:t>
            </a:r>
          </a:p>
          <a:p>
            <a:pPr marL="0" indent="0" defTabSz="388620">
              <a:spcBef>
                <a:spcPts val="0"/>
              </a:spcBef>
              <a:buSzTx/>
              <a:buNone/>
              <a:defRPr sz="1870">
                <a:solidFill>
                  <a:srgbClr val="569CD6"/>
                </a:solidFill>
                <a:latin typeface="Menlo Regular"/>
                <a:ea typeface="Menlo Regular"/>
                <a:cs typeface="Menlo Regular"/>
                <a:sym typeface="Menlo Regular"/>
              </a:defRPr>
            </a:pPr>
            <a:r>
              <a:t>struct</a:t>
            </a:r>
            <a:r>
              <a:rPr>
                <a:solidFill>
                  <a:srgbClr val="E6E6E6"/>
                </a:solidFill>
              </a:rPr>
              <a:t> </a:t>
            </a:r>
            <a:r>
              <a:rPr>
                <a:solidFill>
                  <a:srgbClr val="01CFFF"/>
                </a:solidFill>
              </a:rPr>
              <a:t>S</a:t>
            </a:r>
            <a:endParaRPr>
              <a:solidFill>
                <a:srgbClr val="E6E6E6"/>
              </a:solidFill>
            </a:endParaRPr>
          </a:p>
          <a:p>
            <a:pPr marL="0" indent="0" defTabSz="388620">
              <a:spcBef>
                <a:spcPts val="0"/>
              </a:spcBef>
              <a:buSzTx/>
              <a:buNone/>
              <a:defRPr sz="1870">
                <a:solidFill>
                  <a:srgbClr val="E6E6E6"/>
                </a:solidFill>
                <a:latin typeface="Menlo Regular"/>
                <a:ea typeface="Menlo Regular"/>
                <a:cs typeface="Menlo Regular"/>
                <a:sym typeface="Menlo Regular"/>
              </a:defRPr>
            </a:pPr>
            <a:r>
              <a:t>{</a:t>
            </a:r>
          </a:p>
          <a:p>
            <a:pPr marL="0" indent="0" defTabSz="388620">
              <a:spcBef>
                <a:spcPts val="0"/>
              </a:spcBef>
              <a:buSzTx/>
              <a:buNone/>
              <a:defRPr sz="1870">
                <a:solidFill>
                  <a:srgbClr val="E6E6E6"/>
                </a:solidFill>
                <a:latin typeface="Menlo Regular"/>
                <a:ea typeface="Menlo Regular"/>
                <a:cs typeface="Menlo Regular"/>
                <a:sym typeface="Menlo Regular"/>
              </a:defRPr>
            </a:pPr>
            <a:r>
              <a:t>    </a:t>
            </a:r>
            <a:r>
              <a:rPr>
                <a:solidFill>
                  <a:srgbClr val="569CD6"/>
                </a:solidFill>
              </a:rPr>
              <a:t>string</a:t>
            </a:r>
            <a:r>
              <a:t> name;</a:t>
            </a:r>
          </a:p>
          <a:p>
            <a:pPr marL="0" indent="0" defTabSz="388620">
              <a:spcBef>
                <a:spcPts val="0"/>
              </a:spcBef>
              <a:buSzTx/>
              <a:buNone/>
              <a:defRPr sz="1870">
                <a:solidFill>
                  <a:srgbClr val="E6E6E6"/>
                </a:solidFill>
                <a:latin typeface="Menlo Regular"/>
                <a:ea typeface="Menlo Regular"/>
                <a:cs typeface="Menlo Regular"/>
                <a:sym typeface="Menlo Regular"/>
              </a:defRPr>
            </a:pPr>
            <a:r>
              <a:t>    </a:t>
            </a:r>
            <a:r>
              <a:rPr>
                <a:solidFill>
                  <a:srgbClr val="569CD6"/>
                </a:solidFill>
              </a:rPr>
              <a:t>int</a:t>
            </a:r>
            <a:r>
              <a:t> num;</a:t>
            </a:r>
          </a:p>
          <a:p>
            <a:pPr marL="0" indent="0" defTabSz="388620">
              <a:spcBef>
                <a:spcPts val="0"/>
              </a:spcBef>
              <a:buSzTx/>
              <a:buNone/>
              <a:defRPr sz="1870">
                <a:solidFill>
                  <a:srgbClr val="E6E6E6"/>
                </a:solidFill>
                <a:latin typeface="Menlo Regular"/>
                <a:ea typeface="Menlo Regular"/>
                <a:cs typeface="Menlo Regular"/>
                <a:sym typeface="Menlo Regular"/>
              </a:defRPr>
            </a:pPr>
            <a:r>
              <a:t>};</a:t>
            </a:r>
          </a:p>
          <a:p>
            <a:pPr marL="0" indent="0" defTabSz="388620">
              <a:spcBef>
                <a:spcPts val="0"/>
              </a:spcBef>
              <a:buSzTx/>
              <a:buNone/>
              <a:defRPr sz="1870">
                <a:solidFill>
                  <a:srgbClr val="E6E6E6"/>
                </a:solidFill>
                <a:latin typeface="Menlo Regular"/>
                <a:ea typeface="Menlo Regular"/>
                <a:cs typeface="Menlo Regular"/>
                <a:sym typeface="Menlo Regular"/>
              </a:defRPr>
            </a:pPr>
          </a:p>
          <a:p>
            <a:pPr marL="0" indent="0" defTabSz="388620">
              <a:spcBef>
                <a:spcPts val="0"/>
              </a:spcBef>
              <a:buSzTx/>
              <a:buNone/>
              <a:defRPr sz="1870">
                <a:solidFill>
                  <a:srgbClr val="E6E6E6"/>
                </a:solidFill>
                <a:latin typeface="Menlo Regular"/>
                <a:ea typeface="Menlo Regular"/>
                <a:cs typeface="Menlo Regular"/>
                <a:sym typeface="Menlo Regular"/>
              </a:defRPr>
            </a:pPr>
            <a:r>
              <a:t>S </a:t>
            </a:r>
            <a:r>
              <a:rPr>
                <a:solidFill>
                  <a:srgbClr val="01CFFF"/>
                </a:solidFill>
              </a:rPr>
              <a:t>g</a:t>
            </a:r>
            <a:r>
              <a:t>()</a:t>
            </a:r>
          </a:p>
          <a:p>
            <a:pPr marL="0" indent="0" defTabSz="388620">
              <a:spcBef>
                <a:spcPts val="0"/>
              </a:spcBef>
              <a:buSzTx/>
              <a:buNone/>
              <a:defRPr sz="1870">
                <a:solidFill>
                  <a:srgbClr val="E6E6E6"/>
                </a:solidFill>
                <a:latin typeface="Menlo Regular"/>
                <a:ea typeface="Menlo Regular"/>
                <a:cs typeface="Menlo Regular"/>
                <a:sym typeface="Menlo Regular"/>
              </a:defRPr>
            </a:pPr>
            <a:r>
              <a:t>{</a:t>
            </a:r>
          </a:p>
          <a:p>
            <a:pPr marL="0" indent="0" defTabSz="388620">
              <a:spcBef>
                <a:spcPts val="0"/>
              </a:spcBef>
              <a:buSzTx/>
              <a:buNone/>
              <a:defRPr sz="1870">
                <a:solidFill>
                  <a:srgbClr val="CE9178"/>
                </a:solidFill>
                <a:latin typeface="Menlo Regular"/>
                <a:ea typeface="Menlo Regular"/>
                <a:cs typeface="Menlo Regular"/>
                <a:sym typeface="Menlo Regular"/>
              </a:defRPr>
            </a:pPr>
            <a:r>
              <a:rPr>
                <a:solidFill>
                  <a:srgbClr val="E6E6E6"/>
                </a:solidFill>
              </a:rPr>
              <a:t>    </a:t>
            </a:r>
            <a:r>
              <a:rPr>
                <a:solidFill>
                  <a:srgbClr val="569CD6"/>
                </a:solidFill>
              </a:rPr>
              <a:t>string</a:t>
            </a:r>
            <a:r>
              <a:rPr>
                <a:solidFill>
                  <a:srgbClr val="E6E6E6"/>
                </a:solidFill>
              </a:rPr>
              <a:t> t{ </a:t>
            </a:r>
            <a:r>
              <a:t>"hello"</a:t>
            </a:r>
            <a:r>
              <a:rPr>
                <a:solidFill>
                  <a:srgbClr val="E6E6E6"/>
                </a:solidFill>
              </a:rPr>
              <a:t> };</a:t>
            </a:r>
            <a:endParaRPr>
              <a:solidFill>
                <a:srgbClr val="E6E6E6"/>
              </a:solidFill>
            </a:endParaRPr>
          </a:p>
          <a:p>
            <a:pPr marL="0" indent="0" defTabSz="388620">
              <a:spcBef>
                <a:spcPts val="0"/>
              </a:spcBef>
              <a:buSzTx/>
              <a:buNone/>
              <a:defRPr sz="1870">
                <a:solidFill>
                  <a:srgbClr val="E6E6E6"/>
                </a:solidFill>
                <a:latin typeface="Menlo Regular"/>
                <a:ea typeface="Menlo Regular"/>
                <a:cs typeface="Menlo Regular"/>
                <a:sym typeface="Menlo Regular"/>
              </a:defRPr>
            </a:pPr>
            <a:r>
              <a:t>    </a:t>
            </a:r>
            <a:r>
              <a:rPr>
                <a:solidFill>
                  <a:srgbClr val="569CD6"/>
                </a:solidFill>
              </a:rPr>
              <a:t>int</a:t>
            </a:r>
            <a:r>
              <a:t> u{ </a:t>
            </a:r>
            <a:r>
              <a:rPr>
                <a:solidFill>
                  <a:srgbClr val="B5CEA8"/>
                </a:solidFill>
              </a:rPr>
              <a:t>42</a:t>
            </a:r>
            <a:r>
              <a:t> };</a:t>
            </a:r>
          </a:p>
          <a:p>
            <a:pPr marL="0" indent="0" defTabSz="388620">
              <a:spcBef>
                <a:spcPts val="0"/>
              </a:spcBef>
              <a:buSzTx/>
              <a:buNone/>
              <a:defRPr sz="1870">
                <a:solidFill>
                  <a:srgbClr val="E6E6E6"/>
                </a:solidFill>
                <a:latin typeface="Menlo Regular"/>
                <a:ea typeface="Menlo Regular"/>
                <a:cs typeface="Menlo Regular"/>
                <a:sym typeface="Menlo Regular"/>
              </a:defRPr>
            </a:pPr>
            <a:r>
              <a:t>    </a:t>
            </a:r>
            <a:r>
              <a:rPr>
                <a:solidFill>
                  <a:srgbClr val="569CD6"/>
                </a:solidFill>
              </a:rPr>
              <a:t>return</a:t>
            </a:r>
            <a:r>
              <a:t> { t, u };</a:t>
            </a:r>
          </a:p>
          <a:p>
            <a:pPr marL="0" indent="0" defTabSz="388620">
              <a:spcBef>
                <a:spcPts val="0"/>
              </a:spcBef>
              <a:buSzTx/>
              <a:buNone/>
              <a:defRPr sz="1870">
                <a:solidFill>
                  <a:srgbClr val="E6E6E6"/>
                </a:solidFill>
                <a:latin typeface="Menlo Regular"/>
                <a:ea typeface="Menlo Regular"/>
                <a:cs typeface="Menlo Regular"/>
                <a:sym typeface="Menlo Regular"/>
              </a:defRPr>
            </a:pPr>
            <a:r>
              <a:t>}</a:t>
            </a:r>
          </a:p>
          <a:p>
            <a:pPr marL="0" indent="0" defTabSz="388620">
              <a:spcBef>
                <a:spcPts val="0"/>
              </a:spcBef>
              <a:buSzTx/>
              <a:buNone/>
              <a:defRPr sz="1870">
                <a:solidFill>
                  <a:srgbClr val="E6E6E6"/>
                </a:solidFill>
                <a:latin typeface="Menlo Regular"/>
                <a:ea typeface="Menlo Regular"/>
                <a:cs typeface="Menlo Regular"/>
                <a:sym typeface="Menlo Regular"/>
              </a:defRPr>
            </a:pPr>
          </a:p>
          <a:p>
            <a:pPr marL="0" indent="0" defTabSz="388620">
              <a:spcBef>
                <a:spcPts val="0"/>
              </a:spcBef>
              <a:buSzTx/>
              <a:buNone/>
              <a:defRPr sz="1870">
                <a:solidFill>
                  <a:srgbClr val="01CFFF"/>
                </a:solidFill>
                <a:latin typeface="Menlo Regular"/>
                <a:ea typeface="Menlo Regular"/>
                <a:cs typeface="Menlo Regular"/>
                <a:sym typeface="Menlo Regular"/>
              </a:defRPr>
            </a:pPr>
            <a:r>
              <a:rPr>
                <a:solidFill>
                  <a:srgbClr val="569CD6"/>
                </a:solidFill>
              </a:rPr>
              <a:t>int</a:t>
            </a:r>
            <a:r>
              <a:rPr>
                <a:solidFill>
                  <a:srgbClr val="E6E6E6"/>
                </a:solidFill>
              </a:rPr>
              <a:t> </a:t>
            </a:r>
            <a:r>
              <a:t>main</a:t>
            </a:r>
            <a:r>
              <a:rPr>
                <a:solidFill>
                  <a:srgbClr val="E6E6E6"/>
                </a:solidFill>
              </a:rPr>
              <a:t>()</a:t>
            </a:r>
            <a:endParaRPr>
              <a:solidFill>
                <a:srgbClr val="E6E6E6"/>
              </a:solidFill>
            </a:endParaRPr>
          </a:p>
          <a:p>
            <a:pPr marL="0" indent="0" defTabSz="388620">
              <a:spcBef>
                <a:spcPts val="0"/>
              </a:spcBef>
              <a:buSzTx/>
              <a:buNone/>
              <a:defRPr sz="1870">
                <a:solidFill>
                  <a:srgbClr val="E6E6E6"/>
                </a:solidFill>
                <a:latin typeface="Menlo Regular"/>
                <a:ea typeface="Menlo Regular"/>
                <a:cs typeface="Menlo Regular"/>
                <a:sym typeface="Menlo Regular"/>
              </a:defRPr>
            </a:pPr>
            <a:r>
              <a:t>{</a:t>
            </a:r>
          </a:p>
          <a:p>
            <a:pPr marL="0" indent="0" defTabSz="388620">
              <a:spcBef>
                <a:spcPts val="0"/>
              </a:spcBef>
              <a:buSzTx/>
              <a:buNone/>
              <a:defRPr sz="1870">
                <a:solidFill>
                  <a:srgbClr val="63B456"/>
                </a:solidFill>
                <a:latin typeface="Menlo Regular"/>
                <a:ea typeface="Menlo Regular"/>
                <a:cs typeface="Menlo Regular"/>
                <a:sym typeface="Menlo Regular"/>
              </a:defRPr>
            </a:pPr>
            <a:r>
              <a:rPr>
                <a:solidFill>
                  <a:srgbClr val="E6E6E6"/>
                </a:solidFill>
              </a:rPr>
              <a:t>    </a:t>
            </a:r>
            <a:r>
              <a:rPr>
                <a:solidFill>
                  <a:srgbClr val="569CD6"/>
                </a:solidFill>
              </a:rPr>
              <a:t>auto</a:t>
            </a:r>
            <a:r>
              <a:rPr>
                <a:solidFill>
                  <a:srgbClr val="E6E6E6"/>
                </a:solidFill>
              </a:rPr>
              <a:t>[x, y, z] = f(); </a:t>
            </a:r>
            <a:r>
              <a:t>// init from tuple</a:t>
            </a:r>
            <a:endParaRPr>
              <a:solidFill>
                <a:srgbClr val="E6E6E6"/>
              </a:solidFill>
            </a:endParaRPr>
          </a:p>
          <a:p>
            <a:pPr marL="0" indent="0" defTabSz="388620">
              <a:spcBef>
                <a:spcPts val="0"/>
              </a:spcBef>
              <a:buSzTx/>
              <a:buNone/>
              <a:defRPr sz="1870">
                <a:solidFill>
                  <a:srgbClr val="E6E6E6"/>
                </a:solidFill>
                <a:latin typeface="Menlo Regular"/>
                <a:ea typeface="Menlo Regular"/>
                <a:cs typeface="Menlo Regular"/>
                <a:sym typeface="Menlo Regular"/>
              </a:defRPr>
            </a:pPr>
            <a:r>
              <a:t>    </a:t>
            </a:r>
            <a:r>
              <a:rPr>
                <a:solidFill>
                  <a:srgbClr val="569CD6"/>
                </a:solidFill>
              </a:rPr>
              <a:t>cout</a:t>
            </a:r>
            <a:r>
              <a:t> &lt;&lt; x &lt;&lt; </a:t>
            </a:r>
            <a:r>
              <a:rPr>
                <a:solidFill>
                  <a:srgbClr val="CE9178"/>
                </a:solidFill>
              </a:rPr>
              <a:t>" "</a:t>
            </a:r>
            <a:r>
              <a:t> &lt;&lt; y &lt;&lt; </a:t>
            </a:r>
            <a:r>
              <a:rPr>
                <a:solidFill>
                  <a:srgbClr val="CE9178"/>
                </a:solidFill>
              </a:rPr>
              <a:t>" "</a:t>
            </a:r>
            <a:r>
              <a:t> &lt;&lt; z &lt;&lt; </a:t>
            </a:r>
            <a:r>
              <a:rPr>
                <a:solidFill>
                  <a:srgbClr val="569CD6"/>
                </a:solidFill>
              </a:rPr>
              <a:t>endl</a:t>
            </a:r>
            <a:r>
              <a:t>;  // 108 Some text 0.01</a:t>
            </a:r>
          </a:p>
          <a:p>
            <a:pPr marL="0" indent="0" defTabSz="388620">
              <a:spcBef>
                <a:spcPts val="0"/>
              </a:spcBef>
              <a:buSzTx/>
              <a:buNone/>
              <a:defRPr sz="1870">
                <a:solidFill>
                  <a:srgbClr val="63B456"/>
                </a:solidFill>
                <a:latin typeface="Menlo Regular"/>
                <a:ea typeface="Menlo Regular"/>
                <a:cs typeface="Menlo Regular"/>
                <a:sym typeface="Menlo Regular"/>
              </a:defRPr>
            </a:pPr>
            <a:r>
              <a:rPr>
                <a:solidFill>
                  <a:srgbClr val="E6E6E6"/>
                </a:solidFill>
              </a:rPr>
              <a:t>    </a:t>
            </a:r>
            <a:r>
              <a:rPr>
                <a:solidFill>
                  <a:srgbClr val="569CD6"/>
                </a:solidFill>
              </a:rPr>
              <a:t>auto</a:t>
            </a:r>
            <a:r>
              <a:rPr>
                <a:solidFill>
                  <a:srgbClr val="E6E6E6"/>
                </a:solidFill>
              </a:rPr>
              <a:t>[a, b] = g(); </a:t>
            </a:r>
            <a:r>
              <a:t>// init from POD struct  // hello 42</a:t>
            </a:r>
            <a:endParaRPr>
              <a:solidFill>
                <a:srgbClr val="E6E6E6"/>
              </a:solidFill>
            </a:endParaRPr>
          </a:p>
          <a:p>
            <a:pPr marL="0" indent="0" defTabSz="388620">
              <a:spcBef>
                <a:spcPts val="0"/>
              </a:spcBef>
              <a:buSzTx/>
              <a:buNone/>
              <a:defRPr sz="1870">
                <a:solidFill>
                  <a:srgbClr val="E6E6E6"/>
                </a:solidFill>
                <a:latin typeface="Menlo Regular"/>
                <a:ea typeface="Menlo Regular"/>
                <a:cs typeface="Menlo Regular"/>
                <a:sym typeface="Menlo Regular"/>
              </a:defRPr>
            </a:pPr>
            <a:r>
              <a:t>    </a:t>
            </a:r>
            <a:r>
              <a:rPr>
                <a:solidFill>
                  <a:srgbClr val="569CD6"/>
                </a:solidFill>
              </a:rPr>
              <a:t>cout</a:t>
            </a:r>
            <a:r>
              <a:t> &lt;&lt; a &lt;&lt; </a:t>
            </a:r>
            <a:r>
              <a:rPr>
                <a:solidFill>
                  <a:srgbClr val="CE9178"/>
                </a:solidFill>
              </a:rPr>
              <a:t>" "</a:t>
            </a:r>
            <a:r>
              <a:t> &lt;&lt; b &lt;&lt; </a:t>
            </a:r>
            <a:r>
              <a:rPr>
                <a:solidFill>
                  <a:srgbClr val="569CD6"/>
                </a:solidFill>
              </a:rPr>
              <a:t>endl</a:t>
            </a:r>
            <a:r>
              <a:t>;</a:t>
            </a:r>
          </a:p>
          <a:p>
            <a:pPr marL="0" indent="0" defTabSz="388620">
              <a:spcBef>
                <a:spcPts val="0"/>
              </a:spcBef>
              <a:buSzTx/>
              <a:buNone/>
              <a:defRPr sz="1870">
                <a:solidFill>
                  <a:srgbClr val="569CD6"/>
                </a:solidFill>
                <a:latin typeface="Menlo Regular"/>
                <a:ea typeface="Menlo Regular"/>
                <a:cs typeface="Menlo Regular"/>
                <a:sym typeface="Menlo Regular"/>
              </a:defRPr>
            </a:pPr>
            <a:r>
              <a:rPr>
                <a:solidFill>
                  <a:srgbClr val="E6E6E6"/>
                </a:solidFill>
              </a:rPr>
              <a:t>    </a:t>
            </a:r>
            <a:r>
              <a:t>return</a:t>
            </a:r>
            <a:r>
              <a:rPr>
                <a:solidFill>
                  <a:srgbClr val="E6E6E6"/>
                </a:solidFill>
              </a:rPr>
              <a:t> </a:t>
            </a:r>
            <a:r>
              <a:rPr>
                <a:solidFill>
                  <a:srgbClr val="B5CEA8"/>
                </a:solidFill>
              </a:rPr>
              <a:t>0</a:t>
            </a:r>
            <a:r>
              <a:rPr>
                <a:solidFill>
                  <a:srgbClr val="E6E6E6"/>
                </a:solidFill>
              </a:rPr>
              <a:t>;</a:t>
            </a:r>
            <a:endParaRPr>
              <a:solidFill>
                <a:srgbClr val="E6E6E6"/>
              </a:solidFill>
            </a:endParaRPr>
          </a:p>
          <a:p>
            <a:pPr marL="0" indent="0" defTabSz="388620">
              <a:spcBef>
                <a:spcPts val="0"/>
              </a:spcBef>
              <a:buSzTx/>
              <a:buNone/>
              <a:defRPr sz="1870">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3" name="Coroutine"/>
          <p:cNvSpPr txBox="1"/>
          <p:nvPr>
            <p:ph type="title"/>
          </p:nvPr>
        </p:nvSpPr>
        <p:spPr>
          <a:prstGeom prst="rect">
            <a:avLst/>
          </a:prstGeom>
        </p:spPr>
        <p:txBody>
          <a:bodyPr/>
          <a:lstStyle/>
          <a:p>
            <a:pPr/>
            <a:r>
              <a:t>Coroutine</a:t>
            </a:r>
          </a:p>
        </p:txBody>
      </p:sp>
      <p:sp>
        <p:nvSpPr>
          <p:cNvPr id="1284" name="we no longer need our awaiter to save the coroutine handle…"/>
          <p:cNvSpPr txBox="1"/>
          <p:nvPr>
            <p:ph type="body" idx="1"/>
          </p:nvPr>
        </p:nvSpPr>
        <p:spPr>
          <a:prstGeom prst="rect">
            <a:avLst/>
          </a:prstGeom>
        </p:spPr>
        <p:txBody>
          <a:bodyPr/>
          <a:lstStyle/>
          <a:p>
            <a:pPr marL="0" indent="0" defTabSz="457200">
              <a:spcBef>
                <a:spcPts val="0"/>
              </a:spcBef>
              <a:buSzTx/>
              <a:buNone/>
              <a:defRPr sz="3300">
                <a:solidFill>
                  <a:srgbClr val="007000"/>
                </a:solidFill>
                <a:latin typeface="Courier"/>
                <a:ea typeface="Courier"/>
                <a:cs typeface="Courier"/>
                <a:sym typeface="Courier"/>
              </a:defRPr>
            </a:pPr>
            <a:r>
              <a:t>we no longer need our awaiter to save the coroutine handle </a:t>
            </a:r>
          </a:p>
          <a:p>
            <a:pPr marL="0" indent="0" defTabSz="457200">
              <a:spcBef>
                <a:spcPts val="0"/>
              </a:spcBef>
              <a:buSzTx/>
              <a:buNone/>
              <a:defRPr sz="3300">
                <a:solidFill>
                  <a:srgbClr val="007000"/>
                </a:solidFill>
                <a:latin typeface="Courier"/>
                <a:ea typeface="Courier"/>
                <a:cs typeface="Courier"/>
                <a:sym typeface="Courier"/>
              </a:defRPr>
            </a:pPr>
            <a:r>
              <a:t>(as we’ve already put the handle into the return object), </a:t>
            </a:r>
          </a:p>
          <a:p>
            <a:pPr marL="0" indent="0" defTabSz="457200">
              <a:spcBef>
                <a:spcPts val="0"/>
              </a:spcBef>
              <a:buSzTx/>
              <a:buNone/>
              <a:defRPr sz="3300">
                <a:solidFill>
                  <a:srgbClr val="007000"/>
                </a:solidFill>
                <a:latin typeface="Courier"/>
                <a:ea typeface="Courier"/>
                <a:cs typeface="Courier"/>
                <a:sym typeface="Courier"/>
              </a:defRPr>
            </a:pPr>
            <a:r>
              <a:t>we just run </a:t>
            </a:r>
            <a:r>
              <a:rPr>
                <a:solidFill>
                  <a:srgbClr val="0645AD"/>
                </a:solidFill>
                <a:hlinkClick r:id="rId2" invalidUrl="" action="" tgtFrame="" tooltip="" history="1" highlightClick="0" endSnd="0"/>
              </a:rPr>
              <a:t>co_await std::suspend_always{}</a:t>
            </a:r>
            <a:r>
              <a:t>.</a:t>
            </a:r>
          </a:p>
          <a:p>
            <a:pPr marL="0" indent="0" defTabSz="457200">
              <a:spcBef>
                <a:spcPts val="0"/>
              </a:spcBef>
              <a:buSzTx/>
              <a:buNone/>
              <a:defRPr sz="3300">
                <a:solidFill>
                  <a:srgbClr val="007000"/>
                </a:solidFill>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3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6" name="Coroutine"/>
          <p:cNvSpPr txBox="1"/>
          <p:nvPr>
            <p:ph type="title"/>
          </p:nvPr>
        </p:nvSpPr>
        <p:spPr>
          <a:prstGeom prst="rect">
            <a:avLst/>
          </a:prstGeom>
        </p:spPr>
        <p:txBody>
          <a:bodyPr/>
          <a:lstStyle/>
          <a:p>
            <a:pPr/>
            <a:r>
              <a:t>Coroutine</a:t>
            </a:r>
          </a:p>
        </p:txBody>
      </p:sp>
      <p:sp>
        <p:nvSpPr>
          <p:cNvPr id="128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9" name="Coroutine code 3"/>
          <p:cNvSpPr txBox="1"/>
          <p:nvPr>
            <p:ph type="title"/>
          </p:nvPr>
        </p:nvSpPr>
        <p:spPr>
          <a:prstGeom prst="rect">
            <a:avLst/>
          </a:prstGeom>
        </p:spPr>
        <p:txBody>
          <a:bodyPr/>
          <a:lstStyle/>
          <a:p>
            <a:pPr/>
            <a:r>
              <a:t>Coroutine code 3</a:t>
            </a:r>
          </a:p>
        </p:txBody>
      </p:sp>
      <p:sp>
        <p:nvSpPr>
          <p:cNvPr id="1290" name="std::coroutine_handle&lt;ReturnObject3::promise_type&gt;.…"/>
          <p:cNvSpPr txBox="1"/>
          <p:nvPr>
            <p:ph type="body" idx="1"/>
          </p:nvPr>
        </p:nvSpPr>
        <p:spPr>
          <a:xfrm>
            <a:off x="1689100" y="2761456"/>
            <a:ext cx="21005800" cy="10370344"/>
          </a:xfrm>
          <a:prstGeom prst="rect">
            <a:avLst/>
          </a:prstGeom>
        </p:spPr>
        <p:txBody>
          <a:bodyPr/>
          <a:lstStyle/>
          <a:p>
            <a:pPr marL="0" indent="0" defTabSz="182880">
              <a:spcBef>
                <a:spcPts val="0"/>
              </a:spcBef>
              <a:buSzTx/>
              <a:buNone/>
              <a:defRPr sz="3720">
                <a:solidFill>
                  <a:srgbClr val="007000"/>
                </a:solidFill>
                <a:latin typeface="Courier"/>
                <a:ea typeface="Courier"/>
                <a:cs typeface="Courier"/>
                <a:sym typeface="Courier"/>
              </a:defRPr>
            </a:pPr>
            <a:r>
              <a:t>std::coroutine_handle&lt;ReturnObject3::promise_type&gt;</a:t>
            </a:r>
            <a:r>
              <a:rPr>
                <a:solidFill>
                  <a:srgbClr val="444444"/>
                </a:solidFill>
                <a:latin typeface="Helvetica"/>
                <a:ea typeface="Helvetica"/>
                <a:cs typeface="Helvetica"/>
                <a:sym typeface="Helvetica"/>
              </a:rPr>
              <a:t>. </a:t>
            </a:r>
            <a:endParaRPr>
              <a:solidFill>
                <a:srgbClr val="444444"/>
              </a:solidFill>
              <a:latin typeface="Helvetica"/>
              <a:ea typeface="Helvetica"/>
              <a:cs typeface="Helvetica"/>
              <a:sym typeface="Helvetica"/>
            </a:endParaRPr>
          </a:p>
          <a:p>
            <a:pPr marL="0" indent="0" defTabSz="182880">
              <a:spcBef>
                <a:spcPts val="0"/>
              </a:spcBef>
              <a:buSzTx/>
              <a:buNone/>
              <a:defRPr sz="3720">
                <a:solidFill>
                  <a:srgbClr val="007000"/>
                </a:solidFill>
                <a:latin typeface="Courier"/>
                <a:ea typeface="Courier"/>
                <a:cs typeface="Courier"/>
                <a:sym typeface="Courier"/>
              </a:defRPr>
            </a:pPr>
            <a:r>
              <a:rPr>
                <a:solidFill>
                  <a:srgbClr val="444444"/>
                </a:solidFill>
                <a:latin typeface="Helvetica"/>
                <a:ea typeface="Helvetica"/>
                <a:cs typeface="Helvetica"/>
                <a:sym typeface="Helvetica"/>
              </a:rPr>
              <a:t>The method </a:t>
            </a:r>
            <a:r>
              <a:t>promise()</a:t>
            </a:r>
            <a:r>
              <a:rPr>
                <a:solidFill>
                  <a:srgbClr val="444444"/>
                </a:solidFill>
                <a:latin typeface="Helvetica"/>
                <a:ea typeface="Helvetica"/>
                <a:cs typeface="Helvetica"/>
                <a:sym typeface="Helvetica"/>
              </a:rPr>
              <a:t> on this coroutine handle will return the </a:t>
            </a:r>
            <a:r>
              <a:t>promise_type&amp;</a:t>
            </a:r>
            <a:r>
              <a:rPr>
                <a:solidFill>
                  <a:srgbClr val="444444"/>
                </a:solidFill>
                <a:latin typeface="Helvetica"/>
                <a:ea typeface="Helvetica"/>
                <a:cs typeface="Helvetica"/>
                <a:sym typeface="Helvetica"/>
              </a:rPr>
              <a:t> that we need.</a:t>
            </a:r>
            <a:endParaRPr>
              <a:solidFill>
                <a:srgbClr val="444444"/>
              </a:solidFill>
              <a:latin typeface="Helvetica"/>
              <a:ea typeface="Helvetica"/>
              <a:cs typeface="Helvetica"/>
              <a:sym typeface="Helvetica"/>
            </a:endParaRPr>
          </a:p>
          <a:p>
            <a:pPr marL="0" indent="0" defTabSz="182880">
              <a:spcBef>
                <a:spcPts val="0"/>
              </a:spcBef>
              <a:buSzTx/>
              <a:buNone/>
              <a:defRPr sz="424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800"/>
              </a:spcBef>
              <a:buSzTx/>
              <a:buNone/>
              <a:defRPr sz="3720">
                <a:solidFill>
                  <a:srgbClr val="444444"/>
                </a:solidFill>
                <a:latin typeface="Helvetica"/>
                <a:ea typeface="Helvetica"/>
                <a:cs typeface="Helvetica"/>
                <a:sym typeface="Helvetica"/>
              </a:defRPr>
            </a:pPr>
            <a:r>
              <a:t>Define a new awaiter type </a:t>
            </a:r>
            <a:r>
              <a:rPr sz="3704">
                <a:latin typeface="Courier"/>
                <a:ea typeface="Courier"/>
                <a:cs typeface="Courier"/>
                <a:sym typeface="Courier"/>
              </a:rPr>
              <a:t>GetPromise</a:t>
            </a:r>
            <a:r>
              <a:t> that contains a field </a:t>
            </a:r>
            <a:r>
              <a:rPr sz="3704">
                <a:latin typeface="Courier"/>
                <a:ea typeface="Courier"/>
                <a:cs typeface="Courier"/>
                <a:sym typeface="Courier"/>
              </a:rPr>
              <a:t>promise_type *p_</a:t>
            </a:r>
            <a:r>
              <a:t>. </a:t>
            </a:r>
          </a:p>
          <a:p>
            <a:pPr marL="0" indent="0" defTabSz="182880">
              <a:spcBef>
                <a:spcPts val="800"/>
              </a:spcBef>
              <a:buSzTx/>
              <a:buNone/>
              <a:defRPr sz="3720">
                <a:solidFill>
                  <a:srgbClr val="444444"/>
                </a:solidFill>
                <a:latin typeface="Helvetica"/>
                <a:ea typeface="Helvetica"/>
                <a:cs typeface="Helvetica"/>
                <a:sym typeface="Helvetica"/>
              </a:defRPr>
            </a:pPr>
            <a:r>
              <a:t>We have its </a:t>
            </a:r>
            <a:r>
              <a:rPr sz="3704">
                <a:latin typeface="Courier"/>
                <a:ea typeface="Courier"/>
                <a:cs typeface="Courier"/>
                <a:sym typeface="Courier"/>
              </a:rPr>
              <a:t>await_suspend</a:t>
            </a:r>
            <a:r>
              <a:t> method store the address of the promise object in </a:t>
            </a:r>
            <a:r>
              <a:rPr sz="3704">
                <a:latin typeface="Courier"/>
                <a:ea typeface="Courier"/>
                <a:cs typeface="Courier"/>
                <a:sym typeface="Courier"/>
              </a:rPr>
              <a:t>p_</a:t>
            </a:r>
            <a:r>
              <a:t>, but then return false to avoid actually suspending the coroutine. Until now, we have only seen </a:t>
            </a:r>
            <a:r>
              <a:rPr sz="3704">
                <a:latin typeface="Courier"/>
                <a:ea typeface="Courier"/>
                <a:cs typeface="Courier"/>
                <a:sym typeface="Courier"/>
              </a:rPr>
              <a:t>co_await</a:t>
            </a:r>
            <a:r>
              <a:t> expressions of type </a:t>
            </a:r>
            <a:r>
              <a:rPr sz="3704">
                <a:latin typeface="Courier"/>
                <a:ea typeface="Courier"/>
                <a:cs typeface="Courier"/>
                <a:sym typeface="Courier"/>
              </a:rPr>
              <a:t>void</a:t>
            </a:r>
            <a:r>
              <a:t>. </a:t>
            </a:r>
          </a:p>
          <a:p>
            <a:pPr marL="0" indent="0" defTabSz="182880">
              <a:spcBef>
                <a:spcPts val="800"/>
              </a:spcBef>
              <a:buSzTx/>
              <a:buNone/>
              <a:defRPr sz="3720">
                <a:solidFill>
                  <a:srgbClr val="444444"/>
                </a:solidFill>
                <a:latin typeface="Helvetica"/>
                <a:ea typeface="Helvetica"/>
                <a:cs typeface="Helvetica"/>
                <a:sym typeface="Helvetica"/>
              </a:defRPr>
            </a:pPr>
          </a:p>
          <a:p>
            <a:pPr marL="0" indent="0" defTabSz="182880">
              <a:spcBef>
                <a:spcPts val="800"/>
              </a:spcBef>
              <a:buSzTx/>
              <a:buNone/>
              <a:defRPr sz="3720">
                <a:solidFill>
                  <a:srgbClr val="444444"/>
                </a:solidFill>
                <a:latin typeface="Helvetica"/>
                <a:ea typeface="Helvetica"/>
                <a:cs typeface="Helvetica"/>
                <a:sym typeface="Helvetica"/>
              </a:defRPr>
            </a:pPr>
            <a:r>
              <a:t>This time, we want our </a:t>
            </a:r>
            <a:r>
              <a:rPr sz="3704">
                <a:latin typeface="Courier"/>
                <a:ea typeface="Courier"/>
                <a:cs typeface="Courier"/>
                <a:sym typeface="Courier"/>
              </a:rPr>
              <a:t>co_await</a:t>
            </a:r>
            <a:r>
              <a:t> to return the address of the promise object, so we also add an </a:t>
            </a:r>
            <a:r>
              <a:rPr sz="3704">
                <a:latin typeface="Courier"/>
                <a:ea typeface="Courier"/>
                <a:cs typeface="Courier"/>
                <a:sym typeface="Courier"/>
              </a:rPr>
              <a:t>await_resume</a:t>
            </a:r>
            <a:r>
              <a:t> function returning </a:t>
            </a:r>
            <a:r>
              <a:rPr sz="3704">
                <a:latin typeface="Courier"/>
                <a:ea typeface="Courier"/>
                <a:cs typeface="Courier"/>
                <a:sym typeface="Courier"/>
              </a:rPr>
              <a:t>p_</a:t>
            </a:r>
            <a:r>
              <a:t>.</a:t>
            </a:r>
          </a:p>
          <a:p>
            <a:pPr marL="0" indent="0" defTabSz="182880">
              <a:spcBef>
                <a:spcPts val="0"/>
              </a:spcBef>
              <a:buSzTx/>
              <a:buNone/>
              <a:defRPr sz="3480">
                <a:solidFill>
                  <a:srgbClr val="444444"/>
                </a:solidFill>
                <a:latin typeface="Helvetica"/>
                <a:ea typeface="Helvetica"/>
                <a:cs typeface="Helvetica"/>
                <a:sym typeface="Helvetica"/>
              </a:defRPr>
            </a:pPr>
          </a:p>
          <a:p>
            <a:pPr marL="0" indent="0" defTabSz="182880">
              <a:spcBef>
                <a:spcPts val="0"/>
              </a:spcBef>
              <a:buSzTx/>
              <a:buNone/>
              <a:defRPr sz="3200">
                <a:solidFill>
                  <a:srgbClr val="444444"/>
                </a:solidFill>
                <a:latin typeface="Helvetica"/>
                <a:ea typeface="Helvetica"/>
                <a:cs typeface="Helvetica"/>
                <a:sym typeface="Helvetica"/>
              </a:defRPr>
            </a:pPr>
          </a:p>
          <a:p>
            <a:pPr marL="0" indent="0" defTabSz="182880">
              <a:spcBef>
                <a:spcPts val="0"/>
              </a:spcBef>
              <a:buSzTx/>
              <a:buNone/>
              <a:defRPr sz="37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0"/>
              </a:spcBef>
              <a:buSzTx/>
              <a:buNone/>
              <a:defRPr sz="13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0"/>
              </a:spcBef>
              <a:buSzTx/>
              <a:buNone/>
              <a:defRPr sz="13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0"/>
              </a:spcBef>
              <a:buSzTx/>
              <a:buNone/>
              <a:defRPr sz="13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0"/>
              </a:spcBef>
              <a:buSzTx/>
              <a:buNone/>
              <a:defRPr sz="13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0"/>
              </a:spcBef>
              <a:buSzTx/>
              <a:buNone/>
              <a:defRPr sz="13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0"/>
              </a:spcBef>
              <a:buSzTx/>
              <a:buNone/>
              <a:defRPr sz="13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0"/>
              </a:spcBef>
              <a:buSzTx/>
              <a:buNone/>
              <a:defRPr sz="13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0"/>
              </a:spcBef>
              <a:buSzTx/>
              <a:buNone/>
              <a:defRPr sz="13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0"/>
              </a:spcBef>
              <a:buSzTx/>
              <a:buNone/>
              <a:defRPr sz="13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0"/>
              </a:spcBef>
              <a:buSzTx/>
              <a:buNone/>
              <a:defRPr sz="13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a:p>
            <a:pPr marL="0" indent="0" defTabSz="182880">
              <a:spcBef>
                <a:spcPts val="0"/>
              </a:spcBef>
              <a:buSzTx/>
              <a:buNone/>
              <a:defRPr sz="1320">
                <a:solidFill>
                  <a:srgbClr val="007000"/>
                </a:solidFill>
                <a:latin typeface="Courier"/>
                <a:ea typeface="Courier"/>
                <a:cs typeface="Courier"/>
                <a:sym typeface="Courier"/>
              </a:defRPr>
            </a:pPr>
            <a:endParaRPr>
              <a:solidFill>
                <a:srgbClr val="444444"/>
              </a:solidFill>
              <a:latin typeface="Helvetica"/>
              <a:ea typeface="Helvetica"/>
              <a:cs typeface="Helvetica"/>
              <a:sym typeface="Helvetica"/>
            </a:endParaRPr>
          </a:p>
        </p:txBody>
      </p:sp>
    </p:spTree>
  </p:cSld>
  <p:clrMapOvr>
    <a:masterClrMapping/>
  </p:clrMapOvr>
  <p:transition xmlns:p14="http://schemas.microsoft.com/office/powerpoint/2010/main" spd="med" advClick="1"/>
</p:sld>
</file>

<file path=ppt/slides/slide3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2" name="Coroutine"/>
          <p:cNvSpPr txBox="1"/>
          <p:nvPr>
            <p:ph type="title"/>
          </p:nvPr>
        </p:nvSpPr>
        <p:spPr>
          <a:prstGeom prst="rect">
            <a:avLst/>
          </a:prstGeom>
        </p:spPr>
        <p:txBody>
          <a:bodyPr/>
          <a:lstStyle/>
          <a:p>
            <a:pPr/>
            <a:r>
              <a:t>Coroutine</a:t>
            </a:r>
          </a:p>
        </p:txBody>
      </p:sp>
      <p:sp>
        <p:nvSpPr>
          <p:cNvPr id="129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5" name="Coroutine Not a good practice"/>
          <p:cNvSpPr txBox="1"/>
          <p:nvPr>
            <p:ph type="title"/>
          </p:nvPr>
        </p:nvSpPr>
        <p:spPr>
          <a:prstGeom prst="rect">
            <a:avLst/>
          </a:prstGeom>
        </p:spPr>
        <p:txBody>
          <a:bodyPr/>
          <a:lstStyle/>
          <a:p>
            <a:pPr/>
            <a:r>
              <a:t>Coroutine Not a good practice</a:t>
            </a:r>
          </a:p>
        </p:txBody>
      </p:sp>
      <p:sp>
        <p:nvSpPr>
          <p:cNvPr id="1296" name="template&lt;typename PromiseType&gt;…"/>
          <p:cNvSpPr txBox="1"/>
          <p:nvPr>
            <p:ph type="body" idx="1"/>
          </p:nvPr>
        </p:nvSpPr>
        <p:spPr>
          <a:xfrm>
            <a:off x="1689100" y="2098079"/>
            <a:ext cx="21005800" cy="10347921"/>
          </a:xfrm>
          <a:prstGeom prst="rect">
            <a:avLst/>
          </a:prstGeom>
        </p:spPr>
        <p:txBody>
          <a:bodyPr/>
          <a:lstStyle/>
          <a:p>
            <a:pPr marL="0" indent="0" defTabSz="457200">
              <a:spcBef>
                <a:spcPts val="0"/>
              </a:spcBef>
              <a:buSzTx/>
              <a:buNone/>
              <a:defRPr sz="1200">
                <a:solidFill>
                  <a:srgbClr val="007000"/>
                </a:solidFill>
                <a:latin typeface="Courier"/>
                <a:ea typeface="Courier"/>
                <a:cs typeface="Courier"/>
                <a:sym typeface="Courier"/>
              </a:defRPr>
            </a:pPr>
            <a:r>
              <a:rPr b="1" sz="3100">
                <a:solidFill>
                  <a:srgbClr val="007020"/>
                </a:solidFill>
              </a:rPr>
              <a:t>template</a:t>
            </a:r>
            <a:r>
              <a:rPr sz="3100">
                <a:solidFill>
                  <a:srgbClr val="666666"/>
                </a:solidFill>
              </a:rPr>
              <a:t>&lt;</a:t>
            </a:r>
            <a:r>
              <a:rPr b="1" sz="3100">
                <a:solidFill>
                  <a:srgbClr val="007020"/>
                </a:solidFill>
              </a:rPr>
              <a:t>typename</a:t>
            </a:r>
            <a:r>
              <a:rPr sz="3100"/>
              <a:t> PromiseType</a:t>
            </a:r>
            <a:r>
              <a:rPr sz="3100">
                <a:solidFill>
                  <a:srgbClr val="666666"/>
                </a:solidFill>
              </a:rPr>
              <a:t>&gt;</a:t>
            </a:r>
            <a:endParaRPr sz="3100"/>
          </a:p>
          <a:p>
            <a:pPr marL="0" indent="0" defTabSz="457200">
              <a:spcBef>
                <a:spcPts val="0"/>
              </a:spcBef>
              <a:buSzTx/>
              <a:buNone/>
              <a:defRPr sz="3820">
                <a:solidFill>
                  <a:srgbClr val="444444"/>
                </a:solidFill>
                <a:latin typeface="Courier"/>
                <a:ea typeface="Courier"/>
                <a:cs typeface="Courier"/>
                <a:sym typeface="Courier"/>
              </a:defRPr>
            </a:pPr>
            <a:r>
              <a:rPr b="1">
                <a:solidFill>
                  <a:srgbClr val="007020"/>
                </a:solidFill>
              </a:rPr>
              <a:t>struct</a:t>
            </a:r>
            <a:r>
              <a:t> GetPromise </a:t>
            </a:r>
            <a:r>
              <a:rPr>
                <a:solidFill>
                  <a:srgbClr val="666666"/>
                </a:solidFill>
              </a:rPr>
              <a:t>{</a:t>
            </a:r>
          </a:p>
          <a:p>
            <a:pPr marL="0" indent="0" defTabSz="457200">
              <a:spcBef>
                <a:spcPts val="0"/>
              </a:spcBef>
              <a:buSzTx/>
              <a:buNone/>
              <a:defRPr sz="3820">
                <a:solidFill>
                  <a:srgbClr val="444444"/>
                </a:solidFill>
                <a:latin typeface="Courier"/>
                <a:ea typeface="Courier"/>
                <a:cs typeface="Courier"/>
                <a:sym typeface="Courier"/>
              </a:defRPr>
            </a:pPr>
            <a:r>
              <a:t>  PromiseType </a:t>
            </a:r>
            <a:r>
              <a:rPr>
                <a:solidFill>
                  <a:srgbClr val="666666"/>
                </a:solidFill>
              </a:rPr>
              <a:t>*</a:t>
            </a:r>
            <a:r>
              <a:rPr>
                <a:solidFill>
                  <a:srgbClr val="19177C"/>
                </a:solidFill>
              </a:rPr>
              <a:t>p_</a:t>
            </a:r>
            <a:r>
              <a:rPr>
                <a:solidFill>
                  <a:srgbClr val="666666"/>
                </a:solidFill>
              </a:rPr>
              <a:t>;</a:t>
            </a:r>
          </a:p>
          <a:p>
            <a:pPr marL="0" indent="0" defTabSz="457200">
              <a:spcBef>
                <a:spcPts val="0"/>
              </a:spcBef>
              <a:buSzTx/>
              <a:buNone/>
              <a:defRPr i="1" sz="3820">
                <a:solidFill>
                  <a:srgbClr val="60A0B0"/>
                </a:solidFill>
                <a:latin typeface="Courier"/>
                <a:ea typeface="Courier"/>
                <a:cs typeface="Courier"/>
                <a:sym typeface="Courier"/>
              </a:defRPr>
            </a:pPr>
            <a:r>
              <a:rPr i="0">
                <a:solidFill>
                  <a:srgbClr val="444444"/>
                </a:solidFill>
              </a:rPr>
              <a:t>  </a:t>
            </a:r>
            <a:r>
              <a:rPr i="0">
                <a:solidFill>
                  <a:srgbClr val="902000"/>
                </a:solidFill>
              </a:rPr>
              <a:t>bool</a:t>
            </a:r>
            <a:r>
              <a:rPr i="0">
                <a:solidFill>
                  <a:srgbClr val="444444"/>
                </a:solidFill>
              </a:rPr>
              <a:t> await_ready</a:t>
            </a:r>
            <a:r>
              <a:rPr i="0">
                <a:solidFill>
                  <a:srgbClr val="666666"/>
                </a:solidFill>
              </a:rPr>
              <a:t>()</a:t>
            </a:r>
            <a:r>
              <a:rPr i="0">
                <a:solidFill>
                  <a:srgbClr val="444444"/>
                </a:solidFill>
              </a:rPr>
              <a:t> </a:t>
            </a:r>
            <a:r>
              <a:rPr i="0">
                <a:solidFill>
                  <a:srgbClr val="666666"/>
                </a:solidFill>
              </a:rPr>
              <a:t>{</a:t>
            </a:r>
            <a:r>
              <a:rPr i="0">
                <a:solidFill>
                  <a:srgbClr val="444444"/>
                </a:solidFill>
              </a:rPr>
              <a:t> </a:t>
            </a:r>
            <a:r>
              <a:rPr b="1" i="0">
                <a:solidFill>
                  <a:srgbClr val="007020"/>
                </a:solidFill>
              </a:rPr>
              <a:t>return</a:t>
            </a:r>
            <a:r>
              <a:rPr i="0">
                <a:solidFill>
                  <a:srgbClr val="444444"/>
                </a:solidFill>
              </a:rPr>
              <a:t> </a:t>
            </a:r>
            <a:r>
              <a:rPr b="1" i="0">
                <a:solidFill>
                  <a:srgbClr val="007020"/>
                </a:solidFill>
              </a:rPr>
              <a:t>false</a:t>
            </a:r>
            <a:r>
              <a:rPr i="0">
                <a:solidFill>
                  <a:srgbClr val="666666"/>
                </a:solidFill>
              </a:rPr>
              <a:t>;</a:t>
            </a:r>
            <a:r>
              <a:rPr i="0">
                <a:solidFill>
                  <a:srgbClr val="444444"/>
                </a:solidFill>
              </a:rPr>
              <a:t> </a:t>
            </a:r>
            <a:r>
              <a:rPr i="0">
                <a:solidFill>
                  <a:srgbClr val="666666"/>
                </a:solidFill>
              </a:rPr>
              <a:t>}</a:t>
            </a:r>
            <a:r>
              <a:rPr i="0">
                <a:solidFill>
                  <a:srgbClr val="444444"/>
                </a:solidFill>
              </a:rPr>
              <a:t> </a:t>
            </a:r>
            <a:r>
              <a:t>// says yes call await_suspend</a:t>
            </a:r>
            <a:endParaRPr i="0">
              <a:solidFill>
                <a:srgbClr val="444444"/>
              </a:solidFill>
            </a:endParaRPr>
          </a:p>
          <a:p>
            <a:pPr marL="0" indent="0" defTabSz="457200">
              <a:spcBef>
                <a:spcPts val="0"/>
              </a:spcBef>
              <a:buSzTx/>
              <a:buNone/>
              <a:defRPr sz="3820">
                <a:solidFill>
                  <a:srgbClr val="444444"/>
                </a:solidFill>
                <a:latin typeface="Courier"/>
                <a:ea typeface="Courier"/>
                <a:cs typeface="Courier"/>
                <a:sym typeface="Courier"/>
              </a:defRPr>
            </a:pPr>
            <a:r>
              <a:t>  </a:t>
            </a:r>
            <a:r>
              <a:rPr>
                <a:solidFill>
                  <a:srgbClr val="902000"/>
                </a:solidFill>
              </a:rPr>
              <a:t>bool</a:t>
            </a:r>
            <a:r>
              <a:t> await_suspend</a:t>
            </a:r>
            <a:r>
              <a:rPr>
                <a:solidFill>
                  <a:srgbClr val="666666"/>
                </a:solidFill>
              </a:rPr>
              <a:t>(</a:t>
            </a:r>
            <a:r>
              <a:rPr>
                <a:solidFill>
                  <a:srgbClr val="008000"/>
                </a:solidFill>
              </a:rPr>
              <a:t>std::</a:t>
            </a:r>
            <a:r>
              <a:t>coroutine_handle</a:t>
            </a:r>
            <a:r>
              <a:rPr>
                <a:solidFill>
                  <a:srgbClr val="666666"/>
                </a:solidFill>
              </a:rPr>
              <a:t>&lt;</a:t>
            </a:r>
            <a:r>
              <a:t>PromiseType</a:t>
            </a:r>
            <a:r>
              <a:rPr>
                <a:solidFill>
                  <a:srgbClr val="666666"/>
                </a:solidFill>
              </a:rPr>
              <a:t>&gt;</a:t>
            </a:r>
            <a:r>
              <a:t> h</a:t>
            </a:r>
            <a:r>
              <a:rPr>
                <a:solidFill>
                  <a:srgbClr val="666666"/>
                </a:solidFill>
              </a:rPr>
              <a:t>)</a:t>
            </a:r>
            <a:r>
              <a:t> </a:t>
            </a:r>
            <a:r>
              <a:rPr>
                <a:solidFill>
                  <a:srgbClr val="666666"/>
                </a:solidFill>
              </a:rPr>
              <a:t>{</a:t>
            </a:r>
          </a:p>
          <a:p>
            <a:pPr marL="0" indent="0" defTabSz="457200">
              <a:spcBef>
                <a:spcPts val="0"/>
              </a:spcBef>
              <a:buSzTx/>
              <a:buNone/>
              <a:defRPr sz="3820">
                <a:solidFill>
                  <a:srgbClr val="444444"/>
                </a:solidFill>
                <a:latin typeface="Courier"/>
                <a:ea typeface="Courier"/>
                <a:cs typeface="Courier"/>
                <a:sym typeface="Courier"/>
              </a:defRPr>
            </a:pPr>
            <a:r>
              <a:t>    </a:t>
            </a:r>
            <a:r>
              <a:rPr>
                <a:solidFill>
                  <a:srgbClr val="19177C"/>
                </a:solidFill>
              </a:rPr>
              <a:t>p_</a:t>
            </a:r>
            <a:r>
              <a:t> </a:t>
            </a:r>
            <a:r>
              <a:rPr>
                <a:solidFill>
                  <a:srgbClr val="666666"/>
                </a:solidFill>
              </a:rPr>
              <a:t>=</a:t>
            </a:r>
            <a:r>
              <a:t> </a:t>
            </a:r>
            <a:r>
              <a:rPr>
                <a:solidFill>
                  <a:srgbClr val="666666"/>
                </a:solidFill>
              </a:rPr>
              <a:t>&amp;</a:t>
            </a:r>
            <a:r>
              <a:t>h</a:t>
            </a:r>
            <a:r>
              <a:rPr>
                <a:solidFill>
                  <a:srgbClr val="666666"/>
                </a:solidFill>
              </a:rPr>
              <a:t>.</a:t>
            </a:r>
            <a:r>
              <a:t>promise</a:t>
            </a:r>
            <a:r>
              <a:rPr>
                <a:solidFill>
                  <a:srgbClr val="666666"/>
                </a:solidFill>
              </a:rPr>
              <a:t>();</a:t>
            </a:r>
          </a:p>
          <a:p>
            <a:pPr marL="0" indent="0" defTabSz="457200">
              <a:spcBef>
                <a:spcPts val="0"/>
              </a:spcBef>
              <a:buSzTx/>
              <a:buNone/>
              <a:defRPr i="1" sz="3820">
                <a:solidFill>
                  <a:srgbClr val="60A0B0"/>
                </a:solidFill>
                <a:latin typeface="Courier"/>
                <a:ea typeface="Courier"/>
                <a:cs typeface="Courier"/>
                <a:sym typeface="Courier"/>
              </a:defRPr>
            </a:pPr>
            <a:r>
              <a:rPr i="0">
                <a:solidFill>
                  <a:srgbClr val="444444"/>
                </a:solidFill>
              </a:rPr>
              <a:t>    </a:t>
            </a:r>
            <a:r>
              <a:rPr b="1" i="0">
                <a:solidFill>
                  <a:srgbClr val="007020"/>
                </a:solidFill>
              </a:rPr>
              <a:t>return</a:t>
            </a:r>
            <a:r>
              <a:rPr i="0">
                <a:solidFill>
                  <a:srgbClr val="444444"/>
                </a:solidFill>
              </a:rPr>
              <a:t> </a:t>
            </a:r>
            <a:r>
              <a:rPr b="1" i="0">
                <a:solidFill>
                  <a:srgbClr val="007020"/>
                </a:solidFill>
              </a:rPr>
              <a:t>false</a:t>
            </a:r>
            <a:r>
              <a:rPr i="0">
                <a:solidFill>
                  <a:srgbClr val="666666"/>
                </a:solidFill>
              </a:rPr>
              <a:t>;</a:t>
            </a:r>
            <a:r>
              <a:rPr i="0">
                <a:solidFill>
                  <a:srgbClr val="444444"/>
                </a:solidFill>
              </a:rPr>
              <a:t>     </a:t>
            </a:r>
            <a:r>
              <a:t>// says no don't suspend coroutine after all</a:t>
            </a:r>
            <a:endParaRPr i="0">
              <a:solidFill>
                <a:srgbClr val="444444"/>
              </a:solidFill>
            </a:endParaRPr>
          </a:p>
          <a:p>
            <a:pPr marL="0" indent="0" defTabSz="457200">
              <a:spcBef>
                <a:spcPts val="0"/>
              </a:spcBef>
              <a:buSzTx/>
              <a:buNone/>
              <a:defRPr sz="3820">
                <a:solidFill>
                  <a:srgbClr val="444444"/>
                </a:solidFill>
                <a:latin typeface="Courier"/>
                <a:ea typeface="Courier"/>
                <a:cs typeface="Courier"/>
                <a:sym typeface="Courier"/>
              </a:defRPr>
            </a:pPr>
            <a:r>
              <a:t>  </a:t>
            </a:r>
            <a:r>
              <a:rPr>
                <a:solidFill>
                  <a:srgbClr val="666666"/>
                </a:solidFill>
              </a:rPr>
              <a:t>}</a:t>
            </a:r>
          </a:p>
          <a:p>
            <a:pPr marL="0" indent="0" defTabSz="457200">
              <a:spcBef>
                <a:spcPts val="0"/>
              </a:spcBef>
              <a:buSzTx/>
              <a:buNone/>
              <a:defRPr sz="3820">
                <a:solidFill>
                  <a:srgbClr val="444444"/>
                </a:solidFill>
                <a:latin typeface="Courier"/>
                <a:ea typeface="Courier"/>
                <a:cs typeface="Courier"/>
                <a:sym typeface="Courier"/>
              </a:defRPr>
            </a:pPr>
            <a:r>
              <a:t>  PromiseType </a:t>
            </a:r>
            <a:r>
              <a:rPr>
                <a:solidFill>
                  <a:srgbClr val="666666"/>
                </a:solidFill>
              </a:rPr>
              <a:t>*</a:t>
            </a:r>
            <a:r>
              <a:t>await_resume</a:t>
            </a:r>
            <a:r>
              <a:rPr>
                <a:solidFill>
                  <a:srgbClr val="666666"/>
                </a:solidFill>
              </a:rPr>
              <a:t>()</a:t>
            </a:r>
            <a:r>
              <a:t> </a:t>
            </a:r>
            <a:r>
              <a:rPr>
                <a:solidFill>
                  <a:srgbClr val="666666"/>
                </a:solidFill>
              </a:rPr>
              <a:t>{</a:t>
            </a:r>
            <a:r>
              <a:t> </a:t>
            </a:r>
            <a:r>
              <a:rPr b="1">
                <a:solidFill>
                  <a:srgbClr val="007020"/>
                </a:solidFill>
              </a:rPr>
              <a:t>return</a:t>
            </a:r>
            <a:r>
              <a:t> </a:t>
            </a:r>
            <a:r>
              <a:rPr>
                <a:solidFill>
                  <a:srgbClr val="19177C"/>
                </a:solidFill>
              </a:rPr>
              <a:t>p_</a:t>
            </a:r>
            <a:r>
              <a:rPr>
                <a:solidFill>
                  <a:srgbClr val="666666"/>
                </a:solidFill>
              </a:rPr>
              <a:t>;</a:t>
            </a:r>
            <a:r>
              <a:t> </a:t>
            </a:r>
            <a:r>
              <a:rPr>
                <a:solidFill>
                  <a:srgbClr val="666666"/>
                </a:solidFill>
              </a:rPr>
              <a:t>}</a:t>
            </a:r>
          </a:p>
          <a:p>
            <a:pPr marL="0" indent="0" defTabSz="457200">
              <a:spcBef>
                <a:spcPts val="0"/>
              </a:spcBef>
              <a:buSzTx/>
              <a:buNone/>
              <a:defRPr sz="3820">
                <a:solidFill>
                  <a:srgbClr val="666666"/>
                </a:solidFill>
                <a:latin typeface="Courier"/>
                <a:ea typeface="Courier"/>
                <a:cs typeface="Courier"/>
                <a:sym typeface="Courier"/>
              </a:defRPr>
            </a:pPr>
            <a:r>
              <a:t>};</a:t>
            </a:r>
            <a:endParaRPr sz="3859">
              <a:solidFill>
                <a:srgbClr val="000000"/>
              </a:solidFill>
            </a:endParaRPr>
          </a:p>
          <a:p>
            <a:pPr marL="0" indent="0" defTabSz="457200">
              <a:spcBef>
                <a:spcPts val="2000"/>
              </a:spcBef>
              <a:buSzTx/>
              <a:buNone/>
              <a:defRPr sz="3900">
                <a:solidFill>
                  <a:srgbClr val="444444"/>
                </a:solidFill>
                <a:latin typeface="Helvetica"/>
                <a:ea typeface="Helvetica"/>
                <a:cs typeface="Helvetica"/>
                <a:sym typeface="Helvetica"/>
              </a:defRPr>
            </a:pPr>
            <a:r>
              <a:t>In addition to </a:t>
            </a:r>
            <a:r>
              <a:rPr sz="3859">
                <a:latin typeface="Courier"/>
                <a:ea typeface="Courier"/>
                <a:cs typeface="Courier"/>
                <a:sym typeface="Courier"/>
              </a:rPr>
              <a:t>void</a:t>
            </a:r>
            <a:r>
              <a:t> and </a:t>
            </a:r>
            <a:r>
              <a:rPr sz="3859">
                <a:latin typeface="Courier"/>
                <a:ea typeface="Courier"/>
                <a:cs typeface="Courier"/>
                <a:sym typeface="Courier"/>
              </a:rPr>
              <a:t>bool</a:t>
            </a:r>
            <a:r>
              <a:t>, </a:t>
            </a:r>
            <a:r>
              <a:rPr sz="3859">
                <a:latin typeface="Courier"/>
                <a:ea typeface="Courier"/>
                <a:cs typeface="Courier"/>
                <a:sym typeface="Courier"/>
              </a:rPr>
              <a:t>await_suspend</a:t>
            </a:r>
            <a:r>
              <a:t> may also return a </a:t>
            </a:r>
            <a:r>
              <a:rPr sz="3859">
                <a:latin typeface="Courier"/>
                <a:ea typeface="Courier"/>
                <a:cs typeface="Courier"/>
                <a:sym typeface="Courier"/>
              </a:rPr>
              <a:t>coroutine_handle</a:t>
            </a:r>
            <a:r>
              <a:t>, in which case the returned handle is immediately resumed. Instead of returning false, </a:t>
            </a:r>
            <a:r>
              <a:rPr sz="3859">
                <a:latin typeface="Courier"/>
                <a:ea typeface="Courier"/>
                <a:cs typeface="Courier"/>
                <a:sym typeface="Courier"/>
              </a:rPr>
              <a:t>GetPromise::await_suspend</a:t>
            </a:r>
            <a:r>
              <a:t> could alternatively have returned the handle </a:t>
            </a:r>
            <a:r>
              <a:rPr sz="3859">
                <a:latin typeface="Courier"/>
                <a:ea typeface="Courier"/>
                <a:cs typeface="Courier"/>
                <a:sym typeface="Courier"/>
              </a:rPr>
              <a:t>h</a:t>
            </a:r>
            <a:r>
              <a:t> to resume the coroutine immediately, but presumably this would be less efficient.</a:t>
            </a:r>
          </a:p>
        </p:txBody>
      </p:sp>
    </p:spTree>
  </p:cSld>
  <p:clrMapOvr>
    <a:masterClrMapping/>
  </p:clrMapOvr>
  <p:transition xmlns:p14="http://schemas.microsoft.com/office/powerpoint/2010/main" spd="med" advClick="1"/>
</p:sld>
</file>

<file path=ppt/slides/slide3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8" name="Coroutine code 3"/>
          <p:cNvSpPr txBox="1"/>
          <p:nvPr>
            <p:ph type="title"/>
          </p:nvPr>
        </p:nvSpPr>
        <p:spPr>
          <a:prstGeom prst="rect">
            <a:avLst/>
          </a:prstGeom>
        </p:spPr>
        <p:txBody>
          <a:bodyPr/>
          <a:lstStyle/>
          <a:p>
            <a:pPr/>
            <a:r>
              <a:t>Coroutine code 3</a:t>
            </a:r>
          </a:p>
        </p:txBody>
      </p:sp>
      <p:sp>
        <p:nvSpPr>
          <p:cNvPr id="129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00" name="struct ReturnObject3 {…"/>
          <p:cNvSpPr txBox="1"/>
          <p:nvPr/>
        </p:nvSpPr>
        <p:spPr>
          <a:xfrm>
            <a:off x="1193300" y="2667000"/>
            <a:ext cx="19586570" cy="1016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3650">
                <a:latin typeface="Courier"/>
                <a:ea typeface="Courier"/>
                <a:cs typeface="Courier"/>
                <a:sym typeface="Courier"/>
              </a:defRPr>
            </a:pPr>
            <a:r>
              <a:rPr b="1">
                <a:solidFill>
                  <a:srgbClr val="007020"/>
                </a:solidFill>
              </a:rPr>
              <a:t>struct</a:t>
            </a:r>
            <a:r>
              <a:t> ReturnObject3 </a:t>
            </a:r>
            <a:r>
              <a:rPr>
                <a:solidFill>
                  <a:srgbClr val="666666"/>
                </a:solidFill>
              </a:rPr>
              <a:t>{</a:t>
            </a:r>
          </a:p>
          <a:p>
            <a:pPr algn="l" defTabSz="457200">
              <a:defRPr b="0" sz="3650">
                <a:solidFill>
                  <a:srgbClr val="902000"/>
                </a:solidFill>
                <a:latin typeface="Courier"/>
                <a:ea typeface="Courier"/>
                <a:cs typeface="Courier"/>
                <a:sym typeface="Courier"/>
              </a:defRPr>
            </a:pPr>
            <a:r>
              <a:rPr>
                <a:solidFill>
                  <a:srgbClr val="000000"/>
                </a:solidFill>
              </a:rPr>
              <a:t>  </a:t>
            </a:r>
            <a:r>
              <a:rPr b="1">
                <a:solidFill>
                  <a:srgbClr val="007020"/>
                </a:solidFill>
              </a:rPr>
              <a:t>struct</a:t>
            </a:r>
            <a:r>
              <a:rPr>
                <a:solidFill>
                  <a:srgbClr val="000000"/>
                </a:solidFill>
              </a:rPr>
              <a:t> </a:t>
            </a:r>
            <a:r>
              <a:t>promise_type</a:t>
            </a:r>
            <a:r>
              <a:rPr>
                <a:solidFill>
                  <a:srgbClr val="000000"/>
                </a:solidFill>
              </a:rPr>
              <a:t> </a:t>
            </a:r>
            <a:r>
              <a:rPr>
                <a:solidFill>
                  <a:srgbClr val="666666"/>
                </a:solidFill>
              </a:rPr>
              <a:t>{</a:t>
            </a:r>
            <a:endParaRPr>
              <a:solidFill>
                <a:srgbClr val="000000"/>
              </a:solidFill>
            </a:endParaRPr>
          </a:p>
          <a:p>
            <a:pPr algn="l" defTabSz="457200">
              <a:defRPr b="0" sz="3650">
                <a:solidFill>
                  <a:srgbClr val="902000"/>
                </a:solidFill>
                <a:latin typeface="Courier"/>
                <a:ea typeface="Courier"/>
                <a:cs typeface="Courier"/>
                <a:sym typeface="Courier"/>
              </a:defRPr>
            </a:pPr>
            <a:r>
              <a:rPr>
                <a:solidFill>
                  <a:srgbClr val="000000"/>
                </a:solidFill>
              </a:rPr>
              <a:t>    </a:t>
            </a:r>
            <a:r>
              <a:t>unsigned</a:t>
            </a:r>
            <a:r>
              <a:rPr>
                <a:solidFill>
                  <a:srgbClr val="000000"/>
                </a:solidFill>
              </a:rPr>
              <a:t> </a:t>
            </a:r>
            <a:r>
              <a:rPr>
                <a:solidFill>
                  <a:srgbClr val="19177C"/>
                </a:solidFill>
              </a:rPr>
              <a:t>value_</a:t>
            </a:r>
            <a:r>
              <a:rPr>
                <a:solidFill>
                  <a:srgbClr val="666666"/>
                </a:solidFill>
              </a:rPr>
              <a:t>;</a:t>
            </a:r>
            <a:endParaRPr>
              <a:solidFill>
                <a:srgbClr val="000000"/>
              </a:solidFill>
            </a:endParaRPr>
          </a:p>
          <a:p>
            <a:pPr algn="l" defTabSz="457200">
              <a:defRPr b="0" sz="3650">
                <a:latin typeface="Courier"/>
                <a:ea typeface="Courier"/>
                <a:cs typeface="Courier"/>
                <a:sym typeface="Courier"/>
              </a:defRPr>
            </a:pPr>
          </a:p>
          <a:p>
            <a:pPr algn="l" defTabSz="457200">
              <a:defRPr b="0" sz="3650">
                <a:latin typeface="Courier"/>
                <a:ea typeface="Courier"/>
                <a:cs typeface="Courier"/>
                <a:sym typeface="Courier"/>
              </a:defRPr>
            </a:pPr>
            <a:r>
              <a:t>    ReturnObject3 get_return_object</a:t>
            </a:r>
            <a:r>
              <a:rPr>
                <a:solidFill>
                  <a:srgbClr val="666666"/>
                </a:solidFill>
              </a:rPr>
              <a:t>()</a:t>
            </a:r>
            <a:r>
              <a:t> </a:t>
            </a:r>
            <a:r>
              <a:rPr>
                <a:solidFill>
                  <a:srgbClr val="666666"/>
                </a:solidFill>
              </a:rPr>
              <a:t>{</a:t>
            </a:r>
          </a:p>
          <a:p>
            <a:pPr algn="l" defTabSz="457200">
              <a:defRPr b="0" sz="3650">
                <a:latin typeface="Courier"/>
                <a:ea typeface="Courier"/>
                <a:cs typeface="Courier"/>
                <a:sym typeface="Courier"/>
              </a:defRPr>
            </a:pPr>
            <a:r>
              <a:t>      </a:t>
            </a:r>
            <a:r>
              <a:rPr b="1">
                <a:solidFill>
                  <a:srgbClr val="007020"/>
                </a:solidFill>
              </a:rPr>
              <a:t>return</a:t>
            </a:r>
            <a:r>
              <a:t> ReturnObject3 </a:t>
            </a:r>
            <a:r>
              <a:rPr>
                <a:solidFill>
                  <a:srgbClr val="666666"/>
                </a:solidFill>
              </a:rPr>
              <a:t>{</a:t>
            </a:r>
          </a:p>
          <a:p>
            <a:pPr algn="l" defTabSz="457200">
              <a:defRPr b="0" sz="3650">
                <a:latin typeface="Courier"/>
                <a:ea typeface="Courier"/>
                <a:cs typeface="Courier"/>
                <a:sym typeface="Courier"/>
              </a:defRPr>
            </a:pPr>
            <a:r>
              <a:t>        </a:t>
            </a:r>
            <a:r>
              <a:rPr>
                <a:solidFill>
                  <a:srgbClr val="666666"/>
                </a:solidFill>
              </a:rPr>
              <a:t>.</a:t>
            </a:r>
            <a:r>
              <a:rPr>
                <a:solidFill>
                  <a:srgbClr val="19177C"/>
                </a:solidFill>
              </a:rPr>
              <a:t>h_</a:t>
            </a:r>
            <a:r>
              <a:t> </a:t>
            </a:r>
            <a:r>
              <a:rPr>
                <a:solidFill>
                  <a:srgbClr val="666666"/>
                </a:solidFill>
              </a:rPr>
              <a:t>=</a:t>
            </a:r>
            <a:r>
              <a:t> </a:t>
            </a:r>
            <a:r>
              <a:rPr>
                <a:solidFill>
                  <a:srgbClr val="008000"/>
                </a:solidFill>
              </a:rPr>
              <a:t>std::</a:t>
            </a:r>
            <a:r>
              <a:t>coroutine_handle</a:t>
            </a:r>
            <a:r>
              <a:rPr>
                <a:solidFill>
                  <a:srgbClr val="666666"/>
                </a:solidFill>
              </a:rPr>
              <a:t>&lt;</a:t>
            </a:r>
            <a:r>
              <a:rPr>
                <a:solidFill>
                  <a:srgbClr val="902000"/>
                </a:solidFill>
              </a:rPr>
              <a:t>promise_type</a:t>
            </a:r>
            <a:r>
              <a:rPr>
                <a:solidFill>
                  <a:srgbClr val="666666"/>
                </a:solidFill>
              </a:rPr>
              <a:t>&gt;::</a:t>
            </a:r>
            <a:r>
              <a:t>from_promise</a:t>
            </a:r>
            <a:r>
              <a:rPr>
                <a:solidFill>
                  <a:srgbClr val="666666"/>
                </a:solidFill>
              </a:rPr>
              <a:t>(*</a:t>
            </a:r>
            <a:r>
              <a:rPr b="1">
                <a:solidFill>
                  <a:srgbClr val="007020"/>
                </a:solidFill>
              </a:rPr>
              <a:t>this</a:t>
            </a:r>
            <a:r>
              <a:rPr>
                <a:solidFill>
                  <a:srgbClr val="666666"/>
                </a:solidFill>
              </a:rPr>
              <a:t>)</a:t>
            </a:r>
          </a:p>
          <a:p>
            <a:pPr algn="l" defTabSz="457200">
              <a:defRPr b="0" sz="3650">
                <a:latin typeface="Courier"/>
                <a:ea typeface="Courier"/>
                <a:cs typeface="Courier"/>
                <a:sym typeface="Courier"/>
              </a:defRPr>
            </a:pPr>
            <a:r>
              <a:t>      </a:t>
            </a:r>
            <a:r>
              <a:rPr>
                <a:solidFill>
                  <a:srgbClr val="666666"/>
                </a:solidFill>
              </a:rPr>
              <a:t>};</a:t>
            </a:r>
          </a:p>
          <a:p>
            <a:pPr algn="l" defTabSz="457200">
              <a:defRPr b="0" sz="3650">
                <a:latin typeface="Courier"/>
                <a:ea typeface="Courier"/>
                <a:cs typeface="Courier"/>
                <a:sym typeface="Courier"/>
              </a:defRPr>
            </a:pPr>
            <a:r>
              <a:t>    </a:t>
            </a:r>
            <a:r>
              <a:rPr>
                <a:solidFill>
                  <a:srgbClr val="666666"/>
                </a:solidFill>
              </a:rPr>
              <a:t>}</a:t>
            </a:r>
          </a:p>
          <a:p>
            <a:pPr algn="l" defTabSz="457200">
              <a:defRPr b="0" sz="3650">
                <a:latin typeface="Courier"/>
                <a:ea typeface="Courier"/>
                <a:cs typeface="Courier"/>
                <a:sym typeface="Courier"/>
              </a:defRPr>
            </a:pPr>
            <a:r>
              <a:t>    </a:t>
            </a:r>
            <a:r>
              <a:rPr>
                <a:solidFill>
                  <a:srgbClr val="008000"/>
                </a:solidFill>
              </a:rPr>
              <a:t>std::</a:t>
            </a:r>
            <a:r>
              <a:t>suspend_never</a:t>
            </a:r>
            <a:r>
              <a:rPr>
                <a:solidFill>
                  <a:srgbClr val="666666"/>
                </a:solidFill>
              </a:rPr>
              <a:t> </a:t>
            </a:r>
            <a:r>
              <a:t>initial_suspend</a:t>
            </a:r>
            <a:r>
              <a:rPr>
                <a:solidFill>
                  <a:srgbClr val="666666"/>
                </a:solidFill>
              </a:rPr>
              <a:t>()</a:t>
            </a:r>
            <a:r>
              <a:t> </a:t>
            </a:r>
            <a:r>
              <a:rPr>
                <a:solidFill>
                  <a:srgbClr val="666666"/>
                </a:solidFill>
              </a:rPr>
              <a:t>{</a:t>
            </a:r>
            <a:r>
              <a:t> </a:t>
            </a:r>
            <a:r>
              <a:rPr b="1">
                <a:solidFill>
                  <a:srgbClr val="007020"/>
                </a:solidFill>
              </a:rPr>
              <a:t>return</a:t>
            </a:r>
            <a:r>
              <a:t> </a:t>
            </a:r>
            <a:r>
              <a:rPr>
                <a:solidFill>
                  <a:srgbClr val="666666"/>
                </a:solidFill>
              </a:rPr>
              <a:t>{};</a:t>
            </a:r>
            <a:r>
              <a:t> </a:t>
            </a:r>
            <a:r>
              <a:rPr>
                <a:solidFill>
                  <a:srgbClr val="666666"/>
                </a:solidFill>
              </a:rPr>
              <a:t>}</a:t>
            </a:r>
          </a:p>
          <a:p>
            <a:pPr algn="l" defTabSz="457200">
              <a:defRPr b="0" sz="3650">
                <a:latin typeface="Courier"/>
                <a:ea typeface="Courier"/>
                <a:cs typeface="Courier"/>
                <a:sym typeface="Courier"/>
              </a:defRPr>
            </a:pPr>
            <a:r>
              <a:t>    </a:t>
            </a:r>
            <a:r>
              <a:rPr>
                <a:solidFill>
                  <a:srgbClr val="008000"/>
                </a:solidFill>
              </a:rPr>
              <a:t>std::</a:t>
            </a:r>
            <a:r>
              <a:t>suspend_never</a:t>
            </a:r>
            <a:r>
              <a:rPr>
                <a:solidFill>
                  <a:srgbClr val="666666"/>
                </a:solidFill>
              </a:rPr>
              <a:t> </a:t>
            </a:r>
            <a:r>
              <a:t>final_suspend</a:t>
            </a:r>
            <a:r>
              <a:rPr>
                <a:solidFill>
                  <a:srgbClr val="666666"/>
                </a:solidFill>
              </a:rPr>
              <a:t>()</a:t>
            </a:r>
            <a:r>
              <a:t> </a:t>
            </a:r>
            <a:r>
              <a:rPr b="1">
                <a:solidFill>
                  <a:srgbClr val="007020"/>
                </a:solidFill>
              </a:rPr>
              <a:t>noexcept</a:t>
            </a:r>
            <a:r>
              <a:t> </a:t>
            </a:r>
            <a:r>
              <a:rPr>
                <a:solidFill>
                  <a:srgbClr val="666666"/>
                </a:solidFill>
              </a:rPr>
              <a:t>{</a:t>
            </a:r>
            <a:r>
              <a:t> </a:t>
            </a:r>
            <a:r>
              <a:rPr b="1">
                <a:solidFill>
                  <a:srgbClr val="007020"/>
                </a:solidFill>
              </a:rPr>
              <a:t>return</a:t>
            </a:r>
            <a:r>
              <a:t> </a:t>
            </a:r>
            <a:r>
              <a:rPr>
                <a:solidFill>
                  <a:srgbClr val="666666"/>
                </a:solidFill>
              </a:rPr>
              <a:t>{};</a:t>
            </a:r>
            <a:r>
              <a:t> </a:t>
            </a:r>
            <a:r>
              <a:rPr>
                <a:solidFill>
                  <a:srgbClr val="666666"/>
                </a:solidFill>
              </a:rPr>
              <a:t>}</a:t>
            </a:r>
          </a:p>
          <a:p>
            <a:pPr algn="l" defTabSz="457200">
              <a:defRPr b="0" sz="3650">
                <a:latin typeface="Courier"/>
                <a:ea typeface="Courier"/>
                <a:cs typeface="Courier"/>
                <a:sym typeface="Courier"/>
              </a:defRPr>
            </a:pPr>
            <a:r>
              <a:t>    </a:t>
            </a:r>
            <a:r>
              <a:rPr>
                <a:solidFill>
                  <a:srgbClr val="902000"/>
                </a:solidFill>
              </a:rPr>
              <a:t>void</a:t>
            </a:r>
            <a:r>
              <a:t> unhandled_exception</a:t>
            </a:r>
            <a:r>
              <a:rPr>
                <a:solidFill>
                  <a:srgbClr val="666666"/>
                </a:solidFill>
              </a:rPr>
              <a:t>()</a:t>
            </a:r>
            <a:r>
              <a:t> </a:t>
            </a:r>
            <a:r>
              <a:rPr>
                <a:solidFill>
                  <a:srgbClr val="666666"/>
                </a:solidFill>
              </a:rPr>
              <a:t>{}</a:t>
            </a:r>
          </a:p>
          <a:p>
            <a:pPr algn="l" defTabSz="457200">
              <a:defRPr b="0" sz="3650">
                <a:latin typeface="Courier"/>
                <a:ea typeface="Courier"/>
                <a:cs typeface="Courier"/>
                <a:sym typeface="Courier"/>
              </a:defRPr>
            </a:pPr>
            <a:r>
              <a:t>  </a:t>
            </a:r>
            <a:r>
              <a:rPr>
                <a:solidFill>
                  <a:srgbClr val="666666"/>
                </a:solidFill>
              </a:rPr>
              <a:t>};</a:t>
            </a:r>
          </a:p>
          <a:p>
            <a:pPr algn="l" defTabSz="457200">
              <a:defRPr b="0" sz="3650">
                <a:latin typeface="Courier"/>
                <a:ea typeface="Courier"/>
                <a:cs typeface="Courier"/>
                <a:sym typeface="Courier"/>
              </a:defRPr>
            </a:pPr>
          </a:p>
          <a:p>
            <a:pPr algn="l" defTabSz="457200">
              <a:defRPr b="0" sz="3650">
                <a:latin typeface="Courier"/>
                <a:ea typeface="Courier"/>
                <a:cs typeface="Courier"/>
                <a:sym typeface="Courier"/>
              </a:defRPr>
            </a:pPr>
            <a:r>
              <a:t>  </a:t>
            </a:r>
            <a:r>
              <a:rPr>
                <a:solidFill>
                  <a:srgbClr val="008000"/>
                </a:solidFill>
              </a:rPr>
              <a:t>std::</a:t>
            </a:r>
            <a:r>
              <a:t>coroutine_handle</a:t>
            </a:r>
            <a:r>
              <a:rPr>
                <a:solidFill>
                  <a:srgbClr val="666666"/>
                </a:solidFill>
              </a:rPr>
              <a:t>&lt;</a:t>
            </a:r>
            <a:r>
              <a:rPr>
                <a:solidFill>
                  <a:srgbClr val="902000"/>
                </a:solidFill>
              </a:rPr>
              <a:t>promise_type</a:t>
            </a:r>
            <a:r>
              <a:rPr>
                <a:solidFill>
                  <a:srgbClr val="666666"/>
                </a:solidFill>
              </a:rPr>
              <a:t>&gt;</a:t>
            </a:r>
            <a:r>
              <a:t> </a:t>
            </a:r>
            <a:r>
              <a:rPr>
                <a:solidFill>
                  <a:srgbClr val="19177C"/>
                </a:solidFill>
              </a:rPr>
              <a:t>h_</a:t>
            </a:r>
            <a:r>
              <a:rPr>
                <a:solidFill>
                  <a:srgbClr val="666666"/>
                </a:solidFill>
              </a:rPr>
              <a:t>;</a:t>
            </a:r>
          </a:p>
          <a:p>
            <a:pPr algn="l" defTabSz="457200">
              <a:defRPr b="0" sz="3650">
                <a:latin typeface="Courier"/>
                <a:ea typeface="Courier"/>
                <a:cs typeface="Courier"/>
                <a:sym typeface="Courier"/>
              </a:defRPr>
            </a:pPr>
            <a:r>
              <a:t>  </a:t>
            </a:r>
            <a:r>
              <a:rPr b="1">
                <a:solidFill>
                  <a:srgbClr val="007020"/>
                </a:solidFill>
              </a:rPr>
              <a:t>operator</a:t>
            </a:r>
            <a:r>
              <a:t> </a:t>
            </a:r>
            <a:r>
              <a:rPr>
                <a:solidFill>
                  <a:srgbClr val="008000"/>
                </a:solidFill>
              </a:rPr>
              <a:t>std::</a:t>
            </a:r>
            <a:r>
              <a:t>coroutine_handle</a:t>
            </a:r>
            <a:r>
              <a:rPr>
                <a:solidFill>
                  <a:srgbClr val="666666"/>
                </a:solidFill>
              </a:rPr>
              <a:t>&lt;</a:t>
            </a:r>
            <a:r>
              <a:rPr>
                <a:solidFill>
                  <a:srgbClr val="902000"/>
                </a:solidFill>
              </a:rPr>
              <a:t>promise_type</a:t>
            </a:r>
            <a:r>
              <a:rPr>
                <a:solidFill>
                  <a:srgbClr val="666666"/>
                </a:solidFill>
              </a:rPr>
              <a:t>&gt;()</a:t>
            </a:r>
            <a:r>
              <a:t> </a:t>
            </a:r>
            <a:r>
              <a:rPr>
                <a:solidFill>
                  <a:srgbClr val="7D9029"/>
                </a:solidFill>
              </a:rPr>
              <a:t>const</a:t>
            </a:r>
            <a:r>
              <a:t> </a:t>
            </a:r>
            <a:r>
              <a:rPr>
                <a:solidFill>
                  <a:srgbClr val="666666"/>
                </a:solidFill>
              </a:rPr>
              <a:t>{</a:t>
            </a:r>
            <a:r>
              <a:t> </a:t>
            </a:r>
            <a:r>
              <a:rPr b="1">
                <a:solidFill>
                  <a:srgbClr val="007020"/>
                </a:solidFill>
              </a:rPr>
              <a:t>return</a:t>
            </a:r>
            <a:r>
              <a:t> </a:t>
            </a:r>
            <a:r>
              <a:rPr>
                <a:solidFill>
                  <a:srgbClr val="19177C"/>
                </a:solidFill>
              </a:rPr>
              <a:t>h_</a:t>
            </a:r>
            <a:r>
              <a:rPr>
                <a:solidFill>
                  <a:srgbClr val="666666"/>
                </a:solidFill>
              </a:rPr>
              <a:t>;</a:t>
            </a:r>
            <a:r>
              <a:t> </a:t>
            </a:r>
            <a:r>
              <a:rPr>
                <a:solidFill>
                  <a:srgbClr val="666666"/>
                </a:solidFill>
              </a:rPr>
              <a:t>}</a:t>
            </a:r>
          </a:p>
          <a:p>
            <a:pPr algn="l" defTabSz="457200">
              <a:defRPr b="0" sz="3650">
                <a:solidFill>
                  <a:srgbClr val="666666"/>
                </a:solidFill>
                <a:latin typeface="Courier"/>
                <a:ea typeface="Courier"/>
                <a:cs typeface="Courier"/>
                <a:sym typeface="Courier"/>
              </a:defRPr>
            </a:pPr>
            <a:r>
              <a:t>};</a:t>
            </a:r>
            <a:endParaRPr sz="3676">
              <a:solidFill>
                <a:srgbClr val="000000"/>
              </a:solidFill>
            </a:endParaRPr>
          </a:p>
        </p:txBody>
      </p:sp>
    </p:spTree>
  </p:cSld>
  <p:clrMapOvr>
    <a:masterClrMapping/>
  </p:clrMapOvr>
  <p:transition xmlns:p14="http://schemas.microsoft.com/office/powerpoint/2010/main" spd="med" advClick="1"/>
</p:sld>
</file>

<file path=ppt/slides/slide3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2" name="Coroutine"/>
          <p:cNvSpPr txBox="1"/>
          <p:nvPr>
            <p:ph type="title"/>
          </p:nvPr>
        </p:nvSpPr>
        <p:spPr>
          <a:prstGeom prst="rect">
            <a:avLst/>
          </a:prstGeom>
        </p:spPr>
        <p:txBody>
          <a:bodyPr/>
          <a:lstStyle/>
          <a:p>
            <a:pPr/>
            <a:r>
              <a:t>Coroutine</a:t>
            </a:r>
          </a:p>
        </p:txBody>
      </p:sp>
      <p:sp>
        <p:nvSpPr>
          <p:cNvPr id="130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5" name="Coroutine"/>
          <p:cNvSpPr txBox="1"/>
          <p:nvPr>
            <p:ph type="title"/>
          </p:nvPr>
        </p:nvSpPr>
        <p:spPr>
          <a:prstGeom prst="rect">
            <a:avLst/>
          </a:prstGeom>
        </p:spPr>
        <p:txBody>
          <a:bodyPr/>
          <a:lstStyle/>
          <a:p>
            <a:pPr/>
            <a:r>
              <a:t>Coroutine</a:t>
            </a:r>
          </a:p>
        </p:txBody>
      </p:sp>
      <p:sp>
        <p:nvSpPr>
          <p:cNvPr id="1306" name="/"/>
          <p:cNvSpPr txBox="1"/>
          <p:nvPr>
            <p:ph type="body" idx="1"/>
          </p:nvPr>
        </p:nvSpPr>
        <p:spPr>
          <a:prstGeom prst="rect">
            <a:avLst/>
          </a:prstGeom>
        </p:spPr>
        <p:txBody>
          <a:bodyPr/>
          <a:lstStyle>
            <a:lvl1pPr marL="0" indent="0" defTabSz="457200">
              <a:spcBef>
                <a:spcPts val="0"/>
              </a:spcBef>
              <a:buSzTx/>
              <a:buNone/>
              <a:defRPr sz="2200">
                <a:solidFill>
                  <a:srgbClr val="007000"/>
                </a:solidFill>
                <a:latin typeface="Courier"/>
                <a:ea typeface="Courier"/>
                <a:cs typeface="Courier"/>
                <a:sym typeface="Courier"/>
              </a:defRPr>
            </a:lvl1pPr>
          </a:lstStyle>
          <a:p>
            <a:pPr/>
            <a:r>
              <a:t>/</a:t>
            </a:r>
          </a:p>
        </p:txBody>
      </p:sp>
      <p:sp>
        <p:nvSpPr>
          <p:cNvPr id="1307" name="ReturnObject3…"/>
          <p:cNvSpPr txBox="1"/>
          <p:nvPr/>
        </p:nvSpPr>
        <p:spPr>
          <a:xfrm>
            <a:off x="1560345" y="2292349"/>
            <a:ext cx="15920753" cy="1090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3050">
                <a:latin typeface="Courier"/>
                <a:ea typeface="Courier"/>
                <a:cs typeface="Courier"/>
                <a:sym typeface="Courier"/>
              </a:defRPr>
            </a:pPr>
            <a:r>
              <a:t>ReturnObject3</a:t>
            </a:r>
          </a:p>
          <a:p>
            <a:pPr algn="l" defTabSz="457200">
              <a:defRPr b="0" sz="3050">
                <a:latin typeface="Courier"/>
                <a:ea typeface="Courier"/>
                <a:cs typeface="Courier"/>
                <a:sym typeface="Courier"/>
              </a:defRPr>
            </a:pPr>
            <a:r>
              <a:t>counter3</a:t>
            </a:r>
            <a:r>
              <a:rPr>
                <a:solidFill>
                  <a:srgbClr val="666666"/>
                </a:solidFill>
              </a:rPr>
              <a:t>()</a:t>
            </a:r>
          </a:p>
          <a:p>
            <a:pPr algn="l" defTabSz="457200">
              <a:defRPr b="0" sz="3050">
                <a:solidFill>
                  <a:srgbClr val="666666"/>
                </a:solidFill>
                <a:latin typeface="Courier"/>
                <a:ea typeface="Courier"/>
                <a:cs typeface="Courier"/>
                <a:sym typeface="Courier"/>
              </a:defRPr>
            </a:pPr>
            <a:r>
              <a:t>{</a:t>
            </a:r>
            <a:endParaRPr>
              <a:solidFill>
                <a:srgbClr val="000000"/>
              </a:solidFill>
            </a:endParaRPr>
          </a:p>
          <a:p>
            <a:pPr algn="l" defTabSz="457200">
              <a:defRPr b="0" sz="3050">
                <a:latin typeface="Courier"/>
                <a:ea typeface="Courier"/>
                <a:cs typeface="Courier"/>
                <a:sym typeface="Courier"/>
              </a:defRPr>
            </a:pPr>
            <a:r>
              <a:t>  </a:t>
            </a:r>
            <a:r>
              <a:rPr b="1">
                <a:solidFill>
                  <a:srgbClr val="007020"/>
                </a:solidFill>
              </a:rPr>
              <a:t>auto</a:t>
            </a:r>
            <a:r>
              <a:t> pp </a:t>
            </a:r>
            <a:r>
              <a:rPr>
                <a:solidFill>
                  <a:srgbClr val="666666"/>
                </a:solidFill>
              </a:rPr>
              <a:t>=</a:t>
            </a:r>
            <a:r>
              <a:t> </a:t>
            </a:r>
            <a:r>
              <a:rPr b="1">
                <a:solidFill>
                  <a:srgbClr val="007020"/>
                </a:solidFill>
              </a:rPr>
              <a:t>co_await</a:t>
            </a:r>
            <a:r>
              <a:t> GetPromise</a:t>
            </a:r>
            <a:r>
              <a:rPr>
                <a:solidFill>
                  <a:srgbClr val="666666"/>
                </a:solidFill>
              </a:rPr>
              <a:t>&lt;</a:t>
            </a:r>
            <a:r>
              <a:t>ReturnObject3</a:t>
            </a:r>
            <a:r>
              <a:rPr>
                <a:solidFill>
                  <a:srgbClr val="666666"/>
                </a:solidFill>
              </a:rPr>
              <a:t>::</a:t>
            </a:r>
            <a:r>
              <a:rPr>
                <a:solidFill>
                  <a:srgbClr val="902000"/>
                </a:solidFill>
              </a:rPr>
              <a:t>promise_type</a:t>
            </a:r>
            <a:r>
              <a:rPr>
                <a:solidFill>
                  <a:srgbClr val="666666"/>
                </a:solidFill>
              </a:rPr>
              <a:t>&gt;{};</a:t>
            </a:r>
          </a:p>
          <a:p>
            <a:pPr algn="l" defTabSz="457200">
              <a:defRPr b="0" sz="3050">
                <a:latin typeface="Courier"/>
                <a:ea typeface="Courier"/>
                <a:cs typeface="Courier"/>
                <a:sym typeface="Courier"/>
              </a:defRPr>
            </a:pPr>
          </a:p>
          <a:p>
            <a:pPr algn="l" defTabSz="457200">
              <a:defRPr b="0" sz="3050">
                <a:solidFill>
                  <a:srgbClr val="902000"/>
                </a:solidFill>
                <a:latin typeface="Courier"/>
                <a:ea typeface="Courier"/>
                <a:cs typeface="Courier"/>
                <a:sym typeface="Courier"/>
              </a:defRPr>
            </a:pPr>
            <a:r>
              <a:rPr>
                <a:solidFill>
                  <a:srgbClr val="000000"/>
                </a:solidFill>
              </a:rPr>
              <a:t>  </a:t>
            </a:r>
            <a:r>
              <a:rPr b="1">
                <a:solidFill>
                  <a:srgbClr val="007020"/>
                </a:solidFill>
              </a:rPr>
              <a:t>for</a:t>
            </a:r>
            <a:r>
              <a:rPr>
                <a:solidFill>
                  <a:srgbClr val="000000"/>
                </a:solidFill>
              </a:rPr>
              <a:t> </a:t>
            </a:r>
            <a:r>
              <a:rPr>
                <a:solidFill>
                  <a:srgbClr val="666666"/>
                </a:solidFill>
              </a:rPr>
              <a:t>(</a:t>
            </a:r>
            <a:r>
              <a:t>unsigned</a:t>
            </a:r>
            <a:r>
              <a:rPr>
                <a:solidFill>
                  <a:srgbClr val="000000"/>
                </a:solidFill>
              </a:rPr>
              <a:t> i </a:t>
            </a:r>
            <a:r>
              <a:rPr>
                <a:solidFill>
                  <a:srgbClr val="666666"/>
                </a:solidFill>
              </a:rPr>
              <a:t>=</a:t>
            </a:r>
            <a:r>
              <a:rPr>
                <a:solidFill>
                  <a:srgbClr val="000000"/>
                </a:solidFill>
              </a:rPr>
              <a:t> </a:t>
            </a:r>
            <a:r>
              <a:rPr>
                <a:solidFill>
                  <a:srgbClr val="40A070"/>
                </a:solidFill>
              </a:rPr>
              <a:t>0</a:t>
            </a:r>
            <a:r>
              <a:rPr>
                <a:solidFill>
                  <a:srgbClr val="666666"/>
                </a:solidFill>
              </a:rPr>
              <a:t>;;</a:t>
            </a:r>
            <a:r>
              <a:rPr>
                <a:solidFill>
                  <a:srgbClr val="000000"/>
                </a:solidFill>
              </a:rPr>
              <a:t> </a:t>
            </a:r>
            <a:r>
              <a:rPr>
                <a:solidFill>
                  <a:srgbClr val="666666"/>
                </a:solidFill>
              </a:rPr>
              <a:t>++</a:t>
            </a:r>
            <a:r>
              <a:rPr>
                <a:solidFill>
                  <a:srgbClr val="000000"/>
                </a:solidFill>
              </a:rPr>
              <a:t>i</a:t>
            </a:r>
            <a:r>
              <a:rPr>
                <a:solidFill>
                  <a:srgbClr val="666666"/>
                </a:solidFill>
              </a:rPr>
              <a:t>)</a:t>
            </a:r>
            <a:r>
              <a:rPr>
                <a:solidFill>
                  <a:srgbClr val="000000"/>
                </a:solidFill>
              </a:rPr>
              <a:t> </a:t>
            </a:r>
            <a:r>
              <a:rPr>
                <a:solidFill>
                  <a:srgbClr val="666666"/>
                </a:solidFill>
              </a:rPr>
              <a:t>{</a:t>
            </a:r>
            <a:endParaRPr>
              <a:solidFill>
                <a:srgbClr val="000000"/>
              </a:solidFill>
            </a:endParaRPr>
          </a:p>
          <a:p>
            <a:pPr algn="l" defTabSz="457200">
              <a:defRPr b="0" sz="3050">
                <a:latin typeface="Courier"/>
                <a:ea typeface="Courier"/>
                <a:cs typeface="Courier"/>
                <a:sym typeface="Courier"/>
              </a:defRPr>
            </a:pPr>
            <a:r>
              <a:t>    pp</a:t>
            </a:r>
            <a:r>
              <a:rPr>
                <a:solidFill>
                  <a:srgbClr val="666666"/>
                </a:solidFill>
              </a:rPr>
              <a:t>-&gt;</a:t>
            </a:r>
            <a:r>
              <a:rPr>
                <a:solidFill>
                  <a:srgbClr val="19177C"/>
                </a:solidFill>
              </a:rPr>
              <a:t>value_</a:t>
            </a:r>
            <a:r>
              <a:t> </a:t>
            </a:r>
            <a:r>
              <a:rPr>
                <a:solidFill>
                  <a:srgbClr val="666666"/>
                </a:solidFill>
              </a:rPr>
              <a:t>=</a:t>
            </a:r>
            <a:r>
              <a:t> i</a:t>
            </a:r>
            <a:r>
              <a:rPr>
                <a:solidFill>
                  <a:srgbClr val="666666"/>
                </a:solidFill>
              </a:rPr>
              <a:t>;</a:t>
            </a:r>
          </a:p>
          <a:p>
            <a:pPr algn="l" defTabSz="457200">
              <a:defRPr b="0" sz="3050">
                <a:latin typeface="Courier"/>
                <a:ea typeface="Courier"/>
                <a:cs typeface="Courier"/>
                <a:sym typeface="Courier"/>
              </a:defRPr>
            </a:pPr>
            <a:r>
              <a:t>    </a:t>
            </a:r>
            <a:r>
              <a:rPr b="1">
                <a:solidFill>
                  <a:srgbClr val="007020"/>
                </a:solidFill>
              </a:rPr>
              <a:t>co_await</a:t>
            </a:r>
            <a:r>
              <a:t> </a:t>
            </a:r>
            <a:r>
              <a:rPr>
                <a:solidFill>
                  <a:srgbClr val="008000"/>
                </a:solidFill>
              </a:rPr>
              <a:t>std::</a:t>
            </a:r>
            <a:r>
              <a:t>suspend_always</a:t>
            </a:r>
            <a:r>
              <a:rPr>
                <a:solidFill>
                  <a:srgbClr val="666666"/>
                </a:solidFill>
              </a:rPr>
              <a:t>{};</a:t>
            </a:r>
          </a:p>
          <a:p>
            <a:pPr algn="l" defTabSz="457200">
              <a:defRPr b="0" sz="3050">
                <a:latin typeface="Courier"/>
                <a:ea typeface="Courier"/>
                <a:cs typeface="Courier"/>
                <a:sym typeface="Courier"/>
              </a:defRPr>
            </a:pPr>
            <a:r>
              <a:t>  </a:t>
            </a:r>
            <a:r>
              <a:rPr>
                <a:solidFill>
                  <a:srgbClr val="666666"/>
                </a:solidFill>
              </a:rPr>
              <a:t>}</a:t>
            </a:r>
          </a:p>
          <a:p>
            <a:pPr algn="l" defTabSz="457200">
              <a:defRPr b="0" sz="3050">
                <a:solidFill>
                  <a:srgbClr val="666666"/>
                </a:solidFill>
                <a:latin typeface="Courier"/>
                <a:ea typeface="Courier"/>
                <a:cs typeface="Courier"/>
                <a:sym typeface="Courier"/>
              </a:defRPr>
            </a:pPr>
            <a:r>
              <a:t>}</a:t>
            </a:r>
            <a:endParaRPr>
              <a:solidFill>
                <a:srgbClr val="000000"/>
              </a:solidFill>
            </a:endParaRPr>
          </a:p>
          <a:p>
            <a:pPr algn="l" defTabSz="457200">
              <a:defRPr b="0" sz="3050">
                <a:latin typeface="Courier"/>
                <a:ea typeface="Courier"/>
                <a:cs typeface="Courier"/>
                <a:sym typeface="Courier"/>
              </a:defRPr>
            </a:pPr>
          </a:p>
          <a:p>
            <a:pPr algn="l" defTabSz="457200">
              <a:defRPr b="0" sz="3050">
                <a:solidFill>
                  <a:srgbClr val="902000"/>
                </a:solidFill>
                <a:latin typeface="Courier"/>
                <a:ea typeface="Courier"/>
                <a:cs typeface="Courier"/>
                <a:sym typeface="Courier"/>
              </a:defRPr>
            </a:pPr>
            <a:r>
              <a:t>void</a:t>
            </a:r>
            <a:endParaRPr>
              <a:solidFill>
                <a:srgbClr val="000000"/>
              </a:solidFill>
            </a:endParaRPr>
          </a:p>
          <a:p>
            <a:pPr algn="l" defTabSz="457200">
              <a:defRPr b="0" sz="3050">
                <a:latin typeface="Courier"/>
                <a:ea typeface="Courier"/>
                <a:cs typeface="Courier"/>
                <a:sym typeface="Courier"/>
              </a:defRPr>
            </a:pPr>
            <a:r>
              <a:t>main3</a:t>
            </a:r>
            <a:r>
              <a:rPr>
                <a:solidFill>
                  <a:srgbClr val="666666"/>
                </a:solidFill>
              </a:rPr>
              <a:t>()</a:t>
            </a:r>
          </a:p>
          <a:p>
            <a:pPr algn="l" defTabSz="457200">
              <a:defRPr b="0" sz="3050">
                <a:solidFill>
                  <a:srgbClr val="666666"/>
                </a:solidFill>
                <a:latin typeface="Courier"/>
                <a:ea typeface="Courier"/>
                <a:cs typeface="Courier"/>
                <a:sym typeface="Courier"/>
              </a:defRPr>
            </a:pPr>
            <a:r>
              <a:t>{</a:t>
            </a:r>
            <a:endParaRPr>
              <a:solidFill>
                <a:srgbClr val="000000"/>
              </a:solidFill>
            </a:endParaRPr>
          </a:p>
          <a:p>
            <a:pPr algn="l" defTabSz="457200">
              <a:defRPr b="0" sz="3050">
                <a:latin typeface="Courier"/>
                <a:ea typeface="Courier"/>
                <a:cs typeface="Courier"/>
                <a:sym typeface="Courier"/>
              </a:defRPr>
            </a:pPr>
            <a:r>
              <a:t>  </a:t>
            </a:r>
            <a:r>
              <a:rPr>
                <a:solidFill>
                  <a:srgbClr val="008000"/>
                </a:solidFill>
              </a:rPr>
              <a:t>std::</a:t>
            </a:r>
            <a:r>
              <a:t>coroutine_handle</a:t>
            </a:r>
            <a:r>
              <a:rPr>
                <a:solidFill>
                  <a:srgbClr val="666666"/>
                </a:solidFill>
              </a:rPr>
              <a:t>&lt;</a:t>
            </a:r>
            <a:r>
              <a:t>ReturnObject3</a:t>
            </a:r>
            <a:r>
              <a:rPr>
                <a:solidFill>
                  <a:srgbClr val="666666"/>
                </a:solidFill>
              </a:rPr>
              <a:t>::</a:t>
            </a:r>
            <a:r>
              <a:rPr>
                <a:solidFill>
                  <a:srgbClr val="902000"/>
                </a:solidFill>
              </a:rPr>
              <a:t>promise_type</a:t>
            </a:r>
            <a:r>
              <a:rPr>
                <a:solidFill>
                  <a:srgbClr val="666666"/>
                </a:solidFill>
              </a:rPr>
              <a:t>&gt;</a:t>
            </a:r>
            <a:r>
              <a:t> h </a:t>
            </a:r>
            <a:r>
              <a:rPr>
                <a:solidFill>
                  <a:srgbClr val="666666"/>
                </a:solidFill>
              </a:rPr>
              <a:t>=</a:t>
            </a:r>
            <a:r>
              <a:t> counter3</a:t>
            </a:r>
            <a:r>
              <a:rPr>
                <a:solidFill>
                  <a:srgbClr val="666666"/>
                </a:solidFill>
              </a:rPr>
              <a:t>();</a:t>
            </a:r>
          </a:p>
          <a:p>
            <a:pPr algn="l" defTabSz="457200">
              <a:defRPr b="0" sz="3050">
                <a:latin typeface="Courier"/>
                <a:ea typeface="Courier"/>
                <a:cs typeface="Courier"/>
                <a:sym typeface="Courier"/>
              </a:defRPr>
            </a:pPr>
            <a:r>
              <a:t>  ReturnObject3</a:t>
            </a:r>
            <a:r>
              <a:rPr>
                <a:solidFill>
                  <a:srgbClr val="666666"/>
                </a:solidFill>
              </a:rPr>
              <a:t>::</a:t>
            </a:r>
            <a:r>
              <a:rPr>
                <a:solidFill>
                  <a:srgbClr val="902000"/>
                </a:solidFill>
              </a:rPr>
              <a:t>promise_type</a:t>
            </a:r>
            <a:r>
              <a:t> </a:t>
            </a:r>
            <a:r>
              <a:rPr>
                <a:solidFill>
                  <a:srgbClr val="666666"/>
                </a:solidFill>
              </a:rPr>
              <a:t>&amp;</a:t>
            </a:r>
            <a:r>
              <a:t>promise </a:t>
            </a:r>
            <a:r>
              <a:rPr>
                <a:solidFill>
                  <a:srgbClr val="666666"/>
                </a:solidFill>
              </a:rPr>
              <a:t>=</a:t>
            </a:r>
            <a:r>
              <a:t> h</a:t>
            </a:r>
            <a:r>
              <a:rPr>
                <a:solidFill>
                  <a:srgbClr val="666666"/>
                </a:solidFill>
              </a:rPr>
              <a:t>.</a:t>
            </a:r>
            <a:r>
              <a:t>promise</a:t>
            </a:r>
            <a:r>
              <a:rPr>
                <a:solidFill>
                  <a:srgbClr val="666666"/>
                </a:solidFill>
              </a:rPr>
              <a:t>();</a:t>
            </a:r>
          </a:p>
          <a:p>
            <a:pPr algn="l" defTabSz="457200">
              <a:defRPr b="0" sz="3050">
                <a:solidFill>
                  <a:srgbClr val="007020"/>
                </a:solidFill>
                <a:latin typeface="Courier"/>
                <a:ea typeface="Courier"/>
                <a:cs typeface="Courier"/>
                <a:sym typeface="Courier"/>
              </a:defRPr>
            </a:pPr>
            <a:r>
              <a:rPr>
                <a:solidFill>
                  <a:srgbClr val="000000"/>
                </a:solidFill>
              </a:rPr>
              <a:t>  </a:t>
            </a:r>
            <a:r>
              <a:rPr b="1"/>
              <a:t>for</a:t>
            </a:r>
            <a:r>
              <a:rPr>
                <a:solidFill>
                  <a:srgbClr val="000000"/>
                </a:solidFill>
              </a:rPr>
              <a:t> </a:t>
            </a:r>
            <a:r>
              <a:rPr>
                <a:solidFill>
                  <a:srgbClr val="666666"/>
                </a:solidFill>
              </a:rPr>
              <a:t>(</a:t>
            </a:r>
            <a:r>
              <a:rPr>
                <a:solidFill>
                  <a:srgbClr val="902000"/>
                </a:solidFill>
              </a:rPr>
              <a:t>int</a:t>
            </a:r>
            <a:r>
              <a:rPr>
                <a:solidFill>
                  <a:srgbClr val="000000"/>
                </a:solidFill>
              </a:rPr>
              <a:t> i </a:t>
            </a:r>
            <a:r>
              <a:rPr>
                <a:solidFill>
                  <a:srgbClr val="666666"/>
                </a:solidFill>
              </a:rPr>
              <a:t>=</a:t>
            </a:r>
            <a:r>
              <a:rPr>
                <a:solidFill>
                  <a:srgbClr val="000000"/>
                </a:solidFill>
              </a:rPr>
              <a:t> </a:t>
            </a:r>
            <a:r>
              <a:rPr>
                <a:solidFill>
                  <a:srgbClr val="40A070"/>
                </a:solidFill>
              </a:rPr>
              <a:t>0</a:t>
            </a:r>
            <a:r>
              <a:rPr>
                <a:solidFill>
                  <a:srgbClr val="666666"/>
                </a:solidFill>
              </a:rPr>
              <a:t>;</a:t>
            </a:r>
            <a:r>
              <a:rPr>
                <a:solidFill>
                  <a:srgbClr val="000000"/>
                </a:solidFill>
              </a:rPr>
              <a:t> i </a:t>
            </a:r>
            <a:r>
              <a:rPr>
                <a:solidFill>
                  <a:srgbClr val="666666"/>
                </a:solidFill>
              </a:rPr>
              <a:t>&lt;</a:t>
            </a:r>
            <a:r>
              <a:rPr>
                <a:solidFill>
                  <a:srgbClr val="000000"/>
                </a:solidFill>
              </a:rPr>
              <a:t> </a:t>
            </a:r>
            <a:r>
              <a:rPr>
                <a:solidFill>
                  <a:srgbClr val="40A070"/>
                </a:solidFill>
              </a:rPr>
              <a:t>3</a:t>
            </a:r>
            <a:r>
              <a:rPr>
                <a:solidFill>
                  <a:srgbClr val="666666"/>
                </a:solidFill>
              </a:rPr>
              <a:t>;</a:t>
            </a:r>
            <a:r>
              <a:rPr>
                <a:solidFill>
                  <a:srgbClr val="000000"/>
                </a:solidFill>
              </a:rPr>
              <a:t> </a:t>
            </a:r>
            <a:r>
              <a:rPr>
                <a:solidFill>
                  <a:srgbClr val="666666"/>
                </a:solidFill>
              </a:rPr>
              <a:t>++</a:t>
            </a:r>
            <a:r>
              <a:rPr>
                <a:solidFill>
                  <a:srgbClr val="000000"/>
                </a:solidFill>
              </a:rPr>
              <a:t>i</a:t>
            </a:r>
            <a:r>
              <a:rPr>
                <a:solidFill>
                  <a:srgbClr val="666666"/>
                </a:solidFill>
              </a:rPr>
              <a:t>)</a:t>
            </a:r>
            <a:r>
              <a:rPr>
                <a:solidFill>
                  <a:srgbClr val="000000"/>
                </a:solidFill>
              </a:rPr>
              <a:t> </a:t>
            </a:r>
            <a:r>
              <a:rPr>
                <a:solidFill>
                  <a:srgbClr val="666666"/>
                </a:solidFill>
              </a:rPr>
              <a:t>{</a:t>
            </a:r>
            <a:endParaRPr>
              <a:solidFill>
                <a:srgbClr val="000000"/>
              </a:solidFill>
            </a:endParaRPr>
          </a:p>
          <a:p>
            <a:pPr algn="l" defTabSz="457200">
              <a:defRPr b="0" sz="3050">
                <a:solidFill>
                  <a:srgbClr val="4070A0"/>
                </a:solidFill>
                <a:latin typeface="Courier"/>
                <a:ea typeface="Courier"/>
                <a:cs typeface="Courier"/>
                <a:sym typeface="Courier"/>
              </a:defRPr>
            </a:pPr>
            <a:r>
              <a:rPr>
                <a:solidFill>
                  <a:srgbClr val="000000"/>
                </a:solidFill>
              </a:rPr>
              <a:t>    </a:t>
            </a:r>
            <a:r>
              <a:rPr>
                <a:solidFill>
                  <a:srgbClr val="008000"/>
                </a:solidFill>
              </a:rPr>
              <a:t>std::</a:t>
            </a:r>
            <a:r>
              <a:rPr>
                <a:solidFill>
                  <a:srgbClr val="000000"/>
                </a:solidFill>
              </a:rPr>
              <a:t>cout</a:t>
            </a:r>
            <a:r>
              <a:rPr>
                <a:solidFill>
                  <a:srgbClr val="666666"/>
                </a:solidFill>
              </a:rPr>
              <a:t> &lt;&lt;</a:t>
            </a:r>
            <a:r>
              <a:rPr>
                <a:solidFill>
                  <a:srgbClr val="000000"/>
                </a:solidFill>
              </a:rPr>
              <a:t> </a:t>
            </a:r>
            <a:r>
              <a:t>"counter3: "</a:t>
            </a:r>
            <a:r>
              <a:rPr>
                <a:solidFill>
                  <a:srgbClr val="000000"/>
                </a:solidFill>
              </a:rPr>
              <a:t> </a:t>
            </a:r>
            <a:r>
              <a:rPr>
                <a:solidFill>
                  <a:srgbClr val="666666"/>
                </a:solidFill>
              </a:rPr>
              <a:t>&lt;&lt;</a:t>
            </a:r>
            <a:r>
              <a:rPr>
                <a:solidFill>
                  <a:srgbClr val="000000"/>
                </a:solidFill>
              </a:rPr>
              <a:t> promise</a:t>
            </a:r>
            <a:r>
              <a:rPr>
                <a:solidFill>
                  <a:srgbClr val="666666"/>
                </a:solidFill>
              </a:rPr>
              <a:t>.</a:t>
            </a:r>
            <a:r>
              <a:rPr>
                <a:solidFill>
                  <a:srgbClr val="19177C"/>
                </a:solidFill>
              </a:rPr>
              <a:t>value_</a:t>
            </a:r>
            <a:r>
              <a:rPr>
                <a:solidFill>
                  <a:srgbClr val="000000"/>
                </a:solidFill>
              </a:rPr>
              <a:t> </a:t>
            </a:r>
            <a:r>
              <a:rPr>
                <a:solidFill>
                  <a:srgbClr val="666666"/>
                </a:solidFill>
              </a:rPr>
              <a:t>&lt;&lt;</a:t>
            </a:r>
            <a:r>
              <a:rPr>
                <a:solidFill>
                  <a:srgbClr val="000000"/>
                </a:solidFill>
              </a:rPr>
              <a:t> </a:t>
            </a:r>
            <a:r>
              <a:rPr>
                <a:solidFill>
                  <a:srgbClr val="008000"/>
                </a:solidFill>
              </a:rPr>
              <a:t>std::</a:t>
            </a:r>
            <a:r>
              <a:rPr>
                <a:solidFill>
                  <a:srgbClr val="000000"/>
                </a:solidFill>
              </a:rPr>
              <a:t>endl</a:t>
            </a:r>
            <a:r>
              <a:rPr>
                <a:solidFill>
                  <a:srgbClr val="666666"/>
                </a:solidFill>
              </a:rPr>
              <a:t>;</a:t>
            </a:r>
            <a:endParaRPr>
              <a:solidFill>
                <a:srgbClr val="000000"/>
              </a:solidFill>
            </a:endParaRPr>
          </a:p>
          <a:p>
            <a:pPr algn="l" defTabSz="457200">
              <a:defRPr b="0" sz="3050">
                <a:latin typeface="Courier"/>
                <a:ea typeface="Courier"/>
                <a:cs typeface="Courier"/>
                <a:sym typeface="Courier"/>
              </a:defRPr>
            </a:pPr>
            <a:r>
              <a:t>    h</a:t>
            </a:r>
            <a:r>
              <a:rPr>
                <a:solidFill>
                  <a:srgbClr val="666666"/>
                </a:solidFill>
              </a:rPr>
              <a:t>();</a:t>
            </a:r>
          </a:p>
          <a:p>
            <a:pPr algn="l" defTabSz="457200">
              <a:defRPr b="0" sz="3050">
                <a:latin typeface="Courier"/>
                <a:ea typeface="Courier"/>
                <a:cs typeface="Courier"/>
                <a:sym typeface="Courier"/>
              </a:defRPr>
            </a:pPr>
            <a:r>
              <a:t>  </a:t>
            </a:r>
            <a:r>
              <a:rPr>
                <a:solidFill>
                  <a:srgbClr val="666666"/>
                </a:solidFill>
              </a:rPr>
              <a:t>}</a:t>
            </a:r>
          </a:p>
          <a:p>
            <a:pPr algn="l" defTabSz="457200">
              <a:defRPr b="0" sz="3050">
                <a:latin typeface="Courier"/>
                <a:ea typeface="Courier"/>
                <a:cs typeface="Courier"/>
                <a:sym typeface="Courier"/>
              </a:defRPr>
            </a:pPr>
            <a:r>
              <a:t>  h</a:t>
            </a:r>
            <a:r>
              <a:rPr>
                <a:solidFill>
                  <a:srgbClr val="666666"/>
                </a:solidFill>
              </a:rPr>
              <a:t>.</a:t>
            </a:r>
            <a:r>
              <a:t>destroy</a:t>
            </a:r>
            <a:r>
              <a:rPr>
                <a:solidFill>
                  <a:srgbClr val="666666"/>
                </a:solidFill>
              </a:rPr>
              <a:t>();</a:t>
            </a:r>
          </a:p>
          <a:p>
            <a:pPr algn="l" defTabSz="457200">
              <a:defRPr b="0" sz="3050">
                <a:solidFill>
                  <a:srgbClr val="666666"/>
                </a:solidFill>
                <a:latin typeface="Courier"/>
                <a:ea typeface="Courier"/>
                <a:cs typeface="Courier"/>
                <a:sym typeface="Courier"/>
              </a:defRPr>
            </a:pPr>
            <a:r>
              <a:t>}</a:t>
            </a:r>
            <a:endParaRPr sz="3076">
              <a:solidFill>
                <a:srgbClr val="000000"/>
              </a:solidFill>
            </a:endParaRPr>
          </a:p>
        </p:txBody>
      </p:sp>
    </p:spTree>
  </p:cSld>
  <p:clrMapOvr>
    <a:masterClrMapping/>
  </p:clrMapOvr>
  <p:transition xmlns:p14="http://schemas.microsoft.com/office/powerpoint/2010/main" spd="med" advClick="1"/>
</p:sld>
</file>

<file path=ppt/slides/slide3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9" name="Coroutine"/>
          <p:cNvSpPr txBox="1"/>
          <p:nvPr>
            <p:ph type="title"/>
          </p:nvPr>
        </p:nvSpPr>
        <p:spPr>
          <a:prstGeom prst="rect">
            <a:avLst/>
          </a:prstGeom>
        </p:spPr>
        <p:txBody>
          <a:bodyPr/>
          <a:lstStyle/>
          <a:p>
            <a:pPr/>
            <a:r>
              <a:t>Coroutine</a:t>
            </a:r>
          </a:p>
        </p:txBody>
      </p:sp>
      <p:sp>
        <p:nvSpPr>
          <p:cNvPr id="131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2" name="Coroutine"/>
          <p:cNvSpPr txBox="1"/>
          <p:nvPr>
            <p:ph type="title"/>
          </p:nvPr>
        </p:nvSpPr>
        <p:spPr>
          <a:xfrm>
            <a:off x="1689100" y="355600"/>
            <a:ext cx="21005800" cy="1588691"/>
          </a:xfrm>
          <a:prstGeom prst="rect">
            <a:avLst/>
          </a:prstGeom>
        </p:spPr>
        <p:txBody>
          <a:bodyPr/>
          <a:lstStyle>
            <a:lvl1pPr defTabSz="718184">
              <a:defRPr sz="9744"/>
            </a:lvl1pPr>
          </a:lstStyle>
          <a:p>
            <a:pPr/>
            <a:r>
              <a:t>Coroutine</a:t>
            </a:r>
          </a:p>
        </p:txBody>
      </p:sp>
      <p:sp>
        <p:nvSpPr>
          <p:cNvPr id="131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14" name="Since yield_value is a method on promise_type, we no longer need to jump through hoops to get our hands on…"/>
          <p:cNvSpPr txBox="1"/>
          <p:nvPr/>
        </p:nvSpPr>
        <p:spPr>
          <a:xfrm>
            <a:off x="2436613" y="717550"/>
            <a:ext cx="18386309" cy="16497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a:solidFill>
                  <a:srgbClr val="444444"/>
                </a:solidFill>
                <a:latin typeface="Helvetica"/>
                <a:ea typeface="Helvetica"/>
                <a:cs typeface="Helvetica"/>
                <a:sym typeface="Helvetica"/>
              </a:defRPr>
            </a:pPr>
            <a:r>
              <a:t>Since </a:t>
            </a:r>
            <a:r>
              <a:rPr sz="2176">
                <a:solidFill>
                  <a:srgbClr val="000000"/>
                </a:solidFill>
                <a:latin typeface="Courier"/>
                <a:ea typeface="Courier"/>
                <a:cs typeface="Courier"/>
                <a:sym typeface="Courier"/>
              </a:rPr>
              <a:t>yield_value</a:t>
            </a:r>
            <a:r>
              <a:t> is a method on </a:t>
            </a:r>
            <a:r>
              <a:rPr sz="2176">
                <a:solidFill>
                  <a:srgbClr val="000000"/>
                </a:solidFill>
                <a:latin typeface="Courier"/>
                <a:ea typeface="Courier"/>
                <a:cs typeface="Courier"/>
                <a:sym typeface="Courier"/>
              </a:rPr>
              <a:t>promise_type</a:t>
            </a:r>
            <a:r>
              <a:t>, we no longer need to jump through hoops to get our hands on </a:t>
            </a:r>
          </a:p>
          <a:p>
            <a:pPr algn="l" defTabSz="457200">
              <a:defRPr b="0">
                <a:solidFill>
                  <a:srgbClr val="444444"/>
                </a:solidFill>
                <a:latin typeface="Helvetica"/>
                <a:ea typeface="Helvetica"/>
                <a:cs typeface="Helvetica"/>
                <a:sym typeface="Helvetica"/>
              </a:defRPr>
            </a:pPr>
            <a:r>
              <a:t>the promise object, it’s just </a:t>
            </a:r>
            <a:r>
              <a:rPr sz="2176">
                <a:solidFill>
                  <a:srgbClr val="000000"/>
                </a:solidFill>
                <a:latin typeface="Courier"/>
                <a:ea typeface="Courier"/>
                <a:cs typeface="Courier"/>
                <a:sym typeface="Courier"/>
              </a:rPr>
              <a:t>this</a:t>
            </a:r>
            <a:r>
              <a:t>. Here’s what the new code looks like:</a:t>
            </a:r>
          </a:p>
          <a:p>
            <a:pPr algn="l" defTabSz="457200">
              <a:defRPr b="0" sz="2850">
                <a:latin typeface="Courier"/>
                <a:ea typeface="Courier"/>
                <a:cs typeface="Courier"/>
                <a:sym typeface="Courier"/>
              </a:defRPr>
            </a:pPr>
            <a:r>
              <a:rPr b="1">
                <a:solidFill>
                  <a:srgbClr val="007020"/>
                </a:solidFill>
              </a:rPr>
              <a:t>struct</a:t>
            </a:r>
            <a:r>
              <a:t> ReturnObject4 </a:t>
            </a:r>
            <a:r>
              <a:rPr>
                <a:solidFill>
                  <a:srgbClr val="666666"/>
                </a:solidFill>
              </a:rPr>
              <a:t>{</a:t>
            </a:r>
          </a:p>
          <a:p>
            <a:pPr algn="l" defTabSz="457200">
              <a:defRPr b="0" sz="2850">
                <a:solidFill>
                  <a:srgbClr val="902000"/>
                </a:solidFill>
                <a:latin typeface="Courier"/>
                <a:ea typeface="Courier"/>
                <a:cs typeface="Courier"/>
                <a:sym typeface="Courier"/>
              </a:defRPr>
            </a:pPr>
            <a:r>
              <a:rPr>
                <a:solidFill>
                  <a:srgbClr val="000000"/>
                </a:solidFill>
              </a:rPr>
              <a:t>  </a:t>
            </a:r>
            <a:r>
              <a:rPr b="1">
                <a:solidFill>
                  <a:srgbClr val="007020"/>
                </a:solidFill>
              </a:rPr>
              <a:t>struct</a:t>
            </a:r>
            <a:r>
              <a:rPr>
                <a:solidFill>
                  <a:srgbClr val="000000"/>
                </a:solidFill>
              </a:rPr>
              <a:t> </a:t>
            </a:r>
            <a:r>
              <a:t>promise_type</a:t>
            </a:r>
            <a:r>
              <a:rPr>
                <a:solidFill>
                  <a:srgbClr val="000000"/>
                </a:solidFill>
              </a:rPr>
              <a:t> </a:t>
            </a:r>
            <a:r>
              <a:rPr>
                <a:solidFill>
                  <a:srgbClr val="666666"/>
                </a:solidFill>
              </a:rPr>
              <a:t>{</a:t>
            </a:r>
            <a:endParaRPr>
              <a:solidFill>
                <a:srgbClr val="000000"/>
              </a:solidFill>
            </a:endParaRPr>
          </a:p>
          <a:p>
            <a:pPr algn="l" defTabSz="457200">
              <a:defRPr b="0" sz="2850">
                <a:solidFill>
                  <a:srgbClr val="902000"/>
                </a:solidFill>
                <a:latin typeface="Courier"/>
                <a:ea typeface="Courier"/>
                <a:cs typeface="Courier"/>
                <a:sym typeface="Courier"/>
              </a:defRPr>
            </a:pPr>
            <a:r>
              <a:rPr>
                <a:solidFill>
                  <a:srgbClr val="000000"/>
                </a:solidFill>
              </a:rPr>
              <a:t>    </a:t>
            </a:r>
            <a:r>
              <a:t>unsigned</a:t>
            </a:r>
            <a:r>
              <a:rPr>
                <a:solidFill>
                  <a:srgbClr val="000000"/>
                </a:solidFill>
              </a:rPr>
              <a:t> </a:t>
            </a:r>
            <a:r>
              <a:rPr>
                <a:solidFill>
                  <a:srgbClr val="19177C"/>
                </a:solidFill>
              </a:rPr>
              <a:t>value_</a:t>
            </a:r>
            <a:r>
              <a:rPr>
                <a:solidFill>
                  <a:srgbClr val="666666"/>
                </a:solidFill>
              </a:rPr>
              <a:t>;</a:t>
            </a:r>
            <a:endParaRPr>
              <a:solidFill>
                <a:srgbClr val="000000"/>
              </a:solidFill>
            </a:endParaRPr>
          </a:p>
          <a:p>
            <a:pPr algn="l" defTabSz="457200">
              <a:defRPr b="0" sz="2850">
                <a:latin typeface="Courier"/>
                <a:ea typeface="Courier"/>
                <a:cs typeface="Courier"/>
                <a:sym typeface="Courier"/>
              </a:defRPr>
            </a:pPr>
          </a:p>
          <a:p>
            <a:pPr algn="l" defTabSz="457200">
              <a:defRPr b="0" sz="2850">
                <a:latin typeface="Courier"/>
                <a:ea typeface="Courier"/>
                <a:cs typeface="Courier"/>
                <a:sym typeface="Courier"/>
              </a:defRPr>
            </a:pPr>
            <a:r>
              <a:t>    ReturnObject4 get_return_object</a:t>
            </a:r>
            <a:r>
              <a:rPr>
                <a:solidFill>
                  <a:srgbClr val="666666"/>
                </a:solidFill>
              </a:rPr>
              <a:t>()</a:t>
            </a:r>
            <a:r>
              <a:t> </a:t>
            </a:r>
            <a:r>
              <a:rPr>
                <a:solidFill>
                  <a:srgbClr val="666666"/>
                </a:solidFill>
              </a:rPr>
              <a:t>{</a:t>
            </a:r>
          </a:p>
          <a:p>
            <a:pPr algn="l" defTabSz="457200">
              <a:defRPr b="0" sz="2850">
                <a:latin typeface="Courier"/>
                <a:ea typeface="Courier"/>
                <a:cs typeface="Courier"/>
                <a:sym typeface="Courier"/>
              </a:defRPr>
            </a:pPr>
            <a:r>
              <a:t>      </a:t>
            </a:r>
            <a:r>
              <a:rPr b="1">
                <a:solidFill>
                  <a:srgbClr val="007020"/>
                </a:solidFill>
              </a:rPr>
              <a:t>return</a:t>
            </a:r>
            <a:r>
              <a:t> </a:t>
            </a:r>
            <a:r>
              <a:rPr>
                <a:solidFill>
                  <a:srgbClr val="666666"/>
                </a:solidFill>
              </a:rPr>
              <a:t>{</a:t>
            </a:r>
          </a:p>
          <a:p>
            <a:pPr algn="l" defTabSz="457200">
              <a:defRPr b="0" sz="2850">
                <a:latin typeface="Courier"/>
                <a:ea typeface="Courier"/>
                <a:cs typeface="Courier"/>
                <a:sym typeface="Courier"/>
              </a:defRPr>
            </a:pPr>
            <a:r>
              <a:t>        </a:t>
            </a:r>
            <a:r>
              <a:rPr>
                <a:solidFill>
                  <a:srgbClr val="666666"/>
                </a:solidFill>
              </a:rPr>
              <a:t>.</a:t>
            </a:r>
            <a:r>
              <a:rPr>
                <a:solidFill>
                  <a:srgbClr val="19177C"/>
                </a:solidFill>
              </a:rPr>
              <a:t>h_</a:t>
            </a:r>
            <a:r>
              <a:t> </a:t>
            </a:r>
            <a:r>
              <a:rPr>
                <a:solidFill>
                  <a:srgbClr val="666666"/>
                </a:solidFill>
              </a:rPr>
              <a:t>=</a:t>
            </a:r>
            <a:r>
              <a:t> </a:t>
            </a:r>
            <a:r>
              <a:rPr>
                <a:solidFill>
                  <a:srgbClr val="008000"/>
                </a:solidFill>
              </a:rPr>
              <a:t>std::</a:t>
            </a:r>
            <a:r>
              <a:t>coroutine_handle</a:t>
            </a:r>
            <a:r>
              <a:rPr>
                <a:solidFill>
                  <a:srgbClr val="666666"/>
                </a:solidFill>
              </a:rPr>
              <a:t>&lt;</a:t>
            </a:r>
            <a:r>
              <a:rPr>
                <a:solidFill>
                  <a:srgbClr val="902000"/>
                </a:solidFill>
              </a:rPr>
              <a:t>promise_type</a:t>
            </a:r>
            <a:r>
              <a:rPr>
                <a:solidFill>
                  <a:srgbClr val="666666"/>
                </a:solidFill>
              </a:rPr>
              <a:t>&gt;::</a:t>
            </a:r>
            <a:r>
              <a:t>from_promise</a:t>
            </a:r>
            <a:r>
              <a:rPr>
                <a:solidFill>
                  <a:srgbClr val="666666"/>
                </a:solidFill>
              </a:rPr>
              <a:t>(*</a:t>
            </a:r>
            <a:r>
              <a:rPr b="1">
                <a:solidFill>
                  <a:srgbClr val="007020"/>
                </a:solidFill>
              </a:rPr>
              <a:t>this</a:t>
            </a:r>
            <a:r>
              <a:rPr>
                <a:solidFill>
                  <a:srgbClr val="666666"/>
                </a:solidFill>
              </a:rPr>
              <a:t>)</a:t>
            </a:r>
          </a:p>
          <a:p>
            <a:pPr algn="l" defTabSz="457200">
              <a:defRPr b="0" sz="2850">
                <a:latin typeface="Courier"/>
                <a:ea typeface="Courier"/>
                <a:cs typeface="Courier"/>
                <a:sym typeface="Courier"/>
              </a:defRPr>
            </a:pPr>
            <a:r>
              <a:t>      </a:t>
            </a:r>
            <a:r>
              <a:rPr>
                <a:solidFill>
                  <a:srgbClr val="666666"/>
                </a:solidFill>
              </a:rPr>
              <a:t>};</a:t>
            </a:r>
          </a:p>
          <a:p>
            <a:pPr algn="l" defTabSz="457200">
              <a:defRPr b="0" sz="2850">
                <a:latin typeface="Courier"/>
                <a:ea typeface="Courier"/>
                <a:cs typeface="Courier"/>
                <a:sym typeface="Courier"/>
              </a:defRPr>
            </a:pPr>
            <a:r>
              <a:t>    </a:t>
            </a:r>
            <a:r>
              <a:rPr>
                <a:solidFill>
                  <a:srgbClr val="666666"/>
                </a:solidFill>
              </a:rPr>
              <a:t>}</a:t>
            </a:r>
          </a:p>
          <a:p>
            <a:pPr algn="l" defTabSz="457200">
              <a:defRPr b="0" sz="2850">
                <a:latin typeface="Courier"/>
                <a:ea typeface="Courier"/>
                <a:cs typeface="Courier"/>
                <a:sym typeface="Courier"/>
              </a:defRPr>
            </a:pPr>
            <a:r>
              <a:t>    </a:t>
            </a:r>
            <a:r>
              <a:rPr>
                <a:solidFill>
                  <a:srgbClr val="008000"/>
                </a:solidFill>
              </a:rPr>
              <a:t>std::</a:t>
            </a:r>
            <a:r>
              <a:t>suspend_never</a:t>
            </a:r>
            <a:r>
              <a:rPr>
                <a:solidFill>
                  <a:srgbClr val="666666"/>
                </a:solidFill>
              </a:rPr>
              <a:t> </a:t>
            </a:r>
            <a:r>
              <a:t>initial_suspend</a:t>
            </a:r>
            <a:r>
              <a:rPr>
                <a:solidFill>
                  <a:srgbClr val="666666"/>
                </a:solidFill>
              </a:rPr>
              <a:t>()</a:t>
            </a:r>
            <a:r>
              <a:t> </a:t>
            </a:r>
            <a:r>
              <a:rPr>
                <a:solidFill>
                  <a:srgbClr val="666666"/>
                </a:solidFill>
              </a:rPr>
              <a:t>{</a:t>
            </a:r>
            <a:r>
              <a:t> </a:t>
            </a:r>
            <a:r>
              <a:rPr b="1">
                <a:solidFill>
                  <a:srgbClr val="007020"/>
                </a:solidFill>
              </a:rPr>
              <a:t>return</a:t>
            </a:r>
            <a:r>
              <a:t> </a:t>
            </a:r>
            <a:r>
              <a:rPr>
                <a:solidFill>
                  <a:srgbClr val="666666"/>
                </a:solidFill>
              </a:rPr>
              <a:t>{};</a:t>
            </a:r>
            <a:r>
              <a:t> </a:t>
            </a:r>
            <a:r>
              <a:rPr>
                <a:solidFill>
                  <a:srgbClr val="666666"/>
                </a:solidFill>
              </a:rPr>
              <a:t>}</a:t>
            </a:r>
          </a:p>
          <a:p>
            <a:pPr algn="l" defTabSz="457200">
              <a:defRPr b="0" sz="2850">
                <a:latin typeface="Courier"/>
                <a:ea typeface="Courier"/>
                <a:cs typeface="Courier"/>
                <a:sym typeface="Courier"/>
              </a:defRPr>
            </a:pPr>
            <a:r>
              <a:t>    </a:t>
            </a:r>
            <a:r>
              <a:rPr>
                <a:solidFill>
                  <a:srgbClr val="008000"/>
                </a:solidFill>
              </a:rPr>
              <a:t>std::</a:t>
            </a:r>
            <a:r>
              <a:t>suspend_never</a:t>
            </a:r>
            <a:r>
              <a:rPr>
                <a:solidFill>
                  <a:srgbClr val="666666"/>
                </a:solidFill>
              </a:rPr>
              <a:t> </a:t>
            </a:r>
            <a:r>
              <a:t>final_suspend</a:t>
            </a:r>
            <a:r>
              <a:rPr>
                <a:solidFill>
                  <a:srgbClr val="666666"/>
                </a:solidFill>
              </a:rPr>
              <a:t>()</a:t>
            </a:r>
            <a:r>
              <a:t> </a:t>
            </a:r>
            <a:r>
              <a:rPr b="1">
                <a:solidFill>
                  <a:srgbClr val="007020"/>
                </a:solidFill>
              </a:rPr>
              <a:t>noexcept</a:t>
            </a:r>
            <a:r>
              <a:t> </a:t>
            </a:r>
            <a:r>
              <a:rPr>
                <a:solidFill>
                  <a:srgbClr val="666666"/>
                </a:solidFill>
              </a:rPr>
              <a:t>{</a:t>
            </a:r>
            <a:r>
              <a:t> </a:t>
            </a:r>
            <a:r>
              <a:rPr b="1">
                <a:solidFill>
                  <a:srgbClr val="007020"/>
                </a:solidFill>
              </a:rPr>
              <a:t>return</a:t>
            </a:r>
            <a:r>
              <a:t> </a:t>
            </a:r>
            <a:r>
              <a:rPr>
                <a:solidFill>
                  <a:srgbClr val="666666"/>
                </a:solidFill>
              </a:rPr>
              <a:t>{};</a:t>
            </a:r>
            <a:r>
              <a:t> </a:t>
            </a:r>
            <a:r>
              <a:rPr>
                <a:solidFill>
                  <a:srgbClr val="666666"/>
                </a:solidFill>
              </a:rPr>
              <a:t>}</a:t>
            </a:r>
          </a:p>
          <a:p>
            <a:pPr algn="l" defTabSz="457200">
              <a:defRPr b="0" sz="2850">
                <a:latin typeface="Courier"/>
                <a:ea typeface="Courier"/>
                <a:cs typeface="Courier"/>
                <a:sym typeface="Courier"/>
              </a:defRPr>
            </a:pPr>
            <a:r>
              <a:t>    </a:t>
            </a:r>
            <a:r>
              <a:rPr>
                <a:solidFill>
                  <a:srgbClr val="902000"/>
                </a:solidFill>
              </a:rPr>
              <a:t>void</a:t>
            </a:r>
            <a:r>
              <a:t> unhandled_exception</a:t>
            </a:r>
            <a:r>
              <a:rPr>
                <a:solidFill>
                  <a:srgbClr val="666666"/>
                </a:solidFill>
              </a:rPr>
              <a:t>()</a:t>
            </a:r>
            <a:r>
              <a:t> </a:t>
            </a:r>
            <a:r>
              <a:rPr>
                <a:solidFill>
                  <a:srgbClr val="666666"/>
                </a:solidFill>
              </a:rPr>
              <a:t>{}</a:t>
            </a:r>
          </a:p>
          <a:p>
            <a:pPr algn="l" defTabSz="457200">
              <a:defRPr b="0" sz="2850">
                <a:latin typeface="Courier"/>
                <a:ea typeface="Courier"/>
                <a:cs typeface="Courier"/>
                <a:sym typeface="Courier"/>
              </a:defRPr>
            </a:pPr>
            <a:r>
              <a:t>    </a:t>
            </a:r>
            <a:r>
              <a:rPr>
                <a:solidFill>
                  <a:srgbClr val="008000"/>
                </a:solidFill>
              </a:rPr>
              <a:t>std::</a:t>
            </a:r>
            <a:r>
              <a:t>suspend_always</a:t>
            </a:r>
            <a:r>
              <a:rPr>
                <a:solidFill>
                  <a:srgbClr val="666666"/>
                </a:solidFill>
              </a:rPr>
              <a:t> </a:t>
            </a:r>
            <a:r>
              <a:t>yield_value</a:t>
            </a:r>
            <a:r>
              <a:rPr>
                <a:solidFill>
                  <a:srgbClr val="666666"/>
                </a:solidFill>
              </a:rPr>
              <a:t>(</a:t>
            </a:r>
            <a:r>
              <a:rPr>
                <a:solidFill>
                  <a:srgbClr val="902000"/>
                </a:solidFill>
              </a:rPr>
              <a:t>unsigned</a:t>
            </a:r>
            <a:r>
              <a:t> value</a:t>
            </a:r>
            <a:r>
              <a:rPr>
                <a:solidFill>
                  <a:srgbClr val="666666"/>
                </a:solidFill>
              </a:rPr>
              <a:t>)</a:t>
            </a:r>
            <a:r>
              <a:t> </a:t>
            </a:r>
            <a:r>
              <a:rPr>
                <a:solidFill>
                  <a:srgbClr val="666666"/>
                </a:solidFill>
              </a:rPr>
              <a:t>{</a:t>
            </a:r>
          </a:p>
          <a:p>
            <a:pPr algn="l" defTabSz="457200">
              <a:defRPr b="0" sz="2850">
                <a:latin typeface="Courier"/>
                <a:ea typeface="Courier"/>
                <a:cs typeface="Courier"/>
                <a:sym typeface="Courier"/>
              </a:defRPr>
            </a:pPr>
            <a:r>
              <a:t>      </a:t>
            </a:r>
            <a:r>
              <a:rPr>
                <a:solidFill>
                  <a:srgbClr val="19177C"/>
                </a:solidFill>
              </a:rPr>
              <a:t>value_</a:t>
            </a:r>
            <a:r>
              <a:t> </a:t>
            </a:r>
            <a:r>
              <a:rPr>
                <a:solidFill>
                  <a:srgbClr val="666666"/>
                </a:solidFill>
              </a:rPr>
              <a:t>=</a:t>
            </a:r>
            <a:r>
              <a:t> value</a:t>
            </a:r>
            <a:r>
              <a:rPr>
                <a:solidFill>
                  <a:srgbClr val="666666"/>
                </a:solidFill>
              </a:rPr>
              <a:t>;</a:t>
            </a:r>
          </a:p>
          <a:p>
            <a:pPr algn="l" defTabSz="457200">
              <a:defRPr b="0" sz="2850">
                <a:latin typeface="Courier"/>
                <a:ea typeface="Courier"/>
                <a:cs typeface="Courier"/>
                <a:sym typeface="Courier"/>
              </a:defRPr>
            </a:pPr>
            <a:r>
              <a:t>      </a:t>
            </a:r>
            <a:r>
              <a:rPr b="1">
                <a:solidFill>
                  <a:srgbClr val="007020"/>
                </a:solidFill>
              </a:rPr>
              <a:t>return</a:t>
            </a:r>
            <a:r>
              <a:t> </a:t>
            </a:r>
            <a:r>
              <a:rPr>
                <a:solidFill>
                  <a:srgbClr val="666666"/>
                </a:solidFill>
              </a:rPr>
              <a:t>{};</a:t>
            </a:r>
          </a:p>
          <a:p>
            <a:pPr algn="l" defTabSz="457200">
              <a:defRPr b="0" sz="2850">
                <a:latin typeface="Courier"/>
                <a:ea typeface="Courier"/>
                <a:cs typeface="Courier"/>
                <a:sym typeface="Courier"/>
              </a:defRPr>
            </a:pPr>
            <a:r>
              <a:t>    </a:t>
            </a:r>
            <a:r>
              <a:rPr>
                <a:solidFill>
                  <a:srgbClr val="666666"/>
                </a:solidFill>
              </a:rPr>
              <a:t>}</a:t>
            </a:r>
          </a:p>
          <a:p>
            <a:pPr algn="l" defTabSz="457200">
              <a:defRPr b="0" sz="2850">
                <a:latin typeface="Courier"/>
                <a:ea typeface="Courier"/>
                <a:cs typeface="Courier"/>
                <a:sym typeface="Courier"/>
              </a:defRPr>
            </a:pPr>
            <a:r>
              <a:t>  </a:t>
            </a:r>
            <a:r>
              <a:rPr>
                <a:solidFill>
                  <a:srgbClr val="666666"/>
                </a:solidFill>
              </a:rPr>
              <a:t>};</a:t>
            </a:r>
            <a:endParaRPr>
              <a:solidFill>
                <a:srgbClr val="666666"/>
              </a:solidFill>
            </a:endParaRPr>
          </a:p>
          <a:p>
            <a:pPr algn="l" defTabSz="457200">
              <a:defRPr b="0" sz="2850">
                <a:latin typeface="Courier"/>
                <a:ea typeface="Courier"/>
                <a:cs typeface="Courier"/>
                <a:sym typeface="Courier"/>
              </a:defRPr>
            </a:pPr>
            <a:endParaRPr sz="4750">
              <a:solidFill>
                <a:srgbClr val="666666"/>
              </a:solidFill>
            </a:endParaRPr>
          </a:p>
          <a:p>
            <a:pPr algn="l" defTabSz="457200">
              <a:defRPr b="0" sz="3050">
                <a:latin typeface="Courier"/>
                <a:ea typeface="Courier"/>
                <a:cs typeface="Courier"/>
                <a:sym typeface="Courier"/>
              </a:defRPr>
            </a:pPr>
            <a:r>
              <a:rPr>
                <a:solidFill>
                  <a:srgbClr val="008000"/>
                </a:solidFill>
              </a:rPr>
              <a:t>std::</a:t>
            </a:r>
            <a:r>
              <a:t>coroutine_handle</a:t>
            </a:r>
            <a:r>
              <a:rPr>
                <a:solidFill>
                  <a:srgbClr val="666666"/>
                </a:solidFill>
              </a:rPr>
              <a:t>&lt;</a:t>
            </a:r>
            <a:r>
              <a:rPr>
                <a:solidFill>
                  <a:srgbClr val="902000"/>
                </a:solidFill>
              </a:rPr>
              <a:t>promise_type</a:t>
            </a:r>
            <a:r>
              <a:rPr>
                <a:solidFill>
                  <a:srgbClr val="666666"/>
                </a:solidFill>
              </a:rPr>
              <a:t>&gt;</a:t>
            </a:r>
            <a:r>
              <a:t> </a:t>
            </a:r>
            <a:r>
              <a:rPr>
                <a:solidFill>
                  <a:srgbClr val="19177C"/>
                </a:solidFill>
              </a:rPr>
              <a:t>h_</a:t>
            </a:r>
            <a:r>
              <a:rPr>
                <a:solidFill>
                  <a:srgbClr val="666666"/>
                </a:solidFill>
              </a:rPr>
              <a:t>;</a:t>
            </a:r>
          </a:p>
          <a:p>
            <a:pPr algn="l" defTabSz="457200">
              <a:defRPr b="0" sz="3050">
                <a:solidFill>
                  <a:srgbClr val="666666"/>
                </a:solidFill>
                <a:latin typeface="Courier"/>
                <a:ea typeface="Courier"/>
                <a:cs typeface="Courier"/>
                <a:sym typeface="Courier"/>
              </a:defRPr>
            </a:pPr>
            <a:r>
              <a:t>};</a:t>
            </a:r>
            <a:endParaRPr sz="3076">
              <a:solidFill>
                <a:srgbClr val="000000"/>
              </a:solidFill>
            </a:endParaRPr>
          </a:p>
          <a:p>
            <a:pPr algn="l" defTabSz="457200">
              <a:defRPr b="0" sz="1150">
                <a:solidFill>
                  <a:srgbClr val="666666"/>
                </a:solidFill>
                <a:latin typeface="Courier"/>
                <a:ea typeface="Courier"/>
                <a:cs typeface="Courier"/>
                <a:sym typeface="Courier"/>
              </a:defRPr>
            </a:pPr>
            <a:endParaRPr sz="2876"/>
          </a:p>
          <a:p>
            <a:pPr algn="l" defTabSz="457200">
              <a:defRPr b="0" sz="1950">
                <a:latin typeface="Courier"/>
                <a:ea typeface="Courier"/>
                <a:cs typeface="Courier"/>
                <a:sym typeface="Courier"/>
              </a:defRPr>
            </a:pPr>
          </a:p>
          <a:p>
            <a:pPr algn="l" defTabSz="457200">
              <a:defRPr b="0" sz="42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a:p>
            <a:pPr algn="l" defTabSz="457200">
              <a:defRPr b="0" sz="2100">
                <a:solidFill>
                  <a:srgbClr val="444444"/>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variadic"/>
          <p:cNvSpPr txBox="1"/>
          <p:nvPr>
            <p:ph type="title"/>
          </p:nvPr>
        </p:nvSpPr>
        <p:spPr>
          <a:prstGeom prst="rect">
            <a:avLst/>
          </a:prstGeom>
        </p:spPr>
        <p:txBody>
          <a:bodyPr/>
          <a:lstStyle/>
          <a:p>
            <a:pPr/>
            <a:r>
              <a:t>variadic</a:t>
            </a:r>
          </a:p>
        </p:txBody>
      </p:sp>
      <p:sp>
        <p:nvSpPr>
          <p:cNvPr id="248" name="#include &lt;iostream&gt;…"/>
          <p:cNvSpPr txBox="1"/>
          <p:nvPr>
            <p:ph type="body" idx="1"/>
          </p:nvPr>
        </p:nvSpPr>
        <p:spPr>
          <a:prstGeom prst="rect">
            <a:avLst/>
          </a:prstGeom>
        </p:spPr>
        <p:txBody>
          <a:bodyPr/>
          <a:lstStyle/>
          <a:p>
            <a:pPr marL="0" indent="0" defTabSz="329564">
              <a:spcBef>
                <a:spcPts val="0"/>
              </a:spcBef>
              <a:buSzTx/>
              <a:buNone/>
              <a:tabLst>
                <a:tab pos="317500" algn="l"/>
              </a:tabLst>
              <a:defRPr sz="21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p>
          <a:p>
            <a:pPr marL="0" indent="0" defTabSz="329564">
              <a:spcBef>
                <a:spcPts val="0"/>
              </a:spcBef>
              <a:buSzTx/>
              <a:buNone/>
              <a:tabLst>
                <a:tab pos="317500" algn="l"/>
              </a:tabLst>
              <a:defRPr b="1" sz="21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p>
          <a:p>
            <a:pPr marL="0" indent="0" defTabSz="329564">
              <a:spcBef>
                <a:spcPts val="0"/>
              </a:spcBef>
              <a:buSzTx/>
              <a:buNone/>
              <a:tabLst>
                <a:tab pos="317500" algn="l"/>
              </a:tabLst>
              <a:defRPr sz="2100">
                <a:solidFill>
                  <a:srgbClr val="4EB0CC"/>
                </a:solidFill>
                <a:latin typeface="Menlo Regular"/>
                <a:ea typeface="Menlo Regular"/>
                <a:cs typeface="Menlo Regular"/>
                <a:sym typeface="Menlo Regular"/>
              </a:defRPr>
            </a:pPr>
            <a:r>
              <a:rPr b="1">
                <a:solidFill>
                  <a:srgbClr val="FF7AB2"/>
                </a:solidFill>
              </a:rPr>
              <a:t>void</a:t>
            </a:r>
            <a:r>
              <a:rPr>
                <a:solidFill>
                  <a:srgbClr val="FFFFFF">
                    <a:alpha val="85000"/>
                  </a:srgbClr>
                </a:solidFill>
              </a:rPr>
              <a:t> </a:t>
            </a:r>
            <a:r>
              <a:t>print</a:t>
            </a:r>
            <a:r>
              <a:rPr>
                <a:solidFill>
                  <a:srgbClr val="FFFFFF">
                    <a:alpha val="85000"/>
                  </a:srgbClr>
                </a:solidFill>
              </a:rPr>
              <a:t>() {</a:t>
            </a:r>
            <a:endParaRPr>
              <a:solidFill>
                <a:srgbClr val="FFFFFF">
                  <a:alpha val="85000"/>
                </a:srgbClr>
              </a:solidFill>
            </a:endParaRP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r>
              <a:t>    </a:t>
            </a:r>
            <a:r>
              <a:rPr>
                <a:solidFill>
                  <a:srgbClr val="B281EB"/>
                </a:solidFill>
              </a:rPr>
              <a:t>cout</a:t>
            </a:r>
            <a:r>
              <a:t> &lt;&lt; </a:t>
            </a:r>
            <a:r>
              <a:rPr>
                <a:solidFill>
                  <a:srgbClr val="B281EB"/>
                </a:solidFill>
              </a:rPr>
              <a:t>endl</a:t>
            </a:r>
            <a:r>
              <a:t>;</a:t>
            </a: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r>
              <a:t>}</a:t>
            </a: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r>
              <a:rPr b="1">
                <a:solidFill>
                  <a:srgbClr val="FF7AB2"/>
                </a:solidFill>
              </a:rPr>
              <a:t>template</a:t>
            </a:r>
            <a:r>
              <a:t> &lt;</a:t>
            </a:r>
            <a:r>
              <a:rPr b="1">
                <a:solidFill>
                  <a:srgbClr val="FF7AB2"/>
                </a:solidFill>
              </a:rPr>
              <a:t>typename</a:t>
            </a:r>
            <a:r>
              <a:t> T&gt; </a:t>
            </a:r>
            <a:r>
              <a:rPr b="1">
                <a:solidFill>
                  <a:srgbClr val="FF7AB2"/>
                </a:solidFill>
              </a:rPr>
              <a:t>void</a:t>
            </a:r>
            <a:r>
              <a:t> </a:t>
            </a:r>
            <a:r>
              <a:rPr>
                <a:solidFill>
                  <a:srgbClr val="4EB0CC"/>
                </a:solidFill>
              </a:rPr>
              <a:t>print</a:t>
            </a:r>
            <a:r>
              <a:t>(</a:t>
            </a:r>
            <a:r>
              <a:rPr b="1">
                <a:solidFill>
                  <a:srgbClr val="FF7AB2"/>
                </a:solidFill>
              </a:rPr>
              <a:t>const</a:t>
            </a:r>
            <a:r>
              <a:t> T&amp; t) {</a:t>
            </a: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r>
              <a:t>    </a:t>
            </a:r>
            <a:r>
              <a:rPr>
                <a:solidFill>
                  <a:srgbClr val="B281EB"/>
                </a:solidFill>
              </a:rPr>
              <a:t>cout</a:t>
            </a:r>
            <a:r>
              <a:t> &lt;&lt; t &lt;&lt; endl;</a:t>
            </a: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r>
              <a:t>}</a:t>
            </a: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r>
              <a:rPr b="1">
                <a:solidFill>
                  <a:srgbClr val="FF7AB2"/>
                </a:solidFill>
              </a:rPr>
              <a:t>template</a:t>
            </a:r>
            <a:r>
              <a:t> &lt;</a:t>
            </a:r>
            <a:r>
              <a:rPr b="1">
                <a:solidFill>
                  <a:srgbClr val="FF7AB2"/>
                </a:solidFill>
              </a:rPr>
              <a:t>typename</a:t>
            </a:r>
            <a:r>
              <a:t> First, </a:t>
            </a:r>
            <a:r>
              <a:rPr b="1">
                <a:solidFill>
                  <a:srgbClr val="FF7AB2"/>
                </a:solidFill>
              </a:rPr>
              <a:t>typename</a:t>
            </a:r>
            <a:r>
              <a:t>... Rest&gt; </a:t>
            </a:r>
            <a:r>
              <a:rPr b="1">
                <a:solidFill>
                  <a:srgbClr val="FF7AB2"/>
                </a:solidFill>
              </a:rPr>
              <a:t>void</a:t>
            </a:r>
            <a:r>
              <a:t> </a:t>
            </a:r>
            <a:r>
              <a:rPr>
                <a:solidFill>
                  <a:srgbClr val="4EB0CC"/>
                </a:solidFill>
              </a:rPr>
              <a:t>print</a:t>
            </a:r>
            <a:r>
              <a:t>(</a:t>
            </a:r>
            <a:r>
              <a:rPr b="1">
                <a:solidFill>
                  <a:srgbClr val="FF7AB2"/>
                </a:solidFill>
              </a:rPr>
              <a:t>const</a:t>
            </a:r>
            <a:r>
              <a:t> First&amp; first, </a:t>
            </a:r>
            <a:r>
              <a:rPr b="1">
                <a:solidFill>
                  <a:srgbClr val="FF7AB2"/>
                </a:solidFill>
              </a:rPr>
              <a:t>const</a:t>
            </a:r>
            <a:r>
              <a:t> Rest&amp;... rest) {</a:t>
            </a: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r>
              <a:t>    </a:t>
            </a:r>
            <a:r>
              <a:rPr>
                <a:solidFill>
                  <a:srgbClr val="B281EB"/>
                </a:solidFill>
              </a:rPr>
              <a:t>cout</a:t>
            </a:r>
            <a:r>
              <a:t> &lt;&lt; first &lt;&lt; </a:t>
            </a:r>
            <a:r>
              <a:rPr>
                <a:solidFill>
                  <a:srgbClr val="FF8170"/>
                </a:solidFill>
              </a:rPr>
              <a:t>", "</a:t>
            </a:r>
            <a:r>
              <a:t>;</a:t>
            </a:r>
          </a:p>
          <a:p>
            <a:pPr marL="0" indent="0" defTabSz="329564">
              <a:spcBef>
                <a:spcPts val="0"/>
              </a:spcBef>
              <a:buSzTx/>
              <a:buNone/>
              <a:tabLst>
                <a:tab pos="317500" algn="l"/>
              </a:tabLst>
              <a:defRPr sz="2100">
                <a:solidFill>
                  <a:srgbClr val="7F8C98"/>
                </a:solidFill>
                <a:latin typeface="Menlo Regular"/>
                <a:ea typeface="Menlo Regular"/>
                <a:cs typeface="Menlo Regular"/>
                <a:sym typeface="Menlo Regular"/>
              </a:defRPr>
            </a:pPr>
            <a:r>
              <a:rPr>
                <a:solidFill>
                  <a:srgbClr val="FFFFFF">
                    <a:alpha val="85000"/>
                  </a:srgbClr>
                </a:solidFill>
              </a:rPr>
              <a:t>    print(rest...); </a:t>
            </a:r>
            <a:r>
              <a:t>// recursive call using pack expansion syntax</a:t>
            </a:r>
            <a:endParaRPr>
              <a:solidFill>
                <a:srgbClr val="FFFFFF">
                  <a:alpha val="85000"/>
                </a:srgbClr>
              </a:solidFill>
            </a:endParaRP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r>
              <a:t>}</a:t>
            </a: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p>
          <a:p>
            <a:pPr marL="0" indent="0" defTabSz="329564">
              <a:spcBef>
                <a:spcPts val="0"/>
              </a:spcBef>
              <a:buSzTx/>
              <a:buNone/>
              <a:tabLst>
                <a:tab pos="317500" algn="l"/>
              </a:tabLst>
              <a:defRPr sz="210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r>
              <a:t>{</a:t>
            </a:r>
          </a:p>
          <a:p>
            <a:pPr marL="0" indent="0" defTabSz="329564">
              <a:spcBef>
                <a:spcPts val="0"/>
              </a:spcBef>
              <a:buSzTx/>
              <a:buNone/>
              <a:tabLst>
                <a:tab pos="317500" algn="l"/>
              </a:tabLst>
              <a:defRPr sz="2100">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78C2B3"/>
                </a:solidFill>
              </a:rPr>
              <a:t>print</a:t>
            </a:r>
            <a:r>
              <a:rPr>
                <a:solidFill>
                  <a:srgbClr val="FFFFFF">
                    <a:alpha val="85000"/>
                  </a:srgbClr>
                </a:solidFill>
              </a:rPr>
              <a:t>(); </a:t>
            </a:r>
            <a:r>
              <a:t>// calls first overload, outputting only a newline</a:t>
            </a:r>
            <a:endParaRPr>
              <a:solidFill>
                <a:srgbClr val="FFFFFF">
                  <a:alpha val="85000"/>
                </a:srgbClr>
              </a:solidFill>
            </a:endParaRPr>
          </a:p>
          <a:p>
            <a:pPr marL="0" indent="0" defTabSz="329564">
              <a:spcBef>
                <a:spcPts val="0"/>
              </a:spcBef>
              <a:buSzTx/>
              <a:buNone/>
              <a:tabLst>
                <a:tab pos="317500" algn="l"/>
              </a:tabLst>
              <a:defRPr sz="2100">
                <a:solidFill>
                  <a:srgbClr val="7F8C98"/>
                </a:solidFill>
                <a:latin typeface="Menlo Regular"/>
                <a:ea typeface="Menlo Regular"/>
                <a:cs typeface="Menlo Regular"/>
                <a:sym typeface="Menlo Regular"/>
              </a:defRPr>
            </a:pPr>
            <a:r>
              <a:rPr>
                <a:solidFill>
                  <a:srgbClr val="FFFFFF">
                    <a:alpha val="85000"/>
                  </a:srgbClr>
                </a:solidFill>
              </a:rPr>
              <a:t>    </a:t>
            </a:r>
            <a:r>
              <a:rPr>
                <a:solidFill>
                  <a:srgbClr val="78C2B3"/>
                </a:solidFill>
              </a:rPr>
              <a:t>print</a:t>
            </a:r>
            <a:r>
              <a:rPr>
                <a:solidFill>
                  <a:srgbClr val="FFFFFF">
                    <a:alpha val="85000"/>
                  </a:srgbClr>
                </a:solidFill>
              </a:rPr>
              <a:t>(</a:t>
            </a:r>
            <a:r>
              <a:rPr>
                <a:solidFill>
                  <a:srgbClr val="D9C97C"/>
                </a:solidFill>
              </a:rPr>
              <a:t>1</a:t>
            </a:r>
            <a:r>
              <a:rPr>
                <a:solidFill>
                  <a:srgbClr val="FFFFFF">
                    <a:alpha val="85000"/>
                  </a:srgbClr>
                </a:solidFill>
              </a:rPr>
              <a:t>); </a:t>
            </a:r>
            <a:r>
              <a:t>// calls second overload</a:t>
            </a:r>
            <a:endParaRPr>
              <a:solidFill>
                <a:srgbClr val="FFFFFF">
                  <a:alpha val="85000"/>
                </a:srgbClr>
              </a:solidFill>
            </a:endParaRP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p>
          <a:p>
            <a:pPr marL="0" indent="0" defTabSz="329564">
              <a:spcBef>
                <a:spcPts val="0"/>
              </a:spcBef>
              <a:buSzTx/>
              <a:buNone/>
              <a:tabLst>
                <a:tab pos="317500" algn="l"/>
              </a:tabLst>
              <a:defRPr sz="2100">
                <a:solidFill>
                  <a:srgbClr val="7F8C98"/>
                </a:solidFill>
                <a:latin typeface="Menlo Regular"/>
                <a:ea typeface="Menlo Regular"/>
                <a:cs typeface="Menlo Regular"/>
                <a:sym typeface="Menlo Regular"/>
              </a:defRPr>
            </a:pPr>
            <a:r>
              <a:rPr>
                <a:solidFill>
                  <a:srgbClr val="FFFFFF">
                    <a:alpha val="85000"/>
                  </a:srgbClr>
                </a:solidFill>
              </a:rPr>
              <a:t>    </a:t>
            </a:r>
            <a:r>
              <a:t>// these call the third overload, the variadic template,</a:t>
            </a:r>
            <a:endParaRPr>
              <a:solidFill>
                <a:srgbClr val="FFFFFF">
                  <a:alpha val="85000"/>
                </a:srgbClr>
              </a:solidFill>
            </a:endParaRPr>
          </a:p>
          <a:p>
            <a:pPr marL="0" indent="0" defTabSz="329564">
              <a:spcBef>
                <a:spcPts val="0"/>
              </a:spcBef>
              <a:buSzTx/>
              <a:buNone/>
              <a:tabLst>
                <a:tab pos="317500" algn="l"/>
              </a:tabLst>
              <a:defRPr sz="2100">
                <a:solidFill>
                  <a:srgbClr val="7F8C98"/>
                </a:solidFill>
                <a:latin typeface="Menlo Regular"/>
                <a:ea typeface="Menlo Regular"/>
                <a:cs typeface="Menlo Regular"/>
                <a:sym typeface="Menlo Regular"/>
              </a:defRPr>
            </a:pPr>
            <a:r>
              <a:rPr>
                <a:solidFill>
                  <a:srgbClr val="FFFFFF">
                    <a:alpha val="85000"/>
                  </a:srgbClr>
                </a:solidFill>
              </a:rPr>
              <a:t>    </a:t>
            </a:r>
            <a:r>
              <a:t>// which uses recursion as needed.</a:t>
            </a:r>
            <a:endParaRPr>
              <a:solidFill>
                <a:srgbClr val="FFFFFF">
                  <a:alpha val="85000"/>
                </a:srgbClr>
              </a:solidFill>
            </a:endParaRPr>
          </a:p>
          <a:p>
            <a:pPr marL="0" indent="0" defTabSz="329564">
              <a:spcBef>
                <a:spcPts val="0"/>
              </a:spcBef>
              <a:buSzTx/>
              <a:buNone/>
              <a:tabLst>
                <a:tab pos="317500" algn="l"/>
              </a:tabLst>
              <a:defRPr sz="2100">
                <a:solidFill>
                  <a:srgbClr val="78C2B3"/>
                </a:solidFill>
                <a:latin typeface="Menlo Regular"/>
                <a:ea typeface="Menlo Regular"/>
                <a:cs typeface="Menlo Regular"/>
                <a:sym typeface="Menlo Regular"/>
              </a:defRPr>
            </a:pPr>
            <a:r>
              <a:rPr>
                <a:solidFill>
                  <a:srgbClr val="FFFFFF">
                    <a:alpha val="85000"/>
                  </a:srgbClr>
                </a:solidFill>
              </a:rPr>
              <a:t>    </a:t>
            </a:r>
            <a:r>
              <a:t>print</a:t>
            </a:r>
            <a:r>
              <a:rPr>
                <a:solidFill>
                  <a:srgbClr val="FFFFFF">
                    <a:alpha val="85000"/>
                  </a:srgbClr>
                </a:solidFill>
              </a:rPr>
              <a:t>(</a:t>
            </a:r>
            <a:r>
              <a:rPr>
                <a:solidFill>
                  <a:srgbClr val="D9C97C"/>
                </a:solidFill>
              </a:rPr>
              <a:t>10</a:t>
            </a:r>
            <a:r>
              <a:rPr>
                <a:solidFill>
                  <a:srgbClr val="FFFFFF">
                    <a:alpha val="85000"/>
                  </a:srgbClr>
                </a:solidFill>
              </a:rPr>
              <a:t>, </a:t>
            </a:r>
            <a:r>
              <a:rPr>
                <a:solidFill>
                  <a:srgbClr val="D9C97C"/>
                </a:solidFill>
              </a:rPr>
              <a:t>20</a:t>
            </a:r>
            <a:r>
              <a:rPr>
                <a:solidFill>
                  <a:srgbClr val="FFFFFF">
                    <a:alpha val="85000"/>
                  </a:srgbClr>
                </a:solidFill>
              </a:rPr>
              <a:t>);</a:t>
            </a:r>
            <a:endParaRPr>
              <a:solidFill>
                <a:srgbClr val="FFFFFF">
                  <a:alpha val="85000"/>
                </a:srgbClr>
              </a:solidFill>
            </a:endParaRPr>
          </a:p>
          <a:p>
            <a:pPr marL="0" indent="0" defTabSz="329564">
              <a:spcBef>
                <a:spcPts val="0"/>
              </a:spcBef>
              <a:buSzTx/>
              <a:buNone/>
              <a:tabLst>
                <a:tab pos="317500" algn="l"/>
              </a:tabLst>
              <a:defRPr sz="2100">
                <a:solidFill>
                  <a:srgbClr val="78C2B3"/>
                </a:solidFill>
                <a:latin typeface="Menlo Regular"/>
                <a:ea typeface="Menlo Regular"/>
                <a:cs typeface="Menlo Regular"/>
                <a:sym typeface="Menlo Regular"/>
              </a:defRPr>
            </a:pPr>
            <a:r>
              <a:rPr>
                <a:solidFill>
                  <a:srgbClr val="FFFFFF">
                    <a:alpha val="85000"/>
                  </a:srgbClr>
                </a:solidFill>
              </a:rPr>
              <a:t>    </a:t>
            </a:r>
            <a:r>
              <a:t>print</a:t>
            </a:r>
            <a:r>
              <a:rPr>
                <a:solidFill>
                  <a:srgbClr val="FFFFFF">
                    <a:alpha val="85000"/>
                  </a:srgbClr>
                </a:solidFill>
              </a:rPr>
              <a:t>(</a:t>
            </a:r>
            <a:r>
              <a:rPr>
                <a:solidFill>
                  <a:srgbClr val="D9C97C"/>
                </a:solidFill>
              </a:rPr>
              <a:t>100</a:t>
            </a:r>
            <a:r>
              <a:rPr>
                <a:solidFill>
                  <a:srgbClr val="FFFFFF">
                    <a:alpha val="85000"/>
                  </a:srgbClr>
                </a:solidFill>
              </a:rPr>
              <a:t>, </a:t>
            </a:r>
            <a:r>
              <a:rPr>
                <a:solidFill>
                  <a:srgbClr val="D9C97C"/>
                </a:solidFill>
              </a:rPr>
              <a:t>200</a:t>
            </a:r>
            <a:r>
              <a:rPr>
                <a:solidFill>
                  <a:srgbClr val="FFFFFF">
                    <a:alpha val="85000"/>
                  </a:srgbClr>
                </a:solidFill>
              </a:rPr>
              <a:t>, </a:t>
            </a:r>
            <a:r>
              <a:rPr>
                <a:solidFill>
                  <a:srgbClr val="D9C97C"/>
                </a:solidFill>
              </a:rPr>
              <a:t>300</a:t>
            </a:r>
            <a:r>
              <a:rPr>
                <a:solidFill>
                  <a:srgbClr val="FFFFFF">
                    <a:alpha val="85000"/>
                  </a:srgbClr>
                </a:solidFill>
              </a:rPr>
              <a:t>);</a:t>
            </a:r>
            <a:endParaRPr>
              <a:solidFill>
                <a:srgbClr val="FFFFFF">
                  <a:alpha val="85000"/>
                </a:srgbClr>
              </a:solidFill>
            </a:endParaRPr>
          </a:p>
          <a:p>
            <a:pPr marL="0" indent="0" defTabSz="329564">
              <a:spcBef>
                <a:spcPts val="0"/>
              </a:spcBef>
              <a:buSzTx/>
              <a:buNone/>
              <a:tabLst>
                <a:tab pos="317500" algn="l"/>
              </a:tabLst>
              <a:defRPr sz="21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78C2B3"/>
                </a:solidFill>
              </a:rPr>
              <a:t>print</a:t>
            </a:r>
            <a:r>
              <a:rPr>
                <a:solidFill>
                  <a:srgbClr val="FFFFFF">
                    <a:alpha val="85000"/>
                  </a:srgbClr>
                </a:solidFill>
              </a:rPr>
              <a:t>(</a:t>
            </a:r>
            <a:r>
              <a:t>"first"</a:t>
            </a:r>
            <a:r>
              <a:rPr>
                <a:solidFill>
                  <a:srgbClr val="FFFFFF">
                    <a:alpha val="85000"/>
                  </a:srgbClr>
                </a:solidFill>
              </a:rPr>
              <a:t>, </a:t>
            </a:r>
            <a:r>
              <a:rPr>
                <a:solidFill>
                  <a:srgbClr val="D9C97C"/>
                </a:solidFill>
              </a:rPr>
              <a:t>2</a:t>
            </a:r>
            <a:r>
              <a:rPr>
                <a:solidFill>
                  <a:srgbClr val="FFFFFF">
                    <a:alpha val="85000"/>
                  </a:srgbClr>
                </a:solidFill>
              </a:rPr>
              <a:t>, </a:t>
            </a:r>
            <a:r>
              <a:t>"third"</a:t>
            </a:r>
            <a:r>
              <a:rPr>
                <a:solidFill>
                  <a:srgbClr val="FFFFFF">
                    <a:alpha val="85000"/>
                  </a:srgbClr>
                </a:solidFill>
              </a:rPr>
              <a:t>, </a:t>
            </a:r>
            <a:r>
              <a:rPr>
                <a:solidFill>
                  <a:srgbClr val="D9C97C"/>
                </a:solidFill>
              </a:rPr>
              <a:t>3.14159</a:t>
            </a:r>
            <a:r>
              <a:rPr>
                <a:solidFill>
                  <a:srgbClr val="FFFFFF">
                    <a:alpha val="85000"/>
                  </a:srgbClr>
                </a:solidFill>
              </a:rPr>
              <a:t>);</a:t>
            </a:r>
            <a:endParaRPr>
              <a:solidFill>
                <a:srgbClr val="FFFFFF">
                  <a:alpha val="85000"/>
                </a:srgbClr>
              </a:solidFill>
            </a:endParaRPr>
          </a:p>
          <a:p>
            <a:pPr marL="0" indent="0" defTabSz="329564">
              <a:spcBef>
                <a:spcPts val="0"/>
              </a:spcBef>
              <a:buSzTx/>
              <a:buNone/>
              <a:tabLst>
                <a:tab pos="317500" algn="l"/>
              </a:tabLst>
              <a:defRPr sz="21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6" name="Coroutine"/>
          <p:cNvSpPr txBox="1"/>
          <p:nvPr>
            <p:ph type="title"/>
          </p:nvPr>
        </p:nvSpPr>
        <p:spPr>
          <a:prstGeom prst="rect">
            <a:avLst/>
          </a:prstGeom>
        </p:spPr>
        <p:txBody>
          <a:bodyPr/>
          <a:lstStyle/>
          <a:p>
            <a:pPr/>
            <a:r>
              <a:t>Coroutine</a:t>
            </a:r>
          </a:p>
        </p:txBody>
      </p:sp>
      <p:sp>
        <p:nvSpPr>
          <p:cNvPr id="1317" name="ReturnObject4…"/>
          <p:cNvSpPr txBox="1"/>
          <p:nvPr>
            <p:ph type="body" idx="1"/>
          </p:nvPr>
        </p:nvSpPr>
        <p:spPr>
          <a:prstGeom prst="rect">
            <a:avLst/>
          </a:prstGeom>
        </p:spPr>
        <p:txBody>
          <a:bodyPr/>
          <a:lstStyle/>
          <a:p>
            <a:pPr marL="0" indent="0" defTabSz="452627">
              <a:spcBef>
                <a:spcPts val="0"/>
              </a:spcBef>
              <a:buSzTx/>
              <a:buNone/>
              <a:defRPr sz="3069">
                <a:solidFill>
                  <a:srgbClr val="007000"/>
                </a:solidFill>
                <a:latin typeface="Courier"/>
                <a:ea typeface="Courier"/>
                <a:cs typeface="Courier"/>
                <a:sym typeface="Courier"/>
              </a:defRPr>
            </a:pPr>
            <a:r>
              <a:t>ReturnObject4</a:t>
            </a:r>
          </a:p>
          <a:p>
            <a:pPr marL="0" indent="0" defTabSz="452627">
              <a:spcBef>
                <a:spcPts val="0"/>
              </a:spcBef>
              <a:buSzTx/>
              <a:buNone/>
              <a:defRPr sz="3019">
                <a:latin typeface="Courier"/>
                <a:ea typeface="Courier"/>
                <a:cs typeface="Courier"/>
                <a:sym typeface="Courier"/>
              </a:defRPr>
            </a:pPr>
            <a:r>
              <a:t>counter4</a:t>
            </a:r>
            <a:r>
              <a:rPr>
                <a:solidFill>
                  <a:srgbClr val="666666"/>
                </a:solidFill>
              </a:rPr>
              <a:t>()</a:t>
            </a:r>
          </a:p>
          <a:p>
            <a:pPr marL="0" indent="0" defTabSz="452627">
              <a:spcBef>
                <a:spcPts val="0"/>
              </a:spcBef>
              <a:buSzTx/>
              <a:buNone/>
              <a:defRPr sz="3019">
                <a:solidFill>
                  <a:srgbClr val="666666"/>
                </a:solidFill>
                <a:latin typeface="Courier"/>
                <a:ea typeface="Courier"/>
                <a:cs typeface="Courier"/>
                <a:sym typeface="Courier"/>
              </a:defRPr>
            </a:pPr>
            <a:r>
              <a:t>{</a:t>
            </a:r>
            <a:endParaRPr>
              <a:solidFill>
                <a:srgbClr val="000000"/>
              </a:solidFill>
            </a:endParaRPr>
          </a:p>
          <a:p>
            <a:pPr marL="0" indent="0" defTabSz="452627">
              <a:spcBef>
                <a:spcPts val="0"/>
              </a:spcBef>
              <a:buSzTx/>
              <a:buNone/>
              <a:defRPr sz="3019">
                <a:solidFill>
                  <a:srgbClr val="902000"/>
                </a:solidFill>
                <a:latin typeface="Courier"/>
                <a:ea typeface="Courier"/>
                <a:cs typeface="Courier"/>
                <a:sym typeface="Courier"/>
              </a:defRPr>
            </a:pPr>
            <a:r>
              <a:rPr>
                <a:solidFill>
                  <a:srgbClr val="000000"/>
                </a:solidFill>
              </a:rPr>
              <a:t>  </a:t>
            </a:r>
            <a:r>
              <a:rPr b="1">
                <a:solidFill>
                  <a:srgbClr val="007020"/>
                </a:solidFill>
              </a:rPr>
              <a:t>for</a:t>
            </a:r>
            <a:r>
              <a:rPr>
                <a:solidFill>
                  <a:srgbClr val="000000"/>
                </a:solidFill>
              </a:rPr>
              <a:t> </a:t>
            </a:r>
            <a:r>
              <a:rPr>
                <a:solidFill>
                  <a:srgbClr val="666666"/>
                </a:solidFill>
              </a:rPr>
              <a:t>(</a:t>
            </a:r>
            <a:r>
              <a:t>unsigned</a:t>
            </a:r>
            <a:r>
              <a:rPr>
                <a:solidFill>
                  <a:srgbClr val="000000"/>
                </a:solidFill>
              </a:rPr>
              <a:t> i </a:t>
            </a:r>
            <a:r>
              <a:rPr>
                <a:solidFill>
                  <a:srgbClr val="666666"/>
                </a:solidFill>
              </a:rPr>
              <a:t>=</a:t>
            </a:r>
            <a:r>
              <a:rPr>
                <a:solidFill>
                  <a:srgbClr val="000000"/>
                </a:solidFill>
              </a:rPr>
              <a:t> </a:t>
            </a:r>
            <a:r>
              <a:rPr>
                <a:solidFill>
                  <a:srgbClr val="40A070"/>
                </a:solidFill>
              </a:rPr>
              <a:t>0</a:t>
            </a:r>
            <a:r>
              <a:rPr>
                <a:solidFill>
                  <a:srgbClr val="666666"/>
                </a:solidFill>
              </a:rPr>
              <a:t>;;</a:t>
            </a:r>
            <a:r>
              <a:rPr>
                <a:solidFill>
                  <a:srgbClr val="000000"/>
                </a:solidFill>
              </a:rPr>
              <a:t> </a:t>
            </a:r>
            <a:r>
              <a:rPr>
                <a:solidFill>
                  <a:srgbClr val="666666"/>
                </a:solidFill>
              </a:rPr>
              <a:t>++</a:t>
            </a:r>
            <a:r>
              <a:rPr>
                <a:solidFill>
                  <a:srgbClr val="000000"/>
                </a:solidFill>
              </a:rPr>
              <a:t>i</a:t>
            </a:r>
            <a:r>
              <a:rPr>
                <a:solidFill>
                  <a:srgbClr val="666666"/>
                </a:solidFill>
              </a:rPr>
              <a:t>)</a:t>
            </a:r>
            <a:endParaRPr>
              <a:solidFill>
                <a:srgbClr val="000000"/>
              </a:solidFill>
            </a:endParaRPr>
          </a:p>
          <a:p>
            <a:pPr marL="0" indent="0" defTabSz="452627">
              <a:spcBef>
                <a:spcPts val="0"/>
              </a:spcBef>
              <a:buSzTx/>
              <a:buNone/>
              <a:defRPr i="1" sz="3019">
                <a:solidFill>
                  <a:srgbClr val="60A0B0"/>
                </a:solidFill>
                <a:latin typeface="Courier"/>
                <a:ea typeface="Courier"/>
                <a:cs typeface="Courier"/>
                <a:sym typeface="Courier"/>
              </a:defRPr>
            </a:pPr>
            <a:r>
              <a:rPr i="0">
                <a:solidFill>
                  <a:srgbClr val="000000"/>
                </a:solidFill>
              </a:rPr>
              <a:t>    </a:t>
            </a:r>
            <a:r>
              <a:rPr b="1" i="0">
                <a:solidFill>
                  <a:srgbClr val="007020"/>
                </a:solidFill>
              </a:rPr>
              <a:t>co_yield</a:t>
            </a:r>
            <a:r>
              <a:rPr i="0">
                <a:solidFill>
                  <a:srgbClr val="000000"/>
                </a:solidFill>
              </a:rPr>
              <a:t> i</a:t>
            </a:r>
            <a:r>
              <a:rPr i="0">
                <a:solidFill>
                  <a:srgbClr val="666666"/>
                </a:solidFill>
              </a:rPr>
              <a:t>;</a:t>
            </a:r>
            <a:r>
              <a:rPr i="0">
                <a:solidFill>
                  <a:srgbClr val="000000"/>
                </a:solidFill>
              </a:rPr>
              <a:t>       </a:t>
            </a:r>
            <a:r>
              <a:t>// co yield i =&gt; co_await promise.yield_value(i)</a:t>
            </a:r>
            <a:endParaRPr i="0">
              <a:solidFill>
                <a:srgbClr val="000000"/>
              </a:solidFill>
            </a:endParaRPr>
          </a:p>
          <a:p>
            <a:pPr marL="0" indent="0" defTabSz="452627">
              <a:spcBef>
                <a:spcPts val="0"/>
              </a:spcBef>
              <a:buSzTx/>
              <a:buNone/>
              <a:defRPr sz="3019">
                <a:solidFill>
                  <a:srgbClr val="666666"/>
                </a:solidFill>
                <a:latin typeface="Courier"/>
                <a:ea typeface="Courier"/>
                <a:cs typeface="Courier"/>
                <a:sym typeface="Courier"/>
              </a:defRPr>
            </a:pPr>
            <a:r>
              <a:t>}</a:t>
            </a:r>
            <a:endParaRPr>
              <a:solidFill>
                <a:srgbClr val="000000"/>
              </a:solidFill>
            </a:endParaRPr>
          </a:p>
          <a:p>
            <a:pPr marL="0" indent="0" defTabSz="452627">
              <a:spcBef>
                <a:spcPts val="0"/>
              </a:spcBef>
              <a:buSzTx/>
              <a:buNone/>
              <a:defRPr sz="3019">
                <a:latin typeface="Courier"/>
                <a:ea typeface="Courier"/>
                <a:cs typeface="Courier"/>
                <a:sym typeface="Courier"/>
              </a:defRPr>
            </a:pPr>
          </a:p>
          <a:p>
            <a:pPr marL="0" indent="0" defTabSz="452627">
              <a:spcBef>
                <a:spcPts val="0"/>
              </a:spcBef>
              <a:buSzTx/>
              <a:buNone/>
              <a:defRPr sz="3019">
                <a:solidFill>
                  <a:srgbClr val="902000"/>
                </a:solidFill>
                <a:latin typeface="Courier"/>
                <a:ea typeface="Courier"/>
                <a:cs typeface="Courier"/>
                <a:sym typeface="Courier"/>
              </a:defRPr>
            </a:pPr>
            <a:r>
              <a:t>void</a:t>
            </a:r>
            <a:endParaRPr>
              <a:solidFill>
                <a:srgbClr val="000000"/>
              </a:solidFill>
            </a:endParaRPr>
          </a:p>
          <a:p>
            <a:pPr marL="0" indent="0" defTabSz="452627">
              <a:spcBef>
                <a:spcPts val="0"/>
              </a:spcBef>
              <a:buSzTx/>
              <a:buNone/>
              <a:defRPr sz="3019">
                <a:latin typeface="Courier"/>
                <a:ea typeface="Courier"/>
                <a:cs typeface="Courier"/>
                <a:sym typeface="Courier"/>
              </a:defRPr>
            </a:pPr>
            <a:r>
              <a:t>main4</a:t>
            </a:r>
            <a:r>
              <a:rPr>
                <a:solidFill>
                  <a:srgbClr val="666666"/>
                </a:solidFill>
              </a:rPr>
              <a:t>()</a:t>
            </a:r>
          </a:p>
          <a:p>
            <a:pPr marL="0" indent="0" defTabSz="452627">
              <a:spcBef>
                <a:spcPts val="0"/>
              </a:spcBef>
              <a:buSzTx/>
              <a:buNone/>
              <a:defRPr sz="3019">
                <a:solidFill>
                  <a:srgbClr val="666666"/>
                </a:solidFill>
                <a:latin typeface="Courier"/>
                <a:ea typeface="Courier"/>
                <a:cs typeface="Courier"/>
                <a:sym typeface="Courier"/>
              </a:defRPr>
            </a:pPr>
            <a:r>
              <a:t>{</a:t>
            </a:r>
            <a:endParaRPr>
              <a:solidFill>
                <a:srgbClr val="000000"/>
              </a:solidFill>
            </a:endParaRPr>
          </a:p>
          <a:p>
            <a:pPr marL="0" indent="0" defTabSz="452627">
              <a:spcBef>
                <a:spcPts val="0"/>
              </a:spcBef>
              <a:buSzTx/>
              <a:buNone/>
              <a:defRPr sz="3019">
                <a:latin typeface="Courier"/>
                <a:ea typeface="Courier"/>
                <a:cs typeface="Courier"/>
                <a:sym typeface="Courier"/>
              </a:defRPr>
            </a:pPr>
            <a:r>
              <a:t>  </a:t>
            </a:r>
            <a:r>
              <a:rPr b="1">
                <a:solidFill>
                  <a:srgbClr val="007020"/>
                </a:solidFill>
              </a:rPr>
              <a:t>auto</a:t>
            </a:r>
            <a:r>
              <a:t> h </a:t>
            </a:r>
            <a:r>
              <a:rPr>
                <a:solidFill>
                  <a:srgbClr val="666666"/>
                </a:solidFill>
              </a:rPr>
              <a:t>=</a:t>
            </a:r>
            <a:r>
              <a:t> counter4</a:t>
            </a:r>
            <a:r>
              <a:rPr>
                <a:solidFill>
                  <a:srgbClr val="666666"/>
                </a:solidFill>
              </a:rPr>
              <a:t>().</a:t>
            </a:r>
            <a:r>
              <a:rPr>
                <a:solidFill>
                  <a:srgbClr val="19177C"/>
                </a:solidFill>
              </a:rPr>
              <a:t>h_</a:t>
            </a:r>
            <a:r>
              <a:rPr>
                <a:solidFill>
                  <a:srgbClr val="666666"/>
                </a:solidFill>
              </a:rPr>
              <a:t>;</a:t>
            </a:r>
          </a:p>
          <a:p>
            <a:pPr marL="0" indent="0" defTabSz="452627">
              <a:spcBef>
                <a:spcPts val="0"/>
              </a:spcBef>
              <a:buSzTx/>
              <a:buNone/>
              <a:defRPr sz="3019">
                <a:latin typeface="Courier"/>
                <a:ea typeface="Courier"/>
                <a:cs typeface="Courier"/>
                <a:sym typeface="Courier"/>
              </a:defRPr>
            </a:pPr>
            <a:r>
              <a:t>  </a:t>
            </a:r>
            <a:r>
              <a:rPr b="1">
                <a:solidFill>
                  <a:srgbClr val="007020"/>
                </a:solidFill>
              </a:rPr>
              <a:t>auto</a:t>
            </a:r>
            <a:r>
              <a:t> </a:t>
            </a:r>
            <a:r>
              <a:rPr>
                <a:solidFill>
                  <a:srgbClr val="666666"/>
                </a:solidFill>
              </a:rPr>
              <a:t>&amp;</a:t>
            </a:r>
            <a:r>
              <a:t>promise </a:t>
            </a:r>
            <a:r>
              <a:rPr>
                <a:solidFill>
                  <a:srgbClr val="666666"/>
                </a:solidFill>
              </a:rPr>
              <a:t>=</a:t>
            </a:r>
            <a:r>
              <a:t> h</a:t>
            </a:r>
            <a:r>
              <a:rPr>
                <a:solidFill>
                  <a:srgbClr val="666666"/>
                </a:solidFill>
              </a:rPr>
              <a:t>.</a:t>
            </a:r>
            <a:r>
              <a:t>promise</a:t>
            </a:r>
            <a:r>
              <a:rPr>
                <a:solidFill>
                  <a:srgbClr val="666666"/>
                </a:solidFill>
              </a:rPr>
              <a:t>(); // we can access value_ since we have the access to promise</a:t>
            </a:r>
          </a:p>
          <a:p>
            <a:pPr marL="0" indent="0" defTabSz="452627">
              <a:spcBef>
                <a:spcPts val="0"/>
              </a:spcBef>
              <a:buSzTx/>
              <a:buNone/>
              <a:defRPr sz="3019">
                <a:solidFill>
                  <a:srgbClr val="007020"/>
                </a:solidFill>
                <a:latin typeface="Courier"/>
                <a:ea typeface="Courier"/>
                <a:cs typeface="Courier"/>
                <a:sym typeface="Courier"/>
              </a:defRPr>
            </a:pPr>
            <a:r>
              <a:rPr>
                <a:solidFill>
                  <a:srgbClr val="000000"/>
                </a:solidFill>
              </a:rPr>
              <a:t>  </a:t>
            </a:r>
            <a:r>
              <a:rPr b="1"/>
              <a:t>for</a:t>
            </a:r>
            <a:r>
              <a:rPr>
                <a:solidFill>
                  <a:srgbClr val="000000"/>
                </a:solidFill>
              </a:rPr>
              <a:t> </a:t>
            </a:r>
            <a:r>
              <a:rPr>
                <a:solidFill>
                  <a:srgbClr val="666666"/>
                </a:solidFill>
              </a:rPr>
              <a:t>(</a:t>
            </a:r>
            <a:r>
              <a:rPr>
                <a:solidFill>
                  <a:srgbClr val="902000"/>
                </a:solidFill>
              </a:rPr>
              <a:t>int</a:t>
            </a:r>
            <a:r>
              <a:rPr>
                <a:solidFill>
                  <a:srgbClr val="000000"/>
                </a:solidFill>
              </a:rPr>
              <a:t> i </a:t>
            </a:r>
            <a:r>
              <a:rPr>
                <a:solidFill>
                  <a:srgbClr val="666666"/>
                </a:solidFill>
              </a:rPr>
              <a:t>=</a:t>
            </a:r>
            <a:r>
              <a:rPr>
                <a:solidFill>
                  <a:srgbClr val="000000"/>
                </a:solidFill>
              </a:rPr>
              <a:t> </a:t>
            </a:r>
            <a:r>
              <a:rPr>
                <a:solidFill>
                  <a:srgbClr val="40A070"/>
                </a:solidFill>
              </a:rPr>
              <a:t>0</a:t>
            </a:r>
            <a:r>
              <a:rPr>
                <a:solidFill>
                  <a:srgbClr val="666666"/>
                </a:solidFill>
              </a:rPr>
              <a:t>;</a:t>
            </a:r>
            <a:r>
              <a:rPr>
                <a:solidFill>
                  <a:srgbClr val="000000"/>
                </a:solidFill>
              </a:rPr>
              <a:t> i </a:t>
            </a:r>
            <a:r>
              <a:rPr>
                <a:solidFill>
                  <a:srgbClr val="666666"/>
                </a:solidFill>
              </a:rPr>
              <a:t>&lt;</a:t>
            </a:r>
            <a:r>
              <a:rPr>
                <a:solidFill>
                  <a:srgbClr val="000000"/>
                </a:solidFill>
              </a:rPr>
              <a:t> </a:t>
            </a:r>
            <a:r>
              <a:rPr>
                <a:solidFill>
                  <a:srgbClr val="40A070"/>
                </a:solidFill>
              </a:rPr>
              <a:t>3</a:t>
            </a:r>
            <a:r>
              <a:rPr>
                <a:solidFill>
                  <a:srgbClr val="666666"/>
                </a:solidFill>
              </a:rPr>
              <a:t>;</a:t>
            </a:r>
            <a:r>
              <a:rPr>
                <a:solidFill>
                  <a:srgbClr val="000000"/>
                </a:solidFill>
              </a:rPr>
              <a:t> </a:t>
            </a:r>
            <a:r>
              <a:rPr>
                <a:solidFill>
                  <a:srgbClr val="666666"/>
                </a:solidFill>
              </a:rPr>
              <a:t>++</a:t>
            </a:r>
            <a:r>
              <a:rPr>
                <a:solidFill>
                  <a:srgbClr val="000000"/>
                </a:solidFill>
              </a:rPr>
              <a:t>i</a:t>
            </a:r>
            <a:r>
              <a:rPr>
                <a:solidFill>
                  <a:srgbClr val="666666"/>
                </a:solidFill>
              </a:rPr>
              <a:t>)</a:t>
            </a:r>
            <a:r>
              <a:rPr>
                <a:solidFill>
                  <a:srgbClr val="000000"/>
                </a:solidFill>
              </a:rPr>
              <a:t> </a:t>
            </a:r>
            <a:r>
              <a:rPr>
                <a:solidFill>
                  <a:srgbClr val="666666"/>
                </a:solidFill>
              </a:rPr>
              <a:t>{</a:t>
            </a:r>
            <a:endParaRPr>
              <a:solidFill>
                <a:srgbClr val="000000"/>
              </a:solidFill>
            </a:endParaRPr>
          </a:p>
          <a:p>
            <a:pPr marL="0" indent="0" defTabSz="452627">
              <a:spcBef>
                <a:spcPts val="0"/>
              </a:spcBef>
              <a:buSzTx/>
              <a:buNone/>
              <a:defRPr sz="3019">
                <a:solidFill>
                  <a:srgbClr val="4070A0"/>
                </a:solidFill>
                <a:latin typeface="Courier"/>
                <a:ea typeface="Courier"/>
                <a:cs typeface="Courier"/>
                <a:sym typeface="Courier"/>
              </a:defRPr>
            </a:pPr>
            <a:r>
              <a:rPr>
                <a:solidFill>
                  <a:srgbClr val="000000"/>
                </a:solidFill>
              </a:rPr>
              <a:t>    </a:t>
            </a:r>
            <a:r>
              <a:rPr>
                <a:solidFill>
                  <a:srgbClr val="008000"/>
                </a:solidFill>
              </a:rPr>
              <a:t>std::</a:t>
            </a:r>
            <a:r>
              <a:rPr>
                <a:solidFill>
                  <a:srgbClr val="000000"/>
                </a:solidFill>
              </a:rPr>
              <a:t>cout</a:t>
            </a:r>
            <a:r>
              <a:rPr>
                <a:solidFill>
                  <a:srgbClr val="666666"/>
                </a:solidFill>
              </a:rPr>
              <a:t> &lt;&lt;</a:t>
            </a:r>
            <a:r>
              <a:rPr>
                <a:solidFill>
                  <a:srgbClr val="000000"/>
                </a:solidFill>
              </a:rPr>
              <a:t> </a:t>
            </a:r>
            <a:r>
              <a:t>"counter4: "</a:t>
            </a:r>
            <a:r>
              <a:rPr>
                <a:solidFill>
                  <a:srgbClr val="000000"/>
                </a:solidFill>
              </a:rPr>
              <a:t> </a:t>
            </a:r>
            <a:r>
              <a:rPr>
                <a:solidFill>
                  <a:srgbClr val="666666"/>
                </a:solidFill>
              </a:rPr>
              <a:t>&lt;&lt;</a:t>
            </a:r>
            <a:r>
              <a:rPr>
                <a:solidFill>
                  <a:srgbClr val="000000"/>
                </a:solidFill>
              </a:rPr>
              <a:t> promise</a:t>
            </a:r>
            <a:r>
              <a:rPr>
                <a:solidFill>
                  <a:srgbClr val="666666"/>
                </a:solidFill>
              </a:rPr>
              <a:t>.</a:t>
            </a:r>
            <a:r>
              <a:rPr>
                <a:solidFill>
                  <a:srgbClr val="19177C"/>
                </a:solidFill>
              </a:rPr>
              <a:t>value_</a:t>
            </a:r>
            <a:r>
              <a:rPr>
                <a:solidFill>
                  <a:srgbClr val="000000"/>
                </a:solidFill>
              </a:rPr>
              <a:t> </a:t>
            </a:r>
            <a:r>
              <a:rPr>
                <a:solidFill>
                  <a:srgbClr val="666666"/>
                </a:solidFill>
              </a:rPr>
              <a:t>&lt;&lt;</a:t>
            </a:r>
            <a:r>
              <a:rPr>
                <a:solidFill>
                  <a:srgbClr val="000000"/>
                </a:solidFill>
              </a:rPr>
              <a:t> </a:t>
            </a:r>
            <a:r>
              <a:rPr>
                <a:solidFill>
                  <a:srgbClr val="008000"/>
                </a:solidFill>
              </a:rPr>
              <a:t>std::</a:t>
            </a:r>
            <a:r>
              <a:rPr>
                <a:solidFill>
                  <a:srgbClr val="000000"/>
                </a:solidFill>
              </a:rPr>
              <a:t>endl</a:t>
            </a:r>
            <a:r>
              <a:rPr>
                <a:solidFill>
                  <a:srgbClr val="666666"/>
                </a:solidFill>
              </a:rPr>
              <a:t>;</a:t>
            </a:r>
            <a:endParaRPr>
              <a:solidFill>
                <a:srgbClr val="000000"/>
              </a:solidFill>
            </a:endParaRPr>
          </a:p>
          <a:p>
            <a:pPr marL="0" indent="0" defTabSz="452627">
              <a:spcBef>
                <a:spcPts val="0"/>
              </a:spcBef>
              <a:buSzTx/>
              <a:buNone/>
              <a:defRPr sz="3019">
                <a:latin typeface="Courier"/>
                <a:ea typeface="Courier"/>
                <a:cs typeface="Courier"/>
                <a:sym typeface="Courier"/>
              </a:defRPr>
            </a:pPr>
            <a:r>
              <a:t>    h</a:t>
            </a:r>
            <a:r>
              <a:rPr>
                <a:solidFill>
                  <a:srgbClr val="666666"/>
                </a:solidFill>
              </a:rPr>
              <a:t>();</a:t>
            </a:r>
          </a:p>
          <a:p>
            <a:pPr marL="0" indent="0" defTabSz="452627">
              <a:spcBef>
                <a:spcPts val="0"/>
              </a:spcBef>
              <a:buSzTx/>
              <a:buNone/>
              <a:defRPr sz="3019">
                <a:latin typeface="Courier"/>
                <a:ea typeface="Courier"/>
                <a:cs typeface="Courier"/>
                <a:sym typeface="Courier"/>
              </a:defRPr>
            </a:pPr>
            <a:r>
              <a:t>  </a:t>
            </a:r>
            <a:r>
              <a:rPr>
                <a:solidFill>
                  <a:srgbClr val="666666"/>
                </a:solidFill>
              </a:rPr>
              <a:t>}</a:t>
            </a:r>
          </a:p>
          <a:p>
            <a:pPr marL="0" indent="0" defTabSz="452627">
              <a:spcBef>
                <a:spcPts val="0"/>
              </a:spcBef>
              <a:buSzTx/>
              <a:buNone/>
              <a:defRPr sz="3019">
                <a:latin typeface="Courier"/>
                <a:ea typeface="Courier"/>
                <a:cs typeface="Courier"/>
                <a:sym typeface="Courier"/>
              </a:defRPr>
            </a:pPr>
            <a:r>
              <a:t>  h</a:t>
            </a:r>
            <a:r>
              <a:rPr>
                <a:solidFill>
                  <a:srgbClr val="666666"/>
                </a:solidFill>
              </a:rPr>
              <a:t>.</a:t>
            </a:r>
            <a:r>
              <a:t>destroy</a:t>
            </a:r>
            <a:r>
              <a:rPr>
                <a:solidFill>
                  <a:srgbClr val="666666"/>
                </a:solidFill>
              </a:rPr>
              <a:t>();</a:t>
            </a:r>
          </a:p>
          <a:p>
            <a:pPr marL="0" indent="0" defTabSz="452627">
              <a:spcBef>
                <a:spcPts val="0"/>
              </a:spcBef>
              <a:buSzTx/>
              <a:buNone/>
              <a:defRPr sz="3019">
                <a:solidFill>
                  <a:srgbClr val="666666"/>
                </a:solidFill>
                <a:latin typeface="Courier"/>
                <a:ea typeface="Courier"/>
                <a:cs typeface="Courier"/>
                <a:sym typeface="Courier"/>
              </a:defRPr>
            </a:pPr>
            <a:r>
              <a:t>}</a:t>
            </a:r>
            <a:endParaRPr sz="3045">
              <a:solidFill>
                <a:srgbClr val="000000"/>
              </a:solidFill>
            </a:endParaRPr>
          </a:p>
        </p:txBody>
      </p:sp>
    </p:spTree>
  </p:cSld>
  <p:clrMapOvr>
    <a:masterClrMapping/>
  </p:clrMapOvr>
  <p:transition xmlns:p14="http://schemas.microsoft.com/office/powerpoint/2010/main" spd="med" advClick="1"/>
</p:sld>
</file>

<file path=ppt/slides/slide3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9" name="Coroutine"/>
          <p:cNvSpPr txBox="1"/>
          <p:nvPr>
            <p:ph type="title"/>
          </p:nvPr>
        </p:nvSpPr>
        <p:spPr>
          <a:prstGeom prst="rect">
            <a:avLst/>
          </a:prstGeom>
        </p:spPr>
        <p:txBody>
          <a:bodyPr/>
          <a:lstStyle/>
          <a:p>
            <a:pPr/>
            <a:r>
              <a:t>Coroutine</a:t>
            </a:r>
          </a:p>
        </p:txBody>
      </p:sp>
      <p:sp>
        <p:nvSpPr>
          <p:cNvPr id="132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2" name="The co_return operator…"/>
          <p:cNvSpPr txBox="1"/>
          <p:nvPr>
            <p:ph type="title"/>
          </p:nvPr>
        </p:nvSpPr>
        <p:spPr>
          <a:prstGeom prst="rect">
            <a:avLst/>
          </a:prstGeom>
        </p:spPr>
        <p:txBody>
          <a:bodyPr/>
          <a:lstStyle/>
          <a:p>
            <a:pPr algn="l" defTabSz="384047">
              <a:defRPr b="1" sz="4787">
                <a:solidFill>
                  <a:srgbClr val="111111"/>
                </a:solidFill>
                <a:latin typeface="Helvetica"/>
                <a:ea typeface="Helvetica"/>
                <a:cs typeface="Helvetica"/>
                <a:sym typeface="Helvetica"/>
              </a:defRPr>
            </a:pPr>
            <a:r>
              <a:t>The </a:t>
            </a:r>
            <a:r>
              <a:rPr sz="4757">
                <a:latin typeface="Courier"/>
                <a:ea typeface="Courier"/>
                <a:cs typeface="Courier"/>
                <a:sym typeface="Courier"/>
              </a:rPr>
              <a:t>co_return</a:t>
            </a:r>
            <a:r>
              <a:t> operator</a:t>
            </a:r>
          </a:p>
          <a:p>
            <a:pPr defTabSz="693419">
              <a:defRPr sz="9407"/>
            </a:pPr>
            <a:r>
              <a:t> code on next slide</a:t>
            </a:r>
          </a:p>
        </p:txBody>
      </p:sp>
      <p:sp>
        <p:nvSpPr>
          <p:cNvPr id="1323" name="The co_return operator…"/>
          <p:cNvSpPr txBox="1"/>
          <p:nvPr>
            <p:ph type="body" idx="1"/>
          </p:nvPr>
        </p:nvSpPr>
        <p:spPr>
          <a:xfrm>
            <a:off x="1689100" y="2226468"/>
            <a:ext cx="21005800" cy="10219532"/>
          </a:xfrm>
          <a:prstGeom prst="rect">
            <a:avLst/>
          </a:prstGeom>
        </p:spPr>
        <p:txBody>
          <a:bodyPr/>
          <a:lstStyle/>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2652">
                <a:solidFill>
                  <a:srgbClr val="007000"/>
                </a:solidFill>
                <a:latin typeface="Courier"/>
                <a:ea typeface="Courier"/>
                <a:cs typeface="Courier"/>
                <a:sym typeface="Courier"/>
              </a:defRPr>
            </a:pPr>
          </a:p>
          <a:p>
            <a:pPr marL="0" indent="0" defTabSz="233172">
              <a:spcBef>
                <a:spcPts val="0"/>
              </a:spcBef>
              <a:buSzTx/>
              <a:buNone/>
              <a:defRPr sz="2652">
                <a:solidFill>
                  <a:srgbClr val="007000"/>
                </a:solidFill>
                <a:latin typeface="Courier"/>
                <a:ea typeface="Courier"/>
                <a:cs typeface="Courier"/>
                <a:sym typeface="Courier"/>
              </a:defRPr>
            </a:pPr>
          </a:p>
          <a:p>
            <a:pPr marL="0" indent="0" defTabSz="233172">
              <a:spcBef>
                <a:spcPts val="0"/>
              </a:spcBef>
              <a:buSzTx/>
              <a:buNone/>
              <a:defRPr b="1" sz="2907">
                <a:solidFill>
                  <a:srgbClr val="111111"/>
                </a:solidFill>
                <a:latin typeface="Helvetica"/>
                <a:ea typeface="Helvetica"/>
                <a:cs typeface="Helvetica"/>
                <a:sym typeface="Helvetica"/>
              </a:defRPr>
            </a:pPr>
            <a:r>
              <a:t>The </a:t>
            </a:r>
            <a:r>
              <a:rPr sz="2888">
                <a:latin typeface="Courier"/>
                <a:ea typeface="Courier"/>
                <a:cs typeface="Courier"/>
                <a:sym typeface="Courier"/>
              </a:rPr>
              <a:t>co_return</a:t>
            </a:r>
            <a:r>
              <a:t> operator</a:t>
            </a:r>
          </a:p>
          <a:p>
            <a:pPr marL="0" indent="0" defTabSz="233172">
              <a:spcBef>
                <a:spcPts val="1000"/>
              </a:spcBef>
              <a:buSzTx/>
              <a:buNone/>
              <a:defRPr sz="3009">
                <a:solidFill>
                  <a:srgbClr val="444444"/>
                </a:solidFill>
                <a:latin typeface="Helvetica"/>
                <a:ea typeface="Helvetica"/>
                <a:cs typeface="Helvetica"/>
                <a:sym typeface="Helvetica"/>
              </a:defRPr>
            </a:pPr>
            <a:r>
              <a:t>So far our coroutines have produced an infinite stream of integers, and our main function has simply destroyed the coroutine state after reading the first three integers. What if instead our coroutine only wants to produce a finite number of values before signaling an end-of-coroutine condition?</a:t>
            </a:r>
          </a:p>
          <a:p>
            <a:pPr marL="0" indent="0" defTabSz="233172">
              <a:spcBef>
                <a:spcPts val="1000"/>
              </a:spcBef>
              <a:buSzTx/>
              <a:buNone/>
              <a:defRPr sz="3009">
                <a:solidFill>
                  <a:srgbClr val="444444"/>
                </a:solidFill>
                <a:latin typeface="Helvetica"/>
                <a:ea typeface="Helvetica"/>
                <a:cs typeface="Helvetica"/>
                <a:sym typeface="Helvetica"/>
              </a:defRPr>
            </a:pPr>
            <a:r>
              <a:t>To signal the end of a coroutine, C++ adds a new </a:t>
            </a:r>
            <a:r>
              <a:rPr sz="2988">
                <a:solidFill>
                  <a:srgbClr val="0645AD"/>
                </a:solidFill>
                <a:latin typeface="Courier"/>
                <a:ea typeface="Courier"/>
                <a:cs typeface="Courier"/>
                <a:sym typeface="Courier"/>
                <a:hlinkClick r:id="rId2" invalidUrl="" action="" tgtFrame="" tooltip="" history="1" highlightClick="0" endSnd="0"/>
              </a:rPr>
              <a:t>co_return</a:t>
            </a:r>
            <a:r>
              <a:rPr>
                <a:solidFill>
                  <a:srgbClr val="0645AD"/>
                </a:solidFill>
                <a:hlinkClick r:id="rId2" invalidUrl="" action="" tgtFrame="" tooltip="" history="1" highlightClick="0" endSnd="0"/>
              </a:rPr>
              <a:t> operator</a:t>
            </a:r>
            <a:r>
              <a:t>. There are three ways for a coroutine to signal that it is complete:</a:t>
            </a:r>
          </a:p>
          <a:p>
            <a:pPr marL="233171" indent="-161924" defTabSz="233172">
              <a:spcBef>
                <a:spcPts val="0"/>
              </a:spcBef>
              <a:buClr>
                <a:srgbClr val="444444"/>
              </a:buClr>
              <a:buSzPct val="100000"/>
              <a:buFont typeface="Helvetica"/>
              <a:buAutoNum type="arabicPeriod" startAt="1"/>
              <a:defRPr sz="3009">
                <a:solidFill>
                  <a:srgbClr val="444444"/>
                </a:solidFill>
                <a:latin typeface="Helvetica"/>
                <a:ea typeface="Helvetica"/>
                <a:cs typeface="Helvetica"/>
                <a:sym typeface="Helvetica"/>
              </a:defRPr>
            </a:pPr>
            <a:r>
              <a:t>The coroutine can use “</a:t>
            </a:r>
            <a:r>
              <a:rPr sz="2988">
                <a:latin typeface="Courier"/>
                <a:ea typeface="Courier"/>
                <a:cs typeface="Courier"/>
                <a:sym typeface="Courier"/>
              </a:rPr>
              <a:t>co_return e;</a:t>
            </a:r>
            <a:r>
              <a:t>” to return a final value </a:t>
            </a:r>
            <a:r>
              <a:rPr sz="2988">
                <a:latin typeface="Courier"/>
                <a:ea typeface="Courier"/>
                <a:cs typeface="Courier"/>
                <a:sym typeface="Courier"/>
              </a:rPr>
              <a:t>e</a:t>
            </a:r>
            <a:r>
              <a:t>.</a:t>
            </a:r>
          </a:p>
          <a:p>
            <a:pPr marL="233171" indent="-161924" defTabSz="233172">
              <a:spcBef>
                <a:spcPts val="0"/>
              </a:spcBef>
              <a:buClr>
                <a:srgbClr val="444444"/>
              </a:buClr>
              <a:buSzPct val="100000"/>
              <a:buFont typeface="Helvetica"/>
              <a:buAutoNum type="arabicPeriod" startAt="1"/>
              <a:defRPr sz="3009">
                <a:solidFill>
                  <a:srgbClr val="444444"/>
                </a:solidFill>
                <a:latin typeface="Helvetica"/>
                <a:ea typeface="Helvetica"/>
                <a:cs typeface="Helvetica"/>
                <a:sym typeface="Helvetica"/>
              </a:defRPr>
            </a:pPr>
            <a:r>
              <a:t>The coroutine can use “</a:t>
            </a:r>
            <a:r>
              <a:rPr sz="2988">
                <a:latin typeface="Courier"/>
                <a:ea typeface="Courier"/>
                <a:cs typeface="Courier"/>
                <a:sym typeface="Courier"/>
              </a:rPr>
              <a:t>co_return</a:t>
            </a:r>
            <a:r>
              <a:t>;” with no value (or with a void expression) to end the coroutine without a final value.</a:t>
            </a:r>
          </a:p>
          <a:p>
            <a:pPr marL="233171" indent="-161924" defTabSz="233172">
              <a:spcBef>
                <a:spcPts val="0"/>
              </a:spcBef>
              <a:buClr>
                <a:srgbClr val="444444"/>
              </a:buClr>
              <a:buSzPct val="100000"/>
              <a:buFont typeface="Helvetica"/>
              <a:buAutoNum type="arabicPeriod" startAt="1"/>
              <a:defRPr sz="3009">
                <a:solidFill>
                  <a:srgbClr val="444444"/>
                </a:solidFill>
                <a:latin typeface="Helvetica"/>
                <a:ea typeface="Helvetica"/>
                <a:cs typeface="Helvetica"/>
                <a:sym typeface="Helvetica"/>
              </a:defRPr>
            </a:pPr>
            <a:r>
              <a:t>The coroutine can let execution fall off the end of the function, which is similar to the previous case.</a:t>
            </a:r>
          </a:p>
          <a:p>
            <a:pPr marL="233172" indent="-233172" defTabSz="233172">
              <a:spcBef>
                <a:spcPts val="0"/>
              </a:spcBef>
              <a:buSzTx/>
              <a:buNone/>
              <a:tabLst>
                <a:tab pos="63500" algn="l"/>
                <a:tab pos="228600" algn="l"/>
              </a:tabLst>
              <a:defRPr sz="3009">
                <a:solidFill>
                  <a:srgbClr val="444444"/>
                </a:solidFill>
                <a:latin typeface="Helvetica"/>
                <a:ea typeface="Helvetica"/>
                <a:cs typeface="Helvetica"/>
                <a:sym typeface="Helvetica"/>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a:p>
            <a:pPr marL="0" indent="0" defTabSz="233172">
              <a:spcBef>
                <a:spcPts val="0"/>
              </a:spcBef>
              <a:buSzTx/>
              <a:buNone/>
              <a:defRPr sz="1479">
                <a:solidFill>
                  <a:srgbClr val="007000"/>
                </a:solidFill>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3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5" name="Coroutine - The co_return operator"/>
          <p:cNvSpPr txBox="1"/>
          <p:nvPr>
            <p:ph type="title"/>
          </p:nvPr>
        </p:nvSpPr>
        <p:spPr>
          <a:xfrm>
            <a:off x="1663700" y="292100"/>
            <a:ext cx="21005800" cy="2286000"/>
          </a:xfrm>
          <a:prstGeom prst="rect">
            <a:avLst/>
          </a:prstGeom>
        </p:spPr>
        <p:txBody>
          <a:bodyPr/>
          <a:lstStyle/>
          <a:p>
            <a:pPr defTabSz="520065">
              <a:defRPr sz="7056"/>
            </a:pPr>
            <a:r>
              <a:t>Coroutine - The </a:t>
            </a:r>
            <a:r>
              <a:rPr sz="3568">
                <a:latin typeface="Courier"/>
                <a:ea typeface="Courier"/>
                <a:cs typeface="Courier"/>
                <a:sym typeface="Courier"/>
              </a:rPr>
              <a:t>co_return</a:t>
            </a:r>
            <a:r>
              <a:t> operator</a:t>
            </a:r>
          </a:p>
        </p:txBody>
      </p:sp>
      <p:sp>
        <p:nvSpPr>
          <p:cNvPr id="132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27" name="struct ReturnObject2 {…"/>
          <p:cNvSpPr txBox="1"/>
          <p:nvPr/>
        </p:nvSpPr>
        <p:spPr>
          <a:xfrm>
            <a:off x="1294900" y="1498599"/>
            <a:ext cx="18519596" cy="1209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3450">
                <a:latin typeface="Courier"/>
                <a:ea typeface="Courier"/>
                <a:cs typeface="Courier"/>
                <a:sym typeface="Courier"/>
              </a:defRPr>
            </a:pPr>
            <a:r>
              <a:rPr b="1">
                <a:solidFill>
                  <a:srgbClr val="007020"/>
                </a:solidFill>
              </a:rPr>
              <a:t>struct</a:t>
            </a:r>
            <a:r>
              <a:t> ReturnObject2 </a:t>
            </a:r>
            <a:r>
              <a:rPr>
                <a:solidFill>
                  <a:srgbClr val="666666"/>
                </a:solidFill>
              </a:rPr>
              <a:t>{</a:t>
            </a:r>
          </a:p>
          <a:p>
            <a:pPr algn="l" defTabSz="457200">
              <a:defRPr b="0" sz="3450">
                <a:solidFill>
                  <a:srgbClr val="902000"/>
                </a:solidFill>
                <a:latin typeface="Courier"/>
                <a:ea typeface="Courier"/>
                <a:cs typeface="Courier"/>
                <a:sym typeface="Courier"/>
              </a:defRPr>
            </a:pPr>
            <a:r>
              <a:rPr>
                <a:solidFill>
                  <a:srgbClr val="000000"/>
                </a:solidFill>
              </a:rPr>
              <a:t>  </a:t>
            </a:r>
            <a:r>
              <a:rPr b="1">
                <a:solidFill>
                  <a:srgbClr val="007020"/>
                </a:solidFill>
              </a:rPr>
              <a:t>struct</a:t>
            </a:r>
            <a:r>
              <a:rPr>
                <a:solidFill>
                  <a:srgbClr val="000000"/>
                </a:solidFill>
              </a:rPr>
              <a:t> </a:t>
            </a:r>
            <a:r>
              <a:t>promise_type</a:t>
            </a:r>
            <a:r>
              <a:rPr>
                <a:solidFill>
                  <a:srgbClr val="000000"/>
                </a:solidFill>
              </a:rPr>
              <a:t> </a:t>
            </a:r>
            <a:r>
              <a:rPr>
                <a:solidFill>
                  <a:srgbClr val="666666"/>
                </a:solidFill>
              </a:rPr>
              <a:t>{</a:t>
            </a:r>
            <a:endParaRPr>
              <a:solidFill>
                <a:srgbClr val="000000"/>
              </a:solidFill>
            </a:endParaRPr>
          </a:p>
          <a:p>
            <a:pPr algn="l" defTabSz="457200">
              <a:defRPr b="0" sz="3450">
                <a:latin typeface="Courier"/>
                <a:ea typeface="Courier"/>
                <a:cs typeface="Courier"/>
                <a:sym typeface="Courier"/>
              </a:defRPr>
            </a:pPr>
            <a:r>
              <a:t>    ReturnObject2 get_return_object</a:t>
            </a:r>
            <a:r>
              <a:rPr>
                <a:solidFill>
                  <a:srgbClr val="666666"/>
                </a:solidFill>
              </a:rPr>
              <a:t>()</a:t>
            </a:r>
            <a:r>
              <a:t> </a:t>
            </a:r>
            <a:r>
              <a:rPr>
                <a:solidFill>
                  <a:srgbClr val="666666"/>
                </a:solidFill>
              </a:rPr>
              <a:t>{</a:t>
            </a:r>
          </a:p>
          <a:p>
            <a:pPr algn="l" defTabSz="457200">
              <a:defRPr b="0" sz="3450">
                <a:latin typeface="Courier"/>
                <a:ea typeface="Courier"/>
                <a:cs typeface="Courier"/>
                <a:sym typeface="Courier"/>
              </a:defRPr>
            </a:pPr>
            <a:r>
              <a:t>      </a:t>
            </a:r>
            <a:r>
              <a:rPr b="1">
                <a:solidFill>
                  <a:srgbClr val="007020"/>
                </a:solidFill>
              </a:rPr>
              <a:t>return</a:t>
            </a:r>
            <a:r>
              <a:t> </a:t>
            </a:r>
            <a:r>
              <a:rPr>
                <a:solidFill>
                  <a:srgbClr val="666666"/>
                </a:solidFill>
              </a:rPr>
              <a:t>{</a:t>
            </a:r>
          </a:p>
          <a:p>
            <a:pPr algn="l" defTabSz="457200">
              <a:defRPr b="0" i="1" sz="3450">
                <a:solidFill>
                  <a:srgbClr val="60A0B0"/>
                </a:solidFill>
                <a:latin typeface="Courier"/>
                <a:ea typeface="Courier"/>
                <a:cs typeface="Courier"/>
                <a:sym typeface="Courier"/>
              </a:defRPr>
            </a:pPr>
            <a:r>
              <a:rPr i="0">
                <a:solidFill>
                  <a:srgbClr val="000000"/>
                </a:solidFill>
              </a:rPr>
              <a:t>        </a:t>
            </a:r>
            <a:r>
              <a:t>// Uses C++20 designated initializer syntax</a:t>
            </a:r>
            <a:endParaRPr i="0">
              <a:solidFill>
                <a:srgbClr val="000000"/>
              </a:solidFill>
            </a:endParaRPr>
          </a:p>
          <a:p>
            <a:pPr algn="l" defTabSz="457200">
              <a:defRPr b="0" sz="3450">
                <a:latin typeface="Courier"/>
                <a:ea typeface="Courier"/>
                <a:cs typeface="Courier"/>
                <a:sym typeface="Courier"/>
              </a:defRPr>
            </a:pPr>
            <a:r>
              <a:t>        </a:t>
            </a:r>
            <a:r>
              <a:rPr>
                <a:solidFill>
                  <a:srgbClr val="666666"/>
                </a:solidFill>
              </a:rPr>
              <a:t>.</a:t>
            </a:r>
            <a:r>
              <a:rPr>
                <a:solidFill>
                  <a:srgbClr val="19177C"/>
                </a:solidFill>
              </a:rPr>
              <a:t>h_</a:t>
            </a:r>
            <a:r>
              <a:t> </a:t>
            </a:r>
            <a:r>
              <a:rPr>
                <a:solidFill>
                  <a:srgbClr val="666666"/>
                </a:solidFill>
              </a:rPr>
              <a:t>=</a:t>
            </a:r>
            <a:r>
              <a:t> </a:t>
            </a:r>
            <a:r>
              <a:rPr>
                <a:solidFill>
                  <a:srgbClr val="008000"/>
                </a:solidFill>
              </a:rPr>
              <a:t>std::</a:t>
            </a:r>
            <a:r>
              <a:t>coroutine_handle</a:t>
            </a:r>
            <a:r>
              <a:rPr>
                <a:solidFill>
                  <a:srgbClr val="666666"/>
                </a:solidFill>
              </a:rPr>
              <a:t>&lt;</a:t>
            </a:r>
            <a:r>
              <a:rPr>
                <a:solidFill>
                  <a:srgbClr val="902000"/>
                </a:solidFill>
              </a:rPr>
              <a:t>promise_type</a:t>
            </a:r>
            <a:r>
              <a:rPr>
                <a:solidFill>
                  <a:srgbClr val="666666"/>
                </a:solidFill>
              </a:rPr>
              <a:t>&gt;::</a:t>
            </a:r>
            <a:r>
              <a:t>from_promise</a:t>
            </a:r>
            <a:r>
              <a:rPr>
                <a:solidFill>
                  <a:srgbClr val="666666"/>
                </a:solidFill>
              </a:rPr>
              <a:t>(*</a:t>
            </a:r>
            <a:r>
              <a:rPr b="1">
                <a:solidFill>
                  <a:srgbClr val="007020"/>
                </a:solidFill>
              </a:rPr>
              <a:t>this</a:t>
            </a:r>
            <a:r>
              <a:rPr>
                <a:solidFill>
                  <a:srgbClr val="666666"/>
                </a:solidFill>
              </a:rPr>
              <a:t>)</a:t>
            </a:r>
          </a:p>
          <a:p>
            <a:pPr algn="l" defTabSz="457200">
              <a:defRPr b="0" sz="3450">
                <a:latin typeface="Courier"/>
                <a:ea typeface="Courier"/>
                <a:cs typeface="Courier"/>
                <a:sym typeface="Courier"/>
              </a:defRPr>
            </a:pPr>
            <a:r>
              <a:t>      </a:t>
            </a:r>
            <a:r>
              <a:rPr>
                <a:solidFill>
                  <a:srgbClr val="666666"/>
                </a:solidFill>
              </a:rPr>
              <a:t>};</a:t>
            </a:r>
          </a:p>
          <a:p>
            <a:pPr algn="l" defTabSz="457200">
              <a:defRPr b="0" sz="3450">
                <a:latin typeface="Courier"/>
                <a:ea typeface="Courier"/>
                <a:cs typeface="Courier"/>
                <a:sym typeface="Courier"/>
              </a:defRPr>
            </a:pPr>
            <a:r>
              <a:t>    </a:t>
            </a:r>
            <a:r>
              <a:rPr>
                <a:solidFill>
                  <a:srgbClr val="666666"/>
                </a:solidFill>
              </a:rPr>
              <a:t>}</a:t>
            </a:r>
          </a:p>
          <a:p>
            <a:pPr algn="l" defTabSz="457200">
              <a:defRPr b="0" sz="3450">
                <a:latin typeface="Courier"/>
                <a:ea typeface="Courier"/>
                <a:cs typeface="Courier"/>
                <a:sym typeface="Courier"/>
              </a:defRPr>
            </a:pPr>
            <a:r>
              <a:t>    </a:t>
            </a:r>
            <a:r>
              <a:rPr>
                <a:solidFill>
                  <a:srgbClr val="008000"/>
                </a:solidFill>
              </a:rPr>
              <a:t>std::</a:t>
            </a:r>
            <a:r>
              <a:t>suspend_never</a:t>
            </a:r>
            <a:r>
              <a:rPr>
                <a:solidFill>
                  <a:srgbClr val="666666"/>
                </a:solidFill>
              </a:rPr>
              <a:t> </a:t>
            </a:r>
            <a:r>
              <a:t>initial_suspend</a:t>
            </a:r>
            <a:r>
              <a:rPr>
                <a:solidFill>
                  <a:srgbClr val="666666"/>
                </a:solidFill>
              </a:rPr>
              <a:t>()</a:t>
            </a:r>
            <a:r>
              <a:t> </a:t>
            </a:r>
            <a:r>
              <a:rPr>
                <a:solidFill>
                  <a:srgbClr val="666666"/>
                </a:solidFill>
              </a:rPr>
              <a:t>{</a:t>
            </a:r>
            <a:r>
              <a:t> </a:t>
            </a:r>
            <a:r>
              <a:rPr b="1">
                <a:solidFill>
                  <a:srgbClr val="007020"/>
                </a:solidFill>
              </a:rPr>
              <a:t>return</a:t>
            </a:r>
            <a:r>
              <a:t> </a:t>
            </a:r>
            <a:r>
              <a:rPr>
                <a:solidFill>
                  <a:srgbClr val="666666"/>
                </a:solidFill>
              </a:rPr>
              <a:t>{};</a:t>
            </a:r>
            <a:r>
              <a:t> </a:t>
            </a:r>
            <a:r>
              <a:rPr>
                <a:solidFill>
                  <a:srgbClr val="666666"/>
                </a:solidFill>
              </a:rPr>
              <a:t>}</a:t>
            </a:r>
          </a:p>
          <a:p>
            <a:pPr algn="l" defTabSz="457200">
              <a:defRPr b="0" sz="3450">
                <a:latin typeface="Courier"/>
                <a:ea typeface="Courier"/>
                <a:cs typeface="Courier"/>
                <a:sym typeface="Courier"/>
              </a:defRPr>
            </a:pPr>
            <a:r>
              <a:t>    </a:t>
            </a:r>
            <a:r>
              <a:rPr>
                <a:solidFill>
                  <a:srgbClr val="008000"/>
                </a:solidFill>
              </a:rPr>
              <a:t>std::</a:t>
            </a:r>
            <a:r>
              <a:t>suspend_never</a:t>
            </a:r>
            <a:r>
              <a:rPr>
                <a:solidFill>
                  <a:srgbClr val="666666"/>
                </a:solidFill>
              </a:rPr>
              <a:t> </a:t>
            </a:r>
            <a:r>
              <a:t>final_suspend</a:t>
            </a:r>
            <a:r>
              <a:rPr>
                <a:solidFill>
                  <a:srgbClr val="666666"/>
                </a:solidFill>
              </a:rPr>
              <a:t>()</a:t>
            </a:r>
            <a:r>
              <a:t> </a:t>
            </a:r>
            <a:r>
              <a:rPr b="1">
                <a:solidFill>
                  <a:srgbClr val="007020"/>
                </a:solidFill>
              </a:rPr>
              <a:t>noexcept</a:t>
            </a:r>
            <a:r>
              <a:t> </a:t>
            </a:r>
            <a:r>
              <a:rPr>
                <a:solidFill>
                  <a:srgbClr val="666666"/>
                </a:solidFill>
              </a:rPr>
              <a:t>{</a:t>
            </a:r>
            <a:r>
              <a:t> </a:t>
            </a:r>
            <a:r>
              <a:rPr b="1">
                <a:solidFill>
                  <a:srgbClr val="007020"/>
                </a:solidFill>
              </a:rPr>
              <a:t>return</a:t>
            </a:r>
            <a:r>
              <a:t> </a:t>
            </a:r>
            <a:r>
              <a:rPr>
                <a:solidFill>
                  <a:srgbClr val="666666"/>
                </a:solidFill>
              </a:rPr>
              <a:t>{};</a:t>
            </a:r>
            <a:r>
              <a:t> </a:t>
            </a:r>
            <a:r>
              <a:rPr>
                <a:solidFill>
                  <a:srgbClr val="666666"/>
                </a:solidFill>
              </a:rPr>
              <a:t>}</a:t>
            </a:r>
          </a:p>
          <a:p>
            <a:pPr algn="l" defTabSz="457200">
              <a:defRPr b="0" sz="3450">
                <a:latin typeface="Courier"/>
                <a:ea typeface="Courier"/>
                <a:cs typeface="Courier"/>
                <a:sym typeface="Courier"/>
              </a:defRPr>
            </a:pPr>
            <a:r>
              <a:t>    </a:t>
            </a:r>
            <a:r>
              <a:rPr>
                <a:solidFill>
                  <a:srgbClr val="902000"/>
                </a:solidFill>
              </a:rPr>
              <a:t>void</a:t>
            </a:r>
            <a:r>
              <a:t> unhandled_exception</a:t>
            </a:r>
            <a:r>
              <a:rPr>
                <a:solidFill>
                  <a:srgbClr val="666666"/>
                </a:solidFill>
              </a:rPr>
              <a:t>()</a:t>
            </a:r>
            <a:r>
              <a:t> </a:t>
            </a:r>
            <a:r>
              <a:rPr>
                <a:solidFill>
                  <a:srgbClr val="666666"/>
                </a:solidFill>
              </a:rPr>
              <a:t>{}</a:t>
            </a:r>
            <a:endParaRPr>
              <a:solidFill>
                <a:srgbClr val="666666"/>
              </a:solidFill>
            </a:endParaRPr>
          </a:p>
          <a:p>
            <a:pPr algn="l" defTabSz="457200">
              <a:defRPr b="0" sz="3450">
                <a:latin typeface="Courier"/>
                <a:ea typeface="Courier"/>
                <a:cs typeface="Courier"/>
                <a:sym typeface="Courier"/>
              </a:defRPr>
            </a:pPr>
            <a:endParaRPr>
              <a:solidFill>
                <a:srgbClr val="666666"/>
              </a:solidFill>
            </a:endParaRPr>
          </a:p>
          <a:p>
            <a:pPr algn="l" defTabSz="457200">
              <a:defRPr b="0" sz="3450">
                <a:latin typeface="Courier"/>
                <a:ea typeface="Courier"/>
                <a:cs typeface="Courier"/>
                <a:sym typeface="Courier"/>
              </a:defRPr>
            </a:pPr>
            <a:r>
              <a:rPr>
                <a:solidFill>
                  <a:srgbClr val="666666"/>
                </a:solidFill>
              </a:rPr>
              <a:t>    </a:t>
            </a:r>
            <a:r>
              <a:rPr>
                <a:solidFill>
                  <a:srgbClr val="902000"/>
                </a:solidFill>
              </a:rPr>
              <a:t>void</a:t>
            </a:r>
            <a:r>
              <a:t> return_void</a:t>
            </a:r>
            <a:r>
              <a:rPr>
                <a:solidFill>
                  <a:srgbClr val="666666"/>
                </a:solidFill>
              </a:rPr>
              <a:t>()</a:t>
            </a:r>
            <a:r>
              <a:t> </a:t>
            </a:r>
            <a:r>
              <a:rPr>
                <a:solidFill>
                  <a:srgbClr val="666666"/>
                </a:solidFill>
              </a:rPr>
              <a:t>{}  // required only while using  co_return ;</a:t>
            </a:r>
            <a:endParaRPr>
              <a:solidFill>
                <a:srgbClr val="666666"/>
              </a:solidFill>
            </a:endParaRPr>
          </a:p>
          <a:p>
            <a:pPr algn="l" defTabSz="457200">
              <a:defRPr b="0" sz="3450">
                <a:latin typeface="Courier"/>
                <a:ea typeface="Courier"/>
                <a:cs typeface="Courier"/>
                <a:sym typeface="Courier"/>
              </a:defRPr>
            </a:pPr>
            <a:endParaRPr>
              <a:solidFill>
                <a:srgbClr val="666666"/>
              </a:solidFill>
            </a:endParaRPr>
          </a:p>
          <a:p>
            <a:pPr algn="l" defTabSz="457200">
              <a:defRPr b="0" sz="3450">
                <a:latin typeface="Courier"/>
                <a:ea typeface="Courier"/>
                <a:cs typeface="Courier"/>
                <a:sym typeface="Courier"/>
              </a:defRPr>
            </a:pPr>
          </a:p>
          <a:p>
            <a:pPr algn="l" defTabSz="457200">
              <a:defRPr b="0" sz="3450">
                <a:latin typeface="Courier"/>
                <a:ea typeface="Courier"/>
                <a:cs typeface="Courier"/>
                <a:sym typeface="Courier"/>
              </a:defRPr>
            </a:pPr>
            <a:r>
              <a:t>  </a:t>
            </a:r>
            <a:r>
              <a:rPr>
                <a:solidFill>
                  <a:srgbClr val="666666"/>
                </a:solidFill>
              </a:rPr>
              <a:t>};</a:t>
            </a:r>
          </a:p>
          <a:p>
            <a:pPr algn="l" defTabSz="457200">
              <a:defRPr b="0" sz="3450">
                <a:latin typeface="Courier"/>
                <a:ea typeface="Courier"/>
                <a:cs typeface="Courier"/>
                <a:sym typeface="Courier"/>
              </a:defRPr>
            </a:pPr>
          </a:p>
          <a:p>
            <a:pPr algn="l" defTabSz="457200">
              <a:defRPr b="0" sz="3450">
                <a:latin typeface="Courier"/>
                <a:ea typeface="Courier"/>
                <a:cs typeface="Courier"/>
                <a:sym typeface="Courier"/>
              </a:defRPr>
            </a:pPr>
            <a:r>
              <a:t>  </a:t>
            </a:r>
            <a:r>
              <a:rPr>
                <a:solidFill>
                  <a:srgbClr val="008000"/>
                </a:solidFill>
              </a:rPr>
              <a:t>std::</a:t>
            </a:r>
            <a:r>
              <a:t>coroutine_handle</a:t>
            </a:r>
            <a:r>
              <a:rPr>
                <a:solidFill>
                  <a:srgbClr val="666666"/>
                </a:solidFill>
              </a:rPr>
              <a:t>&lt;</a:t>
            </a:r>
            <a:r>
              <a:rPr>
                <a:solidFill>
                  <a:srgbClr val="902000"/>
                </a:solidFill>
              </a:rPr>
              <a:t>promise_type</a:t>
            </a:r>
            <a:r>
              <a:rPr>
                <a:solidFill>
                  <a:srgbClr val="666666"/>
                </a:solidFill>
              </a:rPr>
              <a:t>&gt;</a:t>
            </a:r>
            <a:r>
              <a:t> </a:t>
            </a:r>
            <a:r>
              <a:rPr>
                <a:solidFill>
                  <a:srgbClr val="19177C"/>
                </a:solidFill>
              </a:rPr>
              <a:t>h_</a:t>
            </a:r>
            <a:r>
              <a:rPr>
                <a:solidFill>
                  <a:srgbClr val="666666"/>
                </a:solidFill>
              </a:rPr>
              <a:t>;</a:t>
            </a:r>
          </a:p>
          <a:p>
            <a:pPr algn="l" defTabSz="457200">
              <a:defRPr b="0" sz="3450">
                <a:latin typeface="Courier"/>
                <a:ea typeface="Courier"/>
                <a:cs typeface="Courier"/>
                <a:sym typeface="Courier"/>
              </a:defRPr>
            </a:pPr>
            <a:r>
              <a:t>  </a:t>
            </a:r>
            <a:r>
              <a:rPr b="1">
                <a:solidFill>
                  <a:srgbClr val="007020"/>
                </a:solidFill>
              </a:rPr>
              <a:t>operator</a:t>
            </a:r>
            <a:r>
              <a:t> </a:t>
            </a:r>
            <a:r>
              <a:rPr>
                <a:solidFill>
                  <a:srgbClr val="008000"/>
                </a:solidFill>
              </a:rPr>
              <a:t>std::</a:t>
            </a:r>
            <a:r>
              <a:t>coroutine_handle</a:t>
            </a:r>
            <a:r>
              <a:rPr>
                <a:solidFill>
                  <a:srgbClr val="666666"/>
                </a:solidFill>
              </a:rPr>
              <a:t>&lt;</a:t>
            </a:r>
            <a:r>
              <a:rPr>
                <a:solidFill>
                  <a:srgbClr val="902000"/>
                </a:solidFill>
              </a:rPr>
              <a:t>promise_type</a:t>
            </a:r>
            <a:r>
              <a:rPr>
                <a:solidFill>
                  <a:srgbClr val="666666"/>
                </a:solidFill>
              </a:rPr>
              <a:t>&gt;()</a:t>
            </a:r>
            <a:r>
              <a:t> </a:t>
            </a:r>
            <a:r>
              <a:rPr>
                <a:solidFill>
                  <a:srgbClr val="7D9029"/>
                </a:solidFill>
              </a:rPr>
              <a:t>const</a:t>
            </a:r>
            <a:r>
              <a:t> </a:t>
            </a:r>
            <a:r>
              <a:rPr>
                <a:solidFill>
                  <a:srgbClr val="666666"/>
                </a:solidFill>
              </a:rPr>
              <a:t>{</a:t>
            </a:r>
            <a:r>
              <a:t> </a:t>
            </a:r>
            <a:r>
              <a:rPr b="1">
                <a:solidFill>
                  <a:srgbClr val="007020"/>
                </a:solidFill>
              </a:rPr>
              <a:t>return</a:t>
            </a:r>
            <a:r>
              <a:t> </a:t>
            </a:r>
            <a:r>
              <a:rPr>
                <a:solidFill>
                  <a:srgbClr val="19177C"/>
                </a:solidFill>
              </a:rPr>
              <a:t>h_</a:t>
            </a:r>
            <a:r>
              <a:rPr>
                <a:solidFill>
                  <a:srgbClr val="666666"/>
                </a:solidFill>
              </a:rPr>
              <a:t>;</a:t>
            </a:r>
            <a:r>
              <a:t> </a:t>
            </a:r>
            <a:r>
              <a:rPr>
                <a:solidFill>
                  <a:srgbClr val="666666"/>
                </a:solidFill>
              </a:rPr>
              <a:t>}</a:t>
            </a:r>
          </a:p>
          <a:p>
            <a:pPr algn="l" defTabSz="457200">
              <a:defRPr b="0" i="1" sz="3450">
                <a:solidFill>
                  <a:srgbClr val="60A0B0"/>
                </a:solidFill>
                <a:latin typeface="Courier"/>
                <a:ea typeface="Courier"/>
                <a:cs typeface="Courier"/>
                <a:sym typeface="Courier"/>
              </a:defRPr>
            </a:pPr>
            <a:r>
              <a:rPr i="0">
                <a:solidFill>
                  <a:srgbClr val="000000"/>
                </a:solidFill>
              </a:rPr>
              <a:t>  </a:t>
            </a:r>
            <a:r>
              <a:t>// A coroutine_handle&lt;promise_type&gt; converts to coroutine_handle&lt;&gt;</a:t>
            </a:r>
            <a:endParaRPr i="0">
              <a:solidFill>
                <a:srgbClr val="000000"/>
              </a:solidFill>
            </a:endParaRPr>
          </a:p>
          <a:p>
            <a:pPr algn="l" defTabSz="457200">
              <a:defRPr b="0" sz="3450">
                <a:latin typeface="Courier"/>
                <a:ea typeface="Courier"/>
                <a:cs typeface="Courier"/>
                <a:sym typeface="Courier"/>
              </a:defRPr>
            </a:pPr>
            <a:r>
              <a:t>  </a:t>
            </a:r>
            <a:r>
              <a:rPr b="1">
                <a:solidFill>
                  <a:srgbClr val="007020"/>
                </a:solidFill>
              </a:rPr>
              <a:t>operator</a:t>
            </a:r>
            <a:r>
              <a:t> </a:t>
            </a:r>
            <a:r>
              <a:rPr>
                <a:solidFill>
                  <a:srgbClr val="008000"/>
                </a:solidFill>
              </a:rPr>
              <a:t>std::</a:t>
            </a:r>
            <a:r>
              <a:t>coroutine_handle</a:t>
            </a:r>
            <a:r>
              <a:rPr>
                <a:solidFill>
                  <a:srgbClr val="666666"/>
                </a:solidFill>
              </a:rPr>
              <a:t>&lt;&gt;()</a:t>
            </a:r>
            <a:r>
              <a:t> </a:t>
            </a:r>
            <a:r>
              <a:rPr>
                <a:solidFill>
                  <a:srgbClr val="7D9029"/>
                </a:solidFill>
              </a:rPr>
              <a:t>const</a:t>
            </a:r>
            <a:r>
              <a:t> </a:t>
            </a:r>
            <a:r>
              <a:rPr>
                <a:solidFill>
                  <a:srgbClr val="666666"/>
                </a:solidFill>
              </a:rPr>
              <a:t>{</a:t>
            </a:r>
            <a:r>
              <a:t> </a:t>
            </a:r>
            <a:r>
              <a:rPr b="1">
                <a:solidFill>
                  <a:srgbClr val="007020"/>
                </a:solidFill>
              </a:rPr>
              <a:t>return</a:t>
            </a:r>
            <a:r>
              <a:t> </a:t>
            </a:r>
            <a:r>
              <a:rPr>
                <a:solidFill>
                  <a:srgbClr val="19177C"/>
                </a:solidFill>
              </a:rPr>
              <a:t>h_</a:t>
            </a:r>
            <a:r>
              <a:rPr>
                <a:solidFill>
                  <a:srgbClr val="666666"/>
                </a:solidFill>
              </a:rPr>
              <a:t>;</a:t>
            </a:r>
            <a:r>
              <a:t> </a:t>
            </a:r>
            <a:r>
              <a:rPr>
                <a:solidFill>
                  <a:srgbClr val="666666"/>
                </a:solidFill>
              </a:rPr>
              <a:t>}</a:t>
            </a:r>
          </a:p>
          <a:p>
            <a:pPr algn="l" defTabSz="457200">
              <a:defRPr b="0" sz="3450">
                <a:solidFill>
                  <a:srgbClr val="666666"/>
                </a:solidFill>
                <a:latin typeface="Courier"/>
                <a:ea typeface="Courier"/>
                <a:cs typeface="Courier"/>
                <a:sym typeface="Courier"/>
              </a:defRPr>
            </a:pPr>
            <a:r>
              <a:t>};</a:t>
            </a:r>
            <a:endParaRPr sz="3476">
              <a:solidFill>
                <a:srgbClr val="000000"/>
              </a:solidFill>
            </a:endParaRPr>
          </a:p>
        </p:txBody>
      </p:sp>
    </p:spTree>
  </p:cSld>
  <p:clrMapOvr>
    <a:masterClrMapping/>
  </p:clrMapOvr>
  <p:transition xmlns:p14="http://schemas.microsoft.com/office/powerpoint/2010/main" spd="med" advClick="1"/>
</p:sld>
</file>

<file path=ppt/slides/slide3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9" name="Coroutine"/>
          <p:cNvSpPr txBox="1"/>
          <p:nvPr>
            <p:ph type="title"/>
          </p:nvPr>
        </p:nvSpPr>
        <p:spPr>
          <a:prstGeom prst="rect">
            <a:avLst/>
          </a:prstGeom>
        </p:spPr>
        <p:txBody>
          <a:bodyPr/>
          <a:lstStyle/>
          <a:p>
            <a:pPr/>
            <a:r>
              <a:t>Coroutine</a:t>
            </a:r>
          </a:p>
        </p:txBody>
      </p:sp>
      <p:sp>
        <p:nvSpPr>
          <p:cNvPr id="133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31" name="ReturnObject2…"/>
          <p:cNvSpPr txBox="1"/>
          <p:nvPr/>
        </p:nvSpPr>
        <p:spPr>
          <a:xfrm>
            <a:off x="1115987" y="939800"/>
            <a:ext cx="15547313" cy="1183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3750">
                <a:latin typeface="Courier"/>
                <a:ea typeface="Courier"/>
                <a:cs typeface="Courier"/>
                <a:sym typeface="Courier"/>
              </a:defRPr>
            </a:pPr>
            <a:r>
              <a:t>ReturnObject2</a:t>
            </a:r>
          </a:p>
          <a:p>
            <a:pPr algn="l" defTabSz="457200">
              <a:defRPr b="0" sz="3750">
                <a:latin typeface="Courier"/>
                <a:ea typeface="Courier"/>
                <a:cs typeface="Courier"/>
                <a:sym typeface="Courier"/>
              </a:defRPr>
            </a:pPr>
            <a:r>
              <a:t>counter2</a:t>
            </a:r>
            <a:r>
              <a:rPr>
                <a:solidFill>
                  <a:srgbClr val="666666"/>
                </a:solidFill>
              </a:rPr>
              <a:t>()</a:t>
            </a:r>
          </a:p>
          <a:p>
            <a:pPr algn="l" defTabSz="457200">
              <a:defRPr b="0" sz="3750">
                <a:solidFill>
                  <a:srgbClr val="666666"/>
                </a:solidFill>
                <a:latin typeface="Courier"/>
                <a:ea typeface="Courier"/>
                <a:cs typeface="Courier"/>
                <a:sym typeface="Courier"/>
              </a:defRPr>
            </a:pPr>
            <a:r>
              <a:t>{</a:t>
            </a:r>
            <a:endParaRPr>
              <a:solidFill>
                <a:srgbClr val="000000"/>
              </a:solidFill>
            </a:endParaRPr>
          </a:p>
          <a:p>
            <a:pPr algn="l" defTabSz="457200">
              <a:defRPr b="0" sz="3750">
                <a:solidFill>
                  <a:srgbClr val="902000"/>
                </a:solidFill>
                <a:latin typeface="Courier"/>
                <a:ea typeface="Courier"/>
                <a:cs typeface="Courier"/>
                <a:sym typeface="Courier"/>
              </a:defRPr>
            </a:pPr>
            <a:r>
              <a:rPr>
                <a:solidFill>
                  <a:srgbClr val="000000"/>
                </a:solidFill>
              </a:rPr>
              <a:t>  </a:t>
            </a:r>
            <a:r>
              <a:rPr b="1">
                <a:solidFill>
                  <a:srgbClr val="007020"/>
                </a:solidFill>
              </a:rPr>
              <a:t>for</a:t>
            </a:r>
            <a:r>
              <a:rPr>
                <a:solidFill>
                  <a:srgbClr val="000000"/>
                </a:solidFill>
              </a:rPr>
              <a:t> </a:t>
            </a:r>
            <a:r>
              <a:rPr>
                <a:solidFill>
                  <a:srgbClr val="666666"/>
                </a:solidFill>
              </a:rPr>
              <a:t>(</a:t>
            </a:r>
            <a:r>
              <a:t>unsigned</a:t>
            </a:r>
            <a:r>
              <a:rPr>
                <a:solidFill>
                  <a:srgbClr val="000000"/>
                </a:solidFill>
              </a:rPr>
              <a:t> i </a:t>
            </a:r>
            <a:r>
              <a:rPr>
                <a:solidFill>
                  <a:srgbClr val="666666"/>
                </a:solidFill>
              </a:rPr>
              <a:t>=</a:t>
            </a:r>
            <a:r>
              <a:rPr>
                <a:solidFill>
                  <a:srgbClr val="000000"/>
                </a:solidFill>
              </a:rPr>
              <a:t> </a:t>
            </a:r>
            <a:r>
              <a:rPr>
                <a:solidFill>
                  <a:srgbClr val="40A070"/>
                </a:solidFill>
              </a:rPr>
              <a:t>0</a:t>
            </a:r>
            <a:r>
              <a:rPr>
                <a:solidFill>
                  <a:srgbClr val="666666"/>
                </a:solidFill>
              </a:rPr>
              <a:t>;;</a:t>
            </a:r>
            <a:r>
              <a:rPr>
                <a:solidFill>
                  <a:srgbClr val="000000"/>
                </a:solidFill>
              </a:rPr>
              <a:t> </a:t>
            </a:r>
            <a:r>
              <a:rPr>
                <a:solidFill>
                  <a:srgbClr val="666666"/>
                </a:solidFill>
              </a:rPr>
              <a:t>++</a:t>
            </a:r>
            <a:r>
              <a:rPr>
                <a:solidFill>
                  <a:srgbClr val="000000"/>
                </a:solidFill>
              </a:rPr>
              <a:t>i</a:t>
            </a:r>
            <a:r>
              <a:rPr>
                <a:solidFill>
                  <a:srgbClr val="666666"/>
                </a:solidFill>
              </a:rPr>
              <a:t>)</a:t>
            </a:r>
            <a:r>
              <a:rPr>
                <a:solidFill>
                  <a:srgbClr val="000000"/>
                </a:solidFill>
              </a:rPr>
              <a:t> </a:t>
            </a:r>
            <a:r>
              <a:rPr>
                <a:solidFill>
                  <a:srgbClr val="666666"/>
                </a:solidFill>
              </a:rPr>
              <a:t>{</a:t>
            </a:r>
            <a:endParaRPr>
              <a:solidFill>
                <a:srgbClr val="000000"/>
              </a:solidFill>
            </a:endParaRPr>
          </a:p>
          <a:p>
            <a:pPr algn="l" defTabSz="457200">
              <a:defRPr b="0" sz="3750">
                <a:latin typeface="Courier"/>
                <a:ea typeface="Courier"/>
                <a:cs typeface="Courier"/>
                <a:sym typeface="Courier"/>
              </a:defRPr>
            </a:pPr>
            <a:r>
              <a:t>    </a:t>
            </a:r>
            <a:r>
              <a:rPr b="1">
                <a:solidFill>
                  <a:srgbClr val="007020"/>
                </a:solidFill>
              </a:rPr>
              <a:t>co_await</a:t>
            </a:r>
            <a:r>
              <a:t> </a:t>
            </a:r>
            <a:r>
              <a:rPr>
                <a:solidFill>
                  <a:srgbClr val="008000"/>
                </a:solidFill>
              </a:rPr>
              <a:t>std::</a:t>
            </a:r>
            <a:r>
              <a:t>suspend_always</a:t>
            </a:r>
            <a:r>
              <a:rPr>
                <a:solidFill>
                  <a:srgbClr val="666666"/>
                </a:solidFill>
              </a:rPr>
              <a:t>{};</a:t>
            </a:r>
          </a:p>
          <a:p>
            <a:pPr algn="l" defTabSz="457200">
              <a:defRPr b="0" sz="3750">
                <a:solidFill>
                  <a:srgbClr val="4070A0"/>
                </a:solidFill>
                <a:latin typeface="Courier"/>
                <a:ea typeface="Courier"/>
                <a:cs typeface="Courier"/>
                <a:sym typeface="Courier"/>
              </a:defRPr>
            </a:pPr>
            <a:r>
              <a:rPr>
                <a:solidFill>
                  <a:srgbClr val="000000"/>
                </a:solidFill>
              </a:rPr>
              <a:t>    </a:t>
            </a:r>
            <a:r>
              <a:rPr>
                <a:solidFill>
                  <a:srgbClr val="008000"/>
                </a:solidFill>
              </a:rPr>
              <a:t>std::</a:t>
            </a:r>
            <a:r>
              <a:rPr>
                <a:solidFill>
                  <a:srgbClr val="000000"/>
                </a:solidFill>
              </a:rPr>
              <a:t>cout</a:t>
            </a:r>
            <a:r>
              <a:rPr>
                <a:solidFill>
                  <a:srgbClr val="666666"/>
                </a:solidFill>
              </a:rPr>
              <a:t> &lt;&lt;</a:t>
            </a:r>
            <a:r>
              <a:rPr>
                <a:solidFill>
                  <a:srgbClr val="000000"/>
                </a:solidFill>
              </a:rPr>
              <a:t> </a:t>
            </a:r>
            <a:r>
              <a:t>"counter2: "</a:t>
            </a:r>
            <a:r>
              <a:rPr>
                <a:solidFill>
                  <a:srgbClr val="000000"/>
                </a:solidFill>
              </a:rPr>
              <a:t> </a:t>
            </a:r>
            <a:r>
              <a:rPr>
                <a:solidFill>
                  <a:srgbClr val="666666"/>
                </a:solidFill>
              </a:rPr>
              <a:t>&lt;&lt;</a:t>
            </a:r>
            <a:r>
              <a:rPr>
                <a:solidFill>
                  <a:srgbClr val="000000"/>
                </a:solidFill>
              </a:rPr>
              <a:t> i </a:t>
            </a:r>
            <a:r>
              <a:rPr>
                <a:solidFill>
                  <a:srgbClr val="666666"/>
                </a:solidFill>
              </a:rPr>
              <a:t>&lt;&lt;</a:t>
            </a:r>
            <a:r>
              <a:rPr>
                <a:solidFill>
                  <a:srgbClr val="000000"/>
                </a:solidFill>
              </a:rPr>
              <a:t> </a:t>
            </a:r>
            <a:r>
              <a:rPr>
                <a:solidFill>
                  <a:srgbClr val="008000"/>
                </a:solidFill>
              </a:rPr>
              <a:t>std::</a:t>
            </a:r>
            <a:r>
              <a:rPr>
                <a:solidFill>
                  <a:srgbClr val="000000"/>
                </a:solidFill>
              </a:rPr>
              <a:t>endl</a:t>
            </a:r>
            <a:r>
              <a:rPr>
                <a:solidFill>
                  <a:srgbClr val="666666"/>
                </a:solidFill>
              </a:rPr>
              <a:t>;</a:t>
            </a:r>
            <a:endParaRPr>
              <a:solidFill>
                <a:srgbClr val="000000"/>
              </a:solidFill>
            </a:endParaRPr>
          </a:p>
          <a:p>
            <a:pPr algn="l" defTabSz="457200">
              <a:defRPr b="0" sz="3750">
                <a:latin typeface="Courier"/>
                <a:ea typeface="Courier"/>
                <a:cs typeface="Courier"/>
                <a:sym typeface="Courier"/>
              </a:defRPr>
            </a:pPr>
            <a:r>
              <a:t>  </a:t>
            </a:r>
            <a:r>
              <a:rPr>
                <a:solidFill>
                  <a:srgbClr val="666666"/>
                </a:solidFill>
              </a:rPr>
              <a:t>}</a:t>
            </a:r>
            <a:endParaRPr>
              <a:solidFill>
                <a:srgbClr val="666666"/>
              </a:solidFill>
            </a:endParaRPr>
          </a:p>
          <a:p>
            <a:pPr algn="l" defTabSz="457200">
              <a:defRPr b="0" sz="3750">
                <a:latin typeface="Courier"/>
                <a:ea typeface="Courier"/>
                <a:cs typeface="Courier"/>
                <a:sym typeface="Courier"/>
              </a:defRPr>
            </a:pPr>
            <a:r>
              <a:rPr>
                <a:solidFill>
                  <a:srgbClr val="666666"/>
                </a:solidFill>
              </a:rPr>
              <a:t>   co_return ; // should have void return_void() {}</a:t>
            </a:r>
          </a:p>
          <a:p>
            <a:pPr algn="l" defTabSz="457200">
              <a:defRPr b="0" sz="3750">
                <a:solidFill>
                  <a:srgbClr val="666666"/>
                </a:solidFill>
                <a:latin typeface="Courier"/>
                <a:ea typeface="Courier"/>
                <a:cs typeface="Courier"/>
                <a:sym typeface="Courier"/>
              </a:defRPr>
            </a:pPr>
            <a:r>
              <a:t>}</a:t>
            </a:r>
            <a:endParaRPr>
              <a:solidFill>
                <a:srgbClr val="000000"/>
              </a:solidFill>
            </a:endParaRPr>
          </a:p>
          <a:p>
            <a:pPr algn="l" defTabSz="457200">
              <a:defRPr b="0" sz="3750">
                <a:latin typeface="Courier"/>
                <a:ea typeface="Courier"/>
                <a:cs typeface="Courier"/>
                <a:sym typeface="Courier"/>
              </a:defRPr>
            </a:pPr>
          </a:p>
          <a:p>
            <a:pPr algn="l" defTabSz="457200">
              <a:defRPr b="0" sz="3750">
                <a:solidFill>
                  <a:srgbClr val="902000"/>
                </a:solidFill>
                <a:latin typeface="Courier"/>
                <a:ea typeface="Courier"/>
                <a:cs typeface="Courier"/>
                <a:sym typeface="Courier"/>
              </a:defRPr>
            </a:pPr>
            <a:r>
              <a:t>void</a:t>
            </a:r>
            <a:endParaRPr>
              <a:solidFill>
                <a:srgbClr val="000000"/>
              </a:solidFill>
            </a:endParaRPr>
          </a:p>
          <a:p>
            <a:pPr algn="l" defTabSz="457200">
              <a:defRPr b="0" sz="3750">
                <a:latin typeface="Courier"/>
                <a:ea typeface="Courier"/>
                <a:cs typeface="Courier"/>
                <a:sym typeface="Courier"/>
              </a:defRPr>
            </a:pPr>
            <a:r>
              <a:t>main2</a:t>
            </a:r>
            <a:r>
              <a:rPr>
                <a:solidFill>
                  <a:srgbClr val="666666"/>
                </a:solidFill>
              </a:rPr>
              <a:t>()</a:t>
            </a:r>
          </a:p>
          <a:p>
            <a:pPr algn="l" defTabSz="457200">
              <a:defRPr b="0" sz="3750">
                <a:solidFill>
                  <a:srgbClr val="666666"/>
                </a:solidFill>
                <a:latin typeface="Courier"/>
                <a:ea typeface="Courier"/>
                <a:cs typeface="Courier"/>
                <a:sym typeface="Courier"/>
              </a:defRPr>
            </a:pPr>
            <a:r>
              <a:t>{</a:t>
            </a:r>
            <a:endParaRPr>
              <a:solidFill>
                <a:srgbClr val="000000"/>
              </a:solidFill>
            </a:endParaRPr>
          </a:p>
          <a:p>
            <a:pPr algn="l" defTabSz="457200">
              <a:defRPr b="0" sz="3750">
                <a:latin typeface="Courier"/>
                <a:ea typeface="Courier"/>
                <a:cs typeface="Courier"/>
                <a:sym typeface="Courier"/>
              </a:defRPr>
            </a:pPr>
            <a:r>
              <a:t>  </a:t>
            </a:r>
            <a:r>
              <a:rPr>
                <a:solidFill>
                  <a:srgbClr val="008000"/>
                </a:solidFill>
              </a:rPr>
              <a:t>std::</a:t>
            </a:r>
            <a:r>
              <a:t>coroutine_handle</a:t>
            </a:r>
            <a:r>
              <a:rPr>
                <a:solidFill>
                  <a:srgbClr val="666666"/>
                </a:solidFill>
              </a:rPr>
              <a:t>&lt;&gt;</a:t>
            </a:r>
            <a:r>
              <a:t> h </a:t>
            </a:r>
            <a:r>
              <a:rPr>
                <a:solidFill>
                  <a:srgbClr val="666666"/>
                </a:solidFill>
              </a:rPr>
              <a:t>=</a:t>
            </a:r>
            <a:r>
              <a:t> counter2</a:t>
            </a:r>
            <a:r>
              <a:rPr>
                <a:solidFill>
                  <a:srgbClr val="666666"/>
                </a:solidFill>
              </a:rPr>
              <a:t>();</a:t>
            </a:r>
          </a:p>
          <a:p>
            <a:pPr algn="l" defTabSz="457200">
              <a:defRPr b="0" sz="3750">
                <a:solidFill>
                  <a:srgbClr val="007020"/>
                </a:solidFill>
                <a:latin typeface="Courier"/>
                <a:ea typeface="Courier"/>
                <a:cs typeface="Courier"/>
                <a:sym typeface="Courier"/>
              </a:defRPr>
            </a:pPr>
            <a:r>
              <a:rPr>
                <a:solidFill>
                  <a:srgbClr val="000000"/>
                </a:solidFill>
              </a:rPr>
              <a:t>  </a:t>
            </a:r>
            <a:r>
              <a:rPr b="1"/>
              <a:t>for</a:t>
            </a:r>
            <a:r>
              <a:rPr>
                <a:solidFill>
                  <a:srgbClr val="000000"/>
                </a:solidFill>
              </a:rPr>
              <a:t> </a:t>
            </a:r>
            <a:r>
              <a:rPr>
                <a:solidFill>
                  <a:srgbClr val="666666"/>
                </a:solidFill>
              </a:rPr>
              <a:t>(</a:t>
            </a:r>
            <a:r>
              <a:rPr>
                <a:solidFill>
                  <a:srgbClr val="902000"/>
                </a:solidFill>
              </a:rPr>
              <a:t>int</a:t>
            </a:r>
            <a:r>
              <a:rPr>
                <a:solidFill>
                  <a:srgbClr val="000000"/>
                </a:solidFill>
              </a:rPr>
              <a:t> i </a:t>
            </a:r>
            <a:r>
              <a:rPr>
                <a:solidFill>
                  <a:srgbClr val="666666"/>
                </a:solidFill>
              </a:rPr>
              <a:t>=</a:t>
            </a:r>
            <a:r>
              <a:rPr>
                <a:solidFill>
                  <a:srgbClr val="000000"/>
                </a:solidFill>
              </a:rPr>
              <a:t> </a:t>
            </a:r>
            <a:r>
              <a:rPr>
                <a:solidFill>
                  <a:srgbClr val="40A070"/>
                </a:solidFill>
              </a:rPr>
              <a:t>0</a:t>
            </a:r>
            <a:r>
              <a:rPr>
                <a:solidFill>
                  <a:srgbClr val="666666"/>
                </a:solidFill>
              </a:rPr>
              <a:t>;</a:t>
            </a:r>
            <a:r>
              <a:rPr>
                <a:solidFill>
                  <a:srgbClr val="000000"/>
                </a:solidFill>
              </a:rPr>
              <a:t> i </a:t>
            </a:r>
            <a:r>
              <a:rPr>
                <a:solidFill>
                  <a:srgbClr val="666666"/>
                </a:solidFill>
              </a:rPr>
              <a:t>&lt;</a:t>
            </a:r>
            <a:r>
              <a:rPr>
                <a:solidFill>
                  <a:srgbClr val="000000"/>
                </a:solidFill>
              </a:rPr>
              <a:t> </a:t>
            </a:r>
            <a:r>
              <a:rPr>
                <a:solidFill>
                  <a:srgbClr val="40A070"/>
                </a:solidFill>
              </a:rPr>
              <a:t>3</a:t>
            </a:r>
            <a:r>
              <a:rPr>
                <a:solidFill>
                  <a:srgbClr val="666666"/>
                </a:solidFill>
              </a:rPr>
              <a:t>;</a:t>
            </a:r>
            <a:r>
              <a:rPr>
                <a:solidFill>
                  <a:srgbClr val="000000"/>
                </a:solidFill>
              </a:rPr>
              <a:t> </a:t>
            </a:r>
            <a:r>
              <a:rPr>
                <a:solidFill>
                  <a:srgbClr val="666666"/>
                </a:solidFill>
              </a:rPr>
              <a:t>++</a:t>
            </a:r>
            <a:r>
              <a:rPr>
                <a:solidFill>
                  <a:srgbClr val="000000"/>
                </a:solidFill>
              </a:rPr>
              <a:t>i</a:t>
            </a:r>
            <a:r>
              <a:rPr>
                <a:solidFill>
                  <a:srgbClr val="666666"/>
                </a:solidFill>
              </a:rPr>
              <a:t>)</a:t>
            </a:r>
            <a:r>
              <a:rPr>
                <a:solidFill>
                  <a:srgbClr val="000000"/>
                </a:solidFill>
              </a:rPr>
              <a:t> </a:t>
            </a:r>
            <a:r>
              <a:rPr>
                <a:solidFill>
                  <a:srgbClr val="666666"/>
                </a:solidFill>
              </a:rPr>
              <a:t>{</a:t>
            </a:r>
            <a:endParaRPr>
              <a:solidFill>
                <a:srgbClr val="000000"/>
              </a:solidFill>
            </a:endParaRPr>
          </a:p>
          <a:p>
            <a:pPr algn="l" defTabSz="457200">
              <a:defRPr b="0" sz="3750">
                <a:solidFill>
                  <a:srgbClr val="4070A0"/>
                </a:solidFill>
                <a:latin typeface="Courier"/>
                <a:ea typeface="Courier"/>
                <a:cs typeface="Courier"/>
                <a:sym typeface="Courier"/>
              </a:defRPr>
            </a:pPr>
            <a:r>
              <a:rPr>
                <a:solidFill>
                  <a:srgbClr val="000000"/>
                </a:solidFill>
              </a:rPr>
              <a:t>    </a:t>
            </a:r>
            <a:r>
              <a:rPr>
                <a:solidFill>
                  <a:srgbClr val="008000"/>
                </a:solidFill>
              </a:rPr>
              <a:t>std::</a:t>
            </a:r>
            <a:r>
              <a:rPr>
                <a:solidFill>
                  <a:srgbClr val="000000"/>
                </a:solidFill>
              </a:rPr>
              <a:t>cout</a:t>
            </a:r>
            <a:r>
              <a:rPr>
                <a:solidFill>
                  <a:srgbClr val="666666"/>
                </a:solidFill>
              </a:rPr>
              <a:t> &lt;&lt;</a:t>
            </a:r>
            <a:r>
              <a:rPr>
                <a:solidFill>
                  <a:srgbClr val="000000"/>
                </a:solidFill>
              </a:rPr>
              <a:t> </a:t>
            </a:r>
            <a:r>
              <a:t>"In main2 function\n"</a:t>
            </a:r>
            <a:r>
              <a:rPr>
                <a:solidFill>
                  <a:srgbClr val="666666"/>
                </a:solidFill>
              </a:rPr>
              <a:t>;</a:t>
            </a:r>
            <a:endParaRPr>
              <a:solidFill>
                <a:srgbClr val="000000"/>
              </a:solidFill>
            </a:endParaRPr>
          </a:p>
          <a:p>
            <a:pPr algn="l" defTabSz="457200">
              <a:defRPr b="0" sz="3750">
                <a:latin typeface="Courier"/>
                <a:ea typeface="Courier"/>
                <a:cs typeface="Courier"/>
                <a:sym typeface="Courier"/>
              </a:defRPr>
            </a:pPr>
            <a:r>
              <a:t>    h</a:t>
            </a:r>
            <a:r>
              <a:rPr>
                <a:solidFill>
                  <a:srgbClr val="666666"/>
                </a:solidFill>
              </a:rPr>
              <a:t>();</a:t>
            </a:r>
          </a:p>
          <a:p>
            <a:pPr algn="l" defTabSz="457200">
              <a:defRPr b="0" sz="3750">
                <a:latin typeface="Courier"/>
                <a:ea typeface="Courier"/>
                <a:cs typeface="Courier"/>
                <a:sym typeface="Courier"/>
              </a:defRPr>
            </a:pPr>
            <a:r>
              <a:t>  </a:t>
            </a:r>
            <a:r>
              <a:rPr>
                <a:solidFill>
                  <a:srgbClr val="666666"/>
                </a:solidFill>
              </a:rPr>
              <a:t>}</a:t>
            </a:r>
          </a:p>
          <a:p>
            <a:pPr algn="l" defTabSz="457200">
              <a:defRPr b="0" sz="3750">
                <a:latin typeface="Courier"/>
                <a:ea typeface="Courier"/>
                <a:cs typeface="Courier"/>
                <a:sym typeface="Courier"/>
              </a:defRPr>
            </a:pPr>
            <a:r>
              <a:t> // h</a:t>
            </a:r>
            <a:r>
              <a:rPr>
                <a:solidFill>
                  <a:srgbClr val="666666"/>
                </a:solidFill>
              </a:rPr>
              <a:t>.</a:t>
            </a:r>
            <a:r>
              <a:t>destroy</a:t>
            </a:r>
            <a:r>
              <a:rPr>
                <a:solidFill>
                  <a:srgbClr val="666666"/>
                </a:solidFill>
              </a:rPr>
              <a:t>(); not required since co_return in place</a:t>
            </a:r>
          </a:p>
          <a:p>
            <a:pPr algn="l" defTabSz="457200">
              <a:defRPr b="0" sz="3750">
                <a:solidFill>
                  <a:srgbClr val="666666"/>
                </a:solidFill>
                <a:latin typeface="Courier"/>
                <a:ea typeface="Courier"/>
                <a:cs typeface="Courier"/>
                <a:sym typeface="Courier"/>
              </a:defRPr>
            </a:pPr>
            <a:r>
              <a:t>}</a:t>
            </a:r>
            <a:endParaRPr sz="3776">
              <a:solidFill>
                <a:srgbClr val="000000"/>
              </a:solidFill>
            </a:endParaRPr>
          </a:p>
        </p:txBody>
      </p:sp>
    </p:spTree>
  </p:cSld>
  <p:clrMapOvr>
    <a:masterClrMapping/>
  </p:clrMapOvr>
  <p:transition xmlns:p14="http://schemas.microsoft.com/office/powerpoint/2010/main" spd="med" advClick="1"/>
</p:sld>
</file>

<file path=ppt/slides/slide3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3" name="Coroutine"/>
          <p:cNvSpPr txBox="1"/>
          <p:nvPr>
            <p:ph type="title"/>
          </p:nvPr>
        </p:nvSpPr>
        <p:spPr>
          <a:prstGeom prst="rect">
            <a:avLst/>
          </a:prstGeom>
        </p:spPr>
        <p:txBody>
          <a:bodyPr/>
          <a:lstStyle/>
          <a:p>
            <a:pPr/>
            <a:r>
              <a:t>Coroutine</a:t>
            </a:r>
          </a:p>
        </p:txBody>
      </p:sp>
      <p:sp>
        <p:nvSpPr>
          <p:cNvPr id="133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6" name="Coroutine"/>
          <p:cNvSpPr txBox="1"/>
          <p:nvPr>
            <p:ph type="title"/>
          </p:nvPr>
        </p:nvSpPr>
        <p:spPr>
          <a:prstGeom prst="rect">
            <a:avLst/>
          </a:prstGeom>
        </p:spPr>
        <p:txBody>
          <a:bodyPr/>
          <a:lstStyle/>
          <a:p>
            <a:pPr/>
            <a:r>
              <a:t>Coroutine</a:t>
            </a:r>
          </a:p>
        </p:txBody>
      </p:sp>
      <p:sp>
        <p:nvSpPr>
          <p:cNvPr id="133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38" name="// The promise object -…"/>
          <p:cNvSpPr txBox="1"/>
          <p:nvPr/>
        </p:nvSpPr>
        <p:spPr>
          <a:xfrm>
            <a:off x="150514" y="4597400"/>
            <a:ext cx="17294964" cy="665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2100">
                <a:solidFill>
                  <a:srgbClr val="008F00"/>
                </a:solidFill>
                <a:latin typeface="Menlo Regular"/>
                <a:ea typeface="Menlo Regular"/>
                <a:cs typeface="Menlo Regular"/>
                <a:sym typeface="Menlo Regular"/>
              </a:defRPr>
            </a:pPr>
            <a:r>
              <a:t>// The promise object -</a:t>
            </a:r>
            <a:endParaRPr sz="2300">
              <a:solidFill>
                <a:srgbClr val="000000"/>
              </a:solidFill>
            </a:endParaRPr>
          </a:p>
          <a:p>
            <a:pPr algn="l" defTabSz="407669">
              <a:tabLst>
                <a:tab pos="406400" algn="l"/>
              </a:tabLst>
              <a:defRPr b="0" sz="2100">
                <a:solidFill>
                  <a:srgbClr val="008F00"/>
                </a:solidFill>
                <a:latin typeface="Menlo Regular"/>
                <a:ea typeface="Menlo Regular"/>
                <a:cs typeface="Menlo Regular"/>
                <a:sym typeface="Menlo Regular"/>
              </a:defRPr>
            </a:pPr>
            <a:r>
              <a:t>//  It would be great if our counter function, instead of writing to standard output, </a:t>
            </a:r>
          </a:p>
          <a:p>
            <a:pPr algn="l" defTabSz="407669">
              <a:tabLst>
                <a:tab pos="406400" algn="l"/>
              </a:tabLst>
              <a:defRPr b="0" sz="2100">
                <a:solidFill>
                  <a:srgbClr val="008F00"/>
                </a:solidFill>
                <a:latin typeface="Menlo Regular"/>
                <a:ea typeface="Menlo Regular"/>
                <a:cs typeface="Menlo Regular"/>
                <a:sym typeface="Menlo Regular"/>
              </a:defRPr>
            </a:pPr>
            <a:r>
              <a:t>just returned values to main,</a:t>
            </a:r>
            <a:endParaRPr sz="2300">
              <a:solidFill>
                <a:srgbClr val="000000"/>
              </a:solidFill>
            </a:endParaRPr>
          </a:p>
          <a:p>
            <a:pPr algn="l" defTabSz="407669">
              <a:tabLst>
                <a:tab pos="406400" algn="l"/>
              </a:tabLst>
              <a:defRPr b="0" sz="2300">
                <a:latin typeface="Menlo Regular"/>
                <a:ea typeface="Menlo Regular"/>
                <a:cs typeface="Menlo Regular"/>
                <a:sym typeface="Menlo Regular"/>
              </a:defRPr>
            </a:pPr>
          </a:p>
          <a:p>
            <a:pPr algn="l" defTabSz="407669">
              <a:tabLst>
                <a:tab pos="406400" algn="l"/>
              </a:tabLst>
              <a:defRPr b="0" sz="2300">
                <a:latin typeface="Menlo Regular"/>
                <a:ea typeface="Menlo Regular"/>
                <a:cs typeface="Menlo Regular"/>
                <a:sym typeface="Menlo Regular"/>
              </a:defRPr>
            </a:pPr>
          </a:p>
          <a:p>
            <a:pPr algn="l" defTabSz="407669">
              <a:tabLst>
                <a:tab pos="406400" algn="l"/>
              </a:tabLst>
              <a:defRPr b="0" sz="2100">
                <a:solidFill>
                  <a:srgbClr val="008F00"/>
                </a:solidFill>
                <a:latin typeface="Menlo Regular"/>
                <a:ea typeface="Menlo Regular"/>
                <a:cs typeface="Menlo Regular"/>
                <a:sym typeface="Menlo Regular"/>
              </a:defRPr>
            </a:pPr>
            <a:r>
              <a:t>//Since we know the coroutine state includes an instance of promise_type, we can add a field value_ </a:t>
            </a:r>
          </a:p>
          <a:p>
            <a:pPr algn="l" defTabSz="407669">
              <a:tabLst>
                <a:tab pos="406400" algn="l"/>
              </a:tabLst>
              <a:defRPr b="0" sz="2100">
                <a:solidFill>
                  <a:srgbClr val="008F00"/>
                </a:solidFill>
                <a:latin typeface="Menlo Regular"/>
                <a:ea typeface="Menlo Regular"/>
                <a:cs typeface="Menlo Regular"/>
                <a:sym typeface="Menlo Regular"/>
              </a:defRPr>
            </a:pPr>
            <a:r>
              <a:t>to this type and use that field to transmit values from the coroutine to our main function. How do </a:t>
            </a:r>
          </a:p>
          <a:p>
            <a:pPr algn="l" defTabSz="407669">
              <a:tabLst>
                <a:tab pos="406400" algn="l"/>
              </a:tabLst>
              <a:defRPr b="0" sz="2100">
                <a:solidFill>
                  <a:srgbClr val="008F00"/>
                </a:solidFill>
                <a:latin typeface="Menlo Regular"/>
                <a:ea typeface="Menlo Regular"/>
                <a:cs typeface="Menlo Regular"/>
                <a:sym typeface="Menlo Regular"/>
              </a:defRPr>
            </a:pPr>
            <a:r>
              <a:t>we get access to the promise type? In the main function, this isn’t too hard. Instead of converting </a:t>
            </a:r>
          </a:p>
          <a:p>
            <a:pPr algn="l" defTabSz="407669">
              <a:tabLst>
                <a:tab pos="406400" algn="l"/>
              </a:tabLst>
              <a:defRPr b="0" sz="2100">
                <a:solidFill>
                  <a:srgbClr val="008F00"/>
                </a:solidFill>
                <a:latin typeface="Menlo Regular"/>
                <a:ea typeface="Menlo Regular"/>
                <a:cs typeface="Menlo Regular"/>
                <a:sym typeface="Menlo Regular"/>
              </a:defRPr>
            </a:pPr>
            <a:r>
              <a:t>our coroutine handle to a std::coroutine_handle&lt;&gt;, we can keep it</a:t>
            </a:r>
          </a:p>
          <a:p>
            <a:pPr algn="l" defTabSz="407669">
              <a:tabLst>
                <a:tab pos="406400" algn="l"/>
              </a:tabLst>
              <a:defRPr b="0" sz="2100">
                <a:solidFill>
                  <a:srgbClr val="008F00"/>
                </a:solidFill>
                <a:latin typeface="Menlo Regular"/>
                <a:ea typeface="Menlo Regular"/>
                <a:cs typeface="Menlo Regular"/>
                <a:sym typeface="Menlo Regular"/>
              </a:defRPr>
            </a:pPr>
            <a:r>
              <a:t> as a std::coroutine_handle&lt;ReturnObject3::promise_type&gt;. </a:t>
            </a:r>
          </a:p>
          <a:p>
            <a:pPr algn="l" defTabSz="407669">
              <a:tabLst>
                <a:tab pos="406400" algn="l"/>
              </a:tabLst>
              <a:defRPr b="0" sz="2100">
                <a:solidFill>
                  <a:srgbClr val="008F00"/>
                </a:solidFill>
                <a:latin typeface="Menlo Regular"/>
                <a:ea typeface="Menlo Regular"/>
                <a:cs typeface="Menlo Regular"/>
                <a:sym typeface="Menlo Regular"/>
              </a:defRPr>
            </a:pPr>
            <a:r>
              <a:t>The method promise() on this coroutine handle will return the promise_type&amp; that we need.</a:t>
            </a:r>
            <a:endParaRPr sz="2300">
              <a:solidFill>
                <a:srgbClr val="000000"/>
              </a:solidFill>
            </a:endParaRPr>
          </a:p>
          <a:p>
            <a:pPr algn="l" defTabSz="407669">
              <a:tabLst>
                <a:tab pos="406400" algn="l"/>
              </a:tabLst>
              <a:defRPr b="0" sz="2300">
                <a:latin typeface="Menlo Regular"/>
                <a:ea typeface="Menlo Regular"/>
                <a:cs typeface="Menlo Regular"/>
                <a:sym typeface="Menlo Regular"/>
              </a:defRPr>
            </a:pPr>
          </a:p>
          <a:p>
            <a:pPr algn="l" defTabSz="407669">
              <a:tabLst>
                <a:tab pos="406400" algn="l"/>
              </a:tabLst>
              <a:defRPr b="0" sz="2300">
                <a:latin typeface="Menlo Regular"/>
                <a:ea typeface="Menlo Regular"/>
                <a:cs typeface="Menlo Regular"/>
                <a:sym typeface="Menlo Regular"/>
              </a:defRPr>
            </a:pPr>
          </a:p>
          <a:p>
            <a:pPr algn="l" defTabSz="407669">
              <a:tabLst>
                <a:tab pos="406400" algn="l"/>
              </a:tabLst>
              <a:defRPr b="0" sz="2100">
                <a:solidFill>
                  <a:srgbClr val="008F00"/>
                </a:solidFill>
                <a:latin typeface="Menlo Regular"/>
                <a:ea typeface="Menlo Regular"/>
                <a:cs typeface="Menlo Regular"/>
                <a:sym typeface="Menlo Regular"/>
              </a:defRPr>
            </a:pPr>
            <a:r>
              <a:t>// struct GetPromise -&gt; explained in detail below :</a:t>
            </a:r>
            <a:endParaRPr sz="2300">
              <a:solidFill>
                <a:srgbClr val="000000"/>
              </a:solidFill>
            </a:endParaRPr>
          </a:p>
          <a:p>
            <a:pPr algn="l" defTabSz="407669">
              <a:tabLst>
                <a:tab pos="406400" algn="l"/>
              </a:tabLst>
              <a:defRPr b="0" sz="2300">
                <a:latin typeface="Menlo Regular"/>
                <a:ea typeface="Menlo Regular"/>
                <a:cs typeface="Menlo Regular"/>
                <a:sym typeface="Menlo Regular"/>
              </a:defRPr>
            </a:pPr>
          </a:p>
          <a:p>
            <a:pPr algn="l" defTabSz="407669">
              <a:tabLst>
                <a:tab pos="406400" algn="l"/>
              </a:tabLst>
              <a:defRPr b="0" sz="2100">
                <a:solidFill>
                  <a:srgbClr val="008F00"/>
                </a:solidFill>
                <a:latin typeface="Menlo Regular"/>
                <a:ea typeface="Menlo Regular"/>
                <a:cs typeface="Menlo Regular"/>
                <a:sym typeface="Menlo Regular"/>
              </a:defRPr>
            </a:pPr>
            <a:r>
              <a:t>// We thus define a new awaiter type GetPromise that contains a field promise_type *p_. </a:t>
            </a:r>
          </a:p>
          <a:p>
            <a:pPr algn="l" defTabSz="407669">
              <a:tabLst>
                <a:tab pos="406400" algn="l"/>
              </a:tabLst>
              <a:defRPr b="0" sz="2100">
                <a:solidFill>
                  <a:srgbClr val="008F00"/>
                </a:solidFill>
                <a:latin typeface="Menlo Regular"/>
                <a:ea typeface="Menlo Regular"/>
                <a:cs typeface="Menlo Regular"/>
                <a:sym typeface="Menlo Regular"/>
              </a:defRPr>
            </a:pPr>
            <a:r>
              <a:t>We have its await_suspend method store the address of the promise object in p_, but then return false </a:t>
            </a:r>
          </a:p>
          <a:p>
            <a:pPr algn="l" defTabSz="407669">
              <a:tabLst>
                <a:tab pos="406400" algn="l"/>
              </a:tabLst>
              <a:defRPr b="0" sz="2100">
                <a:solidFill>
                  <a:srgbClr val="008F00"/>
                </a:solidFill>
                <a:latin typeface="Menlo Regular"/>
                <a:ea typeface="Menlo Regular"/>
                <a:cs typeface="Menlo Regular"/>
                <a:sym typeface="Menlo Regular"/>
              </a:defRPr>
            </a:pPr>
            <a:r>
              <a:t>to avoid actually suspending the coroutine. Until now, we have only seen co_await expressions of type void.</a:t>
            </a:r>
          </a:p>
          <a:p>
            <a:pPr algn="l" defTabSz="407669">
              <a:tabLst>
                <a:tab pos="406400" algn="l"/>
              </a:tabLst>
              <a:defRPr b="0" sz="2100">
                <a:solidFill>
                  <a:srgbClr val="008F00"/>
                </a:solidFill>
                <a:latin typeface="Menlo Regular"/>
                <a:ea typeface="Menlo Regular"/>
                <a:cs typeface="Menlo Regular"/>
                <a:sym typeface="Menlo Regular"/>
              </a:defRPr>
            </a:pPr>
            <a:r>
              <a:t> This time, we want our co_await to return the address of the promise object, so we also add an </a:t>
            </a:r>
          </a:p>
          <a:p>
            <a:pPr algn="l" defTabSz="407669">
              <a:tabLst>
                <a:tab pos="406400" algn="l"/>
              </a:tabLst>
              <a:defRPr b="0" sz="2100">
                <a:solidFill>
                  <a:srgbClr val="008F00"/>
                </a:solidFill>
                <a:latin typeface="Menlo Regular"/>
                <a:ea typeface="Menlo Regular"/>
                <a:cs typeface="Menlo Regular"/>
                <a:sym typeface="Menlo Regular"/>
              </a:defRPr>
            </a:pPr>
            <a:r>
              <a:t>await_resume function returning p_.</a:t>
            </a:r>
            <a:endParaRPr sz="2300">
              <a:solidFill>
                <a:srgbClr val="000000"/>
              </a:solidFill>
            </a:endParaRPr>
          </a:p>
        </p:txBody>
      </p:sp>
    </p:spTree>
  </p:cSld>
  <p:clrMapOvr>
    <a:masterClrMapping/>
  </p:clrMapOvr>
  <p:transition xmlns:p14="http://schemas.microsoft.com/office/powerpoint/2010/main" spd="med" advClick="1"/>
</p:sld>
</file>

<file path=ppt/slides/slide3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0" name="Coroutine"/>
          <p:cNvSpPr txBox="1"/>
          <p:nvPr>
            <p:ph type="title"/>
          </p:nvPr>
        </p:nvSpPr>
        <p:spPr>
          <a:prstGeom prst="rect">
            <a:avLst/>
          </a:prstGeom>
        </p:spPr>
        <p:txBody>
          <a:bodyPr/>
          <a:lstStyle/>
          <a:p>
            <a:pPr/>
            <a:r>
              <a:t>Coroutine</a:t>
            </a:r>
          </a:p>
        </p:txBody>
      </p:sp>
      <p:sp>
        <p:nvSpPr>
          <p:cNvPr id="134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42" name="template&lt;typename PromiseType&gt;…"/>
          <p:cNvSpPr txBox="1"/>
          <p:nvPr/>
        </p:nvSpPr>
        <p:spPr>
          <a:xfrm>
            <a:off x="1289118" y="2294467"/>
            <a:ext cx="15238178" cy="1041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2500">
                <a:latin typeface="Menlo Regular"/>
                <a:ea typeface="Menlo Regular"/>
                <a:cs typeface="Menlo Regular"/>
                <a:sym typeface="Menlo Regular"/>
              </a:defRPr>
            </a:pPr>
            <a:r>
              <a:rPr sz="2300">
                <a:solidFill>
                  <a:srgbClr val="0433FF"/>
                </a:solidFill>
              </a:rPr>
              <a:t>template</a:t>
            </a:r>
            <a:r>
              <a:t>&lt;</a:t>
            </a:r>
            <a:r>
              <a:rPr sz="2300">
                <a:solidFill>
                  <a:srgbClr val="0433FF"/>
                </a:solidFill>
              </a:rPr>
              <a:t>typename</a:t>
            </a:r>
            <a:r>
              <a:t> PromiseType&gt;</a:t>
            </a:r>
          </a:p>
          <a:p>
            <a:pPr algn="l" defTabSz="407669">
              <a:tabLst>
                <a:tab pos="406400" algn="l"/>
              </a:tabLst>
              <a:defRPr b="0" sz="2300">
                <a:solidFill>
                  <a:srgbClr val="02638C"/>
                </a:solidFill>
                <a:latin typeface="Menlo Regular"/>
                <a:ea typeface="Menlo Regular"/>
                <a:cs typeface="Menlo Regular"/>
                <a:sym typeface="Menlo Regular"/>
              </a:defRPr>
            </a:pPr>
            <a:r>
              <a:rPr>
                <a:solidFill>
                  <a:srgbClr val="0433FF"/>
                </a:solidFill>
              </a:rPr>
              <a:t>struct</a:t>
            </a:r>
            <a:r>
              <a:rPr sz="2500">
                <a:solidFill>
                  <a:srgbClr val="000000"/>
                </a:solidFill>
              </a:rPr>
              <a:t> </a:t>
            </a:r>
            <a:r>
              <a:t>GetPromise</a:t>
            </a:r>
            <a:r>
              <a:rPr sz="2500">
                <a:solidFill>
                  <a:srgbClr val="000000"/>
                </a:solidFill>
              </a:rPr>
              <a:t> {</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PromiseType *p_;</a:t>
            </a:r>
          </a:p>
          <a:p>
            <a:pPr algn="l" defTabSz="407669">
              <a:tabLst>
                <a:tab pos="406400" algn="l"/>
              </a:tabLst>
              <a:defRPr b="0" sz="2300">
                <a:solidFill>
                  <a:srgbClr val="008F00"/>
                </a:solidFill>
                <a:latin typeface="Menlo Regular"/>
                <a:ea typeface="Menlo Regular"/>
                <a:cs typeface="Menlo Regular"/>
                <a:sym typeface="Menlo Regular"/>
              </a:defRPr>
            </a:pPr>
            <a:r>
              <a:rPr sz="2500">
                <a:solidFill>
                  <a:srgbClr val="000000"/>
                </a:solidFill>
              </a:rPr>
              <a:t>  </a:t>
            </a:r>
            <a:r>
              <a:rPr>
                <a:solidFill>
                  <a:srgbClr val="0433FF"/>
                </a:solidFill>
              </a:rPr>
              <a:t>bool</a:t>
            </a:r>
            <a:r>
              <a:rPr sz="2500">
                <a:solidFill>
                  <a:srgbClr val="000000"/>
                </a:solidFill>
              </a:rPr>
              <a:t> </a:t>
            </a:r>
            <a:r>
              <a:rPr>
                <a:solidFill>
                  <a:srgbClr val="057CB0"/>
                </a:solidFill>
              </a:rPr>
              <a:t>await_ready</a:t>
            </a:r>
            <a:r>
              <a:rPr sz="2500">
                <a:solidFill>
                  <a:srgbClr val="000000"/>
                </a:solidFill>
              </a:rPr>
              <a:t>() { </a:t>
            </a:r>
            <a:r>
              <a:rPr>
                <a:solidFill>
                  <a:srgbClr val="0433FF"/>
                </a:solidFill>
              </a:rPr>
              <a:t>return</a:t>
            </a:r>
            <a:r>
              <a:rPr sz="2500">
                <a:solidFill>
                  <a:srgbClr val="000000"/>
                </a:solidFill>
              </a:rPr>
              <a:t> </a:t>
            </a:r>
            <a:r>
              <a:rPr>
                <a:solidFill>
                  <a:srgbClr val="0433FF"/>
                </a:solidFill>
              </a:rPr>
              <a:t>false</a:t>
            </a:r>
            <a:r>
              <a:rPr sz="2500">
                <a:solidFill>
                  <a:srgbClr val="000000"/>
                </a:solidFill>
              </a:rPr>
              <a:t>; } </a:t>
            </a:r>
            <a:r>
              <a:t>// says yes call await_suspend</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r>
              <a:rPr sz="2300">
                <a:solidFill>
                  <a:srgbClr val="0433FF"/>
                </a:solidFill>
              </a:rPr>
              <a:t>bool</a:t>
            </a:r>
            <a:r>
              <a:t> </a:t>
            </a:r>
            <a:r>
              <a:rPr sz="2300">
                <a:solidFill>
                  <a:srgbClr val="057CB0"/>
                </a:solidFill>
              </a:rPr>
              <a:t>await_suspend</a:t>
            </a:r>
            <a:r>
              <a:t>(</a:t>
            </a:r>
            <a:r>
              <a:rPr sz="2300">
                <a:solidFill>
                  <a:srgbClr val="3495AF"/>
                </a:solidFill>
              </a:rPr>
              <a:t>std</a:t>
            </a:r>
            <a:r>
              <a:t>::</a:t>
            </a:r>
            <a:r>
              <a:rPr sz="2300">
                <a:solidFill>
                  <a:srgbClr val="3495AF"/>
                </a:solidFill>
              </a:rPr>
              <a:t>experimental</a:t>
            </a:r>
            <a:r>
              <a:t>::</a:t>
            </a:r>
            <a:r>
              <a:rPr sz="2300">
                <a:solidFill>
                  <a:srgbClr val="3495AF"/>
                </a:solidFill>
              </a:rPr>
              <a:t>coroutine_handle</a:t>
            </a:r>
            <a:r>
              <a:t>&lt;PromiseType&gt; h) {</a:t>
            </a:r>
          </a:p>
          <a:p>
            <a:pPr algn="l" defTabSz="407669">
              <a:tabLst>
                <a:tab pos="406400" algn="l"/>
              </a:tabLst>
              <a:defRPr b="0" sz="2500">
                <a:latin typeface="Menlo Regular"/>
                <a:ea typeface="Menlo Regular"/>
                <a:cs typeface="Menlo Regular"/>
                <a:sym typeface="Menlo Regular"/>
              </a:defRPr>
            </a:pPr>
            <a:r>
              <a:t>    </a:t>
            </a:r>
            <a:r>
              <a:rPr sz="2300">
                <a:solidFill>
                  <a:srgbClr val="3495AF"/>
                </a:solidFill>
              </a:rPr>
              <a:t>p_</a:t>
            </a:r>
            <a:r>
              <a:t> = &amp;h.promise();</a:t>
            </a:r>
          </a:p>
          <a:p>
            <a:pPr algn="l" defTabSz="407669">
              <a:tabLst>
                <a:tab pos="406400" algn="l"/>
              </a:tabLst>
              <a:defRPr b="0" sz="2300">
                <a:solidFill>
                  <a:srgbClr val="008F00"/>
                </a:solidFill>
                <a:latin typeface="Menlo Regular"/>
                <a:ea typeface="Menlo Regular"/>
                <a:cs typeface="Menlo Regular"/>
                <a:sym typeface="Menlo Regular"/>
              </a:defRPr>
            </a:pPr>
            <a:r>
              <a:rPr sz="2500">
                <a:solidFill>
                  <a:srgbClr val="000000"/>
                </a:solidFill>
              </a:rPr>
              <a:t>    </a:t>
            </a:r>
            <a:r>
              <a:rPr>
                <a:solidFill>
                  <a:srgbClr val="0433FF"/>
                </a:solidFill>
              </a:rPr>
              <a:t>return</a:t>
            </a:r>
            <a:r>
              <a:rPr sz="2500">
                <a:solidFill>
                  <a:srgbClr val="000000"/>
                </a:solidFill>
              </a:rPr>
              <a:t> </a:t>
            </a:r>
            <a:r>
              <a:rPr>
                <a:solidFill>
                  <a:srgbClr val="0433FF"/>
                </a:solidFill>
              </a:rPr>
              <a:t>false</a:t>
            </a:r>
            <a:r>
              <a:rPr sz="2500">
                <a:solidFill>
                  <a:srgbClr val="000000"/>
                </a:solidFill>
              </a:rPr>
              <a:t>;     </a:t>
            </a:r>
            <a:r>
              <a:t>// says no don't suspend coroutine after all</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p>
          <a:p>
            <a:pPr algn="l" defTabSz="407669">
              <a:tabLst>
                <a:tab pos="406400" algn="l"/>
              </a:tabLst>
              <a:defRPr b="0" sz="2500">
                <a:latin typeface="Menlo Regular"/>
                <a:ea typeface="Menlo Regular"/>
                <a:cs typeface="Menlo Regular"/>
                <a:sym typeface="Menlo Regular"/>
              </a:defRPr>
            </a:pPr>
            <a:r>
              <a:t>  PromiseType *</a:t>
            </a:r>
            <a:r>
              <a:rPr sz="2300">
                <a:solidFill>
                  <a:srgbClr val="057CB0"/>
                </a:solidFill>
              </a:rPr>
              <a:t>await_resume</a:t>
            </a:r>
            <a:r>
              <a:t>() { </a:t>
            </a:r>
            <a:r>
              <a:rPr sz="2300">
                <a:solidFill>
                  <a:srgbClr val="0433FF"/>
                </a:solidFill>
              </a:rPr>
              <a:t>return</a:t>
            </a:r>
            <a:r>
              <a:t> </a:t>
            </a:r>
            <a:r>
              <a:rPr sz="2300">
                <a:solidFill>
                  <a:srgbClr val="3495AF"/>
                </a:solidFill>
              </a:rPr>
              <a:t>p_</a:t>
            </a:r>
            <a:r>
              <a:t>; }</a:t>
            </a:r>
          </a:p>
          <a:p>
            <a:pPr algn="l" defTabSz="407669">
              <a:tabLst>
                <a:tab pos="406400" algn="l"/>
              </a:tabLst>
              <a:defRPr b="0" sz="2500">
                <a:latin typeface="Menlo Regular"/>
                <a:ea typeface="Menlo Regular"/>
                <a:cs typeface="Menlo Regular"/>
                <a:sym typeface="Menlo Regular"/>
              </a:defRPr>
            </a:pPr>
            <a:r>
              <a:t>};</a:t>
            </a:r>
          </a:p>
          <a:p>
            <a:pPr algn="l" defTabSz="407669">
              <a:tabLst>
                <a:tab pos="406400" algn="l"/>
              </a:tabLst>
              <a:defRPr b="0" sz="2500">
                <a:latin typeface="Menlo Regular"/>
                <a:ea typeface="Menlo Regular"/>
                <a:cs typeface="Menlo Regular"/>
                <a:sym typeface="Menlo Regular"/>
              </a:defRPr>
            </a:pPr>
          </a:p>
          <a:p>
            <a:pPr algn="l" defTabSz="407669">
              <a:tabLst>
                <a:tab pos="406400" algn="l"/>
              </a:tabLst>
              <a:defRPr b="0" sz="2300">
                <a:solidFill>
                  <a:srgbClr val="02638C"/>
                </a:solidFill>
                <a:latin typeface="Menlo Regular"/>
                <a:ea typeface="Menlo Regular"/>
                <a:cs typeface="Menlo Regular"/>
                <a:sym typeface="Menlo Regular"/>
              </a:defRPr>
            </a:pPr>
            <a:r>
              <a:rPr>
                <a:solidFill>
                  <a:srgbClr val="0433FF"/>
                </a:solidFill>
              </a:rPr>
              <a:t>struct</a:t>
            </a:r>
            <a:r>
              <a:rPr sz="2500">
                <a:solidFill>
                  <a:srgbClr val="000000"/>
                </a:solidFill>
              </a:rPr>
              <a:t> </a:t>
            </a:r>
            <a:r>
              <a:t>ReturnObject3</a:t>
            </a:r>
            <a:r>
              <a:rPr sz="2500">
                <a:solidFill>
                  <a:srgbClr val="000000"/>
                </a:solidFill>
              </a:rPr>
              <a:t> {</a:t>
            </a:r>
            <a:endParaRPr sz="2500">
              <a:solidFill>
                <a:srgbClr val="000000"/>
              </a:solidFill>
            </a:endParaRPr>
          </a:p>
          <a:p>
            <a:pPr algn="l" defTabSz="407669">
              <a:tabLst>
                <a:tab pos="406400" algn="l"/>
              </a:tabLst>
              <a:defRPr b="0" sz="2300">
                <a:solidFill>
                  <a:srgbClr val="02638C"/>
                </a:solidFill>
                <a:latin typeface="Menlo Regular"/>
                <a:ea typeface="Menlo Regular"/>
                <a:cs typeface="Menlo Regular"/>
                <a:sym typeface="Menlo Regular"/>
              </a:defRPr>
            </a:pPr>
            <a:r>
              <a:rPr sz="2500">
                <a:solidFill>
                  <a:srgbClr val="000000"/>
                </a:solidFill>
              </a:rPr>
              <a:t>  </a:t>
            </a:r>
            <a:r>
              <a:rPr>
                <a:solidFill>
                  <a:srgbClr val="0433FF"/>
                </a:solidFill>
              </a:rPr>
              <a:t>struct</a:t>
            </a:r>
            <a:r>
              <a:rPr sz="2500">
                <a:solidFill>
                  <a:srgbClr val="000000"/>
                </a:solidFill>
              </a:rPr>
              <a:t> </a:t>
            </a:r>
            <a:r>
              <a:t>promise_type</a:t>
            </a:r>
            <a:r>
              <a:rPr sz="2500">
                <a:solidFill>
                  <a:srgbClr val="000000"/>
                </a:solidFill>
              </a:rPr>
              <a:t> {</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r>
              <a:rPr sz="2300">
                <a:solidFill>
                  <a:srgbClr val="0433FF"/>
                </a:solidFill>
              </a:rPr>
              <a:t>unsigned</a:t>
            </a:r>
            <a:r>
              <a:t> value_;</a:t>
            </a:r>
          </a:p>
          <a:p>
            <a:pPr algn="l" defTabSz="407669">
              <a:tabLst>
                <a:tab pos="406400" algn="l"/>
              </a:tabLst>
              <a:defRPr b="0" sz="2500">
                <a:latin typeface="Menlo Regular"/>
                <a:ea typeface="Menlo Regular"/>
                <a:cs typeface="Menlo Regular"/>
                <a:sym typeface="Menlo Regular"/>
              </a:defRPr>
            </a:pPr>
          </a:p>
          <a:p>
            <a:pPr algn="l" defTabSz="407669">
              <a:tabLst>
                <a:tab pos="406400" algn="l"/>
              </a:tabLst>
              <a:defRPr b="0" sz="2300">
                <a:solidFill>
                  <a:srgbClr val="057CB0"/>
                </a:solidFill>
                <a:latin typeface="Menlo Regular"/>
                <a:ea typeface="Menlo Regular"/>
                <a:cs typeface="Menlo Regular"/>
                <a:sym typeface="Menlo Regular"/>
              </a:defRPr>
            </a:pPr>
            <a:r>
              <a:rPr sz="2500">
                <a:solidFill>
                  <a:srgbClr val="000000"/>
                </a:solidFill>
              </a:rPr>
              <a:t>    </a:t>
            </a:r>
            <a:r>
              <a:rPr>
                <a:solidFill>
                  <a:srgbClr val="3495AF"/>
                </a:solidFill>
              </a:rPr>
              <a:t>ReturnObject3</a:t>
            </a:r>
            <a:r>
              <a:rPr sz="2500">
                <a:solidFill>
                  <a:srgbClr val="000000"/>
                </a:solidFill>
              </a:rPr>
              <a:t> </a:t>
            </a:r>
            <a:r>
              <a:t>get_return_object</a:t>
            </a:r>
            <a:r>
              <a:rPr sz="2500">
                <a:solidFill>
                  <a:srgbClr val="000000"/>
                </a:solidFill>
              </a:rPr>
              <a:t>() {</a:t>
            </a:r>
            <a:endParaRPr sz="2500">
              <a:solidFill>
                <a:srgbClr val="000000"/>
              </a:solidFill>
            </a:endParaRPr>
          </a:p>
          <a:p>
            <a:pPr algn="l" defTabSz="407669">
              <a:tabLst>
                <a:tab pos="406400" algn="l"/>
              </a:tabLst>
              <a:defRPr b="0" sz="2300">
                <a:solidFill>
                  <a:srgbClr val="3495AF"/>
                </a:solidFill>
                <a:latin typeface="Menlo Regular"/>
                <a:ea typeface="Menlo Regular"/>
                <a:cs typeface="Menlo Regular"/>
                <a:sym typeface="Menlo Regular"/>
              </a:defRPr>
            </a:pPr>
            <a:r>
              <a:rPr sz="2500">
                <a:solidFill>
                  <a:srgbClr val="000000"/>
                </a:solidFill>
              </a:rPr>
              <a:t>      </a:t>
            </a:r>
            <a:r>
              <a:rPr>
                <a:solidFill>
                  <a:srgbClr val="0433FF"/>
                </a:solidFill>
              </a:rPr>
              <a:t>return</a:t>
            </a:r>
            <a:r>
              <a:rPr sz="2500">
                <a:solidFill>
                  <a:srgbClr val="000000"/>
                </a:solidFill>
              </a:rPr>
              <a:t> </a:t>
            </a:r>
            <a:r>
              <a:t>ReturnObject3</a:t>
            </a:r>
            <a:r>
              <a:rPr sz="2500">
                <a:solidFill>
                  <a:srgbClr val="000000"/>
                </a:solidFill>
              </a:rPr>
              <a:t> {</a:t>
            </a:r>
            <a:endParaRPr sz="2500">
              <a:solidFill>
                <a:srgbClr val="000000"/>
              </a:solidFill>
            </a:endParaRPr>
          </a:p>
          <a:p>
            <a:pPr algn="l" defTabSz="407669">
              <a:tabLst>
                <a:tab pos="406400" algn="l"/>
              </a:tabLst>
              <a:defRPr b="0" sz="2300">
                <a:solidFill>
                  <a:srgbClr val="3495AF"/>
                </a:solidFill>
                <a:latin typeface="Menlo Regular"/>
                <a:ea typeface="Menlo Regular"/>
                <a:cs typeface="Menlo Regular"/>
                <a:sym typeface="Menlo Regular"/>
              </a:defRPr>
            </a:pPr>
            <a:r>
              <a:rPr sz="2500">
                <a:solidFill>
                  <a:srgbClr val="000000"/>
                </a:solidFill>
              </a:rPr>
              <a:t>        .</a:t>
            </a:r>
            <a:r>
              <a:t>h_</a:t>
            </a:r>
            <a:r>
              <a:rPr sz="2500">
                <a:solidFill>
                  <a:srgbClr val="000000"/>
                </a:solidFill>
              </a:rPr>
              <a:t> = </a:t>
            </a:r>
            <a:r>
              <a:t>std</a:t>
            </a:r>
            <a:r>
              <a:rPr sz="2500">
                <a:solidFill>
                  <a:srgbClr val="000000"/>
                </a:solidFill>
              </a:rPr>
              <a:t>::</a:t>
            </a:r>
            <a:r>
              <a:t>experimental</a:t>
            </a:r>
            <a:r>
              <a:rPr sz="2500">
                <a:solidFill>
                  <a:srgbClr val="000000"/>
                </a:solidFill>
              </a:rPr>
              <a:t>::</a:t>
            </a:r>
            <a:r>
              <a:t>coroutine_handle</a:t>
            </a:r>
            <a:r>
              <a:rPr sz="2500">
                <a:solidFill>
                  <a:srgbClr val="000000"/>
                </a:solidFill>
              </a:rPr>
              <a:t>&lt;</a:t>
            </a:r>
            <a:r>
              <a:t>promise_type</a:t>
            </a:r>
            <a:r>
              <a:rPr sz="2500">
                <a:solidFill>
                  <a:srgbClr val="000000"/>
                </a:solidFill>
              </a:rPr>
              <a:t>&gt;::</a:t>
            </a:r>
            <a:r>
              <a:t>from_promise</a:t>
            </a:r>
            <a:r>
              <a:rPr sz="2500">
                <a:solidFill>
                  <a:srgbClr val="000000"/>
                </a:solidFill>
              </a:rPr>
              <a:t>(*</a:t>
            </a:r>
            <a:r>
              <a:rPr>
                <a:solidFill>
                  <a:srgbClr val="0433FF"/>
                </a:solidFill>
              </a:rPr>
              <a:t>this</a:t>
            </a:r>
            <a:r>
              <a:rPr sz="2500">
                <a:solidFill>
                  <a:srgbClr val="000000"/>
                </a:solidFill>
              </a:rPr>
              <a:t>)</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p>
          <a:p>
            <a:pPr algn="l" defTabSz="407669">
              <a:tabLst>
                <a:tab pos="406400" algn="l"/>
              </a:tabLst>
              <a:defRPr b="0" sz="2500">
                <a:latin typeface="Menlo Regular"/>
                <a:ea typeface="Menlo Regular"/>
                <a:cs typeface="Menlo Regular"/>
                <a:sym typeface="Menlo Regular"/>
              </a:defRPr>
            </a:pPr>
            <a:r>
              <a:t>    }</a:t>
            </a:r>
          </a:p>
          <a:p>
            <a:pPr algn="l" defTabSz="407669">
              <a:tabLst>
                <a:tab pos="406400" algn="l"/>
              </a:tabLst>
              <a:defRPr b="0" sz="2300">
                <a:solidFill>
                  <a:srgbClr val="057CB0"/>
                </a:solidFill>
                <a:latin typeface="Menlo Regular"/>
                <a:ea typeface="Menlo Regular"/>
                <a:cs typeface="Menlo Regular"/>
                <a:sym typeface="Menlo Regular"/>
              </a:defRPr>
            </a:pPr>
            <a:r>
              <a:rPr sz="2500">
                <a:solidFill>
                  <a:srgbClr val="000000"/>
                </a:solidFill>
              </a:rPr>
              <a:t>    </a:t>
            </a:r>
            <a:r>
              <a:rPr>
                <a:solidFill>
                  <a:srgbClr val="3495AF"/>
                </a:solidFill>
              </a:rPr>
              <a:t>std</a:t>
            </a:r>
            <a:r>
              <a:rPr sz="2500">
                <a:solidFill>
                  <a:srgbClr val="000000"/>
                </a:solidFill>
              </a:rPr>
              <a:t>::</a:t>
            </a:r>
            <a:r>
              <a:rPr>
                <a:solidFill>
                  <a:srgbClr val="3495AF"/>
                </a:solidFill>
              </a:rPr>
              <a:t>experimental</a:t>
            </a:r>
            <a:r>
              <a:rPr sz="2500">
                <a:solidFill>
                  <a:srgbClr val="000000"/>
                </a:solidFill>
              </a:rPr>
              <a:t>::</a:t>
            </a:r>
            <a:r>
              <a:rPr>
                <a:solidFill>
                  <a:srgbClr val="3495AF"/>
                </a:solidFill>
              </a:rPr>
              <a:t>suspend_never</a:t>
            </a:r>
            <a:r>
              <a:rPr sz="2500">
                <a:solidFill>
                  <a:srgbClr val="000000"/>
                </a:solidFill>
              </a:rPr>
              <a:t> </a:t>
            </a:r>
            <a:r>
              <a:t>initial_suspend</a:t>
            </a:r>
            <a:r>
              <a:rPr sz="2500">
                <a:solidFill>
                  <a:srgbClr val="000000"/>
                </a:solidFill>
              </a:rPr>
              <a:t>() { </a:t>
            </a:r>
            <a:r>
              <a:rPr>
                <a:solidFill>
                  <a:srgbClr val="0433FF"/>
                </a:solidFill>
              </a:rPr>
              <a:t>return</a:t>
            </a:r>
            <a:r>
              <a:rPr sz="2500">
                <a:solidFill>
                  <a:srgbClr val="000000"/>
                </a:solidFill>
              </a:rPr>
              <a:t> {}; }</a:t>
            </a:r>
            <a:endParaRPr sz="2500">
              <a:solidFill>
                <a:srgbClr val="000000"/>
              </a:solidFill>
            </a:endParaRPr>
          </a:p>
          <a:p>
            <a:pPr algn="l" defTabSz="407669">
              <a:tabLst>
                <a:tab pos="406400" algn="l"/>
              </a:tabLst>
              <a:defRPr b="0" sz="2300">
                <a:solidFill>
                  <a:srgbClr val="3495AF"/>
                </a:solidFill>
                <a:latin typeface="Menlo Regular"/>
                <a:ea typeface="Menlo Regular"/>
                <a:cs typeface="Menlo Regular"/>
                <a:sym typeface="Menlo Regular"/>
              </a:defRPr>
            </a:pPr>
            <a:r>
              <a:rPr sz="2500">
                <a:solidFill>
                  <a:srgbClr val="000000"/>
                </a:solidFill>
              </a:rPr>
              <a:t>    </a:t>
            </a:r>
            <a:r>
              <a:t>std</a:t>
            </a:r>
            <a:r>
              <a:rPr sz="2500">
                <a:solidFill>
                  <a:srgbClr val="000000"/>
                </a:solidFill>
              </a:rPr>
              <a:t>::</a:t>
            </a:r>
            <a:r>
              <a:t>experimental</a:t>
            </a:r>
            <a:r>
              <a:rPr sz="2500">
                <a:solidFill>
                  <a:srgbClr val="000000"/>
                </a:solidFill>
              </a:rPr>
              <a:t>::</a:t>
            </a:r>
            <a:r>
              <a:t>suspend_never</a:t>
            </a:r>
            <a:r>
              <a:rPr sz="2500">
                <a:solidFill>
                  <a:srgbClr val="000000"/>
                </a:solidFill>
              </a:rPr>
              <a:t> </a:t>
            </a:r>
            <a:r>
              <a:rPr>
                <a:solidFill>
                  <a:srgbClr val="057CB0"/>
                </a:solidFill>
              </a:rPr>
              <a:t>final_suspend</a:t>
            </a:r>
            <a:r>
              <a:rPr sz="2500">
                <a:solidFill>
                  <a:srgbClr val="000000"/>
                </a:solidFill>
              </a:rPr>
              <a:t>() </a:t>
            </a:r>
            <a:r>
              <a:rPr>
                <a:solidFill>
                  <a:srgbClr val="0433FF"/>
                </a:solidFill>
              </a:rPr>
              <a:t>noexcept</a:t>
            </a:r>
            <a:r>
              <a:rPr sz="2500">
                <a:solidFill>
                  <a:srgbClr val="000000"/>
                </a:solidFill>
              </a:rPr>
              <a:t> { </a:t>
            </a:r>
            <a:r>
              <a:rPr>
                <a:solidFill>
                  <a:srgbClr val="0433FF"/>
                </a:solidFill>
              </a:rPr>
              <a:t>return</a:t>
            </a:r>
            <a:r>
              <a:rPr sz="2500">
                <a:solidFill>
                  <a:srgbClr val="000000"/>
                </a:solidFill>
              </a:rPr>
              <a:t> {}; }</a:t>
            </a:r>
            <a:endParaRPr sz="2500">
              <a:solidFill>
                <a:srgbClr val="000000"/>
              </a:solidFill>
            </a:endParaRPr>
          </a:p>
          <a:p>
            <a:pPr algn="l" defTabSz="407669">
              <a:tabLst>
                <a:tab pos="406400" algn="l"/>
              </a:tabLst>
              <a:defRPr b="0" sz="2300">
                <a:solidFill>
                  <a:srgbClr val="057CB0"/>
                </a:solidFill>
                <a:latin typeface="Menlo Regular"/>
                <a:ea typeface="Menlo Regular"/>
                <a:cs typeface="Menlo Regular"/>
                <a:sym typeface="Menlo Regular"/>
              </a:defRPr>
            </a:pPr>
            <a:r>
              <a:rPr sz="2500">
                <a:solidFill>
                  <a:srgbClr val="000000"/>
                </a:solidFill>
              </a:rPr>
              <a:t>    </a:t>
            </a:r>
            <a:r>
              <a:rPr>
                <a:solidFill>
                  <a:srgbClr val="0433FF"/>
                </a:solidFill>
              </a:rPr>
              <a:t>void</a:t>
            </a:r>
            <a:r>
              <a:rPr sz="2500">
                <a:solidFill>
                  <a:srgbClr val="000000"/>
                </a:solidFill>
              </a:rPr>
              <a:t> </a:t>
            </a:r>
            <a:r>
              <a:t>unhandled_exception</a:t>
            </a:r>
            <a:r>
              <a:rPr sz="2500">
                <a:solidFill>
                  <a:srgbClr val="000000"/>
                </a:solidFill>
              </a:rPr>
              <a:t>() {}</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p>
          <a:p>
            <a:pPr algn="l" defTabSz="407669">
              <a:tabLst>
                <a:tab pos="406400" algn="l"/>
              </a:tabLst>
              <a:defRPr b="0" sz="2500">
                <a:latin typeface="Menlo Regular"/>
                <a:ea typeface="Menlo Regular"/>
                <a:cs typeface="Menlo Regular"/>
                <a:sym typeface="Menlo Regular"/>
              </a:defRPr>
            </a:pPr>
          </a:p>
          <a:p>
            <a:pPr algn="l" defTabSz="407669">
              <a:tabLst>
                <a:tab pos="406400" algn="l"/>
              </a:tabLst>
              <a:defRPr b="0" sz="2300">
                <a:solidFill>
                  <a:srgbClr val="3495AF"/>
                </a:solidFill>
                <a:latin typeface="Menlo Regular"/>
                <a:ea typeface="Menlo Regular"/>
                <a:cs typeface="Menlo Regular"/>
                <a:sym typeface="Menlo Regular"/>
              </a:defRPr>
            </a:pPr>
            <a:r>
              <a:rPr sz="2500">
                <a:solidFill>
                  <a:srgbClr val="000000"/>
                </a:solidFill>
              </a:rPr>
              <a:t>  </a:t>
            </a:r>
            <a:r>
              <a:t>std</a:t>
            </a:r>
            <a:r>
              <a:rPr sz="2500">
                <a:solidFill>
                  <a:srgbClr val="000000"/>
                </a:solidFill>
              </a:rPr>
              <a:t>::</a:t>
            </a:r>
            <a:r>
              <a:t>experimental</a:t>
            </a:r>
            <a:r>
              <a:rPr sz="2500">
                <a:solidFill>
                  <a:srgbClr val="000000"/>
                </a:solidFill>
              </a:rPr>
              <a:t>::</a:t>
            </a:r>
            <a:r>
              <a:t>coroutine_handle</a:t>
            </a:r>
            <a:r>
              <a:rPr sz="2500">
                <a:solidFill>
                  <a:srgbClr val="000000"/>
                </a:solidFill>
              </a:rPr>
              <a:t>&lt;</a:t>
            </a:r>
            <a:r>
              <a:t>promise_type</a:t>
            </a:r>
            <a:r>
              <a:rPr sz="2500">
                <a:solidFill>
                  <a:srgbClr val="000000"/>
                </a:solidFill>
              </a:rPr>
              <a:t>&gt; h_;</a:t>
            </a:r>
            <a:endParaRPr sz="2500">
              <a:solidFill>
                <a:srgbClr val="000000"/>
              </a:solidFill>
            </a:endParaRPr>
          </a:p>
          <a:p>
            <a:pPr algn="l" defTabSz="407669">
              <a:tabLst>
                <a:tab pos="406400" algn="l"/>
              </a:tabLst>
              <a:defRPr b="0" sz="2300">
                <a:solidFill>
                  <a:srgbClr val="3495AF"/>
                </a:solidFill>
                <a:latin typeface="Menlo Regular"/>
                <a:ea typeface="Menlo Regular"/>
                <a:cs typeface="Menlo Regular"/>
                <a:sym typeface="Menlo Regular"/>
              </a:defRPr>
            </a:pPr>
            <a:r>
              <a:rPr sz="2500">
                <a:solidFill>
                  <a:srgbClr val="000000"/>
                </a:solidFill>
              </a:rPr>
              <a:t>  </a:t>
            </a:r>
            <a:r>
              <a:rPr>
                <a:solidFill>
                  <a:srgbClr val="0433FF"/>
                </a:solidFill>
              </a:rPr>
              <a:t>operator</a:t>
            </a:r>
            <a:r>
              <a:rPr sz="2500">
                <a:solidFill>
                  <a:srgbClr val="000000"/>
                </a:solidFill>
              </a:rPr>
              <a:t> </a:t>
            </a:r>
            <a:r>
              <a:t>std</a:t>
            </a:r>
            <a:r>
              <a:rPr sz="2500">
                <a:solidFill>
                  <a:srgbClr val="000000"/>
                </a:solidFill>
              </a:rPr>
              <a:t>::</a:t>
            </a:r>
            <a:r>
              <a:t>experimental</a:t>
            </a:r>
            <a:r>
              <a:rPr sz="2500">
                <a:solidFill>
                  <a:srgbClr val="000000"/>
                </a:solidFill>
              </a:rPr>
              <a:t>::</a:t>
            </a:r>
            <a:r>
              <a:t>coroutine_handle</a:t>
            </a:r>
            <a:r>
              <a:rPr sz="2500">
                <a:solidFill>
                  <a:srgbClr val="000000"/>
                </a:solidFill>
              </a:rPr>
              <a:t>&lt;</a:t>
            </a:r>
            <a:r>
              <a:t>promise_type</a:t>
            </a:r>
            <a:r>
              <a:rPr sz="2500">
                <a:solidFill>
                  <a:srgbClr val="000000"/>
                </a:solidFill>
              </a:rPr>
              <a:t>&gt;() </a:t>
            </a:r>
            <a:r>
              <a:rPr>
                <a:solidFill>
                  <a:srgbClr val="0433FF"/>
                </a:solidFill>
              </a:rPr>
              <a:t>const</a:t>
            </a:r>
            <a:r>
              <a:rPr sz="2500">
                <a:solidFill>
                  <a:srgbClr val="000000"/>
                </a:solidFill>
              </a:rPr>
              <a:t> { </a:t>
            </a:r>
            <a:r>
              <a:rPr>
                <a:solidFill>
                  <a:srgbClr val="0433FF"/>
                </a:solidFill>
              </a:rPr>
              <a:t>return</a:t>
            </a:r>
            <a:r>
              <a:rPr sz="2500">
                <a:solidFill>
                  <a:srgbClr val="000000"/>
                </a:solidFill>
              </a:rPr>
              <a:t> </a:t>
            </a:r>
            <a:r>
              <a:t>h_</a:t>
            </a:r>
            <a:r>
              <a:rPr sz="2500">
                <a:solidFill>
                  <a:srgbClr val="000000"/>
                </a:solidFill>
              </a:rPr>
              <a:t>; }</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4" name="Coroutine"/>
          <p:cNvSpPr txBox="1"/>
          <p:nvPr>
            <p:ph type="title"/>
          </p:nvPr>
        </p:nvSpPr>
        <p:spPr>
          <a:prstGeom prst="rect">
            <a:avLst/>
          </a:prstGeom>
        </p:spPr>
        <p:txBody>
          <a:bodyPr/>
          <a:lstStyle/>
          <a:p>
            <a:pPr/>
            <a:r>
              <a:t>Coroutine</a:t>
            </a:r>
          </a:p>
        </p:txBody>
      </p:sp>
      <p:sp>
        <p:nvSpPr>
          <p:cNvPr id="1345"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46" name="ReturnObject3…"/>
          <p:cNvSpPr txBox="1"/>
          <p:nvPr/>
        </p:nvSpPr>
        <p:spPr>
          <a:xfrm>
            <a:off x="2461321" y="2317750"/>
            <a:ext cx="14810000" cy="989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2300">
                <a:solidFill>
                  <a:srgbClr val="3495AF"/>
                </a:solidFill>
                <a:latin typeface="Menlo Regular"/>
                <a:ea typeface="Menlo Regular"/>
                <a:cs typeface="Menlo Regular"/>
                <a:sym typeface="Menlo Regular"/>
              </a:defRPr>
            </a:pPr>
            <a:r>
              <a:t>ReturnObject3</a:t>
            </a:r>
            <a:endParaRPr sz="2500">
              <a:solidFill>
                <a:srgbClr val="000000"/>
              </a:solidFill>
            </a:endParaRPr>
          </a:p>
          <a:p>
            <a:pPr algn="l" defTabSz="407669">
              <a:tabLst>
                <a:tab pos="406400" algn="l"/>
              </a:tabLst>
              <a:defRPr b="0" sz="2300">
                <a:solidFill>
                  <a:srgbClr val="057CB0"/>
                </a:solidFill>
                <a:latin typeface="Menlo Regular"/>
                <a:ea typeface="Menlo Regular"/>
                <a:cs typeface="Menlo Regular"/>
                <a:sym typeface="Menlo Regular"/>
              </a:defRPr>
            </a:pPr>
            <a:r>
              <a:t>counter3</a:t>
            </a:r>
            <a:r>
              <a:rPr sz="2500">
                <a:solidFill>
                  <a:srgbClr val="000000"/>
                </a:solidFill>
              </a:rPr>
              <a:t>()</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a:t>
            </a:r>
          </a:p>
          <a:p>
            <a:pPr algn="l" defTabSz="407669">
              <a:tabLst>
                <a:tab pos="406400" algn="l"/>
              </a:tabLst>
              <a:defRPr b="0" sz="2300">
                <a:solidFill>
                  <a:srgbClr val="008F00"/>
                </a:solidFill>
                <a:latin typeface="Menlo Regular"/>
                <a:ea typeface="Menlo Regular"/>
                <a:cs typeface="Menlo Regular"/>
                <a:sym typeface="Menlo Regular"/>
              </a:defRPr>
            </a:pPr>
            <a:r>
              <a:rPr sz="2500">
                <a:solidFill>
                  <a:srgbClr val="000000"/>
                </a:solidFill>
              </a:rPr>
              <a:t>  </a:t>
            </a:r>
            <a:r>
              <a:t>// get the handle</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r>
              <a:rPr sz="2300">
                <a:solidFill>
                  <a:srgbClr val="0433FF"/>
                </a:solidFill>
              </a:rPr>
              <a:t>auto</a:t>
            </a:r>
            <a:r>
              <a:t> pp = co_await </a:t>
            </a:r>
            <a:r>
              <a:rPr sz="2300">
                <a:solidFill>
                  <a:srgbClr val="3495AF"/>
                </a:solidFill>
              </a:rPr>
              <a:t>GetPromise</a:t>
            </a:r>
            <a:r>
              <a:t>&lt;</a:t>
            </a:r>
            <a:r>
              <a:rPr sz="2300">
                <a:solidFill>
                  <a:srgbClr val="3495AF"/>
                </a:solidFill>
              </a:rPr>
              <a:t>ReturnObject3</a:t>
            </a:r>
            <a:r>
              <a:t>::</a:t>
            </a:r>
            <a:r>
              <a:rPr sz="2300">
                <a:solidFill>
                  <a:srgbClr val="3495AF"/>
                </a:solidFill>
              </a:rPr>
              <a:t>promise_type</a:t>
            </a:r>
            <a:r>
              <a:t>&gt;{};</a:t>
            </a:r>
          </a:p>
          <a:p>
            <a:pPr algn="l" defTabSz="407669">
              <a:tabLst>
                <a:tab pos="406400" algn="l"/>
              </a:tabLst>
              <a:defRPr b="0" sz="2500">
                <a:latin typeface="Menlo Regular"/>
                <a:ea typeface="Menlo Regular"/>
                <a:cs typeface="Menlo Regular"/>
                <a:sym typeface="Menlo Regular"/>
              </a:defRPr>
            </a:pPr>
          </a:p>
          <a:p>
            <a:pPr algn="l" defTabSz="407669">
              <a:tabLst>
                <a:tab pos="406400" algn="l"/>
              </a:tabLst>
              <a:defRPr b="0" sz="2500">
                <a:latin typeface="Menlo Regular"/>
                <a:ea typeface="Menlo Regular"/>
                <a:cs typeface="Menlo Regular"/>
                <a:sym typeface="Menlo Regular"/>
              </a:defRPr>
            </a:pPr>
            <a:r>
              <a:t>  </a:t>
            </a:r>
            <a:r>
              <a:rPr sz="2300">
                <a:solidFill>
                  <a:srgbClr val="0433FF"/>
                </a:solidFill>
              </a:rPr>
              <a:t>for</a:t>
            </a:r>
            <a:r>
              <a:t> (</a:t>
            </a:r>
            <a:r>
              <a:rPr sz="2300">
                <a:solidFill>
                  <a:srgbClr val="0433FF"/>
                </a:solidFill>
              </a:rPr>
              <a:t>unsigned</a:t>
            </a:r>
            <a:r>
              <a:t> i = </a:t>
            </a:r>
            <a:r>
              <a:rPr sz="2300"/>
              <a:t>0</a:t>
            </a:r>
            <a:r>
              <a:t>;; ++i) {</a:t>
            </a:r>
          </a:p>
          <a:p>
            <a:pPr algn="l" defTabSz="407669">
              <a:tabLst>
                <a:tab pos="406400" algn="l"/>
              </a:tabLst>
              <a:defRPr b="0" sz="2300">
                <a:solidFill>
                  <a:srgbClr val="008F00"/>
                </a:solidFill>
                <a:latin typeface="Menlo Regular"/>
                <a:ea typeface="Menlo Regular"/>
                <a:cs typeface="Menlo Regular"/>
                <a:sym typeface="Menlo Regular"/>
              </a:defRPr>
            </a:pPr>
            <a:r>
              <a:rPr sz="2500">
                <a:solidFill>
                  <a:srgbClr val="000000"/>
                </a:solidFill>
              </a:rPr>
              <a:t>      </a:t>
            </a:r>
            <a:r>
              <a:t>// set the handle pp with value = i ( It's getting messy here</a:t>
            </a:r>
            <a:endParaRPr sz="2500">
              <a:solidFill>
                <a:srgbClr val="000000"/>
              </a:solidFill>
            </a:endParaRPr>
          </a:p>
          <a:p>
            <a:pPr algn="l" defTabSz="407669">
              <a:tabLst>
                <a:tab pos="406400" algn="l"/>
              </a:tabLst>
              <a:defRPr b="0" sz="2300">
                <a:solidFill>
                  <a:srgbClr val="008F00"/>
                </a:solidFill>
                <a:latin typeface="Menlo Regular"/>
                <a:ea typeface="Menlo Regular"/>
                <a:cs typeface="Menlo Regular"/>
                <a:sym typeface="Menlo Regular"/>
              </a:defRPr>
            </a:pPr>
            <a:r>
              <a:rPr sz="2500">
                <a:solidFill>
                  <a:srgbClr val="000000"/>
                </a:solidFill>
              </a:rPr>
              <a:t>    pp-&gt;</a:t>
            </a:r>
            <a:r>
              <a:rPr>
                <a:solidFill>
                  <a:srgbClr val="3495AF"/>
                </a:solidFill>
              </a:rPr>
              <a:t>value_</a:t>
            </a:r>
            <a:r>
              <a:rPr sz="2500">
                <a:solidFill>
                  <a:srgbClr val="000000"/>
                </a:solidFill>
              </a:rPr>
              <a:t> = i;  </a:t>
            </a:r>
            <a:r>
              <a:t>// use  co_yield i; instead!! as demonstrated  below</a:t>
            </a:r>
            <a:endParaRPr sz="2500">
              <a:solidFill>
                <a:srgbClr val="000000"/>
              </a:solidFill>
            </a:endParaRPr>
          </a:p>
          <a:p>
            <a:pPr algn="l" defTabSz="407669">
              <a:tabLst>
                <a:tab pos="406400" algn="l"/>
              </a:tabLst>
              <a:defRPr b="0" sz="2300">
                <a:solidFill>
                  <a:srgbClr val="3495AF"/>
                </a:solidFill>
                <a:latin typeface="Menlo Regular"/>
                <a:ea typeface="Menlo Regular"/>
                <a:cs typeface="Menlo Regular"/>
                <a:sym typeface="Menlo Regular"/>
              </a:defRPr>
            </a:pPr>
            <a:r>
              <a:rPr sz="2500">
                <a:solidFill>
                  <a:srgbClr val="000000"/>
                </a:solidFill>
              </a:rPr>
              <a:t>    co_await </a:t>
            </a:r>
            <a:r>
              <a:t>std</a:t>
            </a:r>
            <a:r>
              <a:rPr sz="2500">
                <a:solidFill>
                  <a:srgbClr val="000000"/>
                </a:solidFill>
              </a:rPr>
              <a:t>::</a:t>
            </a:r>
            <a:r>
              <a:t>experimental</a:t>
            </a:r>
            <a:r>
              <a:rPr sz="2500">
                <a:solidFill>
                  <a:srgbClr val="000000"/>
                </a:solidFill>
              </a:rPr>
              <a:t>::</a:t>
            </a:r>
            <a:r>
              <a:t>suspend_always</a:t>
            </a:r>
            <a:r>
              <a:rPr sz="2500">
                <a:solidFill>
                  <a:srgbClr val="000000"/>
                </a:solidFill>
              </a:rPr>
              <a:t>{};</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p>
          <a:p>
            <a:pPr algn="l" defTabSz="407669">
              <a:tabLst>
                <a:tab pos="406400" algn="l"/>
              </a:tabLst>
              <a:defRPr b="0" sz="2500">
                <a:latin typeface="Menlo Regular"/>
                <a:ea typeface="Menlo Regular"/>
                <a:cs typeface="Menlo Regular"/>
                <a:sym typeface="Menlo Regular"/>
              </a:defRPr>
            </a:pPr>
            <a:r>
              <a:t>}</a:t>
            </a:r>
          </a:p>
          <a:p>
            <a:pPr algn="l" defTabSz="407669">
              <a:tabLst>
                <a:tab pos="406400" algn="l"/>
              </a:tabLst>
              <a:defRPr b="0" sz="2500">
                <a:latin typeface="Menlo Regular"/>
                <a:ea typeface="Menlo Regular"/>
                <a:cs typeface="Menlo Regular"/>
                <a:sym typeface="Menlo Regular"/>
              </a:defRPr>
            </a:pPr>
          </a:p>
          <a:p>
            <a:pPr algn="l" defTabSz="407669">
              <a:tabLst>
                <a:tab pos="406400" algn="l"/>
              </a:tabLst>
              <a:defRPr b="0" sz="2300">
                <a:solidFill>
                  <a:srgbClr val="0433FF"/>
                </a:solidFill>
                <a:latin typeface="Menlo Regular"/>
                <a:ea typeface="Menlo Regular"/>
                <a:cs typeface="Menlo Regular"/>
                <a:sym typeface="Menlo Regular"/>
              </a:defRPr>
            </a:pPr>
            <a:r>
              <a:t>void</a:t>
            </a:r>
            <a:endParaRPr sz="2500">
              <a:solidFill>
                <a:srgbClr val="000000"/>
              </a:solidFill>
            </a:endParaRPr>
          </a:p>
          <a:p>
            <a:pPr algn="l" defTabSz="407669">
              <a:tabLst>
                <a:tab pos="406400" algn="l"/>
              </a:tabLst>
              <a:defRPr b="0" sz="2300">
                <a:solidFill>
                  <a:srgbClr val="057CB0"/>
                </a:solidFill>
                <a:latin typeface="Menlo Regular"/>
                <a:ea typeface="Menlo Regular"/>
                <a:cs typeface="Menlo Regular"/>
                <a:sym typeface="Menlo Regular"/>
              </a:defRPr>
            </a:pPr>
            <a:r>
              <a:t>coRoutineReturnHandleGetPromise</a:t>
            </a:r>
            <a:r>
              <a:rPr sz="2500">
                <a:solidFill>
                  <a:srgbClr val="000000"/>
                </a:solidFill>
              </a:rPr>
              <a:t>()</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a:t>
            </a:r>
          </a:p>
          <a:p>
            <a:pPr algn="l" defTabSz="407669">
              <a:tabLst>
                <a:tab pos="406400" algn="l"/>
              </a:tabLst>
              <a:defRPr b="0" sz="2300">
                <a:solidFill>
                  <a:srgbClr val="008F00"/>
                </a:solidFill>
                <a:latin typeface="Menlo Regular"/>
                <a:ea typeface="Menlo Regular"/>
                <a:cs typeface="Menlo Regular"/>
                <a:sym typeface="Menlo Regular"/>
              </a:defRPr>
            </a:pPr>
            <a:r>
              <a:t>//    auto hh = counter3().h_;</a:t>
            </a:r>
            <a:endParaRPr sz="2500">
              <a:solidFill>
                <a:srgbClr val="000000"/>
              </a:solidFill>
            </a:endParaRPr>
          </a:p>
          <a:p>
            <a:pPr algn="l" defTabSz="407669">
              <a:tabLst>
                <a:tab pos="406400" algn="l"/>
              </a:tabLst>
              <a:defRPr b="0" sz="2300">
                <a:solidFill>
                  <a:srgbClr val="008F00"/>
                </a:solidFill>
                <a:latin typeface="Menlo Regular"/>
                <a:ea typeface="Menlo Regular"/>
                <a:cs typeface="Menlo Regular"/>
                <a:sym typeface="Menlo Regular"/>
              </a:defRPr>
            </a:pPr>
            <a:r>
              <a:t>//    auto &amp;promise = hh.promise();  // long way compared down below..</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p>
          <a:p>
            <a:pPr algn="l" defTabSz="407669">
              <a:tabLst>
                <a:tab pos="406400" algn="l"/>
              </a:tabLst>
              <a:defRPr b="0" sz="2300">
                <a:solidFill>
                  <a:srgbClr val="3495AF"/>
                </a:solidFill>
                <a:latin typeface="Menlo Regular"/>
                <a:ea typeface="Menlo Regular"/>
                <a:cs typeface="Menlo Regular"/>
                <a:sym typeface="Menlo Regular"/>
              </a:defRPr>
            </a:pPr>
            <a:r>
              <a:rPr sz="2500">
                <a:solidFill>
                  <a:srgbClr val="000000"/>
                </a:solidFill>
              </a:rPr>
              <a:t>  </a:t>
            </a:r>
            <a:r>
              <a:t>std</a:t>
            </a:r>
            <a:r>
              <a:rPr sz="2500">
                <a:solidFill>
                  <a:srgbClr val="000000"/>
                </a:solidFill>
              </a:rPr>
              <a:t>::</a:t>
            </a:r>
            <a:r>
              <a:t>experimental</a:t>
            </a:r>
            <a:r>
              <a:rPr sz="2500">
                <a:solidFill>
                  <a:srgbClr val="000000"/>
                </a:solidFill>
              </a:rPr>
              <a:t>::</a:t>
            </a:r>
            <a:r>
              <a:t>coroutine_handle</a:t>
            </a:r>
            <a:r>
              <a:rPr sz="2500">
                <a:solidFill>
                  <a:srgbClr val="000000"/>
                </a:solidFill>
              </a:rPr>
              <a:t>&lt;</a:t>
            </a:r>
            <a:r>
              <a:t>ReturnObject3</a:t>
            </a:r>
            <a:r>
              <a:rPr sz="2500">
                <a:solidFill>
                  <a:srgbClr val="000000"/>
                </a:solidFill>
              </a:rPr>
              <a:t>::</a:t>
            </a:r>
            <a:r>
              <a:t>promise_type</a:t>
            </a:r>
            <a:r>
              <a:rPr sz="2500">
                <a:solidFill>
                  <a:srgbClr val="000000"/>
                </a:solidFill>
              </a:rPr>
              <a:t>&gt; h = </a:t>
            </a:r>
            <a:r>
              <a:t>counter3</a:t>
            </a:r>
            <a:r>
              <a:rPr sz="2500">
                <a:solidFill>
                  <a:srgbClr val="000000"/>
                </a:solidFill>
              </a:rPr>
              <a:t>();</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r>
              <a:rPr sz="2300">
                <a:solidFill>
                  <a:srgbClr val="3495AF"/>
                </a:solidFill>
              </a:rPr>
              <a:t>ReturnObject3</a:t>
            </a:r>
            <a:r>
              <a:t>::</a:t>
            </a:r>
            <a:r>
              <a:rPr sz="2300">
                <a:solidFill>
                  <a:srgbClr val="3495AF"/>
                </a:solidFill>
              </a:rPr>
              <a:t>promise_type</a:t>
            </a:r>
            <a:r>
              <a:t> &amp;promise = h.</a:t>
            </a:r>
            <a:r>
              <a:rPr sz="2300">
                <a:solidFill>
                  <a:srgbClr val="3495AF"/>
                </a:solidFill>
              </a:rPr>
              <a:t>promise</a:t>
            </a:r>
            <a:r>
              <a:t>();</a:t>
            </a:r>
          </a:p>
          <a:p>
            <a:pPr algn="l" defTabSz="407669">
              <a:tabLst>
                <a:tab pos="406400" algn="l"/>
              </a:tabLst>
              <a:defRPr b="0" sz="2500">
                <a:latin typeface="Menlo Regular"/>
                <a:ea typeface="Menlo Regular"/>
                <a:cs typeface="Menlo Regular"/>
                <a:sym typeface="Menlo Regular"/>
              </a:defRPr>
            </a:pPr>
            <a:r>
              <a:t>  </a:t>
            </a:r>
            <a:r>
              <a:rPr sz="2300">
                <a:solidFill>
                  <a:srgbClr val="0433FF"/>
                </a:solidFill>
              </a:rPr>
              <a:t>for</a:t>
            </a:r>
            <a:r>
              <a:t> (</a:t>
            </a:r>
            <a:r>
              <a:rPr sz="2300">
                <a:solidFill>
                  <a:srgbClr val="0433FF"/>
                </a:solidFill>
              </a:rPr>
              <a:t>int</a:t>
            </a:r>
            <a:r>
              <a:t> i = </a:t>
            </a:r>
            <a:r>
              <a:rPr sz="2300"/>
              <a:t>0</a:t>
            </a:r>
            <a:r>
              <a:t>; i &lt; </a:t>
            </a:r>
            <a:r>
              <a:rPr sz="2300"/>
              <a:t>3</a:t>
            </a:r>
            <a:r>
              <a:t>; ++i) {</a:t>
            </a:r>
          </a:p>
          <a:p>
            <a:pPr algn="l" defTabSz="407669">
              <a:tabLst>
                <a:tab pos="406400" algn="l"/>
              </a:tabLst>
              <a:defRPr b="0" sz="2300">
                <a:solidFill>
                  <a:srgbClr val="B4261A"/>
                </a:solidFill>
                <a:latin typeface="Menlo Regular"/>
                <a:ea typeface="Menlo Regular"/>
                <a:cs typeface="Menlo Regular"/>
                <a:sym typeface="Menlo Regular"/>
              </a:defRPr>
            </a:pPr>
            <a:r>
              <a:rPr sz="2500">
                <a:solidFill>
                  <a:srgbClr val="000000"/>
                </a:solidFill>
              </a:rPr>
              <a:t>    </a:t>
            </a:r>
            <a:r>
              <a:rPr>
                <a:solidFill>
                  <a:srgbClr val="3495AF"/>
                </a:solidFill>
              </a:rPr>
              <a:t>std</a:t>
            </a:r>
            <a:r>
              <a:rPr sz="2500">
                <a:solidFill>
                  <a:srgbClr val="000000"/>
                </a:solidFill>
              </a:rPr>
              <a:t>::</a:t>
            </a:r>
            <a:r>
              <a:rPr>
                <a:solidFill>
                  <a:srgbClr val="3495AF"/>
                </a:solidFill>
              </a:rPr>
              <a:t>cout</a:t>
            </a:r>
            <a:r>
              <a:rPr sz="2500">
                <a:solidFill>
                  <a:srgbClr val="000000"/>
                </a:solidFill>
              </a:rPr>
              <a:t> &lt;&lt; </a:t>
            </a:r>
            <a:r>
              <a:t>"counter3: "</a:t>
            </a:r>
            <a:r>
              <a:rPr sz="2500">
                <a:solidFill>
                  <a:srgbClr val="000000"/>
                </a:solidFill>
              </a:rPr>
              <a:t> &lt;&lt; promise.</a:t>
            </a:r>
            <a:r>
              <a:rPr>
                <a:solidFill>
                  <a:srgbClr val="3495AF"/>
                </a:solidFill>
              </a:rPr>
              <a:t>value_</a:t>
            </a:r>
            <a:r>
              <a:rPr sz="2500">
                <a:solidFill>
                  <a:srgbClr val="000000"/>
                </a:solidFill>
              </a:rPr>
              <a:t> &lt;&lt; </a:t>
            </a:r>
            <a:r>
              <a:rPr>
                <a:solidFill>
                  <a:srgbClr val="3495AF"/>
                </a:solidFill>
              </a:rPr>
              <a:t>std</a:t>
            </a:r>
            <a:r>
              <a:rPr sz="2500">
                <a:solidFill>
                  <a:srgbClr val="000000"/>
                </a:solidFill>
              </a:rPr>
              <a:t>::</a:t>
            </a:r>
            <a:r>
              <a:rPr>
                <a:solidFill>
                  <a:srgbClr val="3495AF"/>
                </a:solidFill>
              </a:rPr>
              <a:t>endl</a:t>
            </a:r>
            <a:r>
              <a:rPr sz="2500">
                <a:solidFill>
                  <a:srgbClr val="000000"/>
                </a:solidFill>
              </a:rPr>
              <a:t>;</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h();</a:t>
            </a:r>
          </a:p>
          <a:p>
            <a:pPr algn="l" defTabSz="407669">
              <a:tabLst>
                <a:tab pos="406400" algn="l"/>
              </a:tabLst>
              <a:defRPr b="0" sz="2500">
                <a:latin typeface="Menlo Regular"/>
                <a:ea typeface="Menlo Regular"/>
                <a:cs typeface="Menlo Regular"/>
                <a:sym typeface="Menlo Regular"/>
              </a:defRPr>
            </a:pPr>
            <a:r>
              <a:t>  }</a:t>
            </a:r>
          </a:p>
          <a:p>
            <a:pPr algn="l" defTabSz="407669">
              <a:tabLst>
                <a:tab pos="406400" algn="l"/>
              </a:tabLst>
              <a:defRPr b="0" sz="2300">
                <a:solidFill>
                  <a:srgbClr val="3495AF"/>
                </a:solidFill>
                <a:latin typeface="Menlo Regular"/>
                <a:ea typeface="Menlo Regular"/>
                <a:cs typeface="Menlo Regular"/>
                <a:sym typeface="Menlo Regular"/>
              </a:defRPr>
            </a:pPr>
            <a:r>
              <a:rPr sz="2500">
                <a:solidFill>
                  <a:srgbClr val="000000"/>
                </a:solidFill>
              </a:rPr>
              <a:t>  h.</a:t>
            </a:r>
            <a:r>
              <a:t>destroy</a:t>
            </a:r>
            <a:r>
              <a:rPr sz="2500">
                <a:solidFill>
                  <a:srgbClr val="000000"/>
                </a:solidFill>
              </a:rPr>
              <a:t>();</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8" name="Coroutine"/>
          <p:cNvSpPr txBox="1"/>
          <p:nvPr>
            <p:ph type="title"/>
          </p:nvPr>
        </p:nvSpPr>
        <p:spPr>
          <a:prstGeom prst="rect">
            <a:avLst/>
          </a:prstGeom>
        </p:spPr>
        <p:txBody>
          <a:bodyPr/>
          <a:lstStyle/>
          <a:p>
            <a:pPr/>
            <a:r>
              <a:t>Coroutine</a:t>
            </a:r>
          </a:p>
        </p:txBody>
      </p:sp>
      <p:sp>
        <p:nvSpPr>
          <p:cNvPr id="134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Variadic"/>
          <p:cNvSpPr txBox="1"/>
          <p:nvPr>
            <p:ph type="title"/>
          </p:nvPr>
        </p:nvSpPr>
        <p:spPr>
          <a:prstGeom prst="rect">
            <a:avLst/>
          </a:prstGeom>
        </p:spPr>
        <p:txBody>
          <a:bodyPr/>
          <a:lstStyle/>
          <a:p>
            <a:pPr/>
            <a:r>
              <a:t>Variadic</a:t>
            </a:r>
          </a:p>
        </p:txBody>
      </p:sp>
      <p:sp>
        <p:nvSpPr>
          <p:cNvPr id="251" name="#include &lt;iostream&gt;…"/>
          <p:cNvSpPr txBox="1"/>
          <p:nvPr>
            <p:ph type="body" idx="1"/>
          </p:nvPr>
        </p:nvSpPr>
        <p:spPr>
          <a:prstGeom prst="rect">
            <a:avLst/>
          </a:prstGeom>
        </p:spPr>
        <p:txBody>
          <a:bodyPr/>
          <a:lstStyle/>
          <a:p>
            <a:pPr marL="0" indent="0" defTabSz="391083">
              <a:spcBef>
                <a:spcPts val="0"/>
              </a:spcBef>
              <a:buSzTx/>
              <a:buNone/>
              <a:tabLst>
                <a:tab pos="381000" algn="l"/>
              </a:tabLst>
              <a:defRPr sz="1246">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 </a:t>
            </a:r>
          </a:p>
          <a:p>
            <a:pPr marL="0" indent="0" defTabSz="391083">
              <a:spcBef>
                <a:spcPts val="0"/>
              </a:spcBef>
              <a:buSzTx/>
              <a:buNone/>
              <a:tabLst>
                <a:tab pos="381000" algn="l"/>
              </a:tabLst>
              <a:defRPr sz="2403">
                <a:solidFill>
                  <a:srgbClr val="7F8C98"/>
                </a:solidFill>
                <a:latin typeface="Menlo Regular"/>
                <a:ea typeface="Menlo Regular"/>
                <a:cs typeface="Menlo Regular"/>
                <a:sym typeface="Menlo Regular"/>
              </a:defRPr>
            </a:pPr>
            <a:r>
              <a:rPr b="1">
                <a:solidFill>
                  <a:srgbClr val="FF7AB2"/>
                </a:solidFill>
              </a:rPr>
              <a:t>void</a:t>
            </a:r>
            <a:r>
              <a:rPr>
                <a:solidFill>
                  <a:srgbClr val="FFFFFF">
                    <a:alpha val="85000"/>
                  </a:srgbClr>
                </a:solidFill>
              </a:rPr>
              <a:t> </a:t>
            </a:r>
            <a:r>
              <a:rPr>
                <a:solidFill>
                  <a:srgbClr val="4EB0CC"/>
                </a:solidFill>
              </a:rPr>
              <a:t>tprintf</a:t>
            </a:r>
            <a:r>
              <a:rPr>
                <a:solidFill>
                  <a:srgbClr val="FFFFFF">
                    <a:alpha val="85000"/>
                  </a:srgbClr>
                </a:solidFill>
              </a:rPr>
              <a:t>(</a:t>
            </a:r>
            <a:r>
              <a:rPr b="1">
                <a:solidFill>
                  <a:srgbClr val="FF7AB2"/>
                </a:solidFill>
              </a:rPr>
              <a:t>const</a:t>
            </a:r>
            <a:r>
              <a:rPr>
                <a:solidFill>
                  <a:srgbClr val="FFFFFF">
                    <a:alpha val="85000"/>
                  </a:srgbClr>
                </a:solidFill>
              </a:rPr>
              <a:t> </a:t>
            </a:r>
            <a:r>
              <a:rPr b="1">
                <a:solidFill>
                  <a:srgbClr val="FF7AB2"/>
                </a:solidFill>
              </a:rPr>
              <a:t>char</a:t>
            </a:r>
            <a:r>
              <a:rPr>
                <a:solidFill>
                  <a:srgbClr val="FFFFFF">
                    <a:alpha val="85000"/>
                  </a:srgbClr>
                </a:solidFill>
              </a:rPr>
              <a:t>* format) </a:t>
            </a:r>
            <a:r>
              <a:t>// base function</a:t>
            </a:r>
            <a:endParaRPr>
              <a:solidFill>
                <a:srgbClr val="FFFFFF">
                  <a:alpha val="85000"/>
                </a:srgbClr>
              </a:solidFill>
            </a:endParaRP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format;</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 </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rPr b="1">
                <a:solidFill>
                  <a:srgbClr val="FF7AB2"/>
                </a:solidFill>
              </a:rPr>
              <a:t>template</a:t>
            </a:r>
            <a:r>
              <a:t>&lt;</a:t>
            </a:r>
            <a:r>
              <a:rPr b="1">
                <a:solidFill>
                  <a:srgbClr val="FF7AB2"/>
                </a:solidFill>
              </a:rPr>
              <a:t>typename</a:t>
            </a:r>
            <a:r>
              <a:t> T, </a:t>
            </a:r>
            <a:r>
              <a:rPr b="1">
                <a:solidFill>
                  <a:srgbClr val="FF7AB2"/>
                </a:solidFill>
              </a:rPr>
              <a:t>typename</a:t>
            </a:r>
            <a:r>
              <a:t>... Targs&gt;</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rPr b="1">
                <a:solidFill>
                  <a:srgbClr val="FF7AB2"/>
                </a:solidFill>
              </a:rPr>
              <a:t>void</a:t>
            </a:r>
            <a:r>
              <a:t> </a:t>
            </a:r>
            <a:r>
              <a:rPr>
                <a:solidFill>
                  <a:srgbClr val="4EB0CC"/>
                </a:solidFill>
              </a:rPr>
              <a:t>tprintf</a:t>
            </a:r>
            <a:r>
              <a:t>(</a:t>
            </a:r>
            <a:r>
              <a:rPr b="1">
                <a:solidFill>
                  <a:srgbClr val="FF7AB2"/>
                </a:solidFill>
              </a:rPr>
              <a:t>const</a:t>
            </a:r>
            <a:r>
              <a:t> </a:t>
            </a:r>
            <a:r>
              <a:rPr b="1">
                <a:solidFill>
                  <a:srgbClr val="FF7AB2"/>
                </a:solidFill>
              </a:rPr>
              <a:t>char</a:t>
            </a:r>
            <a:r>
              <a:t>* format, T value, Targs... Fargs) </a:t>
            </a:r>
            <a:r>
              <a:rPr>
                <a:solidFill>
                  <a:srgbClr val="7F8C98"/>
                </a:solidFill>
              </a:rPr>
              <a:t>// recursive variadic function</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    </a:t>
            </a:r>
            <a:r>
              <a:rPr b="1">
                <a:solidFill>
                  <a:srgbClr val="FF7AB2"/>
                </a:solidFill>
              </a:rPr>
              <a:t>for</a:t>
            </a:r>
            <a:r>
              <a:t> ( ; *format != </a:t>
            </a:r>
            <a:r>
              <a:rPr>
                <a:solidFill>
                  <a:srgbClr val="D9C97C"/>
                </a:solidFill>
              </a:rPr>
              <a:t>'\0'</a:t>
            </a:r>
            <a:r>
              <a:t>; format++ ) {</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        </a:t>
            </a:r>
            <a:r>
              <a:rPr b="1">
                <a:solidFill>
                  <a:srgbClr val="FF7AB2"/>
                </a:solidFill>
              </a:rPr>
              <a:t>if</a:t>
            </a:r>
            <a:r>
              <a:t> ( *format == </a:t>
            </a:r>
            <a:r>
              <a:rPr>
                <a:solidFill>
                  <a:srgbClr val="D9C97C"/>
                </a:solidFill>
              </a:rPr>
              <a:t>'%'</a:t>
            </a:r>
            <a:r>
              <a:t> ) {</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value;</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           tprintf(format+</a:t>
            </a:r>
            <a:r>
              <a:rPr>
                <a:solidFill>
                  <a:srgbClr val="D9C97C"/>
                </a:solidFill>
              </a:rPr>
              <a:t>1</a:t>
            </a:r>
            <a:r>
              <a:t>, Fargs...); </a:t>
            </a:r>
            <a:r>
              <a:rPr>
                <a:solidFill>
                  <a:srgbClr val="7F8C98"/>
                </a:solidFill>
              </a:rPr>
              <a:t>// recursive call</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           </a:t>
            </a:r>
            <a:r>
              <a:rPr b="1">
                <a:solidFill>
                  <a:srgbClr val="FF7AB2"/>
                </a:solidFill>
              </a:rPr>
              <a:t>return</a:t>
            </a:r>
            <a:r>
              <a:t>;</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        }</a:t>
            </a:r>
          </a:p>
          <a:p>
            <a:pPr marL="0" indent="0" defTabSz="391083">
              <a:spcBef>
                <a:spcPts val="0"/>
              </a:spcBef>
              <a:buSzTx/>
              <a:buNone/>
              <a:tabLst>
                <a:tab pos="381000" algn="l"/>
              </a:tabLst>
              <a:defRPr sz="2403">
                <a:solidFill>
                  <a:srgbClr val="7F8C98"/>
                </a:solidFill>
                <a:latin typeface="Menlo Regular"/>
                <a:ea typeface="Menlo Regular"/>
                <a:cs typeface="Menlo Regular"/>
                <a:sym typeface="Menlo Regular"/>
              </a:defRPr>
            </a:pPr>
            <a:r>
              <a:rPr>
                <a:solidFill>
                  <a:srgbClr val="FFFFFF">
                    <a:alpha val="85000"/>
                  </a:srgbClr>
                </a:solidFill>
              </a:rPr>
              <a:t>       </a:t>
            </a:r>
            <a:r>
              <a:t>// std::cout &lt;&lt; *format;</a:t>
            </a:r>
            <a:endParaRPr>
              <a:solidFill>
                <a:srgbClr val="FFFFFF">
                  <a:alpha val="85000"/>
                </a:srgbClr>
              </a:solidFill>
            </a:endParaRP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    }</a:t>
            </a: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a:t>
            </a:r>
          </a:p>
          <a:p>
            <a:pPr marL="0" indent="0" defTabSz="391083">
              <a:spcBef>
                <a:spcPts val="0"/>
              </a:spcBef>
              <a:buSzTx/>
              <a:buNone/>
              <a:tabLst>
                <a:tab pos="381000" algn="l"/>
              </a:tabLst>
              <a:defRPr sz="2403">
                <a:solidFill>
                  <a:srgbClr val="7F8C98"/>
                </a:solidFill>
                <a:latin typeface="Menlo Regular"/>
                <a:ea typeface="Menlo Regular"/>
                <a:cs typeface="Menlo Regular"/>
                <a:sym typeface="Menlo Regular"/>
              </a:defRPr>
            </a:pPr>
            <a:r>
              <a:t>// Hello world! 123</a:t>
            </a:r>
            <a:endParaRPr>
              <a:solidFill>
                <a:srgbClr val="FFFFFF">
                  <a:alpha val="85000"/>
                </a:srgbClr>
              </a:solidFill>
            </a:endParaRP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 </a:t>
            </a:r>
          </a:p>
          <a:p>
            <a:pPr marL="0" indent="0" defTabSz="391083">
              <a:spcBef>
                <a:spcPts val="0"/>
              </a:spcBef>
              <a:buSzTx/>
              <a:buNone/>
              <a:tabLst>
                <a:tab pos="381000" algn="l"/>
              </a:tabLst>
              <a:defRPr sz="2403">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a:t>
            </a:r>
          </a:p>
          <a:p>
            <a:pPr marL="0" indent="0" defTabSz="391083">
              <a:spcBef>
                <a:spcPts val="0"/>
              </a:spcBef>
              <a:buSzTx/>
              <a:buNone/>
              <a:tabLst>
                <a:tab pos="381000" algn="l"/>
              </a:tabLst>
              <a:defRPr sz="2403">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78C2B3"/>
                </a:solidFill>
              </a:rPr>
              <a:t>tprintf</a:t>
            </a:r>
            <a:r>
              <a:rPr>
                <a:solidFill>
                  <a:srgbClr val="FFFFFF">
                    <a:alpha val="85000"/>
                  </a:srgbClr>
                </a:solidFill>
              </a:rPr>
              <a:t>(</a:t>
            </a:r>
            <a:r>
              <a:t>"% world% %\n"</a:t>
            </a:r>
            <a:r>
              <a:rPr>
                <a:solidFill>
                  <a:srgbClr val="FFFFFF">
                    <a:alpha val="85000"/>
                  </a:srgbClr>
                </a:solidFill>
              </a:rPr>
              <a:t>,</a:t>
            </a:r>
            <a:r>
              <a:t>"Hello"</a:t>
            </a:r>
            <a:r>
              <a:rPr>
                <a:solidFill>
                  <a:srgbClr val="FFFFFF">
                    <a:alpha val="85000"/>
                  </a:srgbClr>
                </a:solidFill>
              </a:rPr>
              <a:t>,</a:t>
            </a:r>
            <a:r>
              <a:rPr>
                <a:solidFill>
                  <a:srgbClr val="D9C97C"/>
                </a:solidFill>
              </a:rPr>
              <a:t>'!'</a:t>
            </a:r>
            <a:r>
              <a:rPr>
                <a:solidFill>
                  <a:srgbClr val="FFFFFF">
                    <a:alpha val="85000"/>
                  </a:srgbClr>
                </a:solidFill>
              </a:rPr>
              <a:t>,</a:t>
            </a:r>
            <a:r>
              <a:rPr>
                <a:solidFill>
                  <a:srgbClr val="D9C97C"/>
                </a:solidFill>
              </a:rPr>
              <a:t>123</a:t>
            </a:r>
            <a:r>
              <a:rPr>
                <a:solidFill>
                  <a:srgbClr val="FFFFFF">
                    <a:alpha val="85000"/>
                  </a:srgbClr>
                </a:solidFill>
              </a:rPr>
              <a:t>);</a:t>
            </a:r>
            <a:endParaRPr>
              <a:solidFill>
                <a:srgbClr val="FFFFFF">
                  <a:alpha val="85000"/>
                </a:srgbClr>
              </a:solidFill>
            </a:endParaRPr>
          </a:p>
          <a:p>
            <a:pPr marL="0" indent="0" defTabSz="391083">
              <a:spcBef>
                <a:spcPts val="0"/>
              </a:spcBef>
              <a:buSzTx/>
              <a:buNone/>
              <a:tabLst>
                <a:tab pos="381000" algn="l"/>
              </a:tabLst>
              <a:defRPr sz="2403">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1" name="Coroutine"/>
          <p:cNvSpPr txBox="1"/>
          <p:nvPr>
            <p:ph type="title"/>
          </p:nvPr>
        </p:nvSpPr>
        <p:spPr>
          <a:prstGeom prst="rect">
            <a:avLst/>
          </a:prstGeom>
        </p:spPr>
        <p:txBody>
          <a:bodyPr/>
          <a:lstStyle/>
          <a:p>
            <a:pPr/>
            <a:r>
              <a:t>Coroutine</a:t>
            </a:r>
          </a:p>
        </p:txBody>
      </p:sp>
      <p:sp>
        <p:nvSpPr>
          <p:cNvPr id="1352"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53" name="//  ************************* Phase IV co_yeild *************************…"/>
          <p:cNvSpPr txBox="1"/>
          <p:nvPr/>
        </p:nvSpPr>
        <p:spPr>
          <a:xfrm>
            <a:off x="2203518" y="2753782"/>
            <a:ext cx="17807249" cy="956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2700">
                <a:solidFill>
                  <a:srgbClr val="008F00"/>
                </a:solidFill>
                <a:latin typeface="Menlo Regular"/>
                <a:ea typeface="Menlo Regular"/>
                <a:cs typeface="Menlo Regular"/>
                <a:sym typeface="Menlo Regular"/>
              </a:defRPr>
            </a:pPr>
            <a:r>
              <a:t>//  ************************* Phase IV co_yeild *************************</a:t>
            </a:r>
            <a:endParaRPr sz="2900">
              <a:solidFill>
                <a:srgbClr val="000000"/>
              </a:solidFill>
            </a:endParaRPr>
          </a:p>
          <a:p>
            <a:pPr algn="l" defTabSz="407669">
              <a:tabLst>
                <a:tab pos="406400" algn="l"/>
              </a:tabLst>
              <a:defRPr b="0" sz="2900">
                <a:latin typeface="Menlo Regular"/>
                <a:ea typeface="Menlo Regular"/>
                <a:cs typeface="Menlo Regular"/>
                <a:sym typeface="Menlo Regular"/>
              </a:defRPr>
            </a:pPr>
          </a:p>
          <a:p>
            <a:pPr algn="l" defTabSz="407669">
              <a:tabLst>
                <a:tab pos="406400" algn="l"/>
              </a:tabLst>
              <a:defRPr b="0" sz="2700">
                <a:solidFill>
                  <a:srgbClr val="02638C"/>
                </a:solidFill>
                <a:latin typeface="Menlo Regular"/>
                <a:ea typeface="Menlo Regular"/>
                <a:cs typeface="Menlo Regular"/>
                <a:sym typeface="Menlo Regular"/>
              </a:defRPr>
            </a:pPr>
            <a:r>
              <a:rPr>
                <a:solidFill>
                  <a:srgbClr val="0433FF"/>
                </a:solidFill>
              </a:rPr>
              <a:t>struct</a:t>
            </a:r>
            <a:r>
              <a:rPr sz="2900">
                <a:solidFill>
                  <a:srgbClr val="000000"/>
                </a:solidFill>
              </a:rPr>
              <a:t> </a:t>
            </a:r>
            <a:r>
              <a:t>ReturnObject4</a:t>
            </a:r>
            <a:r>
              <a:rPr sz="2900">
                <a:solidFill>
                  <a:srgbClr val="000000"/>
                </a:solidFill>
              </a:rPr>
              <a:t> {</a:t>
            </a:r>
            <a:endParaRPr sz="2900">
              <a:solidFill>
                <a:srgbClr val="000000"/>
              </a:solidFill>
            </a:endParaRPr>
          </a:p>
          <a:p>
            <a:pPr algn="l" defTabSz="407669">
              <a:tabLst>
                <a:tab pos="406400" algn="l"/>
              </a:tabLst>
              <a:defRPr b="0" sz="2700">
                <a:solidFill>
                  <a:srgbClr val="02638C"/>
                </a:solidFill>
                <a:latin typeface="Menlo Regular"/>
                <a:ea typeface="Menlo Regular"/>
                <a:cs typeface="Menlo Regular"/>
                <a:sym typeface="Menlo Regular"/>
              </a:defRPr>
            </a:pPr>
            <a:r>
              <a:rPr sz="2900">
                <a:solidFill>
                  <a:srgbClr val="000000"/>
                </a:solidFill>
              </a:rPr>
              <a:t>  </a:t>
            </a:r>
            <a:r>
              <a:rPr>
                <a:solidFill>
                  <a:srgbClr val="0433FF"/>
                </a:solidFill>
              </a:rPr>
              <a:t>struct</a:t>
            </a:r>
            <a:r>
              <a:rPr sz="2900">
                <a:solidFill>
                  <a:srgbClr val="000000"/>
                </a:solidFill>
              </a:rPr>
              <a:t> </a:t>
            </a:r>
            <a:r>
              <a:t>promise_type</a:t>
            </a:r>
            <a:r>
              <a:rPr sz="2900">
                <a:solidFill>
                  <a:srgbClr val="000000"/>
                </a:solidFill>
              </a:rPr>
              <a:t> {</a:t>
            </a:r>
            <a:endParaRPr sz="2900">
              <a:solidFill>
                <a:srgbClr val="000000"/>
              </a:solidFill>
            </a:endParaRPr>
          </a:p>
          <a:p>
            <a:pPr algn="l" defTabSz="407669">
              <a:tabLst>
                <a:tab pos="406400" algn="l"/>
              </a:tabLst>
              <a:defRPr b="0" sz="2900">
                <a:latin typeface="Menlo Regular"/>
                <a:ea typeface="Menlo Regular"/>
                <a:cs typeface="Menlo Regular"/>
                <a:sym typeface="Menlo Regular"/>
              </a:defRPr>
            </a:pPr>
            <a:r>
              <a:t>    </a:t>
            </a:r>
            <a:r>
              <a:rPr sz="2700">
                <a:solidFill>
                  <a:srgbClr val="0433FF"/>
                </a:solidFill>
              </a:rPr>
              <a:t>unsigned</a:t>
            </a:r>
            <a:r>
              <a:t> value_;</a:t>
            </a:r>
          </a:p>
          <a:p>
            <a:pPr algn="l" defTabSz="407669">
              <a:tabLst>
                <a:tab pos="406400" algn="l"/>
              </a:tabLst>
              <a:defRPr b="0" sz="2900">
                <a:latin typeface="Menlo Regular"/>
                <a:ea typeface="Menlo Regular"/>
                <a:cs typeface="Menlo Regular"/>
                <a:sym typeface="Menlo Regular"/>
              </a:defRPr>
            </a:pPr>
          </a:p>
          <a:p>
            <a:pPr algn="l" defTabSz="407669">
              <a:tabLst>
                <a:tab pos="406400" algn="l"/>
              </a:tabLst>
              <a:defRPr b="0" sz="2700">
                <a:solidFill>
                  <a:srgbClr val="057CB0"/>
                </a:solidFill>
                <a:latin typeface="Menlo Regular"/>
                <a:ea typeface="Menlo Regular"/>
                <a:cs typeface="Menlo Regular"/>
                <a:sym typeface="Menlo Regular"/>
              </a:defRPr>
            </a:pPr>
            <a:r>
              <a:rPr sz="2900">
                <a:solidFill>
                  <a:srgbClr val="000000"/>
                </a:solidFill>
              </a:rPr>
              <a:t>    </a:t>
            </a:r>
            <a:r>
              <a:rPr>
                <a:solidFill>
                  <a:srgbClr val="3495AF"/>
                </a:solidFill>
              </a:rPr>
              <a:t>ReturnObject4</a:t>
            </a:r>
            <a:r>
              <a:rPr sz="2900">
                <a:solidFill>
                  <a:srgbClr val="000000"/>
                </a:solidFill>
              </a:rPr>
              <a:t> </a:t>
            </a:r>
            <a:r>
              <a:t>get_return_object</a:t>
            </a:r>
            <a:r>
              <a:rPr sz="2900">
                <a:solidFill>
                  <a:srgbClr val="000000"/>
                </a:solidFill>
              </a:rPr>
              <a:t>() {</a:t>
            </a:r>
            <a:endParaRPr sz="2900">
              <a:solidFill>
                <a:srgbClr val="000000"/>
              </a:solidFill>
            </a:endParaRPr>
          </a:p>
          <a:p>
            <a:pPr algn="l" defTabSz="407669">
              <a:tabLst>
                <a:tab pos="406400" algn="l"/>
              </a:tabLst>
              <a:defRPr b="0" sz="2900">
                <a:latin typeface="Menlo Regular"/>
                <a:ea typeface="Menlo Regular"/>
                <a:cs typeface="Menlo Regular"/>
                <a:sym typeface="Menlo Regular"/>
              </a:defRPr>
            </a:pPr>
            <a:r>
              <a:t>      </a:t>
            </a:r>
            <a:r>
              <a:rPr sz="2700">
                <a:solidFill>
                  <a:srgbClr val="0433FF"/>
                </a:solidFill>
              </a:rPr>
              <a:t>return</a:t>
            </a:r>
            <a:r>
              <a:t> {</a:t>
            </a:r>
          </a:p>
          <a:p>
            <a:pPr algn="l" defTabSz="407669">
              <a:tabLst>
                <a:tab pos="406400" algn="l"/>
              </a:tabLst>
              <a:defRPr b="0" sz="2700">
                <a:solidFill>
                  <a:srgbClr val="3495AF"/>
                </a:solidFill>
                <a:latin typeface="Menlo Regular"/>
                <a:ea typeface="Menlo Regular"/>
                <a:cs typeface="Menlo Regular"/>
                <a:sym typeface="Menlo Regular"/>
              </a:defRPr>
            </a:pPr>
            <a:r>
              <a:rPr sz="2900">
                <a:solidFill>
                  <a:srgbClr val="000000"/>
                </a:solidFill>
              </a:rPr>
              <a:t>        .</a:t>
            </a:r>
            <a:r>
              <a:t>h_</a:t>
            </a:r>
            <a:r>
              <a:rPr sz="2900">
                <a:solidFill>
                  <a:srgbClr val="000000"/>
                </a:solidFill>
              </a:rPr>
              <a:t> = </a:t>
            </a:r>
            <a:r>
              <a:t>std</a:t>
            </a:r>
            <a:r>
              <a:rPr sz="2900">
                <a:solidFill>
                  <a:srgbClr val="000000"/>
                </a:solidFill>
              </a:rPr>
              <a:t>::</a:t>
            </a:r>
            <a:r>
              <a:t>experimental</a:t>
            </a:r>
            <a:r>
              <a:rPr sz="2900">
                <a:solidFill>
                  <a:srgbClr val="000000"/>
                </a:solidFill>
              </a:rPr>
              <a:t>::</a:t>
            </a:r>
            <a:r>
              <a:t>coroutine_handle</a:t>
            </a:r>
            <a:r>
              <a:rPr sz="2900">
                <a:solidFill>
                  <a:srgbClr val="000000"/>
                </a:solidFill>
              </a:rPr>
              <a:t>&lt;</a:t>
            </a:r>
            <a:r>
              <a:t>promise_type</a:t>
            </a:r>
            <a:r>
              <a:rPr sz="2900">
                <a:solidFill>
                  <a:srgbClr val="000000"/>
                </a:solidFill>
              </a:rPr>
              <a:t>&gt;::</a:t>
            </a:r>
            <a:r>
              <a:t>from_promise</a:t>
            </a:r>
            <a:r>
              <a:rPr sz="2900">
                <a:solidFill>
                  <a:srgbClr val="000000"/>
                </a:solidFill>
              </a:rPr>
              <a:t>(*</a:t>
            </a:r>
            <a:r>
              <a:rPr>
                <a:solidFill>
                  <a:srgbClr val="0433FF"/>
                </a:solidFill>
              </a:rPr>
              <a:t>this</a:t>
            </a:r>
            <a:r>
              <a:rPr sz="2900">
                <a:solidFill>
                  <a:srgbClr val="000000"/>
                </a:solidFill>
              </a:rPr>
              <a:t>)</a:t>
            </a:r>
            <a:endParaRPr sz="2900">
              <a:solidFill>
                <a:srgbClr val="000000"/>
              </a:solidFill>
            </a:endParaRPr>
          </a:p>
          <a:p>
            <a:pPr algn="l" defTabSz="407669">
              <a:tabLst>
                <a:tab pos="406400" algn="l"/>
              </a:tabLst>
              <a:defRPr b="0" sz="2900">
                <a:latin typeface="Menlo Regular"/>
                <a:ea typeface="Menlo Regular"/>
                <a:cs typeface="Menlo Regular"/>
                <a:sym typeface="Menlo Regular"/>
              </a:defRPr>
            </a:pPr>
            <a:r>
              <a:t>      };</a:t>
            </a:r>
          </a:p>
          <a:p>
            <a:pPr algn="l" defTabSz="407669">
              <a:tabLst>
                <a:tab pos="406400" algn="l"/>
              </a:tabLst>
              <a:defRPr b="0" sz="2900">
                <a:latin typeface="Menlo Regular"/>
                <a:ea typeface="Menlo Regular"/>
                <a:cs typeface="Menlo Regular"/>
                <a:sym typeface="Menlo Regular"/>
              </a:defRPr>
            </a:pPr>
            <a:r>
              <a:t>    }</a:t>
            </a:r>
          </a:p>
          <a:p>
            <a:pPr algn="l" defTabSz="407669">
              <a:tabLst>
                <a:tab pos="406400" algn="l"/>
              </a:tabLst>
              <a:defRPr b="0" sz="2700">
                <a:solidFill>
                  <a:srgbClr val="057CB0"/>
                </a:solidFill>
                <a:latin typeface="Menlo Regular"/>
                <a:ea typeface="Menlo Regular"/>
                <a:cs typeface="Menlo Regular"/>
                <a:sym typeface="Menlo Regular"/>
              </a:defRPr>
            </a:pPr>
            <a:r>
              <a:rPr sz="2900">
                <a:solidFill>
                  <a:srgbClr val="000000"/>
                </a:solidFill>
              </a:rPr>
              <a:t>    </a:t>
            </a:r>
            <a:r>
              <a:rPr>
                <a:solidFill>
                  <a:srgbClr val="3495AF"/>
                </a:solidFill>
              </a:rPr>
              <a:t>std</a:t>
            </a:r>
            <a:r>
              <a:rPr sz="2900">
                <a:solidFill>
                  <a:srgbClr val="000000"/>
                </a:solidFill>
              </a:rPr>
              <a:t>::</a:t>
            </a:r>
            <a:r>
              <a:rPr>
                <a:solidFill>
                  <a:srgbClr val="3495AF"/>
                </a:solidFill>
              </a:rPr>
              <a:t>experimental</a:t>
            </a:r>
            <a:r>
              <a:rPr sz="2900">
                <a:solidFill>
                  <a:srgbClr val="000000"/>
                </a:solidFill>
              </a:rPr>
              <a:t>::</a:t>
            </a:r>
            <a:r>
              <a:rPr>
                <a:solidFill>
                  <a:srgbClr val="3495AF"/>
                </a:solidFill>
              </a:rPr>
              <a:t>suspend_never</a:t>
            </a:r>
            <a:r>
              <a:rPr sz="2900">
                <a:solidFill>
                  <a:srgbClr val="000000"/>
                </a:solidFill>
              </a:rPr>
              <a:t> </a:t>
            </a:r>
            <a:r>
              <a:t>initial_suspend</a:t>
            </a:r>
            <a:r>
              <a:rPr sz="2900">
                <a:solidFill>
                  <a:srgbClr val="000000"/>
                </a:solidFill>
              </a:rPr>
              <a:t>() { </a:t>
            </a:r>
            <a:r>
              <a:rPr>
                <a:solidFill>
                  <a:srgbClr val="0433FF"/>
                </a:solidFill>
              </a:rPr>
              <a:t>return</a:t>
            </a:r>
            <a:r>
              <a:rPr sz="2900">
                <a:solidFill>
                  <a:srgbClr val="000000"/>
                </a:solidFill>
              </a:rPr>
              <a:t> {}; }</a:t>
            </a:r>
            <a:endParaRPr sz="2900">
              <a:solidFill>
                <a:srgbClr val="000000"/>
              </a:solidFill>
            </a:endParaRPr>
          </a:p>
          <a:p>
            <a:pPr algn="l" defTabSz="407669">
              <a:tabLst>
                <a:tab pos="406400" algn="l"/>
              </a:tabLst>
              <a:defRPr b="0" sz="2700">
                <a:solidFill>
                  <a:srgbClr val="3495AF"/>
                </a:solidFill>
                <a:latin typeface="Menlo Regular"/>
                <a:ea typeface="Menlo Regular"/>
                <a:cs typeface="Menlo Regular"/>
                <a:sym typeface="Menlo Regular"/>
              </a:defRPr>
            </a:pPr>
            <a:r>
              <a:rPr sz="2900">
                <a:solidFill>
                  <a:srgbClr val="000000"/>
                </a:solidFill>
              </a:rPr>
              <a:t>    </a:t>
            </a:r>
            <a:r>
              <a:t>std</a:t>
            </a:r>
            <a:r>
              <a:rPr sz="2900">
                <a:solidFill>
                  <a:srgbClr val="000000"/>
                </a:solidFill>
              </a:rPr>
              <a:t>::</a:t>
            </a:r>
            <a:r>
              <a:t>experimental</a:t>
            </a:r>
            <a:r>
              <a:rPr sz="2900">
                <a:solidFill>
                  <a:srgbClr val="000000"/>
                </a:solidFill>
              </a:rPr>
              <a:t>::</a:t>
            </a:r>
            <a:r>
              <a:t>suspend_never</a:t>
            </a:r>
            <a:r>
              <a:rPr sz="2900">
                <a:solidFill>
                  <a:srgbClr val="000000"/>
                </a:solidFill>
              </a:rPr>
              <a:t> </a:t>
            </a:r>
            <a:r>
              <a:rPr>
                <a:solidFill>
                  <a:srgbClr val="057CB0"/>
                </a:solidFill>
              </a:rPr>
              <a:t>final_suspend</a:t>
            </a:r>
            <a:r>
              <a:rPr sz="2900">
                <a:solidFill>
                  <a:srgbClr val="000000"/>
                </a:solidFill>
              </a:rPr>
              <a:t>() </a:t>
            </a:r>
            <a:r>
              <a:rPr>
                <a:solidFill>
                  <a:srgbClr val="0433FF"/>
                </a:solidFill>
              </a:rPr>
              <a:t>noexcept</a:t>
            </a:r>
            <a:r>
              <a:rPr sz="2900">
                <a:solidFill>
                  <a:srgbClr val="000000"/>
                </a:solidFill>
              </a:rPr>
              <a:t> { </a:t>
            </a:r>
            <a:r>
              <a:rPr>
                <a:solidFill>
                  <a:srgbClr val="0433FF"/>
                </a:solidFill>
              </a:rPr>
              <a:t>return</a:t>
            </a:r>
            <a:r>
              <a:rPr sz="2900">
                <a:solidFill>
                  <a:srgbClr val="000000"/>
                </a:solidFill>
              </a:rPr>
              <a:t> {}; }</a:t>
            </a:r>
            <a:endParaRPr sz="2900">
              <a:solidFill>
                <a:srgbClr val="000000"/>
              </a:solidFill>
            </a:endParaRPr>
          </a:p>
          <a:p>
            <a:pPr algn="l" defTabSz="407669">
              <a:tabLst>
                <a:tab pos="406400" algn="l"/>
              </a:tabLst>
              <a:defRPr b="0" sz="2700">
                <a:solidFill>
                  <a:srgbClr val="057CB0"/>
                </a:solidFill>
                <a:latin typeface="Menlo Regular"/>
                <a:ea typeface="Menlo Regular"/>
                <a:cs typeface="Menlo Regular"/>
                <a:sym typeface="Menlo Regular"/>
              </a:defRPr>
            </a:pPr>
            <a:r>
              <a:rPr sz="2900">
                <a:solidFill>
                  <a:srgbClr val="000000"/>
                </a:solidFill>
              </a:rPr>
              <a:t>    </a:t>
            </a:r>
            <a:r>
              <a:rPr>
                <a:solidFill>
                  <a:srgbClr val="0433FF"/>
                </a:solidFill>
              </a:rPr>
              <a:t>void</a:t>
            </a:r>
            <a:r>
              <a:rPr sz="2900">
                <a:solidFill>
                  <a:srgbClr val="000000"/>
                </a:solidFill>
              </a:rPr>
              <a:t> </a:t>
            </a:r>
            <a:r>
              <a:t>unhandled_exception</a:t>
            </a:r>
            <a:r>
              <a:rPr sz="2900">
                <a:solidFill>
                  <a:srgbClr val="000000"/>
                </a:solidFill>
              </a:rPr>
              <a:t>() {}</a:t>
            </a:r>
            <a:endParaRPr sz="2900">
              <a:solidFill>
                <a:srgbClr val="000000"/>
              </a:solidFill>
            </a:endParaRPr>
          </a:p>
          <a:p>
            <a:pPr algn="l" defTabSz="407669">
              <a:tabLst>
                <a:tab pos="406400" algn="l"/>
              </a:tabLst>
              <a:defRPr b="0" sz="2700">
                <a:solidFill>
                  <a:srgbClr val="3495AF"/>
                </a:solidFill>
                <a:latin typeface="Menlo Regular"/>
                <a:ea typeface="Menlo Regular"/>
                <a:cs typeface="Menlo Regular"/>
                <a:sym typeface="Menlo Regular"/>
              </a:defRPr>
            </a:pPr>
            <a:r>
              <a:rPr sz="2900">
                <a:solidFill>
                  <a:srgbClr val="000000"/>
                </a:solidFill>
              </a:rPr>
              <a:t>    </a:t>
            </a:r>
            <a:r>
              <a:t>std</a:t>
            </a:r>
            <a:r>
              <a:rPr sz="2900">
                <a:solidFill>
                  <a:srgbClr val="000000"/>
                </a:solidFill>
              </a:rPr>
              <a:t>::</a:t>
            </a:r>
            <a:r>
              <a:t>experimental</a:t>
            </a:r>
            <a:r>
              <a:rPr sz="2900">
                <a:solidFill>
                  <a:srgbClr val="000000"/>
                </a:solidFill>
              </a:rPr>
              <a:t>::</a:t>
            </a:r>
            <a:r>
              <a:t>suspend_always</a:t>
            </a:r>
            <a:r>
              <a:rPr sz="2900">
                <a:solidFill>
                  <a:srgbClr val="000000"/>
                </a:solidFill>
              </a:rPr>
              <a:t> </a:t>
            </a:r>
            <a:r>
              <a:rPr>
                <a:solidFill>
                  <a:srgbClr val="057CB0"/>
                </a:solidFill>
              </a:rPr>
              <a:t>yield_value</a:t>
            </a:r>
            <a:r>
              <a:rPr sz="2900">
                <a:solidFill>
                  <a:srgbClr val="000000"/>
                </a:solidFill>
              </a:rPr>
              <a:t>(</a:t>
            </a:r>
            <a:r>
              <a:rPr>
                <a:solidFill>
                  <a:srgbClr val="0433FF"/>
                </a:solidFill>
              </a:rPr>
              <a:t>unsigned</a:t>
            </a:r>
            <a:r>
              <a:rPr sz="2900">
                <a:solidFill>
                  <a:srgbClr val="000000"/>
                </a:solidFill>
              </a:rPr>
              <a:t> value) {</a:t>
            </a:r>
            <a:endParaRPr sz="2900">
              <a:solidFill>
                <a:srgbClr val="000000"/>
              </a:solidFill>
            </a:endParaRPr>
          </a:p>
          <a:p>
            <a:pPr algn="l" defTabSz="407669">
              <a:tabLst>
                <a:tab pos="406400" algn="l"/>
              </a:tabLst>
              <a:defRPr b="0" sz="2900">
                <a:latin typeface="Menlo Regular"/>
                <a:ea typeface="Menlo Regular"/>
                <a:cs typeface="Menlo Regular"/>
                <a:sym typeface="Menlo Regular"/>
              </a:defRPr>
            </a:pPr>
            <a:r>
              <a:t>      </a:t>
            </a:r>
            <a:r>
              <a:rPr sz="2700">
                <a:solidFill>
                  <a:srgbClr val="3495AF"/>
                </a:solidFill>
              </a:rPr>
              <a:t>value_</a:t>
            </a:r>
            <a:r>
              <a:t> = value;</a:t>
            </a:r>
          </a:p>
          <a:p>
            <a:pPr algn="l" defTabSz="407669">
              <a:tabLst>
                <a:tab pos="406400" algn="l"/>
              </a:tabLst>
              <a:defRPr b="0" sz="2900">
                <a:latin typeface="Menlo Regular"/>
                <a:ea typeface="Menlo Regular"/>
                <a:cs typeface="Menlo Regular"/>
                <a:sym typeface="Menlo Regular"/>
              </a:defRPr>
            </a:pPr>
            <a:r>
              <a:t>      </a:t>
            </a:r>
            <a:r>
              <a:rPr sz="2700">
                <a:solidFill>
                  <a:srgbClr val="0433FF"/>
                </a:solidFill>
              </a:rPr>
              <a:t>return</a:t>
            </a:r>
            <a:r>
              <a:t> {};</a:t>
            </a:r>
          </a:p>
          <a:p>
            <a:pPr algn="l" defTabSz="407669">
              <a:tabLst>
                <a:tab pos="406400" algn="l"/>
              </a:tabLst>
              <a:defRPr b="0" sz="2900">
                <a:latin typeface="Menlo Regular"/>
                <a:ea typeface="Menlo Regular"/>
                <a:cs typeface="Menlo Regular"/>
                <a:sym typeface="Menlo Regular"/>
              </a:defRPr>
            </a:pPr>
            <a:r>
              <a:t>    }</a:t>
            </a:r>
          </a:p>
          <a:p>
            <a:pPr algn="l" defTabSz="407669">
              <a:tabLst>
                <a:tab pos="406400" algn="l"/>
              </a:tabLst>
              <a:defRPr b="0" sz="2900">
                <a:latin typeface="Menlo Regular"/>
                <a:ea typeface="Menlo Regular"/>
                <a:cs typeface="Menlo Regular"/>
                <a:sym typeface="Menlo Regular"/>
              </a:defRPr>
            </a:pPr>
            <a:r>
              <a:t>  };</a:t>
            </a:r>
          </a:p>
          <a:p>
            <a:pPr algn="l" defTabSz="407669">
              <a:tabLst>
                <a:tab pos="406400" algn="l"/>
              </a:tabLst>
              <a:defRPr b="0" sz="2900">
                <a:latin typeface="Menlo Regular"/>
                <a:ea typeface="Menlo Regular"/>
                <a:cs typeface="Menlo Regular"/>
                <a:sym typeface="Menlo Regular"/>
              </a:defRPr>
            </a:pPr>
          </a:p>
          <a:p>
            <a:pPr algn="l" defTabSz="407669">
              <a:tabLst>
                <a:tab pos="406400" algn="l"/>
              </a:tabLst>
              <a:defRPr b="0" sz="2700">
                <a:solidFill>
                  <a:srgbClr val="3495AF"/>
                </a:solidFill>
                <a:latin typeface="Menlo Regular"/>
                <a:ea typeface="Menlo Regular"/>
                <a:cs typeface="Menlo Regular"/>
                <a:sym typeface="Menlo Regular"/>
              </a:defRPr>
            </a:pPr>
            <a:r>
              <a:rPr sz="2900">
                <a:solidFill>
                  <a:srgbClr val="000000"/>
                </a:solidFill>
              </a:rPr>
              <a:t>  </a:t>
            </a:r>
            <a:r>
              <a:t>std</a:t>
            </a:r>
            <a:r>
              <a:rPr sz="2900">
                <a:solidFill>
                  <a:srgbClr val="000000"/>
                </a:solidFill>
              </a:rPr>
              <a:t>::</a:t>
            </a:r>
            <a:r>
              <a:t>experimental</a:t>
            </a:r>
            <a:r>
              <a:rPr sz="2900">
                <a:solidFill>
                  <a:srgbClr val="000000"/>
                </a:solidFill>
              </a:rPr>
              <a:t>::</a:t>
            </a:r>
            <a:r>
              <a:t>coroutine_handle</a:t>
            </a:r>
            <a:r>
              <a:rPr sz="2900">
                <a:solidFill>
                  <a:srgbClr val="000000"/>
                </a:solidFill>
              </a:rPr>
              <a:t>&lt;</a:t>
            </a:r>
            <a:r>
              <a:t>promise_type</a:t>
            </a:r>
            <a:r>
              <a:rPr sz="2900">
                <a:solidFill>
                  <a:srgbClr val="000000"/>
                </a:solidFill>
              </a:rPr>
              <a:t>&gt; h_;</a:t>
            </a:r>
            <a:endParaRPr sz="2900">
              <a:solidFill>
                <a:srgbClr val="000000"/>
              </a:solidFill>
            </a:endParaRPr>
          </a:p>
          <a:p>
            <a:pPr algn="l" defTabSz="407669">
              <a:tabLst>
                <a:tab pos="406400" algn="l"/>
              </a:tabLst>
              <a:defRPr b="0" sz="29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5" name="Coroutine"/>
          <p:cNvSpPr txBox="1"/>
          <p:nvPr>
            <p:ph type="title"/>
          </p:nvPr>
        </p:nvSpPr>
        <p:spPr>
          <a:prstGeom prst="rect">
            <a:avLst/>
          </a:prstGeom>
        </p:spPr>
        <p:txBody>
          <a:bodyPr/>
          <a:lstStyle/>
          <a:p>
            <a:pPr/>
            <a:r>
              <a:t>Coroutine</a:t>
            </a:r>
          </a:p>
        </p:txBody>
      </p:sp>
      <p:sp>
        <p:nvSpPr>
          <p:cNvPr id="135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57" name="ReturnObject4…"/>
          <p:cNvSpPr txBox="1"/>
          <p:nvPr/>
        </p:nvSpPr>
        <p:spPr>
          <a:xfrm>
            <a:off x="2799909" y="2736850"/>
            <a:ext cx="13831306" cy="753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2500">
                <a:solidFill>
                  <a:srgbClr val="3495AF"/>
                </a:solidFill>
                <a:latin typeface="Menlo Regular"/>
                <a:ea typeface="Menlo Regular"/>
                <a:cs typeface="Menlo Regular"/>
                <a:sym typeface="Menlo Regular"/>
              </a:defRPr>
            </a:pPr>
            <a:r>
              <a:t>ReturnObject4</a:t>
            </a:r>
            <a:endParaRPr sz="2700">
              <a:solidFill>
                <a:srgbClr val="000000"/>
              </a:solidFill>
            </a:endParaRPr>
          </a:p>
          <a:p>
            <a:pPr algn="l" defTabSz="407669">
              <a:tabLst>
                <a:tab pos="406400" algn="l"/>
              </a:tabLst>
              <a:defRPr b="0" sz="2500">
                <a:solidFill>
                  <a:srgbClr val="057CB0"/>
                </a:solidFill>
                <a:latin typeface="Menlo Regular"/>
                <a:ea typeface="Menlo Regular"/>
                <a:cs typeface="Menlo Regular"/>
                <a:sym typeface="Menlo Regular"/>
              </a:defRPr>
            </a:pPr>
            <a:r>
              <a:t>counter4</a:t>
            </a:r>
            <a:r>
              <a:rPr sz="2700">
                <a:solidFill>
                  <a:srgbClr val="000000"/>
                </a:solidFill>
              </a:rPr>
              <a:t>()</a:t>
            </a:r>
            <a:endParaRPr sz="2700">
              <a:solidFill>
                <a:srgbClr val="000000"/>
              </a:solidFill>
            </a:endParaRPr>
          </a:p>
          <a:p>
            <a:pPr algn="l" defTabSz="407669">
              <a:tabLst>
                <a:tab pos="406400" algn="l"/>
              </a:tabLst>
              <a:defRPr b="0" sz="2700">
                <a:latin typeface="Menlo Regular"/>
                <a:ea typeface="Menlo Regular"/>
                <a:cs typeface="Menlo Regular"/>
                <a:sym typeface="Menlo Regular"/>
              </a:defRPr>
            </a:pPr>
            <a:r>
              <a:t>{</a:t>
            </a:r>
          </a:p>
          <a:p>
            <a:pPr algn="l" defTabSz="407669">
              <a:tabLst>
                <a:tab pos="406400" algn="l"/>
              </a:tabLst>
              <a:defRPr b="0" sz="2500">
                <a:latin typeface="Menlo Regular"/>
                <a:ea typeface="Menlo Regular"/>
                <a:cs typeface="Menlo Regular"/>
                <a:sym typeface="Menlo Regular"/>
              </a:defRPr>
            </a:pPr>
            <a:r>
              <a:rPr sz="2700"/>
              <a:t>  </a:t>
            </a:r>
            <a:r>
              <a:rPr>
                <a:solidFill>
                  <a:srgbClr val="0433FF"/>
                </a:solidFill>
              </a:rPr>
              <a:t>for</a:t>
            </a:r>
            <a:r>
              <a:rPr sz="2700"/>
              <a:t> (</a:t>
            </a:r>
            <a:r>
              <a:rPr>
                <a:solidFill>
                  <a:srgbClr val="0433FF"/>
                </a:solidFill>
              </a:rPr>
              <a:t>unsigned</a:t>
            </a:r>
            <a:r>
              <a:rPr sz="2700"/>
              <a:t> i = </a:t>
            </a:r>
            <a:r>
              <a:t>0</a:t>
            </a:r>
            <a:r>
              <a:rPr sz="2700"/>
              <a:t>;; ++i)</a:t>
            </a:r>
            <a:endParaRPr sz="2700"/>
          </a:p>
          <a:p>
            <a:pPr algn="l" defTabSz="407669">
              <a:tabLst>
                <a:tab pos="406400" algn="l"/>
              </a:tabLst>
              <a:defRPr b="0" sz="2500">
                <a:solidFill>
                  <a:srgbClr val="008F00"/>
                </a:solidFill>
                <a:latin typeface="Menlo Regular"/>
                <a:ea typeface="Menlo Regular"/>
                <a:cs typeface="Menlo Regular"/>
                <a:sym typeface="Menlo Regular"/>
              </a:defRPr>
            </a:pPr>
            <a:r>
              <a:rPr sz="2700">
                <a:solidFill>
                  <a:srgbClr val="000000"/>
                </a:solidFill>
              </a:rPr>
              <a:t>    co_yield i;       </a:t>
            </a:r>
            <a:r>
              <a:t>// co yield i =&gt; co_await promise.yield_value(i)</a:t>
            </a:r>
            <a:endParaRPr sz="2700">
              <a:solidFill>
                <a:srgbClr val="000000"/>
              </a:solidFill>
            </a:endParaRPr>
          </a:p>
          <a:p>
            <a:pPr algn="l" defTabSz="407669">
              <a:tabLst>
                <a:tab pos="406400" algn="l"/>
              </a:tabLst>
              <a:defRPr b="0" sz="2700">
                <a:latin typeface="Menlo Regular"/>
                <a:ea typeface="Menlo Regular"/>
                <a:cs typeface="Menlo Regular"/>
                <a:sym typeface="Menlo Regular"/>
              </a:defRPr>
            </a:pPr>
            <a:r>
              <a:t>}</a:t>
            </a:r>
          </a:p>
          <a:p>
            <a:pPr algn="l" defTabSz="407669">
              <a:tabLst>
                <a:tab pos="406400" algn="l"/>
              </a:tabLst>
              <a:defRPr b="0" sz="2700">
                <a:latin typeface="Menlo Regular"/>
                <a:ea typeface="Menlo Regular"/>
                <a:cs typeface="Menlo Regular"/>
                <a:sym typeface="Menlo Regular"/>
              </a:defRPr>
            </a:pPr>
          </a:p>
          <a:p>
            <a:pPr algn="l" defTabSz="407669">
              <a:tabLst>
                <a:tab pos="406400" algn="l"/>
              </a:tabLst>
              <a:defRPr b="0" sz="2500">
                <a:solidFill>
                  <a:srgbClr val="0433FF"/>
                </a:solidFill>
                <a:latin typeface="Menlo Regular"/>
                <a:ea typeface="Menlo Regular"/>
                <a:cs typeface="Menlo Regular"/>
                <a:sym typeface="Menlo Regular"/>
              </a:defRPr>
            </a:pPr>
            <a:r>
              <a:t>void</a:t>
            </a:r>
            <a:endParaRPr sz="2700">
              <a:solidFill>
                <a:srgbClr val="000000"/>
              </a:solidFill>
            </a:endParaRPr>
          </a:p>
          <a:p>
            <a:pPr algn="l" defTabSz="407669">
              <a:tabLst>
                <a:tab pos="406400" algn="l"/>
              </a:tabLst>
              <a:defRPr b="0" sz="2500">
                <a:solidFill>
                  <a:srgbClr val="057CB0"/>
                </a:solidFill>
                <a:latin typeface="Menlo Regular"/>
                <a:ea typeface="Menlo Regular"/>
                <a:cs typeface="Menlo Regular"/>
                <a:sym typeface="Menlo Regular"/>
              </a:defRPr>
            </a:pPr>
            <a:r>
              <a:t>Coroutine_co_yeild</a:t>
            </a:r>
            <a:r>
              <a:rPr sz="2700">
                <a:solidFill>
                  <a:srgbClr val="000000"/>
                </a:solidFill>
              </a:rPr>
              <a:t>()</a:t>
            </a:r>
            <a:endParaRPr sz="2700">
              <a:solidFill>
                <a:srgbClr val="000000"/>
              </a:solidFill>
            </a:endParaRPr>
          </a:p>
          <a:p>
            <a:pPr algn="l" defTabSz="407669">
              <a:tabLst>
                <a:tab pos="406400" algn="l"/>
              </a:tabLst>
              <a:defRPr b="0" sz="2700">
                <a:latin typeface="Menlo Regular"/>
                <a:ea typeface="Menlo Regular"/>
                <a:cs typeface="Menlo Regular"/>
                <a:sym typeface="Menlo Regular"/>
              </a:defRPr>
            </a:pPr>
            <a:r>
              <a:t>{</a:t>
            </a:r>
          </a:p>
          <a:p>
            <a:pPr algn="l" defTabSz="407669">
              <a:tabLst>
                <a:tab pos="406400" algn="l"/>
              </a:tabLst>
              <a:defRPr b="0" sz="2500">
                <a:solidFill>
                  <a:srgbClr val="3495AF"/>
                </a:solidFill>
                <a:latin typeface="Menlo Regular"/>
                <a:ea typeface="Menlo Regular"/>
                <a:cs typeface="Menlo Regular"/>
                <a:sym typeface="Menlo Regular"/>
              </a:defRPr>
            </a:pPr>
            <a:r>
              <a:rPr sz="2700">
                <a:solidFill>
                  <a:srgbClr val="000000"/>
                </a:solidFill>
              </a:rPr>
              <a:t>  </a:t>
            </a:r>
            <a:r>
              <a:rPr>
                <a:solidFill>
                  <a:srgbClr val="0433FF"/>
                </a:solidFill>
              </a:rPr>
              <a:t>auto</a:t>
            </a:r>
            <a:r>
              <a:rPr sz="2700">
                <a:solidFill>
                  <a:srgbClr val="000000"/>
                </a:solidFill>
              </a:rPr>
              <a:t> h = </a:t>
            </a:r>
            <a:r>
              <a:t>counter4</a:t>
            </a:r>
            <a:r>
              <a:rPr sz="2700">
                <a:solidFill>
                  <a:srgbClr val="000000"/>
                </a:solidFill>
              </a:rPr>
              <a:t>().</a:t>
            </a:r>
            <a:r>
              <a:t>h_</a:t>
            </a:r>
            <a:r>
              <a:rPr sz="2700">
                <a:solidFill>
                  <a:srgbClr val="000000"/>
                </a:solidFill>
              </a:rPr>
              <a:t>;</a:t>
            </a:r>
            <a:endParaRPr sz="2700">
              <a:solidFill>
                <a:srgbClr val="000000"/>
              </a:solidFill>
            </a:endParaRPr>
          </a:p>
          <a:p>
            <a:pPr algn="l" defTabSz="407669">
              <a:tabLst>
                <a:tab pos="406400" algn="l"/>
              </a:tabLst>
              <a:defRPr b="0" sz="2700">
                <a:latin typeface="Menlo Regular"/>
                <a:ea typeface="Menlo Regular"/>
                <a:cs typeface="Menlo Regular"/>
                <a:sym typeface="Menlo Regular"/>
              </a:defRPr>
            </a:pPr>
            <a:r>
              <a:t>  </a:t>
            </a:r>
            <a:r>
              <a:rPr sz="2500">
                <a:solidFill>
                  <a:srgbClr val="0433FF"/>
                </a:solidFill>
              </a:rPr>
              <a:t>auto</a:t>
            </a:r>
            <a:r>
              <a:t> &amp;promise = h.</a:t>
            </a:r>
            <a:r>
              <a:rPr sz="2500">
                <a:solidFill>
                  <a:srgbClr val="3495AF"/>
                </a:solidFill>
              </a:rPr>
              <a:t>promise</a:t>
            </a:r>
            <a:r>
              <a:t>();</a:t>
            </a:r>
          </a:p>
          <a:p>
            <a:pPr algn="l" defTabSz="407669">
              <a:tabLst>
                <a:tab pos="406400" algn="l"/>
              </a:tabLst>
              <a:defRPr b="0" sz="2700">
                <a:latin typeface="Menlo Regular"/>
                <a:ea typeface="Menlo Regular"/>
                <a:cs typeface="Menlo Regular"/>
                <a:sym typeface="Menlo Regular"/>
              </a:defRPr>
            </a:pPr>
            <a:r>
              <a:t>    </a:t>
            </a:r>
          </a:p>
          <a:p>
            <a:pPr algn="l" defTabSz="407669">
              <a:tabLst>
                <a:tab pos="406400" algn="l"/>
              </a:tabLst>
              <a:defRPr b="0" sz="2700">
                <a:latin typeface="Menlo Regular"/>
                <a:ea typeface="Menlo Regular"/>
                <a:cs typeface="Menlo Regular"/>
                <a:sym typeface="Menlo Regular"/>
              </a:defRPr>
            </a:pPr>
            <a:r>
              <a:t>  </a:t>
            </a:r>
            <a:r>
              <a:rPr sz="2500">
                <a:solidFill>
                  <a:srgbClr val="0433FF"/>
                </a:solidFill>
              </a:rPr>
              <a:t>for</a:t>
            </a:r>
            <a:r>
              <a:t> (</a:t>
            </a:r>
            <a:r>
              <a:rPr sz="2500">
                <a:solidFill>
                  <a:srgbClr val="0433FF"/>
                </a:solidFill>
              </a:rPr>
              <a:t>int</a:t>
            </a:r>
            <a:r>
              <a:t> i = </a:t>
            </a:r>
            <a:r>
              <a:rPr sz="2500"/>
              <a:t>0</a:t>
            </a:r>
            <a:r>
              <a:t>; i &lt; </a:t>
            </a:r>
            <a:r>
              <a:rPr sz="2500"/>
              <a:t>3</a:t>
            </a:r>
            <a:r>
              <a:t>; ++i) {</a:t>
            </a:r>
          </a:p>
          <a:p>
            <a:pPr algn="l" defTabSz="407669">
              <a:tabLst>
                <a:tab pos="406400" algn="l"/>
              </a:tabLst>
              <a:defRPr b="0" sz="2500">
                <a:solidFill>
                  <a:srgbClr val="B4261A"/>
                </a:solidFill>
                <a:latin typeface="Menlo Regular"/>
                <a:ea typeface="Menlo Regular"/>
                <a:cs typeface="Menlo Regular"/>
                <a:sym typeface="Menlo Regular"/>
              </a:defRPr>
            </a:pPr>
            <a:r>
              <a:rPr sz="2700">
                <a:solidFill>
                  <a:srgbClr val="000000"/>
                </a:solidFill>
              </a:rPr>
              <a:t>    </a:t>
            </a:r>
            <a:r>
              <a:rPr>
                <a:solidFill>
                  <a:srgbClr val="3495AF"/>
                </a:solidFill>
              </a:rPr>
              <a:t>std</a:t>
            </a:r>
            <a:r>
              <a:rPr sz="2700">
                <a:solidFill>
                  <a:srgbClr val="000000"/>
                </a:solidFill>
              </a:rPr>
              <a:t>::</a:t>
            </a:r>
            <a:r>
              <a:rPr>
                <a:solidFill>
                  <a:srgbClr val="3495AF"/>
                </a:solidFill>
              </a:rPr>
              <a:t>cout</a:t>
            </a:r>
            <a:r>
              <a:rPr sz="2700">
                <a:solidFill>
                  <a:srgbClr val="000000"/>
                </a:solidFill>
              </a:rPr>
              <a:t> &lt;&lt; </a:t>
            </a:r>
            <a:r>
              <a:t>"counter4: "</a:t>
            </a:r>
            <a:r>
              <a:rPr sz="2700">
                <a:solidFill>
                  <a:srgbClr val="000000"/>
                </a:solidFill>
              </a:rPr>
              <a:t> &lt;&lt; promise.</a:t>
            </a:r>
            <a:r>
              <a:rPr>
                <a:solidFill>
                  <a:srgbClr val="3495AF"/>
                </a:solidFill>
              </a:rPr>
              <a:t>value_</a:t>
            </a:r>
            <a:r>
              <a:rPr sz="2700">
                <a:solidFill>
                  <a:srgbClr val="000000"/>
                </a:solidFill>
              </a:rPr>
              <a:t> &lt;&lt; </a:t>
            </a:r>
            <a:r>
              <a:rPr>
                <a:solidFill>
                  <a:srgbClr val="3495AF"/>
                </a:solidFill>
              </a:rPr>
              <a:t>std</a:t>
            </a:r>
            <a:r>
              <a:rPr sz="2700">
                <a:solidFill>
                  <a:srgbClr val="000000"/>
                </a:solidFill>
              </a:rPr>
              <a:t>::</a:t>
            </a:r>
            <a:r>
              <a:rPr>
                <a:solidFill>
                  <a:srgbClr val="3495AF"/>
                </a:solidFill>
              </a:rPr>
              <a:t>endl</a:t>
            </a:r>
            <a:r>
              <a:rPr sz="2700">
                <a:solidFill>
                  <a:srgbClr val="000000"/>
                </a:solidFill>
              </a:rPr>
              <a:t>;</a:t>
            </a:r>
            <a:endParaRPr sz="2700">
              <a:solidFill>
                <a:srgbClr val="000000"/>
              </a:solidFill>
            </a:endParaRPr>
          </a:p>
          <a:p>
            <a:pPr algn="l" defTabSz="407669">
              <a:tabLst>
                <a:tab pos="406400" algn="l"/>
              </a:tabLst>
              <a:defRPr b="0" sz="2700">
                <a:latin typeface="Menlo Regular"/>
                <a:ea typeface="Menlo Regular"/>
                <a:cs typeface="Menlo Regular"/>
                <a:sym typeface="Menlo Regular"/>
              </a:defRPr>
            </a:pPr>
            <a:r>
              <a:t>    h();</a:t>
            </a:r>
          </a:p>
          <a:p>
            <a:pPr algn="l" defTabSz="407669">
              <a:tabLst>
                <a:tab pos="406400" algn="l"/>
              </a:tabLst>
              <a:defRPr b="0" sz="2700">
                <a:latin typeface="Menlo Regular"/>
                <a:ea typeface="Menlo Regular"/>
                <a:cs typeface="Menlo Regular"/>
                <a:sym typeface="Menlo Regular"/>
              </a:defRPr>
            </a:pPr>
            <a:r>
              <a:t>  }</a:t>
            </a:r>
          </a:p>
          <a:p>
            <a:pPr algn="l" defTabSz="407669">
              <a:tabLst>
                <a:tab pos="406400" algn="l"/>
              </a:tabLst>
              <a:defRPr b="0" sz="2500">
                <a:solidFill>
                  <a:srgbClr val="3495AF"/>
                </a:solidFill>
                <a:latin typeface="Menlo Regular"/>
                <a:ea typeface="Menlo Regular"/>
                <a:cs typeface="Menlo Regular"/>
                <a:sym typeface="Menlo Regular"/>
              </a:defRPr>
            </a:pPr>
            <a:r>
              <a:rPr sz="2700">
                <a:solidFill>
                  <a:srgbClr val="000000"/>
                </a:solidFill>
              </a:rPr>
              <a:t>  h.</a:t>
            </a:r>
            <a:r>
              <a:t>destroy</a:t>
            </a:r>
            <a:r>
              <a:rPr sz="2700">
                <a:solidFill>
                  <a:srgbClr val="000000"/>
                </a:solidFill>
              </a:rPr>
              <a:t>();</a:t>
            </a:r>
            <a:endParaRPr sz="2700">
              <a:solidFill>
                <a:srgbClr val="000000"/>
              </a:solidFill>
            </a:endParaRPr>
          </a:p>
          <a:p>
            <a:pPr algn="l" defTabSz="407669">
              <a:tabLst>
                <a:tab pos="406400" algn="l"/>
              </a:tabLst>
              <a:defRPr b="0" sz="27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9" name="Coroutine"/>
          <p:cNvSpPr txBox="1"/>
          <p:nvPr>
            <p:ph type="title"/>
          </p:nvPr>
        </p:nvSpPr>
        <p:spPr>
          <a:prstGeom prst="rect">
            <a:avLst/>
          </a:prstGeom>
        </p:spPr>
        <p:txBody>
          <a:bodyPr/>
          <a:lstStyle/>
          <a:p>
            <a:pPr/>
            <a:r>
              <a:t>Coroutine</a:t>
            </a:r>
          </a:p>
        </p:txBody>
      </p:sp>
      <p:sp>
        <p:nvSpPr>
          <p:cNvPr id="136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2" name="Coroutine"/>
          <p:cNvSpPr txBox="1"/>
          <p:nvPr>
            <p:ph type="title"/>
          </p:nvPr>
        </p:nvSpPr>
        <p:spPr>
          <a:prstGeom prst="rect">
            <a:avLst/>
          </a:prstGeom>
        </p:spPr>
        <p:txBody>
          <a:bodyPr/>
          <a:lstStyle/>
          <a:p>
            <a:pPr/>
            <a:r>
              <a:t>Coroutine</a:t>
            </a:r>
          </a:p>
        </p:txBody>
      </p:sp>
      <p:sp>
        <p:nvSpPr>
          <p:cNvPr id="136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64" name="//  ************************* Phase IV co_return_Operator *************************…"/>
          <p:cNvSpPr txBox="1"/>
          <p:nvPr/>
        </p:nvSpPr>
        <p:spPr>
          <a:xfrm>
            <a:off x="2779251" y="2290232"/>
            <a:ext cx="15880446" cy="998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2400">
                <a:solidFill>
                  <a:srgbClr val="008F00"/>
                </a:solidFill>
                <a:latin typeface="Menlo Regular"/>
                <a:ea typeface="Menlo Regular"/>
                <a:cs typeface="Menlo Regular"/>
                <a:sym typeface="Menlo Regular"/>
              </a:defRPr>
            </a:pPr>
            <a:r>
              <a:t>//  ************************* Phase IV co_return_Operator *************************</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p>
          <a:p>
            <a:pPr algn="l" defTabSz="407669">
              <a:tabLst>
                <a:tab pos="406400" algn="l"/>
              </a:tabLst>
              <a:defRPr b="0" sz="2400">
                <a:solidFill>
                  <a:srgbClr val="02638C"/>
                </a:solidFill>
                <a:latin typeface="Menlo Regular"/>
                <a:ea typeface="Menlo Regular"/>
                <a:cs typeface="Menlo Regular"/>
                <a:sym typeface="Menlo Regular"/>
              </a:defRPr>
            </a:pPr>
            <a:r>
              <a:rPr>
                <a:solidFill>
                  <a:srgbClr val="0433FF"/>
                </a:solidFill>
              </a:rPr>
              <a:t>struct</a:t>
            </a:r>
            <a:r>
              <a:rPr sz="2600">
                <a:solidFill>
                  <a:srgbClr val="000000"/>
                </a:solidFill>
              </a:rPr>
              <a:t> </a:t>
            </a:r>
            <a:r>
              <a:t>ReturnObject5</a:t>
            </a:r>
            <a:r>
              <a:rPr sz="2600">
                <a:solidFill>
                  <a:srgbClr val="000000"/>
                </a:solidFill>
              </a:rPr>
              <a:t> {</a:t>
            </a:r>
            <a:endParaRPr sz="2600">
              <a:solidFill>
                <a:srgbClr val="000000"/>
              </a:solidFill>
            </a:endParaRPr>
          </a:p>
          <a:p>
            <a:pPr algn="l" defTabSz="407669">
              <a:tabLst>
                <a:tab pos="406400" algn="l"/>
              </a:tabLst>
              <a:defRPr b="0" sz="2400">
                <a:solidFill>
                  <a:srgbClr val="02638C"/>
                </a:solidFill>
                <a:latin typeface="Menlo Regular"/>
                <a:ea typeface="Menlo Regular"/>
                <a:cs typeface="Menlo Regular"/>
                <a:sym typeface="Menlo Regular"/>
              </a:defRPr>
            </a:pPr>
            <a:r>
              <a:rPr sz="2600">
                <a:solidFill>
                  <a:srgbClr val="000000"/>
                </a:solidFill>
              </a:rPr>
              <a:t>  </a:t>
            </a:r>
            <a:r>
              <a:rPr>
                <a:solidFill>
                  <a:srgbClr val="0433FF"/>
                </a:solidFill>
              </a:rPr>
              <a:t>struct</a:t>
            </a:r>
            <a:r>
              <a:rPr sz="2600">
                <a:solidFill>
                  <a:srgbClr val="000000"/>
                </a:solidFill>
              </a:rPr>
              <a:t> </a:t>
            </a:r>
            <a:r>
              <a:t>promise_type</a:t>
            </a:r>
            <a:r>
              <a:rPr sz="2600">
                <a:solidFill>
                  <a:srgbClr val="000000"/>
                </a:solidFill>
              </a:rPr>
              <a:t> {</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r>
              <a:t>    </a:t>
            </a:r>
            <a:r>
              <a:rPr sz="2400">
                <a:solidFill>
                  <a:srgbClr val="0433FF"/>
                </a:solidFill>
              </a:rPr>
              <a:t>unsigned</a:t>
            </a:r>
            <a:r>
              <a:t> value_;</a:t>
            </a:r>
          </a:p>
          <a:p>
            <a:pPr algn="l" defTabSz="407669">
              <a:tabLst>
                <a:tab pos="406400" algn="l"/>
              </a:tabLst>
              <a:defRPr b="0" sz="2600">
                <a:latin typeface="Menlo Regular"/>
                <a:ea typeface="Menlo Regular"/>
                <a:cs typeface="Menlo Regular"/>
                <a:sym typeface="Menlo Regular"/>
              </a:defRPr>
            </a:pPr>
          </a:p>
          <a:p>
            <a:pPr algn="l" defTabSz="407669">
              <a:tabLst>
                <a:tab pos="406400" algn="l"/>
              </a:tabLst>
              <a:defRPr b="0" sz="2400">
                <a:solidFill>
                  <a:srgbClr val="057CB0"/>
                </a:solidFill>
                <a:latin typeface="Menlo Regular"/>
                <a:ea typeface="Menlo Regular"/>
                <a:cs typeface="Menlo Regular"/>
                <a:sym typeface="Menlo Regular"/>
              </a:defRPr>
            </a:pPr>
            <a:r>
              <a:rPr sz="2600">
                <a:solidFill>
                  <a:srgbClr val="000000"/>
                </a:solidFill>
              </a:rPr>
              <a:t>    ~</a:t>
            </a:r>
            <a:r>
              <a:t>promise_type</a:t>
            </a:r>
            <a:r>
              <a:rPr sz="2600">
                <a:solidFill>
                  <a:srgbClr val="000000"/>
                </a:solidFill>
              </a:rPr>
              <a:t>() {</a:t>
            </a:r>
            <a:endParaRPr sz="2600">
              <a:solidFill>
                <a:srgbClr val="000000"/>
              </a:solidFill>
            </a:endParaRPr>
          </a:p>
          <a:p>
            <a:pPr algn="l" defTabSz="407669">
              <a:tabLst>
                <a:tab pos="406400" algn="l"/>
              </a:tabLst>
              <a:defRPr b="0" sz="2400">
                <a:solidFill>
                  <a:srgbClr val="B4261A"/>
                </a:solidFill>
                <a:latin typeface="Menlo Regular"/>
                <a:ea typeface="Menlo Regular"/>
                <a:cs typeface="Menlo Regular"/>
                <a:sym typeface="Menlo Regular"/>
              </a:defRPr>
            </a:pPr>
            <a:r>
              <a:rPr sz="2600">
                <a:solidFill>
                  <a:srgbClr val="000000"/>
                </a:solidFill>
              </a:rPr>
              <a:t>      </a:t>
            </a:r>
            <a:r>
              <a:rPr>
                <a:solidFill>
                  <a:srgbClr val="3495AF"/>
                </a:solidFill>
              </a:rPr>
              <a:t>std</a:t>
            </a:r>
            <a:r>
              <a:rPr sz="2600">
                <a:solidFill>
                  <a:srgbClr val="000000"/>
                </a:solidFill>
              </a:rPr>
              <a:t>::</a:t>
            </a:r>
            <a:r>
              <a:rPr>
                <a:solidFill>
                  <a:srgbClr val="3495AF"/>
                </a:solidFill>
              </a:rPr>
              <a:t>cout</a:t>
            </a:r>
            <a:r>
              <a:rPr sz="2600">
                <a:solidFill>
                  <a:srgbClr val="000000"/>
                </a:solidFill>
              </a:rPr>
              <a:t> &lt;&lt; </a:t>
            </a:r>
            <a:r>
              <a:t>"promise_type destroyed"</a:t>
            </a:r>
            <a:r>
              <a:rPr sz="2600">
                <a:solidFill>
                  <a:srgbClr val="000000"/>
                </a:solidFill>
              </a:rPr>
              <a:t> &lt;&lt; </a:t>
            </a:r>
            <a:r>
              <a:rPr>
                <a:solidFill>
                  <a:srgbClr val="3495AF"/>
                </a:solidFill>
              </a:rPr>
              <a:t>std</a:t>
            </a:r>
            <a:r>
              <a:rPr sz="2600">
                <a:solidFill>
                  <a:srgbClr val="000000"/>
                </a:solidFill>
              </a:rPr>
              <a:t>::</a:t>
            </a:r>
            <a:r>
              <a:rPr>
                <a:solidFill>
                  <a:srgbClr val="3495AF"/>
                </a:solidFill>
              </a:rPr>
              <a:t>endl</a:t>
            </a:r>
            <a:r>
              <a:rPr sz="2600">
                <a:solidFill>
                  <a:srgbClr val="000000"/>
                </a:solidFill>
              </a:rPr>
              <a:t>;</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r>
              <a:t>    }</a:t>
            </a:r>
          </a:p>
          <a:p>
            <a:pPr algn="l" defTabSz="407669">
              <a:tabLst>
                <a:tab pos="406400" algn="l"/>
              </a:tabLst>
              <a:defRPr b="0" sz="2400">
                <a:solidFill>
                  <a:srgbClr val="057CB0"/>
                </a:solidFill>
                <a:latin typeface="Menlo Regular"/>
                <a:ea typeface="Menlo Regular"/>
                <a:cs typeface="Menlo Regular"/>
                <a:sym typeface="Menlo Regular"/>
              </a:defRPr>
            </a:pPr>
            <a:r>
              <a:rPr sz="2600">
                <a:solidFill>
                  <a:srgbClr val="000000"/>
                </a:solidFill>
              </a:rPr>
              <a:t>    </a:t>
            </a:r>
            <a:r>
              <a:rPr>
                <a:solidFill>
                  <a:srgbClr val="3495AF"/>
                </a:solidFill>
              </a:rPr>
              <a:t>ReturnObject5</a:t>
            </a:r>
            <a:r>
              <a:rPr sz="2600">
                <a:solidFill>
                  <a:srgbClr val="000000"/>
                </a:solidFill>
              </a:rPr>
              <a:t> </a:t>
            </a:r>
            <a:r>
              <a:t>get_return_object</a:t>
            </a:r>
            <a:r>
              <a:rPr sz="2600">
                <a:solidFill>
                  <a:srgbClr val="000000"/>
                </a:solidFill>
              </a:rPr>
              <a:t>() {</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r>
              <a:t>      </a:t>
            </a:r>
            <a:r>
              <a:rPr sz="2400">
                <a:solidFill>
                  <a:srgbClr val="0433FF"/>
                </a:solidFill>
              </a:rPr>
              <a:t>return</a:t>
            </a:r>
            <a:r>
              <a:t> {</a:t>
            </a:r>
          </a:p>
          <a:p>
            <a:pPr algn="l" defTabSz="407669">
              <a:tabLst>
                <a:tab pos="406400" algn="l"/>
              </a:tabLst>
              <a:defRPr b="0" sz="2400">
                <a:solidFill>
                  <a:srgbClr val="3495AF"/>
                </a:solidFill>
                <a:latin typeface="Menlo Regular"/>
                <a:ea typeface="Menlo Regular"/>
                <a:cs typeface="Menlo Regular"/>
                <a:sym typeface="Menlo Regular"/>
              </a:defRPr>
            </a:pPr>
            <a:r>
              <a:rPr sz="2600">
                <a:solidFill>
                  <a:srgbClr val="000000"/>
                </a:solidFill>
              </a:rPr>
              <a:t>        .</a:t>
            </a:r>
            <a:r>
              <a:t>h_</a:t>
            </a:r>
            <a:r>
              <a:rPr sz="2600">
                <a:solidFill>
                  <a:srgbClr val="000000"/>
                </a:solidFill>
              </a:rPr>
              <a:t> = </a:t>
            </a:r>
            <a:r>
              <a:t>std</a:t>
            </a:r>
            <a:r>
              <a:rPr sz="2600">
                <a:solidFill>
                  <a:srgbClr val="000000"/>
                </a:solidFill>
              </a:rPr>
              <a:t>::</a:t>
            </a:r>
            <a:r>
              <a:t>experimental</a:t>
            </a:r>
            <a:r>
              <a:rPr sz="2600">
                <a:solidFill>
                  <a:srgbClr val="000000"/>
                </a:solidFill>
              </a:rPr>
              <a:t>::</a:t>
            </a:r>
            <a:r>
              <a:t>coroutine_handle</a:t>
            </a:r>
            <a:r>
              <a:rPr sz="2600">
                <a:solidFill>
                  <a:srgbClr val="000000"/>
                </a:solidFill>
              </a:rPr>
              <a:t>&lt;</a:t>
            </a:r>
            <a:r>
              <a:t>promise_type</a:t>
            </a:r>
            <a:r>
              <a:rPr sz="2600">
                <a:solidFill>
                  <a:srgbClr val="000000"/>
                </a:solidFill>
              </a:rPr>
              <a:t>&gt;::</a:t>
            </a:r>
            <a:r>
              <a:t>from_promise</a:t>
            </a:r>
            <a:r>
              <a:rPr sz="2600">
                <a:solidFill>
                  <a:srgbClr val="000000"/>
                </a:solidFill>
              </a:rPr>
              <a:t>(*</a:t>
            </a:r>
            <a:r>
              <a:rPr>
                <a:solidFill>
                  <a:srgbClr val="0433FF"/>
                </a:solidFill>
              </a:rPr>
              <a:t>this</a:t>
            </a:r>
            <a:r>
              <a:rPr sz="2600">
                <a:solidFill>
                  <a:srgbClr val="000000"/>
                </a:solidFill>
              </a:rPr>
              <a:t>)</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r>
              <a:t>      };</a:t>
            </a:r>
          </a:p>
          <a:p>
            <a:pPr algn="l" defTabSz="407669">
              <a:tabLst>
                <a:tab pos="406400" algn="l"/>
              </a:tabLst>
              <a:defRPr b="0" sz="2600">
                <a:latin typeface="Menlo Regular"/>
                <a:ea typeface="Menlo Regular"/>
                <a:cs typeface="Menlo Regular"/>
                <a:sym typeface="Menlo Regular"/>
              </a:defRPr>
            </a:pPr>
            <a:r>
              <a:t>    }</a:t>
            </a:r>
          </a:p>
          <a:p>
            <a:pPr algn="l" defTabSz="407669">
              <a:tabLst>
                <a:tab pos="406400" algn="l"/>
              </a:tabLst>
              <a:defRPr b="0" sz="2400">
                <a:solidFill>
                  <a:srgbClr val="057CB0"/>
                </a:solidFill>
                <a:latin typeface="Menlo Regular"/>
                <a:ea typeface="Menlo Regular"/>
                <a:cs typeface="Menlo Regular"/>
                <a:sym typeface="Menlo Regular"/>
              </a:defRPr>
            </a:pPr>
            <a:r>
              <a:rPr sz="2600">
                <a:solidFill>
                  <a:srgbClr val="000000"/>
                </a:solidFill>
              </a:rPr>
              <a:t>    </a:t>
            </a:r>
            <a:r>
              <a:rPr>
                <a:solidFill>
                  <a:srgbClr val="3495AF"/>
                </a:solidFill>
              </a:rPr>
              <a:t>std</a:t>
            </a:r>
            <a:r>
              <a:rPr sz="2600">
                <a:solidFill>
                  <a:srgbClr val="000000"/>
                </a:solidFill>
              </a:rPr>
              <a:t>::</a:t>
            </a:r>
            <a:r>
              <a:rPr>
                <a:solidFill>
                  <a:srgbClr val="3495AF"/>
                </a:solidFill>
              </a:rPr>
              <a:t>experimental</a:t>
            </a:r>
            <a:r>
              <a:rPr sz="2600">
                <a:solidFill>
                  <a:srgbClr val="000000"/>
                </a:solidFill>
              </a:rPr>
              <a:t>::</a:t>
            </a:r>
            <a:r>
              <a:rPr>
                <a:solidFill>
                  <a:srgbClr val="3495AF"/>
                </a:solidFill>
              </a:rPr>
              <a:t>suspend_never</a:t>
            </a:r>
            <a:r>
              <a:rPr sz="2600">
                <a:solidFill>
                  <a:srgbClr val="000000"/>
                </a:solidFill>
              </a:rPr>
              <a:t> </a:t>
            </a:r>
            <a:r>
              <a:t>initial_suspend</a:t>
            </a:r>
            <a:r>
              <a:rPr sz="2600">
                <a:solidFill>
                  <a:srgbClr val="000000"/>
                </a:solidFill>
              </a:rPr>
              <a:t>() { </a:t>
            </a:r>
            <a:r>
              <a:rPr>
                <a:solidFill>
                  <a:srgbClr val="0433FF"/>
                </a:solidFill>
              </a:rPr>
              <a:t>return</a:t>
            </a:r>
            <a:r>
              <a:rPr sz="2600">
                <a:solidFill>
                  <a:srgbClr val="000000"/>
                </a:solidFill>
              </a:rPr>
              <a:t> {}; }</a:t>
            </a:r>
            <a:endParaRPr sz="2600">
              <a:solidFill>
                <a:srgbClr val="000000"/>
              </a:solidFill>
            </a:endParaRPr>
          </a:p>
          <a:p>
            <a:pPr algn="l" defTabSz="407669">
              <a:tabLst>
                <a:tab pos="406400" algn="l"/>
              </a:tabLst>
              <a:defRPr b="0" sz="2400">
                <a:solidFill>
                  <a:srgbClr val="3495AF"/>
                </a:solidFill>
                <a:latin typeface="Menlo Regular"/>
                <a:ea typeface="Menlo Regular"/>
                <a:cs typeface="Menlo Regular"/>
                <a:sym typeface="Menlo Regular"/>
              </a:defRPr>
            </a:pPr>
            <a:r>
              <a:rPr sz="2600">
                <a:solidFill>
                  <a:srgbClr val="000000"/>
                </a:solidFill>
              </a:rPr>
              <a:t>    </a:t>
            </a:r>
            <a:r>
              <a:t>std</a:t>
            </a:r>
            <a:r>
              <a:rPr sz="2600">
                <a:solidFill>
                  <a:srgbClr val="000000"/>
                </a:solidFill>
              </a:rPr>
              <a:t>::</a:t>
            </a:r>
            <a:r>
              <a:t>experimental</a:t>
            </a:r>
            <a:r>
              <a:rPr sz="2600">
                <a:solidFill>
                  <a:srgbClr val="000000"/>
                </a:solidFill>
              </a:rPr>
              <a:t>::</a:t>
            </a:r>
            <a:r>
              <a:t>suspend_always</a:t>
            </a:r>
            <a:r>
              <a:rPr sz="2600">
                <a:solidFill>
                  <a:srgbClr val="000000"/>
                </a:solidFill>
              </a:rPr>
              <a:t> </a:t>
            </a:r>
            <a:r>
              <a:rPr>
                <a:solidFill>
                  <a:srgbClr val="057CB0"/>
                </a:solidFill>
              </a:rPr>
              <a:t>final_suspend</a:t>
            </a:r>
            <a:r>
              <a:rPr sz="2600">
                <a:solidFill>
                  <a:srgbClr val="000000"/>
                </a:solidFill>
              </a:rPr>
              <a:t>() </a:t>
            </a:r>
            <a:r>
              <a:rPr>
                <a:solidFill>
                  <a:srgbClr val="0433FF"/>
                </a:solidFill>
              </a:rPr>
              <a:t>noexcept</a:t>
            </a:r>
            <a:r>
              <a:rPr sz="2600">
                <a:solidFill>
                  <a:srgbClr val="000000"/>
                </a:solidFill>
              </a:rPr>
              <a:t> { </a:t>
            </a:r>
            <a:r>
              <a:rPr>
                <a:solidFill>
                  <a:srgbClr val="0433FF"/>
                </a:solidFill>
              </a:rPr>
              <a:t>return</a:t>
            </a:r>
            <a:r>
              <a:rPr sz="2600">
                <a:solidFill>
                  <a:srgbClr val="000000"/>
                </a:solidFill>
              </a:rPr>
              <a:t> {}; }</a:t>
            </a:r>
            <a:endParaRPr sz="2600">
              <a:solidFill>
                <a:srgbClr val="000000"/>
              </a:solidFill>
            </a:endParaRPr>
          </a:p>
          <a:p>
            <a:pPr algn="l" defTabSz="407669">
              <a:tabLst>
                <a:tab pos="406400" algn="l"/>
              </a:tabLst>
              <a:defRPr b="0" sz="2400">
                <a:solidFill>
                  <a:srgbClr val="057CB0"/>
                </a:solidFill>
                <a:latin typeface="Menlo Regular"/>
                <a:ea typeface="Menlo Regular"/>
                <a:cs typeface="Menlo Regular"/>
                <a:sym typeface="Menlo Regular"/>
              </a:defRPr>
            </a:pPr>
            <a:r>
              <a:rPr sz="2600">
                <a:solidFill>
                  <a:srgbClr val="000000"/>
                </a:solidFill>
              </a:rPr>
              <a:t>    </a:t>
            </a:r>
            <a:r>
              <a:rPr>
                <a:solidFill>
                  <a:srgbClr val="0433FF"/>
                </a:solidFill>
              </a:rPr>
              <a:t>void</a:t>
            </a:r>
            <a:r>
              <a:rPr sz="2600">
                <a:solidFill>
                  <a:srgbClr val="000000"/>
                </a:solidFill>
              </a:rPr>
              <a:t> </a:t>
            </a:r>
            <a:r>
              <a:t>unhandled_exception</a:t>
            </a:r>
            <a:r>
              <a:rPr sz="2600">
                <a:solidFill>
                  <a:srgbClr val="000000"/>
                </a:solidFill>
              </a:rPr>
              <a:t>() {}</a:t>
            </a:r>
            <a:endParaRPr sz="2600">
              <a:solidFill>
                <a:srgbClr val="000000"/>
              </a:solidFill>
            </a:endParaRPr>
          </a:p>
          <a:p>
            <a:pPr algn="l" defTabSz="407669">
              <a:tabLst>
                <a:tab pos="406400" algn="l"/>
              </a:tabLst>
              <a:defRPr b="0" sz="2400">
                <a:solidFill>
                  <a:srgbClr val="3495AF"/>
                </a:solidFill>
                <a:latin typeface="Menlo Regular"/>
                <a:ea typeface="Menlo Regular"/>
                <a:cs typeface="Menlo Regular"/>
                <a:sym typeface="Menlo Regular"/>
              </a:defRPr>
            </a:pPr>
            <a:r>
              <a:rPr sz="2600">
                <a:solidFill>
                  <a:srgbClr val="000000"/>
                </a:solidFill>
              </a:rPr>
              <a:t>    </a:t>
            </a:r>
            <a:r>
              <a:t>std</a:t>
            </a:r>
            <a:r>
              <a:rPr sz="2600">
                <a:solidFill>
                  <a:srgbClr val="000000"/>
                </a:solidFill>
              </a:rPr>
              <a:t>::</a:t>
            </a:r>
            <a:r>
              <a:t>experimental</a:t>
            </a:r>
            <a:r>
              <a:rPr sz="2600">
                <a:solidFill>
                  <a:srgbClr val="000000"/>
                </a:solidFill>
              </a:rPr>
              <a:t>::</a:t>
            </a:r>
            <a:r>
              <a:t>suspend_always</a:t>
            </a:r>
            <a:r>
              <a:rPr sz="2600">
                <a:solidFill>
                  <a:srgbClr val="000000"/>
                </a:solidFill>
              </a:rPr>
              <a:t> </a:t>
            </a:r>
            <a:r>
              <a:rPr>
                <a:solidFill>
                  <a:srgbClr val="057CB0"/>
                </a:solidFill>
              </a:rPr>
              <a:t>yield_value</a:t>
            </a:r>
            <a:r>
              <a:rPr sz="2600">
                <a:solidFill>
                  <a:srgbClr val="000000"/>
                </a:solidFill>
              </a:rPr>
              <a:t>(</a:t>
            </a:r>
            <a:r>
              <a:rPr>
                <a:solidFill>
                  <a:srgbClr val="0433FF"/>
                </a:solidFill>
              </a:rPr>
              <a:t>unsigned</a:t>
            </a:r>
            <a:r>
              <a:rPr sz="2600">
                <a:solidFill>
                  <a:srgbClr val="000000"/>
                </a:solidFill>
              </a:rPr>
              <a:t> value) {</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r>
              <a:t>      </a:t>
            </a:r>
            <a:r>
              <a:rPr sz="2400">
                <a:solidFill>
                  <a:srgbClr val="3495AF"/>
                </a:solidFill>
              </a:rPr>
              <a:t>value_</a:t>
            </a:r>
            <a:r>
              <a:t> = value;</a:t>
            </a:r>
          </a:p>
          <a:p>
            <a:pPr algn="l" defTabSz="407669">
              <a:tabLst>
                <a:tab pos="406400" algn="l"/>
              </a:tabLst>
              <a:defRPr b="0" sz="2600">
                <a:latin typeface="Menlo Regular"/>
                <a:ea typeface="Menlo Regular"/>
                <a:cs typeface="Menlo Regular"/>
                <a:sym typeface="Menlo Regular"/>
              </a:defRPr>
            </a:pPr>
            <a:r>
              <a:t>      </a:t>
            </a:r>
            <a:r>
              <a:rPr sz="2400">
                <a:solidFill>
                  <a:srgbClr val="0433FF"/>
                </a:solidFill>
              </a:rPr>
              <a:t>return</a:t>
            </a:r>
            <a:r>
              <a:t> {};</a:t>
            </a:r>
          </a:p>
          <a:p>
            <a:pPr algn="l" defTabSz="407669">
              <a:tabLst>
                <a:tab pos="406400" algn="l"/>
              </a:tabLst>
              <a:defRPr b="0" sz="2600">
                <a:latin typeface="Menlo Regular"/>
                <a:ea typeface="Menlo Regular"/>
                <a:cs typeface="Menlo Regular"/>
                <a:sym typeface="Menlo Regular"/>
              </a:defRPr>
            </a:pPr>
            <a:r>
              <a:t>    }</a:t>
            </a:r>
          </a:p>
          <a:p>
            <a:pPr algn="l" defTabSz="407669">
              <a:tabLst>
                <a:tab pos="406400" algn="l"/>
              </a:tabLst>
              <a:defRPr b="0" sz="2400">
                <a:solidFill>
                  <a:srgbClr val="057CB0"/>
                </a:solidFill>
                <a:latin typeface="Menlo Regular"/>
                <a:ea typeface="Menlo Regular"/>
                <a:cs typeface="Menlo Regular"/>
                <a:sym typeface="Menlo Regular"/>
              </a:defRPr>
            </a:pPr>
            <a:r>
              <a:rPr sz="2600">
                <a:solidFill>
                  <a:srgbClr val="000000"/>
                </a:solidFill>
              </a:rPr>
              <a:t>    </a:t>
            </a:r>
            <a:r>
              <a:rPr>
                <a:solidFill>
                  <a:srgbClr val="0433FF"/>
                </a:solidFill>
              </a:rPr>
              <a:t>void</a:t>
            </a:r>
            <a:r>
              <a:rPr sz="2600">
                <a:solidFill>
                  <a:srgbClr val="000000"/>
                </a:solidFill>
              </a:rPr>
              <a:t> </a:t>
            </a:r>
            <a:r>
              <a:t>return_void</a:t>
            </a:r>
            <a:r>
              <a:rPr sz="2600">
                <a:solidFill>
                  <a:srgbClr val="000000"/>
                </a:solidFill>
              </a:rPr>
              <a:t>() {}</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r>
              <a:t>  };</a:t>
            </a:r>
          </a:p>
          <a:p>
            <a:pPr algn="l" defTabSz="407669">
              <a:tabLst>
                <a:tab pos="406400" algn="l"/>
              </a:tabLst>
              <a:defRPr b="0" sz="2600">
                <a:latin typeface="Menlo Regular"/>
                <a:ea typeface="Menlo Regular"/>
                <a:cs typeface="Menlo Regular"/>
                <a:sym typeface="Menlo Regular"/>
              </a:defRPr>
            </a:pPr>
          </a:p>
          <a:p>
            <a:pPr algn="l" defTabSz="407669">
              <a:tabLst>
                <a:tab pos="406400" algn="l"/>
              </a:tabLst>
              <a:defRPr b="0" sz="2400">
                <a:solidFill>
                  <a:srgbClr val="3495AF"/>
                </a:solidFill>
                <a:latin typeface="Menlo Regular"/>
                <a:ea typeface="Menlo Regular"/>
                <a:cs typeface="Menlo Regular"/>
                <a:sym typeface="Menlo Regular"/>
              </a:defRPr>
            </a:pPr>
            <a:r>
              <a:rPr sz="2600">
                <a:solidFill>
                  <a:srgbClr val="000000"/>
                </a:solidFill>
              </a:rPr>
              <a:t>  </a:t>
            </a:r>
            <a:r>
              <a:t>std</a:t>
            </a:r>
            <a:r>
              <a:rPr sz="2600">
                <a:solidFill>
                  <a:srgbClr val="000000"/>
                </a:solidFill>
              </a:rPr>
              <a:t>::</a:t>
            </a:r>
            <a:r>
              <a:t>experimental</a:t>
            </a:r>
            <a:r>
              <a:rPr sz="2600">
                <a:solidFill>
                  <a:srgbClr val="000000"/>
                </a:solidFill>
              </a:rPr>
              <a:t>::</a:t>
            </a:r>
            <a:r>
              <a:t>coroutine_handle</a:t>
            </a:r>
            <a:r>
              <a:rPr sz="2600">
                <a:solidFill>
                  <a:srgbClr val="000000"/>
                </a:solidFill>
              </a:rPr>
              <a:t>&lt;</a:t>
            </a:r>
            <a:r>
              <a:t>promise_type</a:t>
            </a:r>
            <a:r>
              <a:rPr sz="2600">
                <a:solidFill>
                  <a:srgbClr val="000000"/>
                </a:solidFill>
              </a:rPr>
              <a:t>&gt; h_;</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6" name="Coroutine"/>
          <p:cNvSpPr txBox="1"/>
          <p:nvPr>
            <p:ph type="title"/>
          </p:nvPr>
        </p:nvSpPr>
        <p:spPr>
          <a:prstGeom prst="rect">
            <a:avLst/>
          </a:prstGeom>
        </p:spPr>
        <p:txBody>
          <a:bodyPr/>
          <a:lstStyle/>
          <a:p>
            <a:pPr/>
            <a:r>
              <a:t>Coroutine</a:t>
            </a:r>
          </a:p>
        </p:txBody>
      </p:sp>
      <p:sp>
        <p:nvSpPr>
          <p:cNvPr id="136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68" name="ReturnObject5…"/>
          <p:cNvSpPr txBox="1"/>
          <p:nvPr/>
        </p:nvSpPr>
        <p:spPr>
          <a:xfrm>
            <a:off x="3045241" y="2667000"/>
            <a:ext cx="18678898" cy="1016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a:solidFill>
                  <a:srgbClr val="3495AF"/>
                </a:solidFill>
                <a:latin typeface="Menlo Regular"/>
                <a:ea typeface="Menlo Regular"/>
                <a:cs typeface="Menlo Regular"/>
                <a:sym typeface="Menlo Regular"/>
              </a:defRPr>
            </a:pPr>
            <a:r>
              <a:t>ReturnObject5</a:t>
            </a:r>
            <a:endParaRPr sz="3200">
              <a:solidFill>
                <a:srgbClr val="000000"/>
              </a:solidFill>
            </a:endParaRPr>
          </a:p>
          <a:p>
            <a:pPr algn="l" defTabSz="407669">
              <a:tabLst>
                <a:tab pos="406400" algn="l"/>
              </a:tabLst>
              <a:defRPr b="0">
                <a:solidFill>
                  <a:srgbClr val="057CB0"/>
                </a:solidFill>
                <a:latin typeface="Menlo Regular"/>
                <a:ea typeface="Menlo Regular"/>
                <a:cs typeface="Menlo Regular"/>
                <a:sym typeface="Menlo Regular"/>
              </a:defRPr>
            </a:pPr>
            <a:r>
              <a:t>counter5</a:t>
            </a:r>
            <a:r>
              <a:rPr sz="3200">
                <a:solidFill>
                  <a:srgbClr val="000000"/>
                </a:solidFill>
              </a:rPr>
              <a:t>()</a:t>
            </a:r>
            <a:endParaRPr sz="3200">
              <a:solidFill>
                <a:srgbClr val="000000"/>
              </a:solidFill>
            </a:endParaRPr>
          </a:p>
          <a:p>
            <a:pPr algn="l" defTabSz="407669">
              <a:tabLst>
                <a:tab pos="406400" algn="l"/>
              </a:tabLst>
              <a:defRPr b="0" sz="3200">
                <a:latin typeface="Menlo Regular"/>
                <a:ea typeface="Menlo Regular"/>
                <a:cs typeface="Menlo Regular"/>
                <a:sym typeface="Menlo Regular"/>
              </a:defRPr>
            </a:pPr>
            <a:r>
              <a:t>{</a:t>
            </a:r>
          </a:p>
          <a:p>
            <a:pPr algn="l" defTabSz="407669">
              <a:tabLst>
                <a:tab pos="406400" algn="l"/>
              </a:tabLst>
              <a:defRPr b="0">
                <a:latin typeface="Menlo Regular"/>
                <a:ea typeface="Menlo Regular"/>
                <a:cs typeface="Menlo Regular"/>
                <a:sym typeface="Menlo Regular"/>
              </a:defRPr>
            </a:pPr>
            <a:r>
              <a:rPr sz="3200"/>
              <a:t>  </a:t>
            </a:r>
            <a:r>
              <a:rPr>
                <a:solidFill>
                  <a:srgbClr val="0433FF"/>
                </a:solidFill>
              </a:rPr>
              <a:t>for</a:t>
            </a:r>
            <a:r>
              <a:rPr sz="3200"/>
              <a:t> (</a:t>
            </a:r>
            <a:r>
              <a:rPr>
                <a:solidFill>
                  <a:srgbClr val="0433FF"/>
                </a:solidFill>
              </a:rPr>
              <a:t>unsigned</a:t>
            </a:r>
            <a:r>
              <a:rPr sz="3200"/>
              <a:t> i = </a:t>
            </a:r>
            <a:r>
              <a:t>0</a:t>
            </a:r>
            <a:r>
              <a:rPr sz="3200"/>
              <a:t>; i &lt; </a:t>
            </a:r>
            <a:r>
              <a:t>3</a:t>
            </a:r>
            <a:r>
              <a:rPr sz="3200"/>
              <a:t>; ++i)</a:t>
            </a:r>
            <a:endParaRPr sz="3200"/>
          </a:p>
          <a:p>
            <a:pPr algn="l" defTabSz="407669">
              <a:tabLst>
                <a:tab pos="406400" algn="l"/>
              </a:tabLst>
              <a:defRPr b="0" sz="3200">
                <a:latin typeface="Menlo Regular"/>
                <a:ea typeface="Menlo Regular"/>
                <a:cs typeface="Menlo Regular"/>
                <a:sym typeface="Menlo Regular"/>
              </a:defRPr>
            </a:pPr>
            <a:r>
              <a:t>    co_yield i;</a:t>
            </a:r>
          </a:p>
          <a:p>
            <a:pPr algn="l" defTabSz="407669">
              <a:tabLst>
                <a:tab pos="406400" algn="l"/>
              </a:tabLst>
              <a:defRPr b="0">
                <a:solidFill>
                  <a:srgbClr val="008F00"/>
                </a:solidFill>
                <a:latin typeface="Menlo Regular"/>
                <a:ea typeface="Menlo Regular"/>
                <a:cs typeface="Menlo Regular"/>
                <a:sym typeface="Menlo Regular"/>
              </a:defRPr>
            </a:pPr>
            <a:r>
              <a:rPr sz="3200">
                <a:solidFill>
                  <a:srgbClr val="000000"/>
                </a:solidFill>
              </a:rPr>
              <a:t>  </a:t>
            </a:r>
            <a:r>
              <a:t>// falling off end of function or co_return; =&gt; promise.return_void();</a:t>
            </a:r>
            <a:endParaRPr sz="3200">
              <a:solidFill>
                <a:srgbClr val="000000"/>
              </a:solidFill>
            </a:endParaRPr>
          </a:p>
          <a:p>
            <a:pPr algn="l" defTabSz="407669">
              <a:tabLst>
                <a:tab pos="406400" algn="l"/>
              </a:tabLst>
              <a:defRPr b="0">
                <a:solidFill>
                  <a:srgbClr val="008F00"/>
                </a:solidFill>
                <a:latin typeface="Menlo Regular"/>
                <a:ea typeface="Menlo Regular"/>
                <a:cs typeface="Menlo Regular"/>
                <a:sym typeface="Menlo Regular"/>
              </a:defRPr>
            </a:pPr>
            <a:r>
              <a:rPr sz="3200">
                <a:solidFill>
                  <a:srgbClr val="000000"/>
                </a:solidFill>
              </a:rPr>
              <a:t>  </a:t>
            </a:r>
            <a:r>
              <a:t>// (co_return value; =&gt; promise.return_value(value);)</a:t>
            </a:r>
            <a:endParaRPr sz="3200">
              <a:solidFill>
                <a:srgbClr val="000000"/>
              </a:solidFill>
            </a:endParaRPr>
          </a:p>
          <a:p>
            <a:pPr algn="l" defTabSz="407669">
              <a:tabLst>
                <a:tab pos="406400" algn="l"/>
              </a:tabLst>
              <a:defRPr b="0" sz="3200">
                <a:latin typeface="Menlo Regular"/>
                <a:ea typeface="Menlo Regular"/>
                <a:cs typeface="Menlo Regular"/>
                <a:sym typeface="Menlo Regular"/>
              </a:defRPr>
            </a:pPr>
            <a:r>
              <a:t>}</a:t>
            </a:r>
          </a:p>
          <a:p>
            <a:pPr algn="l" defTabSz="407669">
              <a:tabLst>
                <a:tab pos="406400" algn="l"/>
              </a:tabLst>
              <a:defRPr b="0" sz="3200">
                <a:latin typeface="Menlo Regular"/>
                <a:ea typeface="Menlo Regular"/>
                <a:cs typeface="Menlo Regular"/>
                <a:sym typeface="Menlo Regular"/>
              </a:defRPr>
            </a:pPr>
          </a:p>
          <a:p>
            <a:pPr algn="l" defTabSz="407669">
              <a:tabLst>
                <a:tab pos="406400" algn="l"/>
              </a:tabLst>
              <a:defRPr b="0">
                <a:solidFill>
                  <a:srgbClr val="0433FF"/>
                </a:solidFill>
                <a:latin typeface="Menlo Regular"/>
                <a:ea typeface="Menlo Regular"/>
                <a:cs typeface="Menlo Regular"/>
                <a:sym typeface="Menlo Regular"/>
              </a:defRPr>
            </a:pPr>
            <a:r>
              <a:t>void</a:t>
            </a:r>
            <a:endParaRPr sz="3200">
              <a:solidFill>
                <a:srgbClr val="000000"/>
              </a:solidFill>
            </a:endParaRPr>
          </a:p>
          <a:p>
            <a:pPr algn="l" defTabSz="407669">
              <a:tabLst>
                <a:tab pos="406400" algn="l"/>
              </a:tabLst>
              <a:defRPr b="0">
                <a:solidFill>
                  <a:srgbClr val="057CB0"/>
                </a:solidFill>
                <a:latin typeface="Menlo Regular"/>
                <a:ea typeface="Menlo Regular"/>
                <a:cs typeface="Menlo Regular"/>
                <a:sym typeface="Menlo Regular"/>
              </a:defRPr>
            </a:pPr>
            <a:r>
              <a:t>CoReturn_Operator</a:t>
            </a:r>
            <a:r>
              <a:rPr sz="3200">
                <a:solidFill>
                  <a:srgbClr val="000000"/>
                </a:solidFill>
              </a:rPr>
              <a:t>()</a:t>
            </a:r>
            <a:endParaRPr sz="3200">
              <a:solidFill>
                <a:srgbClr val="000000"/>
              </a:solidFill>
            </a:endParaRPr>
          </a:p>
          <a:p>
            <a:pPr algn="l" defTabSz="407669">
              <a:tabLst>
                <a:tab pos="406400" algn="l"/>
              </a:tabLst>
              <a:defRPr b="0" sz="3200">
                <a:latin typeface="Menlo Regular"/>
                <a:ea typeface="Menlo Regular"/>
                <a:cs typeface="Menlo Regular"/>
                <a:sym typeface="Menlo Regular"/>
              </a:defRPr>
            </a:pPr>
            <a:r>
              <a:t>{</a:t>
            </a:r>
          </a:p>
          <a:p>
            <a:pPr algn="l" defTabSz="407669">
              <a:tabLst>
                <a:tab pos="406400" algn="l"/>
              </a:tabLst>
              <a:defRPr b="0">
                <a:solidFill>
                  <a:srgbClr val="3495AF"/>
                </a:solidFill>
                <a:latin typeface="Menlo Regular"/>
                <a:ea typeface="Menlo Regular"/>
                <a:cs typeface="Menlo Regular"/>
                <a:sym typeface="Menlo Regular"/>
              </a:defRPr>
            </a:pPr>
            <a:r>
              <a:rPr sz="3200">
                <a:solidFill>
                  <a:srgbClr val="000000"/>
                </a:solidFill>
              </a:rPr>
              <a:t>  </a:t>
            </a:r>
            <a:r>
              <a:rPr>
                <a:solidFill>
                  <a:srgbClr val="0433FF"/>
                </a:solidFill>
              </a:rPr>
              <a:t>auto</a:t>
            </a:r>
            <a:r>
              <a:rPr sz="3200">
                <a:solidFill>
                  <a:srgbClr val="000000"/>
                </a:solidFill>
              </a:rPr>
              <a:t> h = </a:t>
            </a:r>
            <a:r>
              <a:t>counter5</a:t>
            </a:r>
            <a:r>
              <a:rPr sz="3200">
                <a:solidFill>
                  <a:srgbClr val="000000"/>
                </a:solidFill>
              </a:rPr>
              <a:t>().</a:t>
            </a:r>
            <a:r>
              <a:t>h_</a:t>
            </a:r>
            <a:r>
              <a:rPr sz="3200">
                <a:solidFill>
                  <a:srgbClr val="000000"/>
                </a:solidFill>
              </a:rPr>
              <a:t>;</a:t>
            </a:r>
            <a:endParaRPr sz="3200">
              <a:solidFill>
                <a:srgbClr val="000000"/>
              </a:solidFill>
            </a:endParaRPr>
          </a:p>
          <a:p>
            <a:pPr algn="l" defTabSz="407669">
              <a:tabLst>
                <a:tab pos="406400" algn="l"/>
              </a:tabLst>
              <a:defRPr b="0" sz="3200">
                <a:latin typeface="Menlo Regular"/>
                <a:ea typeface="Menlo Regular"/>
                <a:cs typeface="Menlo Regular"/>
                <a:sym typeface="Menlo Regular"/>
              </a:defRPr>
            </a:pPr>
            <a:r>
              <a:t>  </a:t>
            </a:r>
            <a:r>
              <a:rPr sz="3000">
                <a:solidFill>
                  <a:srgbClr val="0433FF"/>
                </a:solidFill>
              </a:rPr>
              <a:t>auto</a:t>
            </a:r>
            <a:r>
              <a:t> &amp;promise = h.</a:t>
            </a:r>
            <a:r>
              <a:rPr sz="3000">
                <a:solidFill>
                  <a:srgbClr val="3495AF"/>
                </a:solidFill>
              </a:rPr>
              <a:t>promise</a:t>
            </a:r>
            <a:r>
              <a:t>();</a:t>
            </a:r>
          </a:p>
          <a:p>
            <a:pPr algn="l" defTabSz="407669">
              <a:tabLst>
                <a:tab pos="406400" algn="l"/>
              </a:tabLst>
              <a:defRPr b="0">
                <a:solidFill>
                  <a:srgbClr val="008F00"/>
                </a:solidFill>
                <a:latin typeface="Menlo Regular"/>
                <a:ea typeface="Menlo Regular"/>
                <a:cs typeface="Menlo Regular"/>
                <a:sym typeface="Menlo Regular"/>
              </a:defRPr>
            </a:pPr>
            <a:r>
              <a:rPr sz="3200">
                <a:solidFill>
                  <a:srgbClr val="000000"/>
                </a:solidFill>
              </a:rPr>
              <a:t>  </a:t>
            </a:r>
            <a:r>
              <a:rPr>
                <a:solidFill>
                  <a:srgbClr val="0433FF"/>
                </a:solidFill>
              </a:rPr>
              <a:t>while</a:t>
            </a:r>
            <a:r>
              <a:rPr sz="3200">
                <a:solidFill>
                  <a:srgbClr val="000000"/>
                </a:solidFill>
              </a:rPr>
              <a:t> (!h.</a:t>
            </a:r>
            <a:r>
              <a:rPr>
                <a:solidFill>
                  <a:srgbClr val="3495AF"/>
                </a:solidFill>
              </a:rPr>
              <a:t>done</a:t>
            </a:r>
            <a:r>
              <a:rPr sz="3200">
                <a:solidFill>
                  <a:srgbClr val="000000"/>
                </a:solidFill>
              </a:rPr>
              <a:t>()) { </a:t>
            </a:r>
            <a:r>
              <a:t>// Do NOT use while(h) (which checks h non-NULL)</a:t>
            </a:r>
            <a:endParaRPr sz="3200">
              <a:solidFill>
                <a:srgbClr val="000000"/>
              </a:solidFill>
            </a:endParaRPr>
          </a:p>
          <a:p>
            <a:pPr algn="l" defTabSz="407669">
              <a:tabLst>
                <a:tab pos="406400" algn="l"/>
              </a:tabLst>
              <a:defRPr b="0">
                <a:solidFill>
                  <a:srgbClr val="B4261A"/>
                </a:solidFill>
                <a:latin typeface="Menlo Regular"/>
                <a:ea typeface="Menlo Regular"/>
                <a:cs typeface="Menlo Regular"/>
                <a:sym typeface="Menlo Regular"/>
              </a:defRPr>
            </a:pPr>
            <a:r>
              <a:rPr sz="3200">
                <a:solidFill>
                  <a:srgbClr val="000000"/>
                </a:solidFill>
              </a:rPr>
              <a:t>    </a:t>
            </a:r>
            <a:r>
              <a:rPr>
                <a:solidFill>
                  <a:srgbClr val="3495AF"/>
                </a:solidFill>
              </a:rPr>
              <a:t>std</a:t>
            </a:r>
            <a:r>
              <a:rPr sz="3200">
                <a:solidFill>
                  <a:srgbClr val="000000"/>
                </a:solidFill>
              </a:rPr>
              <a:t>::</a:t>
            </a:r>
            <a:r>
              <a:rPr>
                <a:solidFill>
                  <a:srgbClr val="3495AF"/>
                </a:solidFill>
              </a:rPr>
              <a:t>cout</a:t>
            </a:r>
            <a:r>
              <a:rPr sz="3200">
                <a:solidFill>
                  <a:srgbClr val="000000"/>
                </a:solidFill>
              </a:rPr>
              <a:t> &lt;&lt; </a:t>
            </a:r>
            <a:r>
              <a:t>"counter5 Co return Object : "</a:t>
            </a:r>
            <a:r>
              <a:rPr sz="3200">
                <a:solidFill>
                  <a:srgbClr val="000000"/>
                </a:solidFill>
              </a:rPr>
              <a:t> &lt;&lt; promise.</a:t>
            </a:r>
            <a:r>
              <a:rPr>
                <a:solidFill>
                  <a:srgbClr val="3495AF"/>
                </a:solidFill>
              </a:rPr>
              <a:t>value_</a:t>
            </a:r>
            <a:r>
              <a:rPr sz="3200">
                <a:solidFill>
                  <a:srgbClr val="000000"/>
                </a:solidFill>
              </a:rPr>
              <a:t> &lt;&lt; </a:t>
            </a:r>
            <a:r>
              <a:rPr>
                <a:solidFill>
                  <a:srgbClr val="3495AF"/>
                </a:solidFill>
              </a:rPr>
              <a:t>std</a:t>
            </a:r>
            <a:r>
              <a:rPr sz="3200">
                <a:solidFill>
                  <a:srgbClr val="000000"/>
                </a:solidFill>
              </a:rPr>
              <a:t>::</a:t>
            </a:r>
            <a:r>
              <a:rPr>
                <a:solidFill>
                  <a:srgbClr val="3495AF"/>
                </a:solidFill>
              </a:rPr>
              <a:t>endl</a:t>
            </a:r>
            <a:r>
              <a:rPr sz="3200">
                <a:solidFill>
                  <a:srgbClr val="000000"/>
                </a:solidFill>
              </a:rPr>
              <a:t>;</a:t>
            </a:r>
            <a:endParaRPr sz="3200">
              <a:solidFill>
                <a:srgbClr val="000000"/>
              </a:solidFill>
            </a:endParaRPr>
          </a:p>
          <a:p>
            <a:pPr algn="l" defTabSz="407669">
              <a:tabLst>
                <a:tab pos="406400" algn="l"/>
              </a:tabLst>
              <a:defRPr b="0" sz="3200">
                <a:latin typeface="Menlo Regular"/>
                <a:ea typeface="Menlo Regular"/>
                <a:cs typeface="Menlo Regular"/>
                <a:sym typeface="Menlo Regular"/>
              </a:defRPr>
            </a:pPr>
            <a:r>
              <a:t>    h();</a:t>
            </a:r>
          </a:p>
          <a:p>
            <a:pPr algn="l" defTabSz="407669">
              <a:tabLst>
                <a:tab pos="406400" algn="l"/>
              </a:tabLst>
              <a:defRPr b="0" sz="3200">
                <a:latin typeface="Menlo Regular"/>
                <a:ea typeface="Menlo Regular"/>
                <a:cs typeface="Menlo Regular"/>
                <a:sym typeface="Menlo Regular"/>
              </a:defRPr>
            </a:pPr>
            <a:r>
              <a:t>  }</a:t>
            </a:r>
          </a:p>
          <a:p>
            <a:pPr algn="l" defTabSz="407669">
              <a:tabLst>
                <a:tab pos="406400" algn="l"/>
              </a:tabLst>
              <a:defRPr b="0">
                <a:solidFill>
                  <a:srgbClr val="3495AF"/>
                </a:solidFill>
                <a:latin typeface="Menlo Regular"/>
                <a:ea typeface="Menlo Regular"/>
                <a:cs typeface="Menlo Regular"/>
                <a:sym typeface="Menlo Regular"/>
              </a:defRPr>
            </a:pPr>
            <a:r>
              <a:rPr sz="3200">
                <a:solidFill>
                  <a:srgbClr val="000000"/>
                </a:solidFill>
              </a:rPr>
              <a:t>  h.</a:t>
            </a:r>
            <a:r>
              <a:t>destroy</a:t>
            </a:r>
            <a:r>
              <a:rPr sz="3200">
                <a:solidFill>
                  <a:srgbClr val="000000"/>
                </a:solidFill>
              </a:rPr>
              <a:t>();</a:t>
            </a:r>
            <a:endParaRPr sz="3200">
              <a:solidFill>
                <a:srgbClr val="000000"/>
              </a:solidFill>
            </a:endParaRPr>
          </a:p>
          <a:p>
            <a:pPr algn="l" defTabSz="407669">
              <a:tabLst>
                <a:tab pos="406400" algn="l"/>
              </a:tabLst>
              <a:defRPr b="0" sz="32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0"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37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3"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37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75" name="there’s an important question about what to do at the end of a coroutine.…"/>
          <p:cNvSpPr txBox="1"/>
          <p:nvPr/>
        </p:nvSpPr>
        <p:spPr>
          <a:xfrm>
            <a:off x="126108" y="3924357"/>
            <a:ext cx="17196321" cy="80008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2000"/>
              </a:spcBef>
              <a:defRPr b="0" sz="3700">
                <a:solidFill>
                  <a:srgbClr val="444444"/>
                </a:solidFill>
                <a:latin typeface="Helvetica"/>
                <a:ea typeface="Helvetica"/>
                <a:cs typeface="Helvetica"/>
                <a:sym typeface="Helvetica"/>
              </a:defRPr>
            </a:pPr>
            <a:r>
              <a:t>there’s an important question about what to do at the end of a coroutine.</a:t>
            </a:r>
          </a:p>
          <a:p>
            <a:pPr algn="l" defTabSz="457200">
              <a:spcBef>
                <a:spcPts val="2000"/>
              </a:spcBef>
              <a:defRPr b="0" sz="3700">
                <a:solidFill>
                  <a:srgbClr val="444444"/>
                </a:solidFill>
                <a:latin typeface="Helvetica"/>
                <a:ea typeface="Helvetica"/>
                <a:cs typeface="Helvetica"/>
                <a:sym typeface="Helvetica"/>
              </a:defRPr>
            </a:pPr>
            <a:r>
              <a:t> Should the compiler update the coroutine state and suspend the coroutine one</a:t>
            </a:r>
          </a:p>
          <a:p>
            <a:pPr algn="l" defTabSz="457200">
              <a:spcBef>
                <a:spcPts val="2000"/>
              </a:spcBef>
              <a:defRPr b="0" sz="3700">
                <a:solidFill>
                  <a:srgbClr val="444444"/>
                </a:solidFill>
                <a:latin typeface="Helvetica"/>
                <a:ea typeface="Helvetica"/>
                <a:cs typeface="Helvetica"/>
                <a:sym typeface="Helvetica"/>
              </a:defRPr>
            </a:pPr>
            <a:r>
              <a:t> final time, so that even after evaluating </a:t>
            </a:r>
            <a:r>
              <a:rPr sz="3659">
                <a:latin typeface="Courier"/>
                <a:ea typeface="Courier"/>
                <a:cs typeface="Courier"/>
                <a:sym typeface="Courier"/>
              </a:rPr>
              <a:t>co_return</a:t>
            </a:r>
            <a:r>
              <a:t>, code in the main function </a:t>
            </a:r>
          </a:p>
          <a:p>
            <a:pPr algn="l" defTabSz="457200">
              <a:spcBef>
                <a:spcPts val="2000"/>
              </a:spcBef>
              <a:defRPr b="0" sz="3700">
                <a:solidFill>
                  <a:srgbClr val="444444"/>
                </a:solidFill>
                <a:latin typeface="Helvetica"/>
                <a:ea typeface="Helvetica"/>
                <a:cs typeface="Helvetica"/>
                <a:sym typeface="Helvetica"/>
              </a:defRPr>
            </a:pPr>
            <a:r>
              <a:t>can access the promise object and make sane use of the </a:t>
            </a:r>
            <a:r>
              <a:rPr sz="3659">
                <a:latin typeface="Courier"/>
                <a:ea typeface="Courier"/>
                <a:cs typeface="Courier"/>
                <a:sym typeface="Courier"/>
              </a:rPr>
              <a:t>coroutine_handle</a:t>
            </a:r>
            <a:r>
              <a:t>?</a:t>
            </a:r>
          </a:p>
          <a:p>
            <a:pPr algn="l" defTabSz="457200">
              <a:spcBef>
                <a:spcPts val="2000"/>
              </a:spcBef>
              <a:defRPr b="0" sz="3700">
                <a:solidFill>
                  <a:srgbClr val="444444"/>
                </a:solidFill>
                <a:latin typeface="Helvetica"/>
                <a:ea typeface="Helvetica"/>
                <a:cs typeface="Helvetica"/>
                <a:sym typeface="Helvetica"/>
              </a:defRPr>
            </a:pPr>
            <a:r>
              <a:t> Or should returning from a coroutine automatically destroy the coroutine state, </a:t>
            </a:r>
          </a:p>
          <a:p>
            <a:pPr algn="l" defTabSz="457200">
              <a:spcBef>
                <a:spcPts val="2000"/>
              </a:spcBef>
              <a:defRPr b="0" sz="3700">
                <a:solidFill>
                  <a:srgbClr val="444444"/>
                </a:solidFill>
                <a:latin typeface="Helvetica"/>
                <a:ea typeface="Helvetica"/>
                <a:cs typeface="Helvetica"/>
                <a:sym typeface="Helvetica"/>
              </a:defRPr>
            </a:pPr>
            <a:r>
              <a:t>like an implicit call to </a:t>
            </a:r>
            <a:r>
              <a:rPr sz="3659">
                <a:latin typeface="Courier"/>
                <a:ea typeface="Courier"/>
                <a:cs typeface="Courier"/>
                <a:sym typeface="Courier"/>
              </a:rPr>
              <a:t>coroutine_handle::destroy()</a:t>
            </a:r>
            <a:r>
              <a:t>?</a:t>
            </a:r>
          </a:p>
          <a:p>
            <a:pPr algn="l" defTabSz="457200">
              <a:spcBef>
                <a:spcPts val="2000"/>
              </a:spcBef>
              <a:defRPr b="0" sz="3700">
                <a:solidFill>
                  <a:srgbClr val="444444"/>
                </a:solidFill>
                <a:latin typeface="Helvetica"/>
                <a:ea typeface="Helvetica"/>
                <a:cs typeface="Helvetica"/>
                <a:sym typeface="Helvetica"/>
              </a:defRPr>
            </a:pPr>
            <a:r>
              <a:t>This question is resolved by the </a:t>
            </a:r>
            <a:r>
              <a:rPr sz="3659">
                <a:latin typeface="Courier"/>
                <a:ea typeface="Courier"/>
                <a:cs typeface="Courier"/>
                <a:sym typeface="Courier"/>
              </a:rPr>
              <a:t>final_suspend</a:t>
            </a:r>
            <a:r>
              <a:t> method on the </a:t>
            </a:r>
            <a:r>
              <a:rPr sz="3659">
                <a:latin typeface="Courier"/>
                <a:ea typeface="Courier"/>
                <a:cs typeface="Courier"/>
                <a:sym typeface="Courier"/>
              </a:rPr>
              <a:t>promise_type</a:t>
            </a:r>
            <a:r>
              <a:t>.</a:t>
            </a:r>
          </a:p>
          <a:p>
            <a:pPr algn="l" defTabSz="457200">
              <a:spcBef>
                <a:spcPts val="2000"/>
              </a:spcBef>
              <a:defRPr b="0" sz="3700">
                <a:solidFill>
                  <a:srgbClr val="444444"/>
                </a:solidFill>
                <a:latin typeface="Helvetica"/>
                <a:ea typeface="Helvetica"/>
                <a:cs typeface="Helvetica"/>
                <a:sym typeface="Helvetica"/>
              </a:defRPr>
            </a:pPr>
            <a:r>
              <a:t> The C++ spec </a:t>
            </a:r>
            <a:r>
              <a:rPr>
                <a:solidFill>
                  <a:srgbClr val="0645AD"/>
                </a:solidFill>
                <a:hlinkClick r:id="rId2" invalidUrl="" action="" tgtFrame="" tooltip="" history="1" highlightClick="0" endSnd="0"/>
              </a:rPr>
              <a:t>says</a:t>
            </a:r>
            <a:r>
              <a:t> says that a coroutine’s </a:t>
            </a:r>
            <a:r>
              <a:rPr i="1"/>
              <a:t>function-body</a:t>
            </a:r>
            <a:r>
              <a:t> is effectively wrapped</a:t>
            </a:r>
          </a:p>
          <a:p>
            <a:pPr algn="l" defTabSz="457200">
              <a:spcBef>
                <a:spcPts val="2000"/>
              </a:spcBef>
              <a:defRPr b="0" sz="3700">
                <a:solidFill>
                  <a:srgbClr val="444444"/>
                </a:solidFill>
                <a:latin typeface="Helvetica"/>
                <a:ea typeface="Helvetica"/>
                <a:cs typeface="Helvetica"/>
                <a:sym typeface="Helvetica"/>
              </a:defRPr>
            </a:pPr>
            <a:r>
              <a:t> in the following pseudo-code:</a:t>
            </a:r>
          </a:p>
        </p:txBody>
      </p:sp>
    </p:spTree>
  </p:cSld>
  <p:clrMapOvr>
    <a:masterClrMapping/>
  </p:clrMapOvr>
  <p:transition xmlns:p14="http://schemas.microsoft.com/office/powerpoint/2010/main" spd="med" advClick="1"/>
</p:sld>
</file>

<file path=ppt/slides/slide3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7"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378"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79" name="{…"/>
          <p:cNvSpPr txBox="1"/>
          <p:nvPr/>
        </p:nvSpPr>
        <p:spPr>
          <a:xfrm>
            <a:off x="590122" y="2895599"/>
            <a:ext cx="15432993" cy="822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3350">
                <a:solidFill>
                  <a:srgbClr val="666666"/>
                </a:solidFill>
                <a:latin typeface="Courier"/>
                <a:ea typeface="Courier"/>
                <a:cs typeface="Courier"/>
                <a:sym typeface="Courier"/>
              </a:defRPr>
            </a:pPr>
            <a:r>
              <a:t>{</a:t>
            </a:r>
            <a:endParaRPr>
              <a:solidFill>
                <a:srgbClr val="000000"/>
              </a:solidFill>
            </a:endParaRPr>
          </a:p>
          <a:p>
            <a:pPr algn="l" defTabSz="457200">
              <a:defRPr b="0" sz="3350">
                <a:latin typeface="Courier"/>
                <a:ea typeface="Courier"/>
                <a:cs typeface="Courier"/>
                <a:sym typeface="Courier"/>
              </a:defRPr>
            </a:pPr>
            <a:r>
              <a:t>        promise</a:t>
            </a:r>
            <a:r>
              <a:rPr>
                <a:solidFill>
                  <a:srgbClr val="666666"/>
                </a:solidFill>
              </a:rPr>
              <a:t>-</a:t>
            </a:r>
            <a:r>
              <a:t>type promise promise</a:t>
            </a:r>
            <a:r>
              <a:rPr>
                <a:solidFill>
                  <a:srgbClr val="666666"/>
                </a:solidFill>
              </a:rPr>
              <a:t>-</a:t>
            </a:r>
            <a:r>
              <a:t>constructor</a:t>
            </a:r>
            <a:r>
              <a:rPr>
                <a:solidFill>
                  <a:srgbClr val="666666"/>
                </a:solidFill>
              </a:rPr>
              <a:t>-</a:t>
            </a:r>
            <a:r>
              <a:t>arguments </a:t>
            </a:r>
            <a:r>
              <a:rPr>
                <a:solidFill>
                  <a:srgbClr val="666666"/>
                </a:solidFill>
              </a:rPr>
              <a:t>;</a:t>
            </a:r>
          </a:p>
          <a:p>
            <a:pPr algn="l" defTabSz="457200">
              <a:defRPr b="0" sz="3350">
                <a:latin typeface="Courier"/>
                <a:ea typeface="Courier"/>
                <a:cs typeface="Courier"/>
                <a:sym typeface="Courier"/>
              </a:defRPr>
            </a:pPr>
            <a:r>
              <a:t>        </a:t>
            </a:r>
            <a:r>
              <a:rPr b="1">
                <a:solidFill>
                  <a:srgbClr val="007020"/>
                </a:solidFill>
              </a:rPr>
              <a:t>try</a:t>
            </a:r>
            <a:r>
              <a:t> </a:t>
            </a:r>
            <a:r>
              <a:rPr>
                <a:solidFill>
                  <a:srgbClr val="666666"/>
                </a:solidFill>
              </a:rPr>
              <a:t>{</a:t>
            </a:r>
          </a:p>
          <a:p>
            <a:pPr algn="l" defTabSz="457200">
              <a:defRPr b="0" sz="3350">
                <a:latin typeface="Courier"/>
                <a:ea typeface="Courier"/>
                <a:cs typeface="Courier"/>
                <a:sym typeface="Courier"/>
              </a:defRPr>
            </a:pPr>
            <a:r>
              <a:t>            </a:t>
            </a:r>
            <a:r>
              <a:rPr b="1">
                <a:solidFill>
                  <a:srgbClr val="007020"/>
                </a:solidFill>
              </a:rPr>
              <a:t>co_await</a:t>
            </a:r>
            <a:r>
              <a:t> promise</a:t>
            </a:r>
            <a:r>
              <a:rPr>
                <a:solidFill>
                  <a:srgbClr val="666666"/>
                </a:solidFill>
              </a:rPr>
              <a:t>.</a:t>
            </a:r>
            <a:r>
              <a:t>initial_suspend</a:t>
            </a:r>
            <a:r>
              <a:rPr>
                <a:solidFill>
                  <a:srgbClr val="666666"/>
                </a:solidFill>
              </a:rPr>
              <a:t>()</a:t>
            </a:r>
            <a:r>
              <a:t> </a:t>
            </a:r>
            <a:r>
              <a:rPr>
                <a:solidFill>
                  <a:srgbClr val="666666"/>
                </a:solidFill>
              </a:rPr>
              <a:t>;</a:t>
            </a:r>
          </a:p>
          <a:p>
            <a:pPr algn="l" defTabSz="457200">
              <a:defRPr b="0" sz="3350">
                <a:latin typeface="Courier"/>
                <a:ea typeface="Courier"/>
                <a:cs typeface="Courier"/>
                <a:sym typeface="Courier"/>
              </a:defRPr>
            </a:pPr>
            <a:r>
              <a:t>            function</a:t>
            </a:r>
            <a:r>
              <a:rPr>
                <a:solidFill>
                  <a:srgbClr val="666666"/>
                </a:solidFill>
              </a:rPr>
              <a:t>-</a:t>
            </a:r>
            <a:r>
              <a:t>body</a:t>
            </a:r>
          </a:p>
          <a:p>
            <a:pPr algn="l" defTabSz="457200">
              <a:defRPr b="0" sz="3350">
                <a:latin typeface="Courier"/>
                <a:ea typeface="Courier"/>
                <a:cs typeface="Courier"/>
                <a:sym typeface="Courier"/>
              </a:defRPr>
            </a:pPr>
            <a:r>
              <a:t>        </a:t>
            </a:r>
            <a:r>
              <a:rPr>
                <a:solidFill>
                  <a:srgbClr val="666666"/>
                </a:solidFill>
              </a:rPr>
              <a:t>}</a:t>
            </a:r>
            <a:r>
              <a:t> </a:t>
            </a:r>
            <a:r>
              <a:rPr b="1">
                <a:solidFill>
                  <a:srgbClr val="007020"/>
                </a:solidFill>
              </a:rPr>
              <a:t>catch</a:t>
            </a:r>
            <a:r>
              <a:t> </a:t>
            </a:r>
            <a:r>
              <a:rPr>
                <a:solidFill>
                  <a:srgbClr val="666666"/>
                </a:solidFill>
              </a:rPr>
              <a:t>(</a:t>
            </a:r>
            <a:r>
              <a:t> </a:t>
            </a:r>
            <a:r>
              <a:rPr>
                <a:solidFill>
                  <a:srgbClr val="666666"/>
                </a:solidFill>
              </a:rPr>
              <a:t>...</a:t>
            </a:r>
            <a:r>
              <a:t> </a:t>
            </a:r>
            <a:r>
              <a:rPr>
                <a:solidFill>
                  <a:srgbClr val="666666"/>
                </a:solidFill>
              </a:rPr>
              <a:t>)</a:t>
            </a:r>
            <a:r>
              <a:t> </a:t>
            </a:r>
            <a:r>
              <a:rPr>
                <a:solidFill>
                  <a:srgbClr val="666666"/>
                </a:solidFill>
              </a:rPr>
              <a:t>{</a:t>
            </a:r>
          </a:p>
          <a:p>
            <a:pPr algn="l" defTabSz="457200">
              <a:defRPr b="0" sz="3350">
                <a:latin typeface="Courier"/>
                <a:ea typeface="Courier"/>
                <a:cs typeface="Courier"/>
                <a:sym typeface="Courier"/>
              </a:defRPr>
            </a:pPr>
            <a:r>
              <a:t>            </a:t>
            </a:r>
            <a:r>
              <a:rPr b="1">
                <a:solidFill>
                  <a:srgbClr val="007020"/>
                </a:solidFill>
              </a:rPr>
              <a:t>if</a:t>
            </a:r>
            <a:r>
              <a:t> </a:t>
            </a:r>
            <a:r>
              <a:rPr>
                <a:solidFill>
                  <a:srgbClr val="666666"/>
                </a:solidFill>
              </a:rPr>
              <a:t>(!</a:t>
            </a:r>
            <a:r>
              <a:t>initial</a:t>
            </a:r>
            <a:r>
              <a:rPr>
                <a:solidFill>
                  <a:srgbClr val="666666"/>
                </a:solidFill>
              </a:rPr>
              <a:t>-</a:t>
            </a:r>
            <a:r>
              <a:t>await</a:t>
            </a:r>
            <a:r>
              <a:rPr>
                <a:solidFill>
                  <a:srgbClr val="666666"/>
                </a:solidFill>
              </a:rPr>
              <a:t>-</a:t>
            </a:r>
            <a:r>
              <a:t>resume</a:t>
            </a:r>
            <a:r>
              <a:rPr>
                <a:solidFill>
                  <a:srgbClr val="666666"/>
                </a:solidFill>
              </a:rPr>
              <a:t>-</a:t>
            </a:r>
            <a:r>
              <a:t>called</a:t>
            </a:r>
            <a:r>
              <a:rPr>
                <a:solidFill>
                  <a:srgbClr val="666666"/>
                </a:solidFill>
              </a:rPr>
              <a:t>)</a:t>
            </a:r>
          </a:p>
          <a:p>
            <a:pPr algn="l" defTabSz="457200">
              <a:defRPr b="0" sz="3350">
                <a:latin typeface="Courier"/>
                <a:ea typeface="Courier"/>
                <a:cs typeface="Courier"/>
                <a:sym typeface="Courier"/>
              </a:defRPr>
            </a:pPr>
            <a:r>
              <a:t>                </a:t>
            </a:r>
            <a:r>
              <a:rPr b="1">
                <a:solidFill>
                  <a:srgbClr val="007020"/>
                </a:solidFill>
              </a:rPr>
              <a:t>throw</a:t>
            </a:r>
            <a:r>
              <a:t> </a:t>
            </a:r>
            <a:r>
              <a:rPr>
                <a:solidFill>
                  <a:srgbClr val="666666"/>
                </a:solidFill>
              </a:rPr>
              <a:t>;</a:t>
            </a:r>
          </a:p>
          <a:p>
            <a:pPr algn="l" defTabSz="457200">
              <a:defRPr b="0" sz="3350">
                <a:latin typeface="Courier"/>
                <a:ea typeface="Courier"/>
                <a:cs typeface="Courier"/>
                <a:sym typeface="Courier"/>
              </a:defRPr>
            </a:pPr>
            <a:r>
              <a:t>            promise</a:t>
            </a:r>
            <a:r>
              <a:rPr>
                <a:solidFill>
                  <a:srgbClr val="666666"/>
                </a:solidFill>
              </a:rPr>
              <a:t>.</a:t>
            </a:r>
            <a:r>
              <a:t>unhandled_exception</a:t>
            </a:r>
            <a:r>
              <a:rPr>
                <a:solidFill>
                  <a:srgbClr val="666666"/>
                </a:solidFill>
              </a:rPr>
              <a:t>()</a:t>
            </a:r>
            <a:r>
              <a:t> </a:t>
            </a:r>
            <a:r>
              <a:rPr>
                <a:solidFill>
                  <a:srgbClr val="666666"/>
                </a:solidFill>
              </a:rPr>
              <a:t>;</a:t>
            </a:r>
          </a:p>
          <a:p>
            <a:pPr algn="l" defTabSz="457200">
              <a:defRPr b="0" sz="3350">
                <a:latin typeface="Courier"/>
                <a:ea typeface="Courier"/>
                <a:cs typeface="Courier"/>
                <a:sym typeface="Courier"/>
              </a:defRPr>
            </a:pPr>
            <a:r>
              <a:t>        </a:t>
            </a:r>
            <a:r>
              <a:rPr>
                <a:solidFill>
                  <a:srgbClr val="666666"/>
                </a:solidFill>
              </a:rPr>
              <a:t>}</a:t>
            </a:r>
          </a:p>
          <a:p>
            <a:pPr algn="l" defTabSz="457200">
              <a:defRPr b="0" sz="3350">
                <a:latin typeface="Courier"/>
                <a:ea typeface="Courier"/>
                <a:cs typeface="Courier"/>
                <a:sym typeface="Courier"/>
              </a:defRPr>
            </a:pPr>
            <a:r>
              <a:t>    </a:t>
            </a:r>
            <a:r>
              <a:rPr b="1">
                <a:solidFill>
                  <a:srgbClr val="007020"/>
                </a:solidFill>
              </a:rPr>
              <a:t>final</a:t>
            </a:r>
            <a:r>
              <a:rPr>
                <a:solidFill>
                  <a:srgbClr val="666666"/>
                </a:solidFill>
              </a:rPr>
              <a:t>-</a:t>
            </a:r>
            <a:r>
              <a:t>suspend </a:t>
            </a:r>
            <a:r>
              <a:rPr>
                <a:solidFill>
                  <a:srgbClr val="666666"/>
                </a:solidFill>
              </a:rPr>
              <a:t>:</a:t>
            </a:r>
          </a:p>
          <a:p>
            <a:pPr algn="l" defTabSz="457200">
              <a:defRPr b="0" sz="3350">
                <a:latin typeface="Courier"/>
                <a:ea typeface="Courier"/>
                <a:cs typeface="Courier"/>
                <a:sym typeface="Courier"/>
              </a:defRPr>
            </a:pPr>
            <a:r>
              <a:t>        </a:t>
            </a:r>
            <a:r>
              <a:rPr b="1">
                <a:solidFill>
                  <a:srgbClr val="007020"/>
                </a:solidFill>
              </a:rPr>
              <a:t>co_await</a:t>
            </a:r>
            <a:r>
              <a:t> promise</a:t>
            </a:r>
            <a:r>
              <a:rPr>
                <a:solidFill>
                  <a:srgbClr val="666666"/>
                </a:solidFill>
              </a:rPr>
              <a:t>.</a:t>
            </a:r>
            <a:r>
              <a:t>final_suspend</a:t>
            </a:r>
            <a:r>
              <a:rPr>
                <a:solidFill>
                  <a:srgbClr val="666666"/>
                </a:solidFill>
              </a:rPr>
              <a:t>()</a:t>
            </a:r>
            <a:r>
              <a:t> </a:t>
            </a:r>
            <a:r>
              <a:rPr>
                <a:solidFill>
                  <a:srgbClr val="666666"/>
                </a:solidFill>
              </a:rPr>
              <a:t>;</a:t>
            </a:r>
          </a:p>
          <a:p>
            <a:pPr algn="l" defTabSz="457200">
              <a:defRPr b="0" sz="3350">
                <a:latin typeface="Courier"/>
                <a:ea typeface="Courier"/>
                <a:cs typeface="Courier"/>
                <a:sym typeface="Courier"/>
              </a:defRPr>
            </a:pPr>
            <a:r>
              <a:t>    </a:t>
            </a:r>
            <a:r>
              <a:rPr>
                <a:solidFill>
                  <a:srgbClr val="666666"/>
                </a:solidFill>
              </a:rPr>
              <a:t>}</a:t>
            </a:r>
          </a:p>
          <a:p>
            <a:pPr algn="l" defTabSz="457200">
              <a:defRPr b="0" i="1" sz="3350">
                <a:solidFill>
                  <a:srgbClr val="60A0B0"/>
                </a:solidFill>
                <a:latin typeface="Courier"/>
                <a:ea typeface="Courier"/>
                <a:cs typeface="Courier"/>
                <a:sym typeface="Courier"/>
              </a:defRPr>
            </a:pPr>
            <a:r>
              <a:rPr i="0">
                <a:solidFill>
                  <a:srgbClr val="000000"/>
                </a:solidFill>
              </a:rPr>
              <a:t>    </a:t>
            </a:r>
            <a:r>
              <a:t>// "The coroutine state is destroyed when control flows</a:t>
            </a:r>
            <a:endParaRPr i="0">
              <a:solidFill>
                <a:srgbClr val="000000"/>
              </a:solidFill>
            </a:endParaRPr>
          </a:p>
          <a:p>
            <a:pPr algn="l" defTabSz="457200">
              <a:defRPr b="0" i="1" sz="3350">
                <a:solidFill>
                  <a:srgbClr val="60A0B0"/>
                </a:solidFill>
                <a:latin typeface="Courier"/>
                <a:ea typeface="Courier"/>
                <a:cs typeface="Courier"/>
                <a:sym typeface="Courier"/>
              </a:defRPr>
            </a:pPr>
            <a:r>
              <a:rPr i="0">
                <a:solidFill>
                  <a:srgbClr val="000000"/>
                </a:solidFill>
              </a:rPr>
              <a:t>    </a:t>
            </a:r>
            <a:r>
              <a:t>//  off the end of the coroutine"</a:t>
            </a:r>
            <a:endParaRPr i="0" sz="3376">
              <a:solidFill>
                <a:srgbClr val="000000"/>
              </a:solidFill>
            </a:endParaRPr>
          </a:p>
        </p:txBody>
      </p:sp>
    </p:spTree>
  </p:cSld>
  <p:clrMapOvr>
    <a:masterClrMapping/>
  </p:clrMapOvr>
  <p:transition xmlns:p14="http://schemas.microsoft.com/office/powerpoint/2010/main" spd="med" advClick="1"/>
</p:sld>
</file>

<file path=ppt/slides/slide3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1"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382"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383" name="When a coroutine returns, you implicitly co_await the result of promise.final_suspend(). If final_suspend actually suspends the coroutine,…"/>
          <p:cNvSpPr txBox="1"/>
          <p:nvPr/>
        </p:nvSpPr>
        <p:spPr>
          <a:xfrm>
            <a:off x="143815" y="4398122"/>
            <a:ext cx="16916872" cy="70533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2000"/>
              </a:spcBef>
              <a:defRPr b="0" sz="2000">
                <a:solidFill>
                  <a:srgbClr val="444444"/>
                </a:solidFill>
                <a:latin typeface="Helvetica"/>
                <a:ea typeface="Helvetica"/>
                <a:cs typeface="Helvetica"/>
                <a:sym typeface="Helvetica"/>
              </a:defRPr>
            </a:pPr>
            <a:r>
              <a:t>When a coroutine returns, you implicitly </a:t>
            </a:r>
            <a:r>
              <a:rPr sz="1960">
                <a:latin typeface="Courier"/>
                <a:ea typeface="Courier"/>
                <a:cs typeface="Courier"/>
                <a:sym typeface="Courier"/>
              </a:rPr>
              <a:t>co_await</a:t>
            </a:r>
            <a:r>
              <a:t> the result of </a:t>
            </a:r>
            <a:r>
              <a:rPr sz="1960">
                <a:latin typeface="Courier"/>
                <a:ea typeface="Courier"/>
                <a:cs typeface="Courier"/>
                <a:sym typeface="Courier"/>
              </a:rPr>
              <a:t>promise.final_suspend()</a:t>
            </a:r>
            <a:r>
              <a:t>. If </a:t>
            </a:r>
            <a:r>
              <a:rPr sz="1960">
                <a:latin typeface="Courier"/>
                <a:ea typeface="Courier"/>
                <a:cs typeface="Courier"/>
                <a:sym typeface="Courier"/>
              </a:rPr>
              <a:t>final_suspend</a:t>
            </a:r>
            <a:r>
              <a:t> actually suspends the coroutine,</a:t>
            </a:r>
          </a:p>
          <a:p>
            <a:pPr algn="l" defTabSz="457200">
              <a:spcBef>
                <a:spcPts val="2000"/>
              </a:spcBef>
              <a:defRPr b="0" sz="2000">
                <a:solidFill>
                  <a:srgbClr val="444444"/>
                </a:solidFill>
                <a:latin typeface="Helvetica"/>
                <a:ea typeface="Helvetica"/>
                <a:cs typeface="Helvetica"/>
                <a:sym typeface="Helvetica"/>
              </a:defRPr>
            </a:pPr>
            <a:r>
              <a:t> then the coroutine state will be updated one last time and remain valid, and code outside of the coroutine will be responsible for freeing the coroutine </a:t>
            </a:r>
          </a:p>
          <a:p>
            <a:pPr algn="l" defTabSz="457200">
              <a:spcBef>
                <a:spcPts val="2000"/>
              </a:spcBef>
              <a:defRPr b="0" sz="2000">
                <a:solidFill>
                  <a:srgbClr val="444444"/>
                </a:solidFill>
                <a:latin typeface="Helvetica"/>
                <a:ea typeface="Helvetica"/>
                <a:cs typeface="Helvetica"/>
                <a:sym typeface="Helvetica"/>
              </a:defRPr>
            </a:pPr>
            <a:r>
              <a:t>object by calling the coroutine handle’s </a:t>
            </a:r>
            <a:r>
              <a:rPr sz="1960">
                <a:latin typeface="Courier"/>
                <a:ea typeface="Courier"/>
                <a:cs typeface="Courier"/>
                <a:sym typeface="Courier"/>
              </a:rPr>
              <a:t>destroy()</a:t>
            </a:r>
            <a:r>
              <a:t> method. If </a:t>
            </a:r>
            <a:r>
              <a:rPr sz="1960">
                <a:latin typeface="Courier"/>
                <a:ea typeface="Courier"/>
                <a:cs typeface="Courier"/>
                <a:sym typeface="Courier"/>
              </a:rPr>
              <a:t>final_suspend</a:t>
            </a:r>
            <a:r>
              <a:t> does </a:t>
            </a:r>
            <a:r>
              <a:rPr i="1"/>
              <a:t>not</a:t>
            </a:r>
            <a:r>
              <a:t> suspend the coroutine, then the coroutine state will be </a:t>
            </a:r>
          </a:p>
          <a:p>
            <a:pPr algn="l" defTabSz="457200">
              <a:spcBef>
                <a:spcPts val="2000"/>
              </a:spcBef>
              <a:defRPr b="0" sz="2000">
                <a:solidFill>
                  <a:srgbClr val="444444"/>
                </a:solidFill>
                <a:latin typeface="Helvetica"/>
                <a:ea typeface="Helvetica"/>
                <a:cs typeface="Helvetica"/>
                <a:sym typeface="Helvetica"/>
              </a:defRPr>
            </a:pPr>
            <a:r>
              <a:t>automatically destroyed.</a:t>
            </a:r>
          </a:p>
          <a:p>
            <a:pPr algn="l" defTabSz="457200">
              <a:spcBef>
                <a:spcPts val="2000"/>
              </a:spcBef>
              <a:defRPr b="0" sz="2000">
                <a:solidFill>
                  <a:srgbClr val="444444"/>
                </a:solidFill>
                <a:latin typeface="Helvetica"/>
                <a:ea typeface="Helvetica"/>
                <a:cs typeface="Helvetica"/>
                <a:sym typeface="Helvetica"/>
              </a:defRPr>
            </a:pPr>
            <a:r>
              <a:t>If you never plan to touch the coroutine state again (maybe because the coroutine just updated some global variable and/or released a semaphore</a:t>
            </a:r>
          </a:p>
          <a:p>
            <a:pPr algn="l" defTabSz="457200">
              <a:spcBef>
                <a:spcPts val="2000"/>
              </a:spcBef>
              <a:defRPr b="0" sz="2000">
                <a:solidFill>
                  <a:srgbClr val="444444"/>
                </a:solidFill>
                <a:latin typeface="Helvetica"/>
                <a:ea typeface="Helvetica"/>
                <a:cs typeface="Helvetica"/>
                <a:sym typeface="Helvetica"/>
              </a:defRPr>
            </a:pPr>
            <a:r>
              <a:t> before </a:t>
            </a:r>
            <a:r>
              <a:rPr sz="1960">
                <a:latin typeface="Courier"/>
                <a:ea typeface="Courier"/>
                <a:cs typeface="Courier"/>
                <a:sym typeface="Courier"/>
              </a:rPr>
              <a:t>co_return</a:t>
            </a:r>
            <a:r>
              <a:t>, and that’s all you care about), then there’s no reason to pay for saving state one last time and worry about manually freeing the </a:t>
            </a:r>
          </a:p>
          <a:p>
            <a:pPr algn="l" defTabSz="457200">
              <a:spcBef>
                <a:spcPts val="2000"/>
              </a:spcBef>
              <a:defRPr b="0" sz="2000">
                <a:solidFill>
                  <a:srgbClr val="444444"/>
                </a:solidFill>
                <a:latin typeface="Helvetica"/>
                <a:ea typeface="Helvetica"/>
                <a:cs typeface="Helvetica"/>
                <a:sym typeface="Helvetica"/>
              </a:defRPr>
            </a:pPr>
            <a:r>
              <a:t>coroutine state, so you can have </a:t>
            </a:r>
            <a:r>
              <a:rPr sz="1960">
                <a:latin typeface="Courier"/>
                <a:ea typeface="Courier"/>
                <a:cs typeface="Courier"/>
                <a:sym typeface="Courier"/>
              </a:rPr>
              <a:t>final_suspend()</a:t>
            </a:r>
            <a:r>
              <a:t> return </a:t>
            </a:r>
            <a:r>
              <a:rPr sz="1960">
                <a:latin typeface="Courier"/>
                <a:ea typeface="Courier"/>
                <a:cs typeface="Courier"/>
                <a:sym typeface="Courier"/>
              </a:rPr>
              <a:t>std::suspend_never</a:t>
            </a:r>
            <a:r>
              <a:t>. On the other hand, if you need to access the coroutine handle </a:t>
            </a:r>
          </a:p>
          <a:p>
            <a:pPr algn="l" defTabSz="457200">
              <a:spcBef>
                <a:spcPts val="2000"/>
              </a:spcBef>
              <a:defRPr b="0" sz="2000">
                <a:solidFill>
                  <a:srgbClr val="444444"/>
                </a:solidFill>
                <a:latin typeface="Helvetica"/>
                <a:ea typeface="Helvetica"/>
                <a:cs typeface="Helvetica"/>
                <a:sym typeface="Helvetica"/>
              </a:defRPr>
            </a:pPr>
            <a:r>
              <a:t>or promise object after a coroutine returns, you will need </a:t>
            </a:r>
            <a:r>
              <a:rPr sz="1960">
                <a:latin typeface="Courier"/>
                <a:ea typeface="Courier"/>
                <a:cs typeface="Courier"/>
                <a:sym typeface="Courier"/>
              </a:rPr>
              <a:t>final_suspend()</a:t>
            </a:r>
            <a:r>
              <a:t> to return </a:t>
            </a:r>
            <a:r>
              <a:rPr sz="1960">
                <a:latin typeface="Courier"/>
                <a:ea typeface="Courier"/>
                <a:cs typeface="Courier"/>
                <a:sym typeface="Courier"/>
              </a:rPr>
              <a:t>std::suspend_always</a:t>
            </a:r>
            <a:r>
              <a:t> (or some other awaitable object that</a:t>
            </a:r>
          </a:p>
          <a:p>
            <a:pPr algn="l" defTabSz="457200">
              <a:spcBef>
                <a:spcPts val="2000"/>
              </a:spcBef>
              <a:defRPr b="0" sz="2000">
                <a:solidFill>
                  <a:srgbClr val="444444"/>
                </a:solidFill>
                <a:latin typeface="Helvetica"/>
                <a:ea typeface="Helvetica"/>
                <a:cs typeface="Helvetica"/>
                <a:sym typeface="Helvetica"/>
              </a:defRPr>
            </a:pPr>
            <a:r>
              <a:t> suspends the coroutine).</a:t>
            </a:r>
          </a:p>
          <a:p>
            <a:pPr algn="l" defTabSz="457200">
              <a:spcBef>
                <a:spcPts val="2000"/>
              </a:spcBef>
              <a:defRPr b="0" sz="2000">
                <a:solidFill>
                  <a:srgbClr val="444444"/>
                </a:solidFill>
                <a:latin typeface="Helvetica"/>
                <a:ea typeface="Helvetica"/>
                <a:cs typeface="Helvetica"/>
                <a:sym typeface="Helvetica"/>
              </a:defRPr>
            </a:pPr>
          </a:p>
          <a:p>
            <a:pPr algn="l" defTabSz="457200">
              <a:defRPr b="0" sz="2000">
                <a:solidFill>
                  <a:srgbClr val="444444"/>
                </a:solidFill>
                <a:latin typeface="Helvetica"/>
                <a:ea typeface="Helvetica"/>
                <a:cs typeface="Helvetica"/>
                <a:sym typeface="Helvetica"/>
              </a:defRPr>
            </a:pPr>
            <a:r>
              <a:t>To make the point more concrete, here’s what happens if we change </a:t>
            </a:r>
            <a:r>
              <a:rPr sz="1976">
                <a:solidFill>
                  <a:srgbClr val="000000"/>
                </a:solidFill>
                <a:latin typeface="Courier"/>
                <a:ea typeface="Courier"/>
                <a:cs typeface="Courier"/>
                <a:sym typeface="Courier"/>
              </a:rPr>
              <a:t>ReturnObject5::promise_type::final_suspend()</a:t>
            </a:r>
            <a:endParaRPr sz="1976">
              <a:solidFill>
                <a:srgbClr val="000000"/>
              </a:solidFill>
              <a:latin typeface="Courier"/>
              <a:ea typeface="Courier"/>
              <a:cs typeface="Courier"/>
              <a:sym typeface="Courier"/>
            </a:endParaRPr>
          </a:p>
          <a:p>
            <a:pPr algn="l" defTabSz="457200">
              <a:defRPr b="0" sz="2000">
                <a:solidFill>
                  <a:srgbClr val="444444"/>
                </a:solidFill>
                <a:latin typeface="Helvetica"/>
                <a:ea typeface="Helvetica"/>
                <a:cs typeface="Helvetica"/>
                <a:sym typeface="Helvetica"/>
              </a:defRPr>
            </a:pPr>
            <a:r>
              <a:t> to return </a:t>
            </a:r>
            <a:r>
              <a:rPr sz="2576">
                <a:solidFill>
                  <a:srgbClr val="000000"/>
                </a:solidFill>
                <a:latin typeface="Courier"/>
                <a:ea typeface="Courier"/>
                <a:cs typeface="Courier"/>
                <a:sym typeface="Courier"/>
              </a:rPr>
              <a:t>std::suspend_never</a:t>
            </a:r>
            <a:r>
              <a:t> instead of</a:t>
            </a:r>
            <a:r>
              <a:rPr sz="3400"/>
              <a:t> </a:t>
            </a:r>
            <a:r>
              <a:rPr sz="2576">
                <a:solidFill>
                  <a:srgbClr val="000000"/>
                </a:solidFill>
                <a:latin typeface="Courier"/>
                <a:ea typeface="Courier"/>
                <a:cs typeface="Courier"/>
                <a:sym typeface="Courier"/>
              </a:rPr>
              <a:t>std::suspend_always</a:t>
            </a:r>
            <a:r>
              <a:rPr sz="3400"/>
              <a:t>:</a:t>
            </a:r>
            <a:endParaRPr sz="3400"/>
          </a:p>
        </p:txBody>
      </p:sp>
    </p:spTree>
  </p:cSld>
  <p:clrMapOvr>
    <a:masterClrMapping/>
  </p:clrMapOvr>
  <p:transition xmlns:p14="http://schemas.microsoft.com/office/powerpoint/2010/main" spd="med" advClick="1"/>
</p:sld>
</file>

<file path=ppt/slides/slide3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5"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38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emplace_callBack"/>
          <p:cNvSpPr txBox="1"/>
          <p:nvPr>
            <p:ph type="title"/>
          </p:nvPr>
        </p:nvSpPr>
        <p:spPr>
          <a:prstGeom prst="rect">
            <a:avLst/>
          </a:prstGeom>
        </p:spPr>
        <p:txBody>
          <a:bodyPr/>
          <a:lstStyle/>
          <a:p>
            <a:pPr/>
            <a:r>
              <a:t>emplace_callBack</a:t>
            </a:r>
          </a:p>
        </p:txBody>
      </p:sp>
      <p:sp>
        <p:nvSpPr>
          <p:cNvPr id="254" name="#include &lt;iostream&gt;…"/>
          <p:cNvSpPr txBox="1"/>
          <p:nvPr>
            <p:ph type="body" idx="1"/>
          </p:nvPr>
        </p:nvSpPr>
        <p:spPr>
          <a:prstGeom prst="rect">
            <a:avLst/>
          </a:prstGeom>
        </p:spPr>
        <p:txBody>
          <a:bodyPr/>
          <a:lstStyle/>
          <a:p>
            <a:pPr marL="0" indent="0" defTabSz="351535">
              <a:spcBef>
                <a:spcPts val="0"/>
              </a:spcBef>
              <a:buSzTx/>
              <a:buNone/>
              <a:tabLst>
                <a:tab pos="342900" algn="l"/>
              </a:tabLst>
              <a:defRPr sz="1120">
                <a:solidFill>
                  <a:srgbClr val="FF8170"/>
                </a:solidFill>
                <a:latin typeface="Menlo Regular"/>
                <a:ea typeface="Menlo Regular"/>
                <a:cs typeface="Menlo Regular"/>
                <a:sym typeface="Menlo Regular"/>
              </a:defRPr>
            </a:pPr>
            <a:r>
              <a:rPr>
                <a:solidFill>
                  <a:srgbClr val="FFA14F"/>
                </a:solidFill>
              </a:rPr>
              <a:t>#</a:t>
            </a:r>
            <a:r>
              <a:rPr sz="3280">
                <a:solidFill>
                  <a:srgbClr val="FFA14F"/>
                </a:solidFill>
              </a:rPr>
              <a:t>include </a:t>
            </a:r>
            <a:r>
              <a:rPr sz="3280"/>
              <a:t>&lt;iostream&gt;</a:t>
            </a:r>
            <a:endParaRPr sz="3280">
              <a:solidFill>
                <a:srgbClr val="FFFFFF">
                  <a:alpha val="85000"/>
                </a:srgbClr>
              </a:solidFill>
            </a:endParaRPr>
          </a:p>
          <a:p>
            <a:pPr marL="0" indent="0" defTabSz="351535">
              <a:spcBef>
                <a:spcPts val="0"/>
              </a:spcBef>
              <a:buSzTx/>
              <a:buNone/>
              <a:tabLst>
                <a:tab pos="342900" algn="l"/>
              </a:tabLst>
              <a:defRPr sz="3280">
                <a:solidFill>
                  <a:srgbClr val="FFA14F"/>
                </a:solidFill>
                <a:latin typeface="Menlo Regular"/>
                <a:ea typeface="Menlo Regular"/>
                <a:cs typeface="Menlo Regular"/>
                <a:sym typeface="Menlo Regular"/>
              </a:defRPr>
            </a:pPr>
            <a:r>
              <a:t>#include </a:t>
            </a:r>
            <a:r>
              <a:rPr>
                <a:solidFill>
                  <a:srgbClr val="FF8170"/>
                </a:solidFill>
              </a:rPr>
              <a:t>&lt;vector&gt;</a:t>
            </a:r>
            <a:endParaRPr>
              <a:solidFill>
                <a:srgbClr val="FFFFFF">
                  <a:alpha val="85000"/>
                </a:srgbClr>
              </a:solidFill>
            </a:endParaRPr>
          </a:p>
          <a:p>
            <a:pPr marL="0" indent="0" defTabSz="351535">
              <a:spcBef>
                <a:spcPts val="0"/>
              </a:spcBef>
              <a:buSzTx/>
              <a:buNone/>
              <a:tabLst>
                <a:tab pos="342900" algn="l"/>
              </a:tabLst>
              <a:defRPr sz="3280">
                <a:solidFill>
                  <a:srgbClr val="FFFFFF">
                    <a:alpha val="85000"/>
                  </a:srgbClr>
                </a:solidFill>
                <a:latin typeface="Menlo Regular"/>
                <a:ea typeface="Menlo Regular"/>
                <a:cs typeface="Menlo Regular"/>
                <a:sym typeface="Menlo Regular"/>
              </a:defRPr>
            </a:pPr>
          </a:p>
          <a:p>
            <a:pPr marL="0" indent="0" defTabSz="351535">
              <a:spcBef>
                <a:spcPts val="0"/>
              </a:spcBef>
              <a:buSzTx/>
              <a:buNone/>
              <a:tabLst>
                <a:tab pos="342900" algn="l"/>
              </a:tabLst>
              <a:defRPr sz="328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 ()</a:t>
            </a:r>
            <a:endParaRPr>
              <a:solidFill>
                <a:srgbClr val="FFFFFF">
                  <a:alpha val="85000"/>
                </a:srgbClr>
              </a:solidFill>
            </a:endParaRPr>
          </a:p>
          <a:p>
            <a:pPr marL="0" indent="0" defTabSz="351535">
              <a:spcBef>
                <a:spcPts val="0"/>
              </a:spcBef>
              <a:buSzTx/>
              <a:buNone/>
              <a:tabLst>
                <a:tab pos="342900" algn="l"/>
              </a:tabLst>
              <a:defRPr sz="3280">
                <a:solidFill>
                  <a:srgbClr val="FFFFFF">
                    <a:alpha val="85000"/>
                  </a:srgbClr>
                </a:solidFill>
                <a:latin typeface="Menlo Regular"/>
                <a:ea typeface="Menlo Regular"/>
                <a:cs typeface="Menlo Regular"/>
                <a:sym typeface="Menlo Regular"/>
              </a:defRPr>
            </a:pPr>
            <a:r>
              <a:t>{</a:t>
            </a:r>
          </a:p>
          <a:p>
            <a:pPr marL="0" indent="0" defTabSz="351535">
              <a:spcBef>
                <a:spcPts val="0"/>
              </a:spcBef>
              <a:buSzTx/>
              <a:buNone/>
              <a:tabLst>
                <a:tab pos="342900" algn="l"/>
              </a:tabLst>
              <a:defRPr sz="328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DABAFF"/>
                </a:solidFill>
              </a:rPr>
              <a:t>vector</a:t>
            </a:r>
            <a:r>
              <a:t>&lt;</a:t>
            </a:r>
            <a:r>
              <a:rPr b="1">
                <a:solidFill>
                  <a:srgbClr val="FF7AB2"/>
                </a:solidFill>
              </a:rPr>
              <a:t>int</a:t>
            </a:r>
            <a:r>
              <a:t>&gt; myvector = {</a:t>
            </a:r>
            <a:r>
              <a:rPr>
                <a:solidFill>
                  <a:srgbClr val="D9C97C"/>
                </a:solidFill>
              </a:rPr>
              <a:t>10</a:t>
            </a:r>
            <a:r>
              <a:t>,</a:t>
            </a:r>
            <a:r>
              <a:rPr>
                <a:solidFill>
                  <a:srgbClr val="D9C97C"/>
                </a:solidFill>
              </a:rPr>
              <a:t>20</a:t>
            </a:r>
            <a:r>
              <a:t>,</a:t>
            </a:r>
            <a:r>
              <a:rPr>
                <a:solidFill>
                  <a:srgbClr val="D9C97C"/>
                </a:solidFill>
              </a:rPr>
              <a:t>30</a:t>
            </a:r>
            <a:r>
              <a:t>};</a:t>
            </a:r>
          </a:p>
          <a:p>
            <a:pPr marL="0" indent="0" defTabSz="351535">
              <a:spcBef>
                <a:spcPts val="0"/>
              </a:spcBef>
              <a:buSzTx/>
              <a:buNone/>
              <a:tabLst>
                <a:tab pos="342900" algn="l"/>
              </a:tabLst>
              <a:defRPr sz="3280">
                <a:solidFill>
                  <a:srgbClr val="FFFFFF">
                    <a:alpha val="85000"/>
                  </a:srgbClr>
                </a:solidFill>
                <a:latin typeface="Menlo Regular"/>
                <a:ea typeface="Menlo Regular"/>
                <a:cs typeface="Menlo Regular"/>
                <a:sym typeface="Menlo Regular"/>
              </a:defRPr>
            </a:pPr>
          </a:p>
          <a:p>
            <a:pPr marL="0" indent="0" defTabSz="351535">
              <a:spcBef>
                <a:spcPts val="0"/>
              </a:spcBef>
              <a:buSzTx/>
              <a:buNone/>
              <a:tabLst>
                <a:tab pos="342900" algn="l"/>
              </a:tabLst>
              <a:defRPr sz="3280">
                <a:solidFill>
                  <a:srgbClr val="B281EB"/>
                </a:solidFill>
                <a:latin typeface="Menlo Regular"/>
                <a:ea typeface="Menlo Regular"/>
                <a:cs typeface="Menlo Regular"/>
                <a:sym typeface="Menlo Regular"/>
              </a:defRPr>
            </a:pPr>
            <a:r>
              <a:rPr>
                <a:solidFill>
                  <a:srgbClr val="FFFFFF">
                    <a:alpha val="85000"/>
                  </a:srgbClr>
                </a:solidFill>
              </a:rPr>
              <a:t>  myvector.</a:t>
            </a:r>
            <a:r>
              <a:t>emplace_back</a:t>
            </a:r>
            <a:r>
              <a:rPr>
                <a:solidFill>
                  <a:srgbClr val="FFFFFF">
                    <a:alpha val="85000"/>
                  </a:srgbClr>
                </a:solidFill>
              </a:rPr>
              <a:t> (</a:t>
            </a:r>
            <a:r>
              <a:rPr>
                <a:solidFill>
                  <a:srgbClr val="D9C97C"/>
                </a:solidFill>
              </a:rPr>
              <a:t>100</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sz="3280">
                <a:solidFill>
                  <a:srgbClr val="B281EB"/>
                </a:solidFill>
                <a:latin typeface="Menlo Regular"/>
                <a:ea typeface="Menlo Regular"/>
                <a:cs typeface="Menlo Regular"/>
                <a:sym typeface="Menlo Regular"/>
              </a:defRPr>
            </a:pPr>
            <a:r>
              <a:rPr>
                <a:solidFill>
                  <a:srgbClr val="FFFFFF">
                    <a:alpha val="85000"/>
                  </a:srgbClr>
                </a:solidFill>
              </a:rPr>
              <a:t>  myvector.</a:t>
            </a:r>
            <a:r>
              <a:t>emplace_back</a:t>
            </a:r>
            <a:r>
              <a:rPr>
                <a:solidFill>
                  <a:srgbClr val="FFFFFF">
                    <a:alpha val="85000"/>
                  </a:srgbClr>
                </a:solidFill>
              </a:rPr>
              <a:t> (</a:t>
            </a:r>
            <a:r>
              <a:rPr>
                <a:solidFill>
                  <a:srgbClr val="D9C97C"/>
                </a:solidFill>
              </a:rPr>
              <a:t>200</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sz="3280">
                <a:solidFill>
                  <a:srgbClr val="FFFFFF">
                    <a:alpha val="85000"/>
                  </a:srgbClr>
                </a:solidFill>
                <a:latin typeface="Menlo Regular"/>
                <a:ea typeface="Menlo Regular"/>
                <a:cs typeface="Menlo Regular"/>
                <a:sym typeface="Menlo Regular"/>
              </a:defRPr>
            </a:pPr>
            <a:r>
              <a:t>    myvector.</a:t>
            </a:r>
            <a:r>
              <a:rPr>
                <a:solidFill>
                  <a:srgbClr val="B281EB"/>
                </a:solidFill>
              </a:rPr>
              <a:t>emplace_back</a:t>
            </a:r>
            <a:r>
              <a:t> (</a:t>
            </a:r>
            <a:r>
              <a:rPr>
                <a:solidFill>
                  <a:srgbClr val="D9C97C"/>
                </a:solidFill>
              </a:rPr>
              <a:t>123</a:t>
            </a:r>
            <a:r>
              <a:t>);</a:t>
            </a:r>
          </a:p>
          <a:p>
            <a:pPr marL="0" indent="0" defTabSz="351535">
              <a:spcBef>
                <a:spcPts val="0"/>
              </a:spcBef>
              <a:buSzTx/>
              <a:buNone/>
              <a:tabLst>
                <a:tab pos="342900" algn="l"/>
              </a:tabLst>
              <a:defRPr sz="3280">
                <a:solidFill>
                  <a:srgbClr val="FFFFFF">
                    <a:alpha val="85000"/>
                  </a:srgbClr>
                </a:solidFill>
                <a:latin typeface="Menlo Regular"/>
                <a:ea typeface="Menlo Regular"/>
                <a:cs typeface="Menlo Regular"/>
                <a:sym typeface="Menlo Regular"/>
              </a:defRPr>
            </a:pPr>
          </a:p>
          <a:p>
            <a:pPr marL="0" indent="0" defTabSz="351535">
              <a:spcBef>
                <a:spcPts val="0"/>
              </a:spcBef>
              <a:buSzTx/>
              <a:buNone/>
              <a:tabLst>
                <a:tab pos="342900" algn="l"/>
              </a:tabLst>
              <a:defRPr sz="328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rPr>
                <a:solidFill>
                  <a:srgbClr val="B281EB"/>
                </a:solidFill>
              </a:rPr>
              <a:t>cout</a:t>
            </a:r>
            <a:r>
              <a:rPr>
                <a:solidFill>
                  <a:srgbClr val="FFFFFF">
                    <a:alpha val="85000"/>
                  </a:srgbClr>
                </a:solidFill>
              </a:rPr>
              <a:t> &lt;&lt; </a:t>
            </a:r>
            <a:r>
              <a:t>"myvector contains:"</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sz="3280">
                <a:solidFill>
                  <a:srgbClr val="FFFFFF">
                    <a:alpha val="85000"/>
                  </a:srgbClr>
                </a:solidFill>
                <a:latin typeface="Menlo Regular"/>
                <a:ea typeface="Menlo Regular"/>
                <a:cs typeface="Menlo Regular"/>
                <a:sym typeface="Menlo Regular"/>
              </a:defRPr>
            </a:pPr>
            <a:r>
              <a:t>  </a:t>
            </a:r>
            <a:r>
              <a:rPr b="1">
                <a:solidFill>
                  <a:srgbClr val="FF7AB2"/>
                </a:solidFill>
              </a:rPr>
              <a:t>for</a:t>
            </a:r>
            <a:r>
              <a:t> (</a:t>
            </a:r>
            <a:r>
              <a:rPr b="1">
                <a:solidFill>
                  <a:srgbClr val="FF7AB2"/>
                </a:solidFill>
              </a:rPr>
              <a:t>auto</a:t>
            </a:r>
            <a:r>
              <a:t>&amp; x: myvector)</a:t>
            </a:r>
          </a:p>
          <a:p>
            <a:pPr marL="0" indent="0" defTabSz="351535">
              <a:spcBef>
                <a:spcPts val="0"/>
              </a:spcBef>
              <a:buSzTx/>
              <a:buNone/>
              <a:tabLst>
                <a:tab pos="342900" algn="l"/>
              </a:tabLst>
              <a:defRPr sz="328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a:t>
            </a:r>
            <a:r>
              <a:rPr>
                <a:solidFill>
                  <a:srgbClr val="D9C97C"/>
                </a:solidFill>
              </a:rPr>
              <a:t>' '</a:t>
            </a:r>
            <a:r>
              <a:t> &lt;&lt; x;</a:t>
            </a:r>
          </a:p>
          <a:p>
            <a:pPr marL="0" indent="0" defTabSz="351535">
              <a:spcBef>
                <a:spcPts val="0"/>
              </a:spcBef>
              <a:buSzTx/>
              <a:buNone/>
              <a:tabLst>
                <a:tab pos="342900" algn="l"/>
              </a:tabLst>
              <a:defRPr sz="3280">
                <a:solidFill>
                  <a:srgbClr val="B281EB"/>
                </a:solidFill>
                <a:latin typeface="Menlo Regular"/>
                <a:ea typeface="Menlo Regular"/>
                <a:cs typeface="Menlo Regular"/>
                <a:sym typeface="Menlo Regular"/>
              </a:defRPr>
            </a:pPr>
            <a:r>
              <a:rPr>
                <a:solidFill>
                  <a:srgbClr val="FFFFFF">
                    <a:alpha val="85000"/>
                  </a:srgbClr>
                </a:solidFill>
              </a:rPr>
              <a:t>  </a:t>
            </a:r>
            <a:r>
              <a:rPr>
                <a:solidFill>
                  <a:srgbClr val="DABAFF"/>
                </a:solidFill>
              </a:rPr>
              <a:t>std</a:t>
            </a:r>
            <a:r>
              <a:rPr>
                <a:solidFill>
                  <a:srgbClr val="FFFFFF">
                    <a:alpha val="85000"/>
                  </a:srgbClr>
                </a:solidFill>
              </a:rPr>
              <a:t>::</a:t>
            </a:r>
            <a:r>
              <a:t>cout</a:t>
            </a:r>
            <a:r>
              <a:rPr>
                <a:solidFill>
                  <a:srgbClr val="FFFFFF">
                    <a:alpha val="85000"/>
                  </a:srgbClr>
                </a:solidFill>
              </a:rPr>
              <a:t> &lt;&lt; </a:t>
            </a:r>
            <a:r>
              <a:rPr>
                <a:solidFill>
                  <a:srgbClr val="D9C97C"/>
                </a:solidFill>
              </a:rPr>
              <a:t>'\n'</a:t>
            </a:r>
            <a:r>
              <a:rPr>
                <a:solidFill>
                  <a:srgbClr val="FFFFFF">
                    <a:alpha val="85000"/>
                  </a:srgbClr>
                </a:solidFill>
              </a:rPr>
              <a:t>;</a:t>
            </a:r>
            <a:endParaRPr>
              <a:solidFill>
                <a:srgbClr val="FFFFFF">
                  <a:alpha val="85000"/>
                </a:srgbClr>
              </a:solidFill>
            </a:endParaRPr>
          </a:p>
          <a:p>
            <a:pPr marL="0" indent="0" defTabSz="351535">
              <a:spcBef>
                <a:spcPts val="0"/>
              </a:spcBef>
              <a:buSzTx/>
              <a:buNone/>
              <a:tabLst>
                <a:tab pos="342900" algn="l"/>
              </a:tabLst>
              <a:defRPr sz="3280">
                <a:solidFill>
                  <a:srgbClr val="FFFFFF">
                    <a:alpha val="85000"/>
                  </a:srgbClr>
                </a:solidFill>
                <a:latin typeface="Menlo Regular"/>
                <a:ea typeface="Menlo Regular"/>
                <a:cs typeface="Menlo Regular"/>
                <a:sym typeface="Menlo Regular"/>
              </a:defRPr>
            </a:pPr>
          </a:p>
          <a:p>
            <a:pPr marL="0" indent="0" defTabSz="351535">
              <a:spcBef>
                <a:spcPts val="0"/>
              </a:spcBef>
              <a:buSzTx/>
              <a:buNone/>
              <a:tabLst>
                <a:tab pos="342900" algn="l"/>
              </a:tabLst>
              <a:defRPr b="1" sz="328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351535">
              <a:spcBef>
                <a:spcPts val="0"/>
              </a:spcBef>
              <a:buSzTx/>
              <a:buNone/>
              <a:tabLst>
                <a:tab pos="342900" algn="l"/>
              </a:tabLst>
              <a:defRPr sz="328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8"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38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1" name="Coroutine…"/>
          <p:cNvSpPr txBox="1"/>
          <p:nvPr>
            <p:ph type="title"/>
          </p:nvPr>
        </p:nvSpPr>
        <p:spPr>
          <a:prstGeom prst="rect">
            <a:avLst/>
          </a:prstGeom>
        </p:spPr>
        <p:txBody>
          <a:bodyPr/>
          <a:lstStyle/>
          <a:p>
            <a:pPr defTabSz="520065">
              <a:defRPr sz="7056"/>
            </a:pPr>
            <a:r>
              <a:t>Coroutine </a:t>
            </a:r>
          </a:p>
          <a:p>
            <a:pPr defTabSz="520065">
              <a:defRPr sz="7056"/>
            </a:pPr>
            <a:r>
              <a:t>Let’s go by code.</a:t>
            </a:r>
          </a:p>
        </p:txBody>
      </p:sp>
      <p:sp>
        <p:nvSpPr>
          <p:cNvPr id="1392" name="there’s an important question about what to do at the end of a coroutine.…"/>
          <p:cNvSpPr txBox="1"/>
          <p:nvPr>
            <p:ph type="body" idx="1"/>
          </p:nvPr>
        </p:nvSpPr>
        <p:spPr>
          <a:prstGeom prst="rect">
            <a:avLst/>
          </a:prstGeom>
        </p:spPr>
        <p:txBody>
          <a:bodyPr/>
          <a:lstStyle/>
          <a:p>
            <a:pPr marL="0" indent="0" defTabSz="457200">
              <a:spcBef>
                <a:spcPts val="0"/>
              </a:spcBef>
              <a:buSzTx/>
              <a:buNone/>
              <a:defRPr sz="1200">
                <a:solidFill>
                  <a:srgbClr val="007000"/>
                </a:solidFill>
                <a:latin typeface="Courier"/>
                <a:ea typeface="Courier"/>
                <a:cs typeface="Courier"/>
                <a:sym typeface="Courier"/>
              </a:defRPr>
            </a:pPr>
            <a:r>
              <a:rPr sz="2900"/>
              <a:t>there’s an important question about what to do at the end of a coroutine.</a:t>
            </a:r>
            <a:endParaRPr sz="2900"/>
          </a:p>
          <a:p>
            <a:pPr marL="0" indent="0" defTabSz="457200">
              <a:spcBef>
                <a:spcPts val="0"/>
              </a:spcBef>
              <a:buSzTx/>
              <a:buNone/>
              <a:defRPr sz="1200">
                <a:solidFill>
                  <a:srgbClr val="007000"/>
                </a:solidFill>
                <a:latin typeface="Courier"/>
                <a:ea typeface="Courier"/>
                <a:cs typeface="Courier"/>
                <a:sym typeface="Courier"/>
              </a:defRPr>
            </a:pPr>
            <a:r>
              <a:rPr sz="2900"/>
              <a:t> Should the compiler update the coroutine state and suspend the coroutine </a:t>
            </a:r>
            <a:endParaRPr sz="2900"/>
          </a:p>
          <a:p>
            <a:pPr marL="0" indent="0" defTabSz="457200">
              <a:spcBef>
                <a:spcPts val="0"/>
              </a:spcBef>
              <a:buSzTx/>
              <a:buNone/>
              <a:defRPr sz="1200">
                <a:solidFill>
                  <a:srgbClr val="007000"/>
                </a:solidFill>
                <a:latin typeface="Courier"/>
                <a:ea typeface="Courier"/>
                <a:cs typeface="Courier"/>
                <a:sym typeface="Courier"/>
              </a:defRPr>
            </a:pPr>
            <a:r>
              <a:rPr sz="2900"/>
              <a:t>one final time, so that even after evaluating </a:t>
            </a:r>
            <a:r>
              <a:rPr sz="3659"/>
              <a:t>co_return</a:t>
            </a:r>
            <a:r>
              <a:rPr sz="2900"/>
              <a:t>, code in the main</a:t>
            </a:r>
            <a:endParaRPr sz="2900"/>
          </a:p>
          <a:p>
            <a:pPr marL="0" indent="0" defTabSz="457200">
              <a:spcBef>
                <a:spcPts val="0"/>
              </a:spcBef>
              <a:buSzTx/>
              <a:buNone/>
              <a:defRPr sz="1200">
                <a:solidFill>
                  <a:srgbClr val="007000"/>
                </a:solidFill>
                <a:latin typeface="Courier"/>
                <a:ea typeface="Courier"/>
                <a:cs typeface="Courier"/>
                <a:sym typeface="Courier"/>
              </a:defRPr>
            </a:pPr>
            <a:r>
              <a:rPr sz="2900"/>
              <a:t> function can access the promise object and make sane use of the </a:t>
            </a:r>
            <a:endParaRPr sz="2900"/>
          </a:p>
          <a:p>
            <a:pPr marL="0" indent="0" defTabSz="457200">
              <a:spcBef>
                <a:spcPts val="0"/>
              </a:spcBef>
              <a:buSzTx/>
              <a:buNone/>
              <a:defRPr sz="1200">
                <a:solidFill>
                  <a:srgbClr val="007000"/>
                </a:solidFill>
                <a:latin typeface="Courier"/>
                <a:ea typeface="Courier"/>
                <a:cs typeface="Courier"/>
                <a:sym typeface="Courier"/>
              </a:defRPr>
            </a:pPr>
            <a:r>
              <a:rPr sz="3659"/>
              <a:t>coroutine_handle</a:t>
            </a:r>
            <a:r>
              <a:rPr sz="2900"/>
              <a:t>? Or should returning from a coroutine automatically </a:t>
            </a:r>
            <a:endParaRPr sz="2900"/>
          </a:p>
          <a:p>
            <a:pPr marL="0" indent="0" defTabSz="457200">
              <a:spcBef>
                <a:spcPts val="0"/>
              </a:spcBef>
              <a:buSzTx/>
              <a:buNone/>
              <a:defRPr sz="1200">
                <a:solidFill>
                  <a:srgbClr val="007000"/>
                </a:solidFill>
                <a:latin typeface="Courier"/>
                <a:ea typeface="Courier"/>
                <a:cs typeface="Courier"/>
                <a:sym typeface="Courier"/>
              </a:defRPr>
            </a:pPr>
            <a:r>
              <a:rPr sz="2900"/>
              <a:t>destroy the coroutine state, like an implicit call to </a:t>
            </a:r>
            <a:endParaRPr sz="2900"/>
          </a:p>
          <a:p>
            <a:pPr marL="0" indent="0" defTabSz="457200">
              <a:spcBef>
                <a:spcPts val="0"/>
              </a:spcBef>
              <a:buSzTx/>
              <a:buNone/>
              <a:defRPr sz="1200">
                <a:solidFill>
                  <a:srgbClr val="007000"/>
                </a:solidFill>
                <a:latin typeface="Courier"/>
                <a:ea typeface="Courier"/>
                <a:cs typeface="Courier"/>
                <a:sym typeface="Courier"/>
              </a:defRPr>
            </a:pPr>
            <a:r>
              <a:rPr sz="3659"/>
              <a:t>coroutine_handle::destroy()</a:t>
            </a:r>
            <a:r>
              <a:rPr sz="2900"/>
              <a:t>?</a:t>
            </a:r>
            <a:endParaRPr sz="2900"/>
          </a:p>
          <a:p>
            <a:pPr marL="0" indent="0" defTabSz="457200">
              <a:spcBef>
                <a:spcPts val="0"/>
              </a:spcBef>
              <a:buSzTx/>
              <a:buNone/>
              <a:defRPr sz="1200">
                <a:solidFill>
                  <a:srgbClr val="007000"/>
                </a:solidFill>
                <a:latin typeface="Courier"/>
                <a:ea typeface="Courier"/>
                <a:cs typeface="Courier"/>
                <a:sym typeface="Courier"/>
              </a:defRPr>
            </a:pPr>
            <a:endParaRPr sz="2900"/>
          </a:p>
          <a:p>
            <a:pPr marL="0" indent="0" defTabSz="457200">
              <a:spcBef>
                <a:spcPts val="2000"/>
              </a:spcBef>
              <a:buSzTx/>
              <a:buNone/>
              <a:defRPr sz="3700">
                <a:solidFill>
                  <a:srgbClr val="444444"/>
                </a:solidFill>
                <a:latin typeface="Helvetica"/>
                <a:ea typeface="Helvetica"/>
                <a:cs typeface="Helvetica"/>
                <a:sym typeface="Helvetica"/>
              </a:defRPr>
            </a:pPr>
            <a:r>
              <a:t>This question is resolved by the </a:t>
            </a:r>
            <a:r>
              <a:rPr sz="3659">
                <a:latin typeface="Courier"/>
                <a:ea typeface="Courier"/>
                <a:cs typeface="Courier"/>
                <a:sym typeface="Courier"/>
              </a:rPr>
              <a:t>final_suspend</a:t>
            </a:r>
            <a:r>
              <a:t> method on the </a:t>
            </a:r>
            <a:r>
              <a:rPr sz="3659">
                <a:latin typeface="Courier"/>
                <a:ea typeface="Courier"/>
                <a:cs typeface="Courier"/>
                <a:sym typeface="Courier"/>
              </a:rPr>
              <a:t>promise_type</a:t>
            </a:r>
            <a:r>
              <a:t>.</a:t>
            </a:r>
          </a:p>
          <a:p>
            <a:pPr marL="0" indent="0" defTabSz="457200">
              <a:spcBef>
                <a:spcPts val="2000"/>
              </a:spcBef>
              <a:buSzTx/>
              <a:buNone/>
              <a:defRPr sz="3700">
                <a:solidFill>
                  <a:srgbClr val="444444"/>
                </a:solidFill>
                <a:latin typeface="Helvetica"/>
                <a:ea typeface="Helvetica"/>
                <a:cs typeface="Helvetica"/>
                <a:sym typeface="Helvetica"/>
              </a:defRPr>
            </a:pPr>
            <a:r>
              <a:t> The C++ spec </a:t>
            </a:r>
            <a:r>
              <a:rPr>
                <a:solidFill>
                  <a:srgbClr val="0645AD"/>
                </a:solidFill>
                <a:hlinkClick r:id="rId2" invalidUrl="" action="" tgtFrame="" tooltip="" history="1" highlightClick="0" endSnd="0"/>
              </a:rPr>
              <a:t>says</a:t>
            </a:r>
            <a:r>
              <a:t> says that a coroutine’s </a:t>
            </a:r>
            <a:r>
              <a:rPr i="1"/>
              <a:t>function-body</a:t>
            </a:r>
            <a:r>
              <a:t> is effectively wrapped </a:t>
            </a:r>
          </a:p>
          <a:p>
            <a:pPr marL="0" indent="0" defTabSz="457200">
              <a:spcBef>
                <a:spcPts val="2000"/>
              </a:spcBef>
              <a:buSzTx/>
              <a:buNone/>
              <a:defRPr sz="3700">
                <a:solidFill>
                  <a:srgbClr val="444444"/>
                </a:solidFill>
                <a:latin typeface="Helvetica"/>
                <a:ea typeface="Helvetica"/>
                <a:cs typeface="Helvetica"/>
                <a:sym typeface="Helvetica"/>
              </a:defRPr>
            </a:pPr>
            <a:r>
              <a:t>in the following pseudo-code:</a:t>
            </a:r>
          </a:p>
        </p:txBody>
      </p:sp>
    </p:spTree>
  </p:cSld>
  <p:clrMapOvr>
    <a:masterClrMapping/>
  </p:clrMapOvr>
  <p:transition xmlns:p14="http://schemas.microsoft.com/office/powerpoint/2010/main" spd="med" advClick="1"/>
</p:sld>
</file>

<file path=ppt/slides/slide3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4"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395" name="Coroutine_CoAwait_done_resume_Init_Suspend_3…"/>
          <p:cNvSpPr txBox="1"/>
          <p:nvPr>
            <p:ph type="body" idx="1"/>
          </p:nvPr>
        </p:nvSpPr>
        <p:spPr>
          <a:prstGeom prst="rect">
            <a:avLst/>
          </a:prstGeom>
        </p:spPr>
        <p:txBody>
          <a:bodyPr/>
          <a:lstStyle/>
          <a:p>
            <a:pPr marL="0" indent="0" defTabSz="457200">
              <a:spcBef>
                <a:spcPts val="0"/>
              </a:spcBef>
              <a:buSzTx/>
              <a:buNone/>
              <a:defRPr sz="1200">
                <a:solidFill>
                  <a:srgbClr val="007000"/>
                </a:solidFill>
                <a:latin typeface="Courier"/>
                <a:ea typeface="Courier"/>
                <a:cs typeface="Courier"/>
                <a:sym typeface="Courier"/>
              </a:defRPr>
            </a:pPr>
            <a:r>
              <a:t> </a:t>
            </a:r>
            <a:r>
              <a:rPr sz="2500"/>
              <a:t>Coroutine_CoAwait_done_resume_Init_Suspend_3</a:t>
            </a:r>
            <a:endParaRPr sz="2600">
              <a:solidFill>
                <a:srgbClr val="000000"/>
              </a:solidFill>
            </a:endParaRP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endParaRPr sz="2600">
              <a:solidFill>
                <a:srgbClr val="000000"/>
              </a:solidFill>
            </a:endParaRP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    The simpleCoroutine now includes a loop with three iterations. </a:t>
            </a: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The main thread and the coroutine take turns executing, and you can see how the execution </a:t>
            </a: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interleaves between the main thread and the coroutine. The done status of the coroutine is </a:t>
            </a: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checked before and after resuming, and you can observe how the coroutine's execution </a:t>
            </a: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progresses.</a:t>
            </a:r>
            <a:endParaRPr sz="2600">
              <a:solidFill>
                <a:srgbClr val="000000"/>
              </a:solidFill>
            </a:endParaRP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 </a:t>
            </a:r>
            <a:endParaRPr sz="2600">
              <a:solidFill>
                <a:srgbClr val="000000"/>
              </a:solidFill>
            </a:endParaRP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 </a:t>
            </a:r>
            <a:endParaRPr sz="2600">
              <a:solidFill>
                <a:srgbClr val="000000"/>
              </a:solidFill>
            </a:endParaRP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 In this example, the coroutine state is managed internally by the promise and coroutine </a:t>
            </a: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handle. When co_await is encountered, the coroutine's state is suspended, and the control </a:t>
            </a: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returns to the caller. The co_await expression's associated promise captures the state of the coroutine, allowing it to be resumed later.</a:t>
            </a:r>
            <a:endParaRPr sz="2600">
              <a:solidFill>
                <a:srgbClr val="000000"/>
              </a:solidFill>
            </a:endParaRPr>
          </a:p>
          <a:p>
            <a:pPr marL="0" indent="0" defTabSz="407669">
              <a:spcBef>
                <a:spcPts val="0"/>
              </a:spcBef>
              <a:buSzTx/>
              <a:buNone/>
              <a:tabLst>
                <a:tab pos="406400" algn="l"/>
              </a:tabLst>
              <a:defRPr sz="2600">
                <a:latin typeface="Menlo Regular"/>
                <a:ea typeface="Menlo Regular"/>
                <a:cs typeface="Menlo Regular"/>
                <a:sym typeface="Menlo Regular"/>
              </a:defRPr>
            </a:pP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 When coro.resume() is called, it resumes the suspended coroutine from where it left off. </a:t>
            </a: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The coroutine state transitions between active and suspended states, and the done() function</a:t>
            </a: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 indicates whether the coroutine has completed.</a:t>
            </a:r>
            <a:endParaRPr sz="2600">
              <a:solidFill>
                <a:srgbClr val="000000"/>
              </a:solidFill>
            </a:endParaRPr>
          </a:p>
          <a:p>
            <a:pPr marL="0" indent="0" defTabSz="407669">
              <a:spcBef>
                <a:spcPts val="0"/>
              </a:spcBef>
              <a:buSzTx/>
              <a:buNone/>
              <a:tabLst>
                <a:tab pos="406400" algn="l"/>
              </a:tabLst>
              <a:defRPr sz="2600">
                <a:latin typeface="Menlo Regular"/>
                <a:ea typeface="Menlo Regular"/>
                <a:cs typeface="Menlo Regular"/>
                <a:sym typeface="Menlo Regular"/>
              </a:defRPr>
            </a:pP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 Please note that this example is for demonstration purposes, and the actual implementation </a:t>
            </a: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details might vary depending on the compiler and platform.</a:t>
            </a:r>
            <a:endParaRPr sz="2600">
              <a:solidFill>
                <a:srgbClr val="000000"/>
              </a:solidFill>
            </a:endParaRP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 </a:t>
            </a:r>
            <a:endParaRPr sz="2600">
              <a:solidFill>
                <a:srgbClr val="000000"/>
              </a:solidFill>
            </a:endParaRP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 </a:t>
            </a:r>
            <a:endParaRPr sz="2600">
              <a:solidFill>
                <a:srgbClr val="000000"/>
              </a:solidFill>
            </a:endParaRPr>
          </a:p>
          <a:p>
            <a:pPr marL="0" indent="0" defTabSz="407669">
              <a:spcBef>
                <a:spcPts val="0"/>
              </a:spcBef>
              <a:buSzTx/>
              <a:buNone/>
              <a:tabLst>
                <a:tab pos="406400" algn="l"/>
              </a:tabLst>
              <a:defRPr sz="2400">
                <a:solidFill>
                  <a:srgbClr val="008F00"/>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3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7"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398" name="/n the provided code, the coroHandle variable is of type std::coroutine_handle, which represents a…"/>
          <p:cNvSpPr txBox="1"/>
          <p:nvPr>
            <p:ph type="body" idx="1"/>
          </p:nvPr>
        </p:nvSpPr>
        <p:spPr>
          <a:prstGeom prst="rect">
            <a:avLst/>
          </a:prstGeom>
        </p:spPr>
        <p:txBody>
          <a:bodyPr/>
          <a:lstStyle/>
          <a:p>
            <a:pPr marL="0" indent="0" defTabSz="457200">
              <a:spcBef>
                <a:spcPts val="0"/>
              </a:spcBef>
              <a:buSzTx/>
              <a:buNone/>
              <a:defRPr sz="1200">
                <a:solidFill>
                  <a:srgbClr val="007000"/>
                </a:solidFill>
                <a:latin typeface="Courier"/>
                <a:ea typeface="Courier"/>
                <a:cs typeface="Courier"/>
                <a:sym typeface="Courier"/>
              </a:defRPr>
            </a:pPr>
            <a:r>
              <a:t>/n the pr</a:t>
            </a:r>
            <a:r>
              <a:rPr sz="2300"/>
              <a:t>ovided code, the coroHandle variable is of type std::coroutine_handle, which represents a </a:t>
            </a:r>
            <a:endParaRPr sz="2300"/>
          </a:p>
          <a:p>
            <a:pPr marL="0" indent="0" defTabSz="457200">
              <a:spcBef>
                <a:spcPts val="0"/>
              </a:spcBef>
              <a:buSzTx/>
              <a:buNone/>
              <a:defRPr sz="1200">
                <a:solidFill>
                  <a:srgbClr val="007000"/>
                </a:solidFill>
                <a:latin typeface="Courier"/>
                <a:ea typeface="Courier"/>
                <a:cs typeface="Courier"/>
                <a:sym typeface="Courier"/>
              </a:defRPr>
            </a:pPr>
            <a:r>
              <a:rPr sz="2300"/>
              <a:t>coroutine handle. Coroutine handles are used to manage the lifecycle of a coroutine and control</a:t>
            </a:r>
            <a:endParaRPr sz="2300"/>
          </a:p>
          <a:p>
            <a:pPr marL="0" indent="0" defTabSz="457200">
              <a:spcBef>
                <a:spcPts val="0"/>
              </a:spcBef>
              <a:buSzTx/>
              <a:buNone/>
              <a:defRPr sz="1200">
                <a:solidFill>
                  <a:srgbClr val="007000"/>
                </a:solidFill>
                <a:latin typeface="Courier"/>
                <a:ea typeface="Courier"/>
                <a:cs typeface="Courier"/>
                <a:sym typeface="Courier"/>
              </a:defRPr>
            </a:pPr>
            <a:r>
              <a:rPr sz="2300"/>
              <a:t> its execution. Here's the purpose of the mentioned lines:</a:t>
            </a:r>
            <a:endParaRPr sz="2400">
              <a:solidFill>
                <a:srgbClr val="000000"/>
              </a:solidFill>
            </a:endParaRPr>
          </a:p>
          <a:p>
            <a:pPr marL="0" indent="0" defTabSz="407669">
              <a:spcBef>
                <a:spcPts val="0"/>
              </a:spcBef>
              <a:buSzTx/>
              <a:buNone/>
              <a:tabLst>
                <a:tab pos="406400" algn="l"/>
              </a:tabLst>
              <a:defRPr sz="2400">
                <a:latin typeface="Menlo Regular"/>
                <a:ea typeface="Menlo Regular"/>
                <a:cs typeface="Menlo Regular"/>
                <a:sym typeface="Menlo Regular"/>
              </a:defRPr>
            </a:pP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 coroHandle.destroy();: This line is used in the destructor of the MyCoroutine class. When the</a:t>
            </a: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 MyCoroutine object is destroyed (which happens when it goes out of scope or explicitly), </a:t>
            </a: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the destroy method is called on the coroutine handle. This is essential to ensure proper cleanup </a:t>
            </a: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and deallocation of any resources associated with the coroutine, as well as unwinding any </a:t>
            </a: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suspended stack frames.</a:t>
            </a:r>
            <a:endParaRPr sz="2400">
              <a:solidFill>
                <a:srgbClr val="000000"/>
              </a:solidFill>
            </a:endParaRPr>
          </a:p>
          <a:p>
            <a:pPr marL="0" indent="0" defTabSz="407669">
              <a:spcBef>
                <a:spcPts val="0"/>
              </a:spcBef>
              <a:buSzTx/>
              <a:buNone/>
              <a:tabLst>
                <a:tab pos="406400" algn="l"/>
              </a:tabLst>
              <a:defRPr sz="2400">
                <a:latin typeface="Menlo Regular"/>
                <a:ea typeface="Menlo Regular"/>
                <a:cs typeface="Menlo Regular"/>
                <a:sym typeface="Menlo Regular"/>
              </a:defRPr>
            </a:pP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 coroHandle.resume();: This line is used to resume the execution of the coroutine associated with the</a:t>
            </a: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 coroHandle. In the main function's loop, the coro.resume() call is made, which causes the coroutine</a:t>
            </a: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 to continue executing from where it was suspended. This is how the coroutine's execution is </a:t>
            </a: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interleaved with the main thread's execution.</a:t>
            </a:r>
            <a:endParaRPr sz="2400">
              <a:solidFill>
                <a:srgbClr val="000000"/>
              </a:solidFill>
            </a:endParaRPr>
          </a:p>
          <a:p>
            <a:pPr marL="0" indent="0" defTabSz="407669">
              <a:spcBef>
                <a:spcPts val="0"/>
              </a:spcBef>
              <a:buSzTx/>
              <a:buNone/>
              <a:tabLst>
                <a:tab pos="406400" algn="l"/>
              </a:tabLst>
              <a:defRPr sz="2400">
                <a:latin typeface="Menlo Regular"/>
                <a:ea typeface="Menlo Regular"/>
                <a:cs typeface="Menlo Regular"/>
                <a:sym typeface="Menlo Regular"/>
              </a:defRPr>
            </a:pP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 return coroHandle.done();: This line is used to check whether the coroutine has completed its </a:t>
            </a: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execution. The done method of the coroutine handle returns true if the coroutine has completed or</a:t>
            </a: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 been destroyed, and false otherwise. This is used to determine whether the coroutine is still active</a:t>
            </a: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 and needs further execution or has completed.</a:t>
            </a:r>
            <a:endParaRPr sz="2400">
              <a:solidFill>
                <a:srgbClr val="000000"/>
              </a:solidFill>
            </a:endParaRPr>
          </a:p>
          <a:p>
            <a:pPr marL="0" indent="0" defTabSz="407669">
              <a:spcBef>
                <a:spcPts val="0"/>
              </a:spcBef>
              <a:buSzTx/>
              <a:buNone/>
              <a:tabLst>
                <a:tab pos="406400" algn="l"/>
              </a:tabLst>
              <a:defRPr sz="2400">
                <a:latin typeface="Menlo Regular"/>
                <a:ea typeface="Menlo Regular"/>
                <a:cs typeface="Menlo Regular"/>
                <a:sym typeface="Menlo Regular"/>
              </a:defRPr>
            </a:pP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 Overall, these lines of code are crucial for managing the lifecycle and execution of the coroutine </a:t>
            </a:r>
          </a:p>
          <a:p>
            <a:pPr marL="0" indent="0" defTabSz="407669">
              <a:spcBef>
                <a:spcPts val="0"/>
              </a:spcBef>
              <a:buSzTx/>
              <a:buNone/>
              <a:tabLst>
                <a:tab pos="406400" algn="l"/>
              </a:tabLst>
              <a:defRPr sz="2200">
                <a:solidFill>
                  <a:srgbClr val="008F00"/>
                </a:solidFill>
                <a:latin typeface="Menlo Regular"/>
                <a:ea typeface="Menlo Regular"/>
                <a:cs typeface="Menlo Regular"/>
                <a:sym typeface="Menlo Regular"/>
              </a:defRPr>
            </a:pPr>
            <a:r>
              <a:t>in a controlled manner, ensuring proper cleanup, execution, and status checking.</a:t>
            </a:r>
            <a:endParaRPr sz="2400">
              <a:solidFill>
                <a:srgbClr val="000000"/>
              </a:solidFill>
            </a:endParaRPr>
          </a:p>
          <a:p>
            <a:pPr marL="0" indent="0" defTabSz="407669">
              <a:spcBef>
                <a:spcPts val="0"/>
              </a:spcBef>
              <a:buSzTx/>
              <a:buNone/>
              <a:tabLst>
                <a:tab pos="406400" algn="l"/>
              </a:tabLst>
              <a:defRPr sz="2400">
                <a:latin typeface="Menlo Regular"/>
                <a:ea typeface="Menlo Regular"/>
                <a:cs typeface="Menlo Regular"/>
                <a:sym typeface="Menlo Regular"/>
              </a:defRPr>
            </a:pPr>
          </a:p>
        </p:txBody>
      </p:sp>
    </p:spTree>
  </p:cSld>
  <p:clrMapOvr>
    <a:masterClrMapping/>
  </p:clrMapOvr>
  <p:transition xmlns:p14="http://schemas.microsoft.com/office/powerpoint/2010/main" spd="med" advClick="1"/>
</p:sld>
</file>

<file path=ppt/slides/slide3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0"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40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402" name="struct MyCoroutine {…"/>
          <p:cNvSpPr txBox="1"/>
          <p:nvPr/>
        </p:nvSpPr>
        <p:spPr>
          <a:xfrm>
            <a:off x="2011619" y="3365499"/>
            <a:ext cx="18365411" cy="876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1700">
                <a:solidFill>
                  <a:srgbClr val="02638C"/>
                </a:solidFill>
                <a:latin typeface="Menlo Regular"/>
                <a:ea typeface="Menlo Regular"/>
                <a:cs typeface="Menlo Regular"/>
                <a:sym typeface="Menlo Regular"/>
              </a:defRPr>
            </a:pPr>
            <a:r>
              <a:rPr>
                <a:solidFill>
                  <a:srgbClr val="0433FF"/>
                </a:solidFill>
              </a:rPr>
              <a:t>struct</a:t>
            </a:r>
            <a:r>
              <a:rPr sz="1900">
                <a:solidFill>
                  <a:srgbClr val="000000"/>
                </a:solidFill>
              </a:rPr>
              <a:t> </a:t>
            </a:r>
            <a:r>
              <a:t>MyCoroutine</a:t>
            </a:r>
            <a:r>
              <a:rPr sz="1900">
                <a:solidFill>
                  <a:srgbClr val="000000"/>
                </a:solidFill>
              </a:rPr>
              <a:t> {</a:t>
            </a:r>
            <a:endParaRPr sz="1900">
              <a:solidFill>
                <a:srgbClr val="000000"/>
              </a:solidFill>
            </a:endParaRPr>
          </a:p>
          <a:p>
            <a:pPr algn="l" defTabSz="407669">
              <a:tabLst>
                <a:tab pos="406400" algn="l"/>
              </a:tabLst>
              <a:defRPr b="0" sz="1700">
                <a:solidFill>
                  <a:srgbClr val="02638C"/>
                </a:solidFill>
                <a:latin typeface="Menlo Regular"/>
                <a:ea typeface="Menlo Regular"/>
                <a:cs typeface="Menlo Regular"/>
                <a:sym typeface="Menlo Regular"/>
              </a:defRPr>
            </a:pPr>
            <a:r>
              <a:rPr sz="1900">
                <a:solidFill>
                  <a:srgbClr val="000000"/>
                </a:solidFill>
              </a:rPr>
              <a:t>    </a:t>
            </a:r>
            <a:r>
              <a:rPr>
                <a:solidFill>
                  <a:srgbClr val="0433FF"/>
                </a:solidFill>
              </a:rPr>
              <a:t>struct</a:t>
            </a:r>
            <a:r>
              <a:rPr sz="1900">
                <a:solidFill>
                  <a:srgbClr val="000000"/>
                </a:solidFill>
              </a:rPr>
              <a:t> </a:t>
            </a:r>
            <a:r>
              <a:t>promise_type</a:t>
            </a:r>
            <a:r>
              <a:rPr sz="1900">
                <a:solidFill>
                  <a:srgbClr val="000000"/>
                </a:solidFill>
              </a:rPr>
              <a:t> {</a:t>
            </a:r>
            <a:endParaRPr sz="1900">
              <a:solidFill>
                <a:srgbClr val="000000"/>
              </a:solidFill>
            </a:endParaRPr>
          </a:p>
          <a:p>
            <a:pPr algn="l" defTabSz="407669">
              <a:tabLst>
                <a:tab pos="406400" algn="l"/>
              </a:tabLst>
              <a:defRPr b="0" sz="1900">
                <a:latin typeface="Menlo Regular"/>
                <a:ea typeface="Menlo Regular"/>
                <a:cs typeface="Menlo Regular"/>
                <a:sym typeface="Menlo Regular"/>
              </a:defRPr>
            </a:pPr>
            <a:r>
              <a:t>        </a:t>
            </a:r>
            <a:r>
              <a:rPr sz="1700">
                <a:solidFill>
                  <a:srgbClr val="0433FF"/>
                </a:solidFill>
              </a:rPr>
              <a:t>int</a:t>
            </a:r>
            <a:r>
              <a:t> var ;</a:t>
            </a:r>
          </a:p>
          <a:p>
            <a:pPr algn="l" defTabSz="407669">
              <a:tabLst>
                <a:tab pos="406400" algn="l"/>
              </a:tabLst>
              <a:defRPr b="0" sz="1900">
                <a:latin typeface="Menlo Regular"/>
                <a:ea typeface="Menlo Regular"/>
                <a:cs typeface="Menlo Regular"/>
                <a:sym typeface="Menlo Regular"/>
              </a:defRPr>
            </a:pPr>
            <a:r>
              <a:t>        </a:t>
            </a:r>
          </a:p>
          <a:p>
            <a:pPr algn="l" defTabSz="407669">
              <a:tabLst>
                <a:tab pos="406400" algn="l"/>
              </a:tabLst>
              <a:defRPr b="0" sz="1700">
                <a:solidFill>
                  <a:srgbClr val="057CB0"/>
                </a:solidFill>
                <a:latin typeface="Menlo Regular"/>
                <a:ea typeface="Menlo Regular"/>
                <a:cs typeface="Menlo Regular"/>
                <a:sym typeface="Menlo Regular"/>
              </a:defRPr>
            </a:pPr>
            <a:r>
              <a:rPr sz="1900">
                <a:solidFill>
                  <a:srgbClr val="000000"/>
                </a:solidFill>
              </a:rPr>
              <a:t>        </a:t>
            </a:r>
            <a:r>
              <a:rPr>
                <a:solidFill>
                  <a:srgbClr val="3495AF"/>
                </a:solidFill>
              </a:rPr>
              <a:t>MyCoroutine</a:t>
            </a:r>
            <a:r>
              <a:rPr sz="1900">
                <a:solidFill>
                  <a:srgbClr val="000000"/>
                </a:solidFill>
              </a:rPr>
              <a:t> </a:t>
            </a:r>
            <a:r>
              <a:t>get_return_object</a:t>
            </a:r>
            <a:r>
              <a:rPr sz="1900">
                <a:solidFill>
                  <a:srgbClr val="000000"/>
                </a:solidFill>
              </a:rPr>
              <a:t>() {</a:t>
            </a:r>
            <a:endParaRPr sz="1900">
              <a:solidFill>
                <a:srgbClr val="000000"/>
              </a:solidFill>
            </a:endParaRPr>
          </a:p>
          <a:p>
            <a:pPr algn="l" defTabSz="407669">
              <a:tabLst>
                <a:tab pos="406400" algn="l"/>
              </a:tabLst>
              <a:defRPr b="0" sz="1700">
                <a:solidFill>
                  <a:srgbClr val="008F00"/>
                </a:solidFill>
                <a:latin typeface="Menlo Regular"/>
                <a:ea typeface="Menlo Regular"/>
                <a:cs typeface="Menlo Regular"/>
                <a:sym typeface="Menlo Regular"/>
              </a:defRPr>
            </a:pPr>
            <a:r>
              <a:rPr sz="1900">
                <a:solidFill>
                  <a:srgbClr val="000000"/>
                </a:solidFill>
              </a:rPr>
              <a:t>            </a:t>
            </a:r>
            <a:r>
              <a:t>//Note we are returning the  promise_type address.. as a handle</a:t>
            </a:r>
            <a:endParaRPr sz="1900">
              <a:solidFill>
                <a:srgbClr val="000000"/>
              </a:solidFill>
            </a:endParaRPr>
          </a:p>
          <a:p>
            <a:pPr algn="l" defTabSz="407669">
              <a:tabLst>
                <a:tab pos="406400" algn="l"/>
              </a:tabLst>
              <a:defRPr b="0" sz="1700">
                <a:solidFill>
                  <a:srgbClr val="3495AF"/>
                </a:solidFill>
                <a:latin typeface="Menlo Regular"/>
                <a:ea typeface="Menlo Regular"/>
                <a:cs typeface="Menlo Regular"/>
                <a:sym typeface="Menlo Regular"/>
              </a:defRPr>
            </a:pPr>
            <a:r>
              <a:rPr sz="1900">
                <a:solidFill>
                  <a:srgbClr val="000000"/>
                </a:solidFill>
              </a:rPr>
              <a:t>            </a:t>
            </a:r>
            <a:r>
              <a:rPr>
                <a:solidFill>
                  <a:srgbClr val="0433FF"/>
                </a:solidFill>
              </a:rPr>
              <a:t>return</a:t>
            </a:r>
            <a:r>
              <a:rPr sz="1900">
                <a:solidFill>
                  <a:srgbClr val="000000"/>
                </a:solidFill>
              </a:rPr>
              <a:t> </a:t>
            </a:r>
            <a:r>
              <a:t>MyCoroutine</a:t>
            </a:r>
            <a:r>
              <a:rPr sz="1900">
                <a:solidFill>
                  <a:srgbClr val="000000"/>
                </a:solidFill>
              </a:rPr>
              <a:t>{</a:t>
            </a:r>
            <a:r>
              <a:t>std</a:t>
            </a:r>
            <a:r>
              <a:rPr sz="1900">
                <a:solidFill>
                  <a:srgbClr val="000000"/>
                </a:solidFill>
              </a:rPr>
              <a:t>::</a:t>
            </a:r>
            <a:r>
              <a:t>experimental</a:t>
            </a:r>
            <a:r>
              <a:rPr sz="1900">
                <a:solidFill>
                  <a:srgbClr val="000000"/>
                </a:solidFill>
              </a:rPr>
              <a:t>::</a:t>
            </a:r>
            <a:r>
              <a:t>coroutine_handle</a:t>
            </a:r>
            <a:r>
              <a:rPr sz="1900">
                <a:solidFill>
                  <a:srgbClr val="000000"/>
                </a:solidFill>
              </a:rPr>
              <a:t>&lt;</a:t>
            </a:r>
            <a:r>
              <a:t>promise_type</a:t>
            </a:r>
            <a:r>
              <a:rPr sz="1900">
                <a:solidFill>
                  <a:srgbClr val="000000"/>
                </a:solidFill>
              </a:rPr>
              <a:t>&gt;::</a:t>
            </a:r>
            <a:r>
              <a:t>from_promise</a:t>
            </a:r>
            <a:r>
              <a:rPr sz="1900">
                <a:solidFill>
                  <a:srgbClr val="000000"/>
                </a:solidFill>
              </a:rPr>
              <a:t>(*</a:t>
            </a:r>
            <a:r>
              <a:rPr>
                <a:solidFill>
                  <a:srgbClr val="0433FF"/>
                </a:solidFill>
              </a:rPr>
              <a:t>this</a:t>
            </a:r>
            <a:r>
              <a:rPr sz="1900">
                <a:solidFill>
                  <a:srgbClr val="000000"/>
                </a:solidFill>
              </a:rPr>
              <a:t>)};</a:t>
            </a:r>
            <a:endParaRPr sz="1900">
              <a:solidFill>
                <a:srgbClr val="000000"/>
              </a:solidFill>
            </a:endParaRPr>
          </a:p>
          <a:p>
            <a:pPr algn="l" defTabSz="407669">
              <a:tabLst>
                <a:tab pos="406400" algn="l"/>
              </a:tabLst>
              <a:defRPr b="0" sz="1900">
                <a:latin typeface="Menlo Regular"/>
                <a:ea typeface="Menlo Regular"/>
                <a:cs typeface="Menlo Regular"/>
                <a:sym typeface="Menlo Regular"/>
              </a:defRPr>
            </a:pPr>
            <a:r>
              <a:t>        }</a:t>
            </a:r>
          </a:p>
          <a:p>
            <a:pPr algn="l" defTabSz="407669">
              <a:tabLst>
                <a:tab pos="406400" algn="l"/>
              </a:tabLst>
              <a:defRPr b="0" sz="1900">
                <a:latin typeface="Menlo Regular"/>
                <a:ea typeface="Menlo Regular"/>
                <a:cs typeface="Menlo Regular"/>
                <a:sym typeface="Menlo Regular"/>
              </a:defRPr>
            </a:pPr>
            <a:r>
              <a:t>       </a:t>
            </a:r>
          </a:p>
          <a:p>
            <a:pPr algn="l" defTabSz="407669">
              <a:tabLst>
                <a:tab pos="406400" algn="l"/>
              </a:tabLst>
              <a:defRPr b="0" sz="1700">
                <a:solidFill>
                  <a:srgbClr val="057CB0"/>
                </a:solidFill>
                <a:latin typeface="Menlo Regular"/>
                <a:ea typeface="Menlo Regular"/>
                <a:cs typeface="Menlo Regular"/>
                <a:sym typeface="Menlo Regular"/>
              </a:defRPr>
            </a:pPr>
            <a:r>
              <a:rPr sz="1900">
                <a:solidFill>
                  <a:srgbClr val="000000"/>
                </a:solidFill>
              </a:rPr>
              <a:t>              </a:t>
            </a:r>
            <a:r>
              <a:rPr>
                <a:solidFill>
                  <a:srgbClr val="3495AF"/>
                </a:solidFill>
              </a:rPr>
              <a:t>std</a:t>
            </a:r>
            <a:r>
              <a:rPr sz="1900">
                <a:solidFill>
                  <a:srgbClr val="000000"/>
                </a:solidFill>
              </a:rPr>
              <a:t>::</a:t>
            </a:r>
            <a:r>
              <a:rPr>
                <a:solidFill>
                  <a:srgbClr val="3495AF"/>
                </a:solidFill>
              </a:rPr>
              <a:t>experimental</a:t>
            </a:r>
            <a:r>
              <a:rPr sz="1900">
                <a:solidFill>
                  <a:srgbClr val="000000"/>
                </a:solidFill>
              </a:rPr>
              <a:t>::</a:t>
            </a:r>
            <a:r>
              <a:rPr>
                <a:solidFill>
                  <a:srgbClr val="3495AF"/>
                </a:solidFill>
              </a:rPr>
              <a:t>suspend_never</a:t>
            </a:r>
            <a:r>
              <a:rPr sz="1900">
                <a:solidFill>
                  <a:srgbClr val="000000"/>
                </a:solidFill>
              </a:rPr>
              <a:t> </a:t>
            </a:r>
            <a:r>
              <a:t>initial_suspend</a:t>
            </a:r>
            <a:r>
              <a:rPr sz="1900">
                <a:solidFill>
                  <a:srgbClr val="000000"/>
                </a:solidFill>
              </a:rPr>
              <a:t>() {</a:t>
            </a:r>
            <a:endParaRPr sz="1900">
              <a:solidFill>
                <a:srgbClr val="000000"/>
              </a:solidFill>
            </a:endParaRPr>
          </a:p>
          <a:p>
            <a:pPr algn="l" defTabSz="407669">
              <a:tabLst>
                <a:tab pos="406400" algn="l"/>
              </a:tabLst>
              <a:defRPr b="0" sz="1900">
                <a:latin typeface="Menlo Regular"/>
                <a:ea typeface="Menlo Regular"/>
                <a:cs typeface="Menlo Regular"/>
                <a:sym typeface="Menlo Regular"/>
              </a:defRPr>
            </a:pPr>
            <a:r>
              <a:t>                  </a:t>
            </a:r>
            <a:r>
              <a:rPr sz="1700">
                <a:solidFill>
                  <a:srgbClr val="3495AF"/>
                </a:solidFill>
              </a:rPr>
              <a:t>data</a:t>
            </a:r>
            <a:r>
              <a:t> = </a:t>
            </a:r>
            <a:r>
              <a:rPr sz="1700"/>
              <a:t>123</a:t>
            </a:r>
            <a:r>
              <a:t> ;</a:t>
            </a:r>
          </a:p>
          <a:p>
            <a:pPr algn="l" defTabSz="407669">
              <a:tabLst>
                <a:tab pos="406400" algn="l"/>
              </a:tabLst>
              <a:defRPr b="0" sz="1700">
                <a:solidFill>
                  <a:srgbClr val="B4261A"/>
                </a:solidFill>
                <a:latin typeface="Menlo Regular"/>
                <a:ea typeface="Menlo Regular"/>
                <a:cs typeface="Menlo Regular"/>
                <a:sym typeface="Menlo Regular"/>
              </a:defRPr>
            </a:pPr>
            <a:r>
              <a:rPr sz="1900">
                <a:solidFill>
                  <a:srgbClr val="000000"/>
                </a:solidFill>
              </a:rPr>
              <a:t>                  </a:t>
            </a:r>
            <a:r>
              <a:rPr>
                <a:solidFill>
                  <a:srgbClr val="3495AF"/>
                </a:solidFill>
              </a:rPr>
              <a:t>std</a:t>
            </a:r>
            <a:r>
              <a:rPr sz="1900">
                <a:solidFill>
                  <a:srgbClr val="000000"/>
                </a:solidFill>
              </a:rPr>
              <a:t>::</a:t>
            </a:r>
            <a:r>
              <a:rPr>
                <a:solidFill>
                  <a:srgbClr val="3495AF"/>
                </a:solidFill>
              </a:rPr>
              <a:t>cout</a:t>
            </a:r>
            <a:r>
              <a:rPr sz="1900">
                <a:solidFill>
                  <a:srgbClr val="000000"/>
                </a:solidFill>
              </a:rPr>
              <a:t> &lt;&lt; </a:t>
            </a:r>
            <a:r>
              <a:t>"Initializing coroutine data Var - initial_suspend() .... "</a:t>
            </a:r>
            <a:r>
              <a:rPr sz="1900">
                <a:solidFill>
                  <a:srgbClr val="000000"/>
                </a:solidFill>
              </a:rPr>
              <a:t> &lt;&lt; </a:t>
            </a:r>
            <a:r>
              <a:rPr>
                <a:solidFill>
                  <a:srgbClr val="3495AF"/>
                </a:solidFill>
              </a:rPr>
              <a:t>data</a:t>
            </a:r>
            <a:r>
              <a:rPr sz="1900">
                <a:solidFill>
                  <a:srgbClr val="000000"/>
                </a:solidFill>
              </a:rPr>
              <a:t> &lt;&lt; </a:t>
            </a:r>
            <a:r>
              <a:rPr>
                <a:solidFill>
                  <a:srgbClr val="3495AF"/>
                </a:solidFill>
              </a:rPr>
              <a:t>std</a:t>
            </a:r>
            <a:r>
              <a:rPr sz="1900">
                <a:solidFill>
                  <a:srgbClr val="000000"/>
                </a:solidFill>
              </a:rPr>
              <a:t>::</a:t>
            </a:r>
            <a:r>
              <a:rPr>
                <a:solidFill>
                  <a:srgbClr val="3495AF"/>
                </a:solidFill>
              </a:rPr>
              <a:t>endl</a:t>
            </a:r>
            <a:r>
              <a:rPr sz="1900">
                <a:solidFill>
                  <a:srgbClr val="000000"/>
                </a:solidFill>
              </a:rPr>
              <a:t>;</a:t>
            </a:r>
            <a:endParaRPr sz="1900">
              <a:solidFill>
                <a:srgbClr val="000000"/>
              </a:solidFill>
            </a:endParaRPr>
          </a:p>
          <a:p>
            <a:pPr algn="l" defTabSz="407669">
              <a:tabLst>
                <a:tab pos="406400" algn="l"/>
              </a:tabLst>
              <a:defRPr b="0" sz="1700">
                <a:solidFill>
                  <a:srgbClr val="008F00"/>
                </a:solidFill>
                <a:latin typeface="Menlo Regular"/>
                <a:ea typeface="Menlo Regular"/>
                <a:cs typeface="Menlo Regular"/>
                <a:sym typeface="Menlo Regular"/>
              </a:defRPr>
            </a:pPr>
            <a:r>
              <a:rPr sz="1900">
                <a:solidFill>
                  <a:srgbClr val="000000"/>
                </a:solidFill>
              </a:rPr>
              <a:t>                  </a:t>
            </a:r>
            <a:r>
              <a:rPr>
                <a:solidFill>
                  <a:srgbClr val="3495AF"/>
                </a:solidFill>
              </a:rPr>
              <a:t>std</a:t>
            </a:r>
            <a:r>
              <a:rPr sz="1900">
                <a:solidFill>
                  <a:srgbClr val="000000"/>
                </a:solidFill>
              </a:rPr>
              <a:t>::</a:t>
            </a:r>
            <a:r>
              <a:rPr>
                <a:solidFill>
                  <a:srgbClr val="3495AF"/>
                </a:solidFill>
              </a:rPr>
              <a:t>this_thread</a:t>
            </a:r>
            <a:r>
              <a:rPr sz="1900">
                <a:solidFill>
                  <a:srgbClr val="000000"/>
                </a:solidFill>
              </a:rPr>
              <a:t>::</a:t>
            </a:r>
            <a:r>
              <a:rPr>
                <a:solidFill>
                  <a:srgbClr val="3495AF"/>
                </a:solidFill>
              </a:rPr>
              <a:t>sleep_for</a:t>
            </a:r>
            <a:r>
              <a:rPr sz="1900">
                <a:solidFill>
                  <a:srgbClr val="000000"/>
                </a:solidFill>
              </a:rPr>
              <a:t>(</a:t>
            </a:r>
            <a:r>
              <a:rPr>
                <a:solidFill>
                  <a:srgbClr val="3495AF"/>
                </a:solidFill>
              </a:rPr>
              <a:t>std</a:t>
            </a:r>
            <a:r>
              <a:rPr sz="1900">
                <a:solidFill>
                  <a:srgbClr val="000000"/>
                </a:solidFill>
              </a:rPr>
              <a:t>::</a:t>
            </a:r>
            <a:r>
              <a:rPr>
                <a:solidFill>
                  <a:srgbClr val="3495AF"/>
                </a:solidFill>
              </a:rPr>
              <a:t>chrono</a:t>
            </a:r>
            <a:r>
              <a:rPr sz="1900">
                <a:solidFill>
                  <a:srgbClr val="000000"/>
                </a:solidFill>
              </a:rPr>
              <a:t>::</a:t>
            </a:r>
            <a:r>
              <a:rPr>
                <a:solidFill>
                  <a:srgbClr val="3495AF"/>
                </a:solidFill>
              </a:rPr>
              <a:t>seconds</a:t>
            </a:r>
            <a:r>
              <a:rPr sz="1900">
                <a:solidFill>
                  <a:srgbClr val="000000"/>
                </a:solidFill>
              </a:rPr>
              <a:t>(</a:t>
            </a:r>
            <a:r>
              <a:rPr>
                <a:solidFill>
                  <a:srgbClr val="000000"/>
                </a:solidFill>
              </a:rPr>
              <a:t>2</a:t>
            </a:r>
            <a:r>
              <a:rPr sz="1900">
                <a:solidFill>
                  <a:srgbClr val="000000"/>
                </a:solidFill>
              </a:rPr>
              <a:t>));  </a:t>
            </a:r>
            <a:r>
              <a:t>// Simulating initialization</a:t>
            </a:r>
            <a:endParaRPr sz="1900">
              <a:solidFill>
                <a:srgbClr val="000000"/>
              </a:solidFill>
            </a:endParaRPr>
          </a:p>
          <a:p>
            <a:pPr algn="l" defTabSz="407669">
              <a:tabLst>
                <a:tab pos="406400" algn="l"/>
              </a:tabLst>
              <a:defRPr b="0" sz="1700">
                <a:solidFill>
                  <a:srgbClr val="008F00"/>
                </a:solidFill>
                <a:latin typeface="Menlo Regular"/>
                <a:ea typeface="Menlo Regular"/>
                <a:cs typeface="Menlo Regular"/>
                <a:sym typeface="Menlo Regular"/>
              </a:defRPr>
            </a:pPr>
            <a:r>
              <a:rPr sz="1900">
                <a:solidFill>
                  <a:srgbClr val="000000"/>
                </a:solidFill>
              </a:rPr>
              <a:t>                  </a:t>
            </a:r>
            <a:r>
              <a:rPr>
                <a:solidFill>
                  <a:srgbClr val="0433FF"/>
                </a:solidFill>
              </a:rPr>
              <a:t>return</a:t>
            </a:r>
            <a:r>
              <a:rPr sz="1900">
                <a:solidFill>
                  <a:srgbClr val="000000"/>
                </a:solidFill>
              </a:rPr>
              <a:t> {};  </a:t>
            </a:r>
            <a:r>
              <a:t>// Coroutine starts immediately</a:t>
            </a:r>
            <a:endParaRPr sz="1900">
              <a:solidFill>
                <a:srgbClr val="000000"/>
              </a:solidFill>
            </a:endParaRPr>
          </a:p>
          <a:p>
            <a:pPr algn="l" defTabSz="407669">
              <a:tabLst>
                <a:tab pos="406400" algn="l"/>
              </a:tabLst>
              <a:defRPr b="0" sz="1900">
                <a:latin typeface="Menlo Regular"/>
                <a:ea typeface="Menlo Regular"/>
                <a:cs typeface="Menlo Regular"/>
                <a:sym typeface="Menlo Regular"/>
              </a:defRPr>
            </a:pPr>
            <a:r>
              <a:t>              }</a:t>
            </a:r>
          </a:p>
          <a:p>
            <a:pPr algn="l" defTabSz="407669">
              <a:tabLst>
                <a:tab pos="406400" algn="l"/>
              </a:tabLst>
              <a:defRPr b="0" sz="1900">
                <a:latin typeface="Menlo Regular"/>
                <a:ea typeface="Menlo Regular"/>
                <a:cs typeface="Menlo Regular"/>
                <a:sym typeface="Menlo Regular"/>
              </a:defRPr>
            </a:pPr>
          </a:p>
          <a:p>
            <a:pPr algn="l" defTabSz="407669">
              <a:tabLst>
                <a:tab pos="406400" algn="l"/>
              </a:tabLst>
              <a:defRPr b="0" sz="1900">
                <a:latin typeface="Menlo Regular"/>
                <a:ea typeface="Menlo Regular"/>
                <a:cs typeface="Menlo Regular"/>
                <a:sym typeface="Menlo Regular"/>
              </a:defRPr>
            </a:pPr>
            <a:r>
              <a:t>              </a:t>
            </a:r>
            <a:r>
              <a:rPr sz="1700">
                <a:solidFill>
                  <a:srgbClr val="3495AF"/>
                </a:solidFill>
              </a:rPr>
              <a:t>std</a:t>
            </a:r>
            <a:r>
              <a:t>::</a:t>
            </a:r>
            <a:r>
              <a:rPr sz="1700">
                <a:solidFill>
                  <a:srgbClr val="3495AF"/>
                </a:solidFill>
              </a:rPr>
              <a:t>experimental</a:t>
            </a:r>
            <a:r>
              <a:t>::</a:t>
            </a:r>
            <a:r>
              <a:rPr sz="1700">
                <a:solidFill>
                  <a:srgbClr val="3495AF"/>
                </a:solidFill>
              </a:rPr>
              <a:t>suspend_always</a:t>
            </a:r>
            <a:r>
              <a:t> </a:t>
            </a:r>
            <a:r>
              <a:rPr sz="1700">
                <a:solidFill>
                  <a:srgbClr val="057CB0"/>
                </a:solidFill>
              </a:rPr>
              <a:t>final_suspend</a:t>
            </a:r>
            <a:r>
              <a:t>() </a:t>
            </a:r>
            <a:r>
              <a:rPr sz="1700">
                <a:solidFill>
                  <a:srgbClr val="0433FF"/>
                </a:solidFill>
              </a:rPr>
              <a:t>noexcept</a:t>
            </a:r>
            <a:r>
              <a:t> {</a:t>
            </a:r>
          </a:p>
          <a:p>
            <a:pPr algn="l" defTabSz="407669">
              <a:tabLst>
                <a:tab pos="406400" algn="l"/>
              </a:tabLst>
              <a:defRPr b="0" sz="1700">
                <a:solidFill>
                  <a:srgbClr val="B4261A"/>
                </a:solidFill>
                <a:latin typeface="Menlo Regular"/>
                <a:ea typeface="Menlo Regular"/>
                <a:cs typeface="Menlo Regular"/>
                <a:sym typeface="Menlo Regular"/>
              </a:defRPr>
            </a:pPr>
            <a:r>
              <a:rPr sz="1900">
                <a:solidFill>
                  <a:srgbClr val="000000"/>
                </a:solidFill>
              </a:rPr>
              <a:t>                  </a:t>
            </a:r>
            <a:r>
              <a:rPr>
                <a:solidFill>
                  <a:srgbClr val="3495AF"/>
                </a:solidFill>
              </a:rPr>
              <a:t>std</a:t>
            </a:r>
            <a:r>
              <a:rPr sz="1900">
                <a:solidFill>
                  <a:srgbClr val="000000"/>
                </a:solidFill>
              </a:rPr>
              <a:t>::</a:t>
            </a:r>
            <a:r>
              <a:rPr>
                <a:solidFill>
                  <a:srgbClr val="3495AF"/>
                </a:solidFill>
              </a:rPr>
              <a:t>cout</a:t>
            </a:r>
            <a:r>
              <a:rPr sz="1900">
                <a:solidFill>
                  <a:srgbClr val="000000"/>
                </a:solidFill>
              </a:rPr>
              <a:t> &lt;&lt; </a:t>
            </a:r>
            <a:r>
              <a:t>"Cleaning up coroutine data Var - final_suspend() ..."</a:t>
            </a:r>
            <a:r>
              <a:rPr sz="1900">
                <a:solidFill>
                  <a:srgbClr val="000000"/>
                </a:solidFill>
              </a:rPr>
              <a:t> &lt;&lt; </a:t>
            </a:r>
            <a:r>
              <a:rPr>
                <a:solidFill>
                  <a:srgbClr val="3495AF"/>
                </a:solidFill>
              </a:rPr>
              <a:t>std</a:t>
            </a:r>
            <a:r>
              <a:rPr sz="1900">
                <a:solidFill>
                  <a:srgbClr val="000000"/>
                </a:solidFill>
              </a:rPr>
              <a:t>::</a:t>
            </a:r>
            <a:r>
              <a:rPr>
                <a:solidFill>
                  <a:srgbClr val="3495AF"/>
                </a:solidFill>
              </a:rPr>
              <a:t>endl</a:t>
            </a:r>
            <a:r>
              <a:rPr sz="1900">
                <a:solidFill>
                  <a:srgbClr val="000000"/>
                </a:solidFill>
              </a:rPr>
              <a:t>;</a:t>
            </a:r>
            <a:endParaRPr sz="1900">
              <a:solidFill>
                <a:srgbClr val="000000"/>
              </a:solidFill>
            </a:endParaRPr>
          </a:p>
          <a:p>
            <a:pPr algn="l" defTabSz="407669">
              <a:tabLst>
                <a:tab pos="406400" algn="l"/>
              </a:tabLst>
              <a:defRPr b="0" sz="1900">
                <a:latin typeface="Menlo Regular"/>
                <a:ea typeface="Menlo Regular"/>
                <a:cs typeface="Menlo Regular"/>
                <a:sym typeface="Menlo Regular"/>
              </a:defRPr>
            </a:pPr>
            <a:r>
              <a:t>                  </a:t>
            </a:r>
            <a:r>
              <a:rPr sz="1700">
                <a:solidFill>
                  <a:srgbClr val="3495AF"/>
                </a:solidFill>
              </a:rPr>
              <a:t>data</a:t>
            </a:r>
            <a:r>
              <a:t> = </a:t>
            </a:r>
            <a:r>
              <a:rPr sz="1700"/>
              <a:t>0</a:t>
            </a:r>
            <a:r>
              <a:t> ;</a:t>
            </a:r>
          </a:p>
          <a:p>
            <a:pPr algn="l" defTabSz="407669">
              <a:tabLst>
                <a:tab pos="406400" algn="l"/>
              </a:tabLst>
              <a:defRPr b="0" sz="1700">
                <a:solidFill>
                  <a:srgbClr val="008F00"/>
                </a:solidFill>
                <a:latin typeface="Menlo Regular"/>
                <a:ea typeface="Menlo Regular"/>
                <a:cs typeface="Menlo Regular"/>
                <a:sym typeface="Menlo Regular"/>
              </a:defRPr>
            </a:pPr>
            <a:r>
              <a:rPr sz="1900">
                <a:solidFill>
                  <a:srgbClr val="000000"/>
                </a:solidFill>
              </a:rPr>
              <a:t>                  </a:t>
            </a:r>
            <a:r>
              <a:rPr>
                <a:solidFill>
                  <a:srgbClr val="3495AF"/>
                </a:solidFill>
              </a:rPr>
              <a:t>std</a:t>
            </a:r>
            <a:r>
              <a:rPr sz="1900">
                <a:solidFill>
                  <a:srgbClr val="000000"/>
                </a:solidFill>
              </a:rPr>
              <a:t>::</a:t>
            </a:r>
            <a:r>
              <a:rPr>
                <a:solidFill>
                  <a:srgbClr val="3495AF"/>
                </a:solidFill>
              </a:rPr>
              <a:t>this_thread</a:t>
            </a:r>
            <a:r>
              <a:rPr sz="1900">
                <a:solidFill>
                  <a:srgbClr val="000000"/>
                </a:solidFill>
              </a:rPr>
              <a:t>::</a:t>
            </a:r>
            <a:r>
              <a:rPr>
                <a:solidFill>
                  <a:srgbClr val="3495AF"/>
                </a:solidFill>
              </a:rPr>
              <a:t>sleep_for</a:t>
            </a:r>
            <a:r>
              <a:rPr sz="1900">
                <a:solidFill>
                  <a:srgbClr val="000000"/>
                </a:solidFill>
              </a:rPr>
              <a:t>(</a:t>
            </a:r>
            <a:r>
              <a:rPr>
                <a:solidFill>
                  <a:srgbClr val="3495AF"/>
                </a:solidFill>
              </a:rPr>
              <a:t>std</a:t>
            </a:r>
            <a:r>
              <a:rPr sz="1900">
                <a:solidFill>
                  <a:srgbClr val="000000"/>
                </a:solidFill>
              </a:rPr>
              <a:t>::</a:t>
            </a:r>
            <a:r>
              <a:rPr>
                <a:solidFill>
                  <a:srgbClr val="3495AF"/>
                </a:solidFill>
              </a:rPr>
              <a:t>chrono</a:t>
            </a:r>
            <a:r>
              <a:rPr sz="1900">
                <a:solidFill>
                  <a:srgbClr val="000000"/>
                </a:solidFill>
              </a:rPr>
              <a:t>::</a:t>
            </a:r>
            <a:r>
              <a:rPr>
                <a:solidFill>
                  <a:srgbClr val="3495AF"/>
                </a:solidFill>
              </a:rPr>
              <a:t>seconds</a:t>
            </a:r>
            <a:r>
              <a:rPr sz="1900">
                <a:solidFill>
                  <a:srgbClr val="000000"/>
                </a:solidFill>
              </a:rPr>
              <a:t>(</a:t>
            </a:r>
            <a:r>
              <a:rPr>
                <a:solidFill>
                  <a:srgbClr val="000000"/>
                </a:solidFill>
              </a:rPr>
              <a:t>1</a:t>
            </a:r>
            <a:r>
              <a:rPr sz="1900">
                <a:solidFill>
                  <a:srgbClr val="000000"/>
                </a:solidFill>
              </a:rPr>
              <a:t>));  </a:t>
            </a:r>
            <a:r>
              <a:t>// Simulating cleanup</a:t>
            </a:r>
            <a:endParaRPr sz="1900">
              <a:solidFill>
                <a:srgbClr val="000000"/>
              </a:solidFill>
            </a:endParaRPr>
          </a:p>
          <a:p>
            <a:pPr algn="l" defTabSz="407669">
              <a:tabLst>
                <a:tab pos="406400" algn="l"/>
              </a:tabLst>
              <a:defRPr b="0" sz="1700">
                <a:solidFill>
                  <a:srgbClr val="008F00"/>
                </a:solidFill>
                <a:latin typeface="Menlo Regular"/>
                <a:ea typeface="Menlo Regular"/>
                <a:cs typeface="Menlo Regular"/>
                <a:sym typeface="Menlo Regular"/>
              </a:defRPr>
            </a:pPr>
            <a:r>
              <a:rPr sz="1900">
                <a:solidFill>
                  <a:srgbClr val="000000"/>
                </a:solidFill>
              </a:rPr>
              <a:t>                  </a:t>
            </a:r>
            <a:r>
              <a:rPr>
                <a:solidFill>
                  <a:srgbClr val="0433FF"/>
                </a:solidFill>
              </a:rPr>
              <a:t>return</a:t>
            </a:r>
            <a:r>
              <a:rPr sz="1900">
                <a:solidFill>
                  <a:srgbClr val="000000"/>
                </a:solidFill>
              </a:rPr>
              <a:t> {};  </a:t>
            </a:r>
            <a:r>
              <a:t>// Coroutine completes immediately</a:t>
            </a:r>
            <a:endParaRPr sz="1900">
              <a:solidFill>
                <a:srgbClr val="000000"/>
              </a:solidFill>
            </a:endParaRPr>
          </a:p>
          <a:p>
            <a:pPr algn="l" defTabSz="407669">
              <a:tabLst>
                <a:tab pos="406400" algn="l"/>
              </a:tabLst>
              <a:defRPr b="0" sz="1900">
                <a:latin typeface="Menlo Regular"/>
                <a:ea typeface="Menlo Regular"/>
                <a:cs typeface="Menlo Regular"/>
                <a:sym typeface="Menlo Regular"/>
              </a:defRPr>
            </a:pPr>
            <a:r>
              <a:t>              }</a:t>
            </a:r>
          </a:p>
          <a:p>
            <a:pPr algn="l" defTabSz="407669">
              <a:tabLst>
                <a:tab pos="406400" algn="l"/>
              </a:tabLst>
              <a:defRPr b="0" sz="1900">
                <a:latin typeface="Menlo Regular"/>
                <a:ea typeface="Menlo Regular"/>
                <a:cs typeface="Menlo Regular"/>
                <a:sym typeface="Menlo Regular"/>
              </a:defRPr>
            </a:pPr>
          </a:p>
          <a:p>
            <a:pPr algn="l" defTabSz="407669">
              <a:tabLst>
                <a:tab pos="406400" algn="l"/>
              </a:tabLst>
              <a:defRPr b="0" sz="1700">
                <a:solidFill>
                  <a:srgbClr val="B4261A"/>
                </a:solidFill>
                <a:latin typeface="Menlo Regular"/>
                <a:ea typeface="Menlo Regular"/>
                <a:cs typeface="Menlo Regular"/>
                <a:sym typeface="Menlo Regular"/>
              </a:defRPr>
            </a:pPr>
            <a:r>
              <a:rPr sz="1900">
                <a:solidFill>
                  <a:srgbClr val="000000"/>
                </a:solidFill>
              </a:rPr>
              <a:t>        </a:t>
            </a:r>
            <a:r>
              <a:rPr>
                <a:solidFill>
                  <a:srgbClr val="0433FF"/>
                </a:solidFill>
              </a:rPr>
              <a:t>void</a:t>
            </a:r>
            <a:r>
              <a:rPr sz="1900">
                <a:solidFill>
                  <a:srgbClr val="000000"/>
                </a:solidFill>
              </a:rPr>
              <a:t> </a:t>
            </a:r>
            <a:r>
              <a:rPr>
                <a:solidFill>
                  <a:srgbClr val="057CB0"/>
                </a:solidFill>
              </a:rPr>
              <a:t>return_void</a:t>
            </a:r>
            <a:r>
              <a:rPr sz="1900">
                <a:solidFill>
                  <a:srgbClr val="000000"/>
                </a:solidFill>
              </a:rPr>
              <a:t>()  {</a:t>
            </a:r>
            <a:r>
              <a:rPr>
                <a:solidFill>
                  <a:srgbClr val="3495AF"/>
                </a:solidFill>
              </a:rPr>
              <a:t>std</a:t>
            </a:r>
            <a:r>
              <a:rPr sz="1900">
                <a:solidFill>
                  <a:srgbClr val="000000"/>
                </a:solidFill>
              </a:rPr>
              <a:t>::</a:t>
            </a:r>
            <a:r>
              <a:rPr>
                <a:solidFill>
                  <a:srgbClr val="3495AF"/>
                </a:solidFill>
              </a:rPr>
              <a:t>cout</a:t>
            </a:r>
            <a:r>
              <a:rPr sz="1900">
                <a:solidFill>
                  <a:srgbClr val="000000"/>
                </a:solidFill>
              </a:rPr>
              <a:t> &lt;&lt; </a:t>
            </a:r>
            <a:r>
              <a:t>"return_void called CoRoutine terminated...- Dont fall out of the stack!!!. "</a:t>
            </a:r>
            <a:r>
              <a:rPr sz="1900">
                <a:solidFill>
                  <a:srgbClr val="000000"/>
                </a:solidFill>
              </a:rPr>
              <a:t> &lt;&lt; </a:t>
            </a:r>
            <a:r>
              <a:rPr>
                <a:solidFill>
                  <a:srgbClr val="3495AF"/>
                </a:solidFill>
              </a:rPr>
              <a:t>std</a:t>
            </a:r>
            <a:r>
              <a:rPr sz="1900">
                <a:solidFill>
                  <a:srgbClr val="000000"/>
                </a:solidFill>
              </a:rPr>
              <a:t>::</a:t>
            </a:r>
            <a:r>
              <a:rPr>
                <a:solidFill>
                  <a:srgbClr val="3495AF"/>
                </a:solidFill>
              </a:rPr>
              <a:t>endl</a:t>
            </a:r>
            <a:r>
              <a:rPr sz="1900">
                <a:solidFill>
                  <a:srgbClr val="000000"/>
                </a:solidFill>
              </a:rPr>
              <a:t>;} </a:t>
            </a:r>
            <a:r>
              <a:rPr>
                <a:solidFill>
                  <a:srgbClr val="008F00"/>
                </a:solidFill>
              </a:rPr>
              <a:t>//</a:t>
            </a:r>
            <a:endParaRPr sz="1900">
              <a:solidFill>
                <a:srgbClr val="000000"/>
              </a:solidFill>
            </a:endParaRPr>
          </a:p>
          <a:p>
            <a:pPr algn="l" defTabSz="407669">
              <a:tabLst>
                <a:tab pos="406400" algn="l"/>
              </a:tabLst>
              <a:defRPr b="0" sz="1900">
                <a:latin typeface="Menlo Regular"/>
                <a:ea typeface="Menlo Regular"/>
                <a:cs typeface="Menlo Regular"/>
                <a:sym typeface="Menlo Regular"/>
              </a:defRPr>
            </a:pPr>
            <a:r>
              <a:t>        </a:t>
            </a:r>
          </a:p>
          <a:p>
            <a:pPr algn="l" defTabSz="407669">
              <a:tabLst>
                <a:tab pos="406400" algn="l"/>
              </a:tabLst>
              <a:defRPr b="0" sz="1700">
                <a:solidFill>
                  <a:srgbClr val="B4261A"/>
                </a:solidFill>
                <a:latin typeface="Menlo Regular"/>
                <a:ea typeface="Menlo Regular"/>
                <a:cs typeface="Menlo Regular"/>
                <a:sym typeface="Menlo Regular"/>
              </a:defRPr>
            </a:pPr>
            <a:r>
              <a:rPr sz="1900">
                <a:solidFill>
                  <a:srgbClr val="000000"/>
                </a:solidFill>
              </a:rPr>
              <a:t>        </a:t>
            </a:r>
            <a:r>
              <a:rPr>
                <a:solidFill>
                  <a:srgbClr val="0433FF"/>
                </a:solidFill>
              </a:rPr>
              <a:t>void</a:t>
            </a:r>
            <a:r>
              <a:rPr sz="1900">
                <a:solidFill>
                  <a:srgbClr val="000000"/>
                </a:solidFill>
              </a:rPr>
              <a:t> </a:t>
            </a:r>
            <a:r>
              <a:rPr>
                <a:solidFill>
                  <a:srgbClr val="057CB0"/>
                </a:solidFill>
              </a:rPr>
              <a:t>unhandled_exception</a:t>
            </a:r>
            <a:r>
              <a:rPr sz="1900">
                <a:solidFill>
                  <a:srgbClr val="000000"/>
                </a:solidFill>
              </a:rPr>
              <a:t>() { </a:t>
            </a:r>
            <a:r>
              <a:rPr>
                <a:solidFill>
                  <a:srgbClr val="3495AF"/>
                </a:solidFill>
              </a:rPr>
              <a:t>std</a:t>
            </a:r>
            <a:r>
              <a:rPr sz="1900">
                <a:solidFill>
                  <a:srgbClr val="000000"/>
                </a:solidFill>
              </a:rPr>
              <a:t>::</a:t>
            </a:r>
            <a:r>
              <a:rPr>
                <a:solidFill>
                  <a:srgbClr val="3495AF"/>
                </a:solidFill>
              </a:rPr>
              <a:t>cout</a:t>
            </a:r>
            <a:r>
              <a:rPr sz="1900">
                <a:solidFill>
                  <a:srgbClr val="000000"/>
                </a:solidFill>
              </a:rPr>
              <a:t> &lt;&lt; </a:t>
            </a:r>
            <a:r>
              <a:t>"Landed at unHandledException ..."</a:t>
            </a:r>
            <a:r>
              <a:rPr sz="1900">
                <a:solidFill>
                  <a:srgbClr val="000000"/>
                </a:solidFill>
              </a:rPr>
              <a:t> &lt;&lt; </a:t>
            </a:r>
            <a:r>
              <a:rPr>
                <a:solidFill>
                  <a:srgbClr val="3495AF"/>
                </a:solidFill>
              </a:rPr>
              <a:t>std</a:t>
            </a:r>
            <a:r>
              <a:rPr sz="1900">
                <a:solidFill>
                  <a:srgbClr val="000000"/>
                </a:solidFill>
              </a:rPr>
              <a:t>::</a:t>
            </a:r>
            <a:r>
              <a:rPr>
                <a:solidFill>
                  <a:srgbClr val="3495AF"/>
                </a:solidFill>
              </a:rPr>
              <a:t>endl</a:t>
            </a:r>
            <a:r>
              <a:rPr sz="1900">
                <a:solidFill>
                  <a:srgbClr val="000000"/>
                </a:solidFill>
              </a:rPr>
              <a:t>;}</a:t>
            </a:r>
            <a:endParaRPr sz="1900">
              <a:solidFill>
                <a:srgbClr val="000000"/>
              </a:solidFill>
            </a:endParaRPr>
          </a:p>
          <a:p>
            <a:pPr algn="l" defTabSz="407669">
              <a:tabLst>
                <a:tab pos="406400" algn="l"/>
              </a:tabLst>
              <a:defRPr b="0" sz="1900">
                <a:latin typeface="Menlo Regular"/>
                <a:ea typeface="Menlo Regular"/>
                <a:cs typeface="Menlo Regular"/>
                <a:sym typeface="Menlo Regular"/>
              </a:defRPr>
            </a:pPr>
            <a:r>
              <a:t>        </a:t>
            </a:r>
          </a:p>
          <a:p>
            <a:pPr algn="l" defTabSz="407669">
              <a:tabLst>
                <a:tab pos="406400" algn="l"/>
              </a:tabLst>
              <a:defRPr b="0" sz="1700">
                <a:solidFill>
                  <a:srgbClr val="008F00"/>
                </a:solidFill>
                <a:latin typeface="Menlo Regular"/>
                <a:ea typeface="Menlo Regular"/>
                <a:cs typeface="Menlo Regular"/>
                <a:sym typeface="Menlo Regular"/>
              </a:defRPr>
            </a:pPr>
            <a:r>
              <a:rPr sz="1900">
                <a:solidFill>
                  <a:srgbClr val="000000"/>
                </a:solidFill>
              </a:rPr>
              <a:t>        </a:t>
            </a:r>
            <a:r>
              <a:t>//  Phase III</a:t>
            </a:r>
            <a:endParaRPr sz="1900">
              <a:solidFill>
                <a:srgbClr val="000000"/>
              </a:solidFill>
            </a:endParaRPr>
          </a:p>
          <a:p>
            <a:pPr algn="l" defTabSz="407669">
              <a:tabLst>
                <a:tab pos="406400" algn="l"/>
              </a:tabLst>
              <a:defRPr b="0" sz="1700">
                <a:solidFill>
                  <a:srgbClr val="008F00"/>
                </a:solidFill>
                <a:latin typeface="Menlo Regular"/>
                <a:ea typeface="Menlo Regular"/>
                <a:cs typeface="Menlo Regular"/>
                <a:sym typeface="Menlo Regular"/>
              </a:defRPr>
            </a:pPr>
            <a:r>
              <a:rPr sz="1900">
                <a:solidFill>
                  <a:srgbClr val="000000"/>
                </a:solidFill>
              </a:rPr>
              <a:t>        </a:t>
            </a:r>
            <a:r>
              <a:rPr>
                <a:solidFill>
                  <a:srgbClr val="0433FF"/>
                </a:solidFill>
              </a:rPr>
              <a:t>int</a:t>
            </a:r>
            <a:r>
              <a:rPr sz="1900">
                <a:solidFill>
                  <a:srgbClr val="000000"/>
                </a:solidFill>
              </a:rPr>
              <a:t> data = </a:t>
            </a:r>
            <a:r>
              <a:rPr>
                <a:solidFill>
                  <a:srgbClr val="000000"/>
                </a:solidFill>
              </a:rPr>
              <a:t>0</a:t>
            </a:r>
            <a:r>
              <a:rPr sz="1900">
                <a:solidFill>
                  <a:srgbClr val="000000"/>
                </a:solidFill>
              </a:rPr>
              <a:t> ;  </a:t>
            </a:r>
            <a:r>
              <a:t>// Variable within promise_type</a:t>
            </a:r>
            <a:endParaRPr sz="1900">
              <a:solidFill>
                <a:srgbClr val="000000"/>
              </a:solidFill>
            </a:endParaRPr>
          </a:p>
          <a:p>
            <a:pPr algn="l" defTabSz="407669">
              <a:tabLst>
                <a:tab pos="406400" algn="l"/>
              </a:tabLst>
              <a:defRPr b="0" sz="1900">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3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4"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405"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406" name="// std::experimental::coroutine_handle&lt;promise_type&gt; coroHandle;…"/>
          <p:cNvSpPr txBox="1"/>
          <p:nvPr/>
        </p:nvSpPr>
        <p:spPr>
          <a:xfrm>
            <a:off x="2398708" y="2476500"/>
            <a:ext cx="13051409" cy="1089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1500">
                <a:solidFill>
                  <a:srgbClr val="008F00"/>
                </a:solidFill>
                <a:latin typeface="Menlo Regular"/>
                <a:ea typeface="Menlo Regular"/>
                <a:cs typeface="Menlo Regular"/>
                <a:sym typeface="Menlo Regular"/>
              </a:defRPr>
            </a:pPr>
            <a:r>
              <a:rPr sz="1700">
                <a:solidFill>
                  <a:srgbClr val="000000"/>
                </a:solidFill>
              </a:rPr>
              <a:t> </a:t>
            </a:r>
            <a:r>
              <a:t>// std::experimental::coroutine_handle&lt;promise_type&gt; coroHandle;</a:t>
            </a:r>
            <a:endParaRPr sz="1700">
              <a:solidFill>
                <a:srgbClr val="000000"/>
              </a:solidFill>
            </a:endParaRPr>
          </a:p>
          <a:p>
            <a:pPr algn="l" defTabSz="407669">
              <a:tabLst>
                <a:tab pos="406400" algn="l"/>
              </a:tabLst>
              <a:defRPr b="0" sz="1700">
                <a:latin typeface="Menlo Regular"/>
                <a:ea typeface="Menlo Regular"/>
                <a:cs typeface="Menlo Regular"/>
                <a:sym typeface="Menlo Regular"/>
              </a:defRPr>
            </a:pPr>
          </a:p>
          <a:p>
            <a:pPr algn="l" defTabSz="407669">
              <a:tabLst>
                <a:tab pos="406400" algn="l"/>
              </a:tabLst>
              <a:defRPr b="0" sz="1500">
                <a:solidFill>
                  <a:srgbClr val="3495AF"/>
                </a:solidFill>
                <a:latin typeface="Menlo Regular"/>
                <a:ea typeface="Menlo Regular"/>
                <a:cs typeface="Menlo Regular"/>
                <a:sym typeface="Menlo Regular"/>
              </a:defRPr>
            </a:pPr>
            <a:r>
              <a:rPr sz="1700">
                <a:solidFill>
                  <a:srgbClr val="000000"/>
                </a:solidFill>
              </a:rPr>
              <a:t>    </a:t>
            </a:r>
            <a:r>
              <a:rPr>
                <a:solidFill>
                  <a:srgbClr val="0433FF"/>
                </a:solidFill>
              </a:rPr>
              <a:t>explicit</a:t>
            </a:r>
            <a:r>
              <a:rPr sz="1700">
                <a:solidFill>
                  <a:srgbClr val="000000"/>
                </a:solidFill>
              </a:rPr>
              <a:t> </a:t>
            </a:r>
            <a:r>
              <a:rPr>
                <a:solidFill>
                  <a:srgbClr val="057CB0"/>
                </a:solidFill>
              </a:rPr>
              <a:t>MyCoroutine</a:t>
            </a:r>
            <a:r>
              <a:rPr sz="1700">
                <a:solidFill>
                  <a:srgbClr val="000000"/>
                </a:solidFill>
              </a:rPr>
              <a:t>(</a:t>
            </a:r>
            <a:r>
              <a:t>std</a:t>
            </a:r>
            <a:r>
              <a:rPr sz="1700">
                <a:solidFill>
                  <a:srgbClr val="000000"/>
                </a:solidFill>
              </a:rPr>
              <a:t>::</a:t>
            </a:r>
            <a:r>
              <a:t>experimental</a:t>
            </a:r>
            <a:r>
              <a:rPr sz="1700">
                <a:solidFill>
                  <a:srgbClr val="000000"/>
                </a:solidFill>
              </a:rPr>
              <a:t>::</a:t>
            </a:r>
            <a:r>
              <a:t>coroutine_handle</a:t>
            </a:r>
            <a:r>
              <a:rPr sz="1700">
                <a:solidFill>
                  <a:srgbClr val="000000"/>
                </a:solidFill>
              </a:rPr>
              <a:t>&lt;</a:t>
            </a:r>
            <a:r>
              <a:t>promise_type</a:t>
            </a:r>
            <a:r>
              <a:rPr sz="1700">
                <a:solidFill>
                  <a:srgbClr val="000000"/>
                </a:solidFill>
              </a:rPr>
              <a:t>&gt; handle) : </a:t>
            </a:r>
            <a:r>
              <a:t>coroHandle</a:t>
            </a:r>
            <a:r>
              <a:rPr sz="1700">
                <a:solidFill>
                  <a:srgbClr val="000000"/>
                </a:solidFill>
              </a:rPr>
              <a:t>( handle ) {}</a:t>
            </a:r>
            <a:endParaRPr sz="1700">
              <a:solidFill>
                <a:srgbClr val="000000"/>
              </a:solidFill>
            </a:endParaRPr>
          </a:p>
          <a:p>
            <a:pPr algn="l" defTabSz="407669">
              <a:tabLst>
                <a:tab pos="406400" algn="l"/>
              </a:tabLst>
              <a:defRPr b="0" sz="1700">
                <a:latin typeface="Menlo Regular"/>
                <a:ea typeface="Menlo Regular"/>
                <a:cs typeface="Menlo Regular"/>
                <a:sym typeface="Menlo Regular"/>
              </a:defRPr>
            </a:pPr>
          </a:p>
          <a:p>
            <a:pPr algn="l" defTabSz="407669">
              <a:tabLst>
                <a:tab pos="406400" algn="l"/>
              </a:tabLst>
              <a:defRPr b="0" sz="1500">
                <a:solidFill>
                  <a:srgbClr val="057CB0"/>
                </a:solidFill>
                <a:latin typeface="Menlo Regular"/>
                <a:ea typeface="Menlo Regular"/>
                <a:cs typeface="Menlo Regular"/>
                <a:sym typeface="Menlo Regular"/>
              </a:defRPr>
            </a:pPr>
            <a:r>
              <a:rPr sz="1700">
                <a:solidFill>
                  <a:srgbClr val="000000"/>
                </a:solidFill>
              </a:rPr>
              <a:t>    ~</a:t>
            </a:r>
            <a:r>
              <a:t>MyCoroutine</a:t>
            </a:r>
            <a:r>
              <a:rPr sz="1700">
                <a:solidFill>
                  <a:srgbClr val="000000"/>
                </a:solidFill>
              </a:rPr>
              <a:t>() {</a:t>
            </a:r>
            <a:endParaRPr sz="1700">
              <a:solidFill>
                <a:srgbClr val="000000"/>
              </a:solidFill>
            </a:endParaRPr>
          </a:p>
          <a:p>
            <a:pPr algn="l" defTabSz="407669">
              <a:tabLst>
                <a:tab pos="406400" algn="l"/>
              </a:tabLst>
              <a:defRPr b="0" sz="1500">
                <a:solidFill>
                  <a:srgbClr val="3495AF"/>
                </a:solidFill>
                <a:latin typeface="Menlo Regular"/>
                <a:ea typeface="Menlo Regular"/>
                <a:cs typeface="Menlo Regular"/>
                <a:sym typeface="Menlo Regular"/>
              </a:defRPr>
            </a:pPr>
            <a:r>
              <a:rPr sz="1700">
                <a:solidFill>
                  <a:srgbClr val="000000"/>
                </a:solidFill>
              </a:rPr>
              <a:t>        </a:t>
            </a:r>
            <a:r>
              <a:rPr>
                <a:solidFill>
                  <a:srgbClr val="0433FF"/>
                </a:solidFill>
              </a:rPr>
              <a:t>if</a:t>
            </a:r>
            <a:r>
              <a:rPr sz="1700">
                <a:solidFill>
                  <a:srgbClr val="000000"/>
                </a:solidFill>
              </a:rPr>
              <a:t> (</a:t>
            </a:r>
            <a:r>
              <a:t>coroHandle</a:t>
            </a:r>
            <a:r>
              <a:rPr sz="1700">
                <a:solidFill>
                  <a:srgbClr val="000000"/>
                </a:solidFill>
              </a:rPr>
              <a:t>)</a:t>
            </a:r>
            <a:endParaRPr sz="1700">
              <a:solidFill>
                <a:srgbClr val="000000"/>
              </a:solidFill>
            </a:endParaRPr>
          </a:p>
          <a:p>
            <a:pPr algn="l" defTabSz="407669">
              <a:tabLst>
                <a:tab pos="406400" algn="l"/>
              </a:tabLst>
              <a:defRPr b="0" sz="1700">
                <a:latin typeface="Menlo Regular"/>
                <a:ea typeface="Menlo Regular"/>
                <a:cs typeface="Menlo Regular"/>
                <a:sym typeface="Menlo Regular"/>
              </a:defRPr>
            </a:pPr>
            <a:r>
              <a:t>            </a:t>
            </a:r>
            <a:r>
              <a:rPr sz="1500">
                <a:solidFill>
                  <a:srgbClr val="3495AF"/>
                </a:solidFill>
              </a:rPr>
              <a:t>coroHandle</a:t>
            </a:r>
            <a:r>
              <a:t>.</a:t>
            </a:r>
            <a:r>
              <a:rPr sz="1500">
                <a:solidFill>
                  <a:srgbClr val="3495AF"/>
                </a:solidFill>
              </a:rPr>
              <a:t>destroy</a:t>
            </a:r>
            <a:r>
              <a:t>();</a:t>
            </a:r>
          </a:p>
          <a:p>
            <a:pPr algn="l" defTabSz="407669">
              <a:tabLst>
                <a:tab pos="406400" algn="l"/>
              </a:tabLst>
              <a:defRPr b="0" sz="1500">
                <a:solidFill>
                  <a:srgbClr val="008F00"/>
                </a:solidFill>
                <a:latin typeface="Menlo Regular"/>
                <a:ea typeface="Menlo Regular"/>
                <a:cs typeface="Menlo Regular"/>
                <a:sym typeface="Menlo Regular"/>
              </a:defRPr>
            </a:pPr>
            <a:r>
              <a:t>//        coroHandle.promise().get_return_object()</a:t>
            </a:r>
            <a:endParaRPr sz="1700">
              <a:solidFill>
                <a:srgbClr val="000000"/>
              </a:solidFill>
            </a:endParaRPr>
          </a:p>
          <a:p>
            <a:pPr algn="l" defTabSz="407669">
              <a:tabLst>
                <a:tab pos="406400" algn="l"/>
              </a:tabLst>
              <a:defRPr b="0" sz="1500">
                <a:solidFill>
                  <a:srgbClr val="008F00"/>
                </a:solidFill>
                <a:latin typeface="Menlo Regular"/>
                <a:ea typeface="Menlo Regular"/>
                <a:cs typeface="Menlo Regular"/>
                <a:sym typeface="Menlo Regular"/>
              </a:defRPr>
            </a:pPr>
            <a:r>
              <a:t>//        coroHandle.promise().return_void()</a:t>
            </a:r>
            <a:endParaRPr sz="1700">
              <a:solidFill>
                <a:srgbClr val="000000"/>
              </a:solidFill>
            </a:endParaRPr>
          </a:p>
          <a:p>
            <a:pPr algn="l" defTabSz="407669">
              <a:tabLst>
                <a:tab pos="406400" algn="l"/>
              </a:tabLst>
              <a:defRPr b="0" sz="1500">
                <a:solidFill>
                  <a:srgbClr val="008F00"/>
                </a:solidFill>
                <a:latin typeface="Menlo Regular"/>
                <a:ea typeface="Menlo Regular"/>
                <a:cs typeface="Menlo Regular"/>
                <a:sym typeface="Menlo Regular"/>
              </a:defRPr>
            </a:pPr>
            <a:r>
              <a:t>//        coroHandle.promise().initial_suspend()</a:t>
            </a:r>
            <a:endParaRPr sz="1700">
              <a:solidFill>
                <a:srgbClr val="000000"/>
              </a:solidFill>
            </a:endParaRPr>
          </a:p>
          <a:p>
            <a:pPr algn="l" defTabSz="407669">
              <a:tabLst>
                <a:tab pos="406400" algn="l"/>
              </a:tabLst>
              <a:defRPr b="0" sz="1500">
                <a:solidFill>
                  <a:srgbClr val="008F00"/>
                </a:solidFill>
                <a:latin typeface="Menlo Regular"/>
                <a:ea typeface="Menlo Regular"/>
                <a:cs typeface="Menlo Regular"/>
                <a:sym typeface="Menlo Regular"/>
              </a:defRPr>
            </a:pPr>
            <a:r>
              <a:t>//        coroHandle.promise().final_suspend()</a:t>
            </a:r>
            <a:endParaRPr sz="1700">
              <a:solidFill>
                <a:srgbClr val="000000"/>
              </a:solidFill>
            </a:endParaRPr>
          </a:p>
          <a:p>
            <a:pPr algn="l" defTabSz="407669">
              <a:tabLst>
                <a:tab pos="406400" algn="l"/>
              </a:tabLst>
              <a:defRPr b="0" sz="1500">
                <a:solidFill>
                  <a:srgbClr val="008F00"/>
                </a:solidFill>
                <a:latin typeface="Menlo Regular"/>
                <a:ea typeface="Menlo Regular"/>
                <a:cs typeface="Menlo Regular"/>
                <a:sym typeface="Menlo Regular"/>
              </a:defRPr>
            </a:pPr>
            <a:r>
              <a:t>//        coroHandle.promise.SAME AS ABOVE</a:t>
            </a:r>
            <a:endParaRPr sz="1700">
              <a:solidFill>
                <a:srgbClr val="000000"/>
              </a:solidFill>
            </a:endParaRPr>
          </a:p>
          <a:p>
            <a:pPr algn="l" defTabSz="407669">
              <a:tabLst>
                <a:tab pos="406400" algn="l"/>
              </a:tabLst>
              <a:defRPr b="0" sz="1700">
                <a:latin typeface="Menlo Regular"/>
                <a:ea typeface="Menlo Regular"/>
                <a:cs typeface="Menlo Regular"/>
                <a:sym typeface="Menlo Regular"/>
              </a:defRPr>
            </a:pPr>
            <a:r>
              <a:t>    }</a:t>
            </a:r>
          </a:p>
          <a:p>
            <a:pPr algn="l" defTabSz="407669">
              <a:tabLst>
                <a:tab pos="406400" algn="l"/>
              </a:tabLst>
              <a:defRPr b="0" sz="1700">
                <a:latin typeface="Menlo Regular"/>
                <a:ea typeface="Menlo Regular"/>
                <a:cs typeface="Menlo Regular"/>
                <a:sym typeface="Menlo Regular"/>
              </a:defRPr>
            </a:pPr>
          </a:p>
          <a:p>
            <a:pPr algn="l" defTabSz="407669">
              <a:tabLst>
                <a:tab pos="406400" algn="l"/>
              </a:tabLst>
              <a:defRPr b="0" sz="1500">
                <a:solidFill>
                  <a:srgbClr val="057CB0"/>
                </a:solidFill>
                <a:latin typeface="Menlo Regular"/>
                <a:ea typeface="Menlo Regular"/>
                <a:cs typeface="Menlo Regular"/>
                <a:sym typeface="Menlo Regular"/>
              </a:defRPr>
            </a:pPr>
            <a:r>
              <a:rPr sz="1700">
                <a:solidFill>
                  <a:srgbClr val="000000"/>
                </a:solidFill>
              </a:rPr>
              <a:t>    </a:t>
            </a:r>
            <a:r>
              <a:rPr>
                <a:solidFill>
                  <a:srgbClr val="0433FF"/>
                </a:solidFill>
              </a:rPr>
              <a:t>void</a:t>
            </a:r>
            <a:r>
              <a:rPr sz="1700">
                <a:solidFill>
                  <a:srgbClr val="000000"/>
                </a:solidFill>
              </a:rPr>
              <a:t> </a:t>
            </a:r>
            <a:r>
              <a:t>resume</a:t>
            </a:r>
            <a:r>
              <a:rPr sz="1700">
                <a:solidFill>
                  <a:srgbClr val="000000"/>
                </a:solidFill>
              </a:rPr>
              <a:t>() {</a:t>
            </a:r>
            <a:endParaRPr sz="1700">
              <a:solidFill>
                <a:srgbClr val="000000"/>
              </a:solidFill>
            </a:endParaRPr>
          </a:p>
          <a:p>
            <a:pPr algn="l" defTabSz="407669">
              <a:tabLst>
                <a:tab pos="406400" algn="l"/>
              </a:tabLst>
              <a:defRPr b="0" sz="1500">
                <a:solidFill>
                  <a:srgbClr val="008F00"/>
                </a:solidFill>
                <a:latin typeface="Menlo Regular"/>
                <a:ea typeface="Menlo Regular"/>
                <a:cs typeface="Menlo Regular"/>
                <a:sym typeface="Menlo Regular"/>
              </a:defRPr>
            </a:pPr>
            <a:r>
              <a:rPr sz="1700">
                <a:solidFill>
                  <a:srgbClr val="000000"/>
                </a:solidFill>
              </a:rPr>
              <a:t>        </a:t>
            </a:r>
            <a:r>
              <a:t>// state changes</a:t>
            </a:r>
            <a:endParaRPr sz="1700">
              <a:solidFill>
                <a:srgbClr val="000000"/>
              </a:solidFill>
            </a:endParaRPr>
          </a:p>
          <a:p>
            <a:pPr algn="l" defTabSz="407669">
              <a:tabLst>
                <a:tab pos="406400" algn="l"/>
              </a:tabLst>
              <a:defRPr b="0" sz="1500">
                <a:solidFill>
                  <a:srgbClr val="3495AF"/>
                </a:solidFill>
                <a:latin typeface="Menlo Regular"/>
                <a:ea typeface="Menlo Regular"/>
                <a:cs typeface="Menlo Regular"/>
                <a:sym typeface="Menlo Regular"/>
              </a:defRPr>
            </a:pPr>
            <a:r>
              <a:rPr sz="1700">
                <a:solidFill>
                  <a:srgbClr val="000000"/>
                </a:solidFill>
              </a:rPr>
              <a:t>        </a:t>
            </a:r>
            <a:r>
              <a:rPr>
                <a:solidFill>
                  <a:srgbClr val="0433FF"/>
                </a:solidFill>
              </a:rPr>
              <a:t>if</a:t>
            </a:r>
            <a:r>
              <a:rPr sz="1700">
                <a:solidFill>
                  <a:srgbClr val="000000"/>
                </a:solidFill>
              </a:rPr>
              <a:t> (</a:t>
            </a:r>
            <a:r>
              <a:t>coroHandle</a:t>
            </a:r>
            <a:r>
              <a:rPr sz="1700">
                <a:solidFill>
                  <a:srgbClr val="000000"/>
                </a:solidFill>
              </a:rPr>
              <a:t>)</a:t>
            </a:r>
            <a:endParaRPr sz="1700">
              <a:solidFill>
                <a:srgbClr val="000000"/>
              </a:solidFill>
            </a:endParaRPr>
          </a:p>
          <a:p>
            <a:pPr algn="l" defTabSz="407669">
              <a:tabLst>
                <a:tab pos="406400" algn="l"/>
              </a:tabLst>
              <a:defRPr b="0" sz="1500">
                <a:solidFill>
                  <a:srgbClr val="008F00"/>
                </a:solidFill>
                <a:latin typeface="Menlo Regular"/>
                <a:ea typeface="Menlo Regular"/>
                <a:cs typeface="Menlo Regular"/>
                <a:sym typeface="Menlo Regular"/>
              </a:defRPr>
            </a:pPr>
            <a:r>
              <a:rPr sz="1700">
                <a:solidFill>
                  <a:srgbClr val="000000"/>
                </a:solidFill>
              </a:rPr>
              <a:t>          </a:t>
            </a:r>
            <a:r>
              <a:t>//  coroHandle.promise.var += 10 ;</a:t>
            </a:r>
            <a:endParaRPr sz="1700">
              <a:solidFill>
                <a:srgbClr val="000000"/>
              </a:solidFill>
            </a:endParaRPr>
          </a:p>
          <a:p>
            <a:pPr algn="l" defTabSz="407669">
              <a:tabLst>
                <a:tab pos="406400" algn="l"/>
              </a:tabLst>
              <a:defRPr b="0" sz="1700">
                <a:latin typeface="Menlo Regular"/>
                <a:ea typeface="Menlo Regular"/>
                <a:cs typeface="Menlo Regular"/>
                <a:sym typeface="Menlo Regular"/>
              </a:defRPr>
            </a:pPr>
            <a:r>
              <a:t>            </a:t>
            </a:r>
            <a:r>
              <a:rPr sz="1500">
                <a:solidFill>
                  <a:srgbClr val="3495AF"/>
                </a:solidFill>
              </a:rPr>
              <a:t>incData</a:t>
            </a:r>
            <a:r>
              <a:t>();</a:t>
            </a:r>
          </a:p>
          <a:p>
            <a:pPr algn="l" defTabSz="407669">
              <a:tabLst>
                <a:tab pos="406400" algn="l"/>
              </a:tabLst>
              <a:defRPr b="0" sz="1700">
                <a:latin typeface="Menlo Regular"/>
                <a:ea typeface="Menlo Regular"/>
                <a:cs typeface="Menlo Regular"/>
                <a:sym typeface="Menlo Regular"/>
              </a:defRPr>
            </a:pPr>
            <a:r>
              <a:t>            </a:t>
            </a:r>
            <a:r>
              <a:rPr sz="1500">
                <a:solidFill>
                  <a:srgbClr val="3495AF"/>
                </a:solidFill>
              </a:rPr>
              <a:t>coroHandle</a:t>
            </a:r>
            <a:r>
              <a:t>.</a:t>
            </a:r>
            <a:r>
              <a:rPr sz="1500">
                <a:solidFill>
                  <a:srgbClr val="3495AF"/>
                </a:solidFill>
              </a:rPr>
              <a:t>resume</a:t>
            </a:r>
            <a:r>
              <a:t>();</a:t>
            </a:r>
          </a:p>
          <a:p>
            <a:pPr algn="l" defTabSz="407669">
              <a:tabLst>
                <a:tab pos="406400" algn="l"/>
              </a:tabLst>
              <a:defRPr b="0" sz="1700">
                <a:latin typeface="Menlo Regular"/>
                <a:ea typeface="Menlo Regular"/>
                <a:cs typeface="Menlo Regular"/>
                <a:sym typeface="Menlo Regular"/>
              </a:defRPr>
            </a:pPr>
            <a:r>
              <a:t>    }</a:t>
            </a:r>
          </a:p>
          <a:p>
            <a:pPr algn="l" defTabSz="407669">
              <a:tabLst>
                <a:tab pos="406400" algn="l"/>
              </a:tabLst>
              <a:defRPr b="0" sz="1700">
                <a:latin typeface="Menlo Regular"/>
                <a:ea typeface="Menlo Regular"/>
                <a:cs typeface="Menlo Regular"/>
                <a:sym typeface="Menlo Regular"/>
              </a:defRPr>
            </a:pPr>
          </a:p>
          <a:p>
            <a:pPr algn="l" defTabSz="407669">
              <a:tabLst>
                <a:tab pos="406400" algn="l"/>
              </a:tabLst>
              <a:defRPr b="0" sz="1500">
                <a:solidFill>
                  <a:srgbClr val="0433FF"/>
                </a:solidFill>
                <a:latin typeface="Menlo Regular"/>
                <a:ea typeface="Menlo Regular"/>
                <a:cs typeface="Menlo Regular"/>
                <a:sym typeface="Menlo Regular"/>
              </a:defRPr>
            </a:pPr>
            <a:r>
              <a:rPr sz="1700">
                <a:solidFill>
                  <a:srgbClr val="000000"/>
                </a:solidFill>
              </a:rPr>
              <a:t>    </a:t>
            </a:r>
            <a:r>
              <a:t>bool</a:t>
            </a:r>
            <a:r>
              <a:rPr sz="1700">
                <a:solidFill>
                  <a:srgbClr val="000000"/>
                </a:solidFill>
              </a:rPr>
              <a:t> </a:t>
            </a:r>
            <a:r>
              <a:rPr>
                <a:solidFill>
                  <a:srgbClr val="057CB0"/>
                </a:solidFill>
              </a:rPr>
              <a:t>done</a:t>
            </a:r>
            <a:r>
              <a:rPr sz="1700">
                <a:solidFill>
                  <a:srgbClr val="000000"/>
                </a:solidFill>
              </a:rPr>
              <a:t>() </a:t>
            </a:r>
            <a:r>
              <a:t>const</a:t>
            </a:r>
            <a:r>
              <a:rPr sz="1700">
                <a:solidFill>
                  <a:srgbClr val="000000"/>
                </a:solidFill>
              </a:rPr>
              <a:t> {</a:t>
            </a:r>
            <a:endParaRPr sz="1700">
              <a:solidFill>
                <a:srgbClr val="000000"/>
              </a:solidFill>
            </a:endParaRPr>
          </a:p>
          <a:p>
            <a:pPr algn="l" defTabSz="407669">
              <a:tabLst>
                <a:tab pos="406400" algn="l"/>
              </a:tabLst>
              <a:defRPr b="0" sz="1500">
                <a:solidFill>
                  <a:srgbClr val="3495AF"/>
                </a:solidFill>
                <a:latin typeface="Menlo Regular"/>
                <a:ea typeface="Menlo Regular"/>
                <a:cs typeface="Menlo Regular"/>
                <a:sym typeface="Menlo Regular"/>
              </a:defRPr>
            </a:pPr>
            <a:r>
              <a:rPr sz="1700">
                <a:solidFill>
                  <a:srgbClr val="000000"/>
                </a:solidFill>
              </a:rPr>
              <a:t>        </a:t>
            </a:r>
            <a:r>
              <a:rPr>
                <a:solidFill>
                  <a:srgbClr val="0433FF"/>
                </a:solidFill>
              </a:rPr>
              <a:t>return</a:t>
            </a:r>
            <a:r>
              <a:rPr sz="1700">
                <a:solidFill>
                  <a:srgbClr val="000000"/>
                </a:solidFill>
              </a:rPr>
              <a:t> </a:t>
            </a:r>
            <a:r>
              <a:t>coroHandle</a:t>
            </a:r>
            <a:r>
              <a:rPr sz="1700">
                <a:solidFill>
                  <a:srgbClr val="000000"/>
                </a:solidFill>
              </a:rPr>
              <a:t>.</a:t>
            </a:r>
            <a:r>
              <a:t>done</a:t>
            </a:r>
            <a:r>
              <a:rPr sz="1700">
                <a:solidFill>
                  <a:srgbClr val="000000"/>
                </a:solidFill>
              </a:rPr>
              <a:t>();</a:t>
            </a:r>
            <a:endParaRPr sz="1700">
              <a:solidFill>
                <a:srgbClr val="000000"/>
              </a:solidFill>
            </a:endParaRPr>
          </a:p>
          <a:p>
            <a:pPr algn="l" defTabSz="407669">
              <a:tabLst>
                <a:tab pos="406400" algn="l"/>
              </a:tabLst>
              <a:defRPr b="0" sz="1700">
                <a:latin typeface="Menlo Regular"/>
                <a:ea typeface="Menlo Regular"/>
                <a:cs typeface="Menlo Regular"/>
                <a:sym typeface="Menlo Regular"/>
              </a:defRPr>
            </a:pPr>
            <a:r>
              <a:t>    }</a:t>
            </a:r>
          </a:p>
          <a:p>
            <a:pPr algn="l" defTabSz="407669">
              <a:tabLst>
                <a:tab pos="406400" algn="l"/>
              </a:tabLst>
              <a:defRPr b="0" sz="1700">
                <a:latin typeface="Menlo Regular"/>
                <a:ea typeface="Menlo Regular"/>
                <a:cs typeface="Menlo Regular"/>
                <a:sym typeface="Menlo Regular"/>
              </a:defRPr>
            </a:pPr>
            <a:r>
              <a:t>    </a:t>
            </a:r>
          </a:p>
          <a:p>
            <a:pPr algn="l" defTabSz="407669">
              <a:tabLst>
                <a:tab pos="406400" algn="l"/>
              </a:tabLst>
              <a:defRPr b="0" sz="1500">
                <a:solidFill>
                  <a:srgbClr val="008F00"/>
                </a:solidFill>
                <a:latin typeface="Menlo Regular"/>
                <a:ea typeface="Menlo Regular"/>
                <a:cs typeface="Menlo Regular"/>
                <a:sym typeface="Menlo Regular"/>
              </a:defRPr>
            </a:pPr>
            <a:r>
              <a:rPr sz="1700">
                <a:solidFill>
                  <a:srgbClr val="000000"/>
                </a:solidFill>
              </a:rPr>
              <a:t>  </a:t>
            </a:r>
            <a:r>
              <a:t>//  Phase III access the data</a:t>
            </a:r>
            <a:endParaRPr sz="1700">
              <a:solidFill>
                <a:srgbClr val="000000"/>
              </a:solidFill>
            </a:endParaRPr>
          </a:p>
          <a:p>
            <a:pPr algn="l" defTabSz="407669">
              <a:tabLst>
                <a:tab pos="406400" algn="l"/>
              </a:tabLst>
              <a:defRPr b="0" sz="1700">
                <a:latin typeface="Menlo Regular"/>
                <a:ea typeface="Menlo Regular"/>
                <a:cs typeface="Menlo Regular"/>
                <a:sym typeface="Menlo Regular"/>
              </a:defRPr>
            </a:pPr>
            <a:r>
              <a:t>        </a:t>
            </a:r>
            <a:r>
              <a:rPr sz="1500">
                <a:solidFill>
                  <a:srgbClr val="0433FF"/>
                </a:solidFill>
              </a:rPr>
              <a:t>int</a:t>
            </a:r>
            <a:r>
              <a:t> </a:t>
            </a:r>
            <a:r>
              <a:rPr sz="1500">
                <a:solidFill>
                  <a:srgbClr val="057CB0"/>
                </a:solidFill>
              </a:rPr>
              <a:t>getData</a:t>
            </a:r>
            <a:r>
              <a:t>() </a:t>
            </a:r>
            <a:r>
              <a:rPr sz="1500">
                <a:solidFill>
                  <a:srgbClr val="0433FF"/>
                </a:solidFill>
              </a:rPr>
              <a:t>const</a:t>
            </a:r>
            <a:r>
              <a:t> {</a:t>
            </a:r>
          </a:p>
          <a:p>
            <a:pPr algn="l" defTabSz="407669">
              <a:tabLst>
                <a:tab pos="406400" algn="l"/>
              </a:tabLst>
              <a:defRPr b="0" sz="1700">
                <a:latin typeface="Menlo Regular"/>
                <a:ea typeface="Menlo Regular"/>
                <a:cs typeface="Menlo Regular"/>
                <a:sym typeface="Menlo Regular"/>
              </a:defRPr>
            </a:pPr>
            <a:r>
              <a:t>            </a:t>
            </a:r>
            <a:r>
              <a:rPr sz="1500">
                <a:solidFill>
                  <a:srgbClr val="0433FF"/>
                </a:solidFill>
              </a:rPr>
              <a:t>return</a:t>
            </a:r>
            <a:r>
              <a:t> </a:t>
            </a:r>
            <a:r>
              <a:rPr sz="1500">
                <a:solidFill>
                  <a:srgbClr val="3495AF"/>
                </a:solidFill>
              </a:rPr>
              <a:t>coroHandle</a:t>
            </a:r>
            <a:r>
              <a:t>.</a:t>
            </a:r>
            <a:r>
              <a:rPr sz="1500">
                <a:solidFill>
                  <a:srgbClr val="3495AF"/>
                </a:solidFill>
              </a:rPr>
              <a:t>promise</a:t>
            </a:r>
            <a:r>
              <a:t>().</a:t>
            </a:r>
            <a:r>
              <a:rPr sz="1500">
                <a:solidFill>
                  <a:srgbClr val="3495AF"/>
                </a:solidFill>
              </a:rPr>
              <a:t>data</a:t>
            </a:r>
            <a:r>
              <a:t>;</a:t>
            </a:r>
          </a:p>
          <a:p>
            <a:pPr algn="l" defTabSz="407669">
              <a:tabLst>
                <a:tab pos="406400" algn="l"/>
              </a:tabLst>
              <a:defRPr b="0" sz="1700">
                <a:latin typeface="Menlo Regular"/>
                <a:ea typeface="Menlo Regular"/>
                <a:cs typeface="Menlo Regular"/>
                <a:sym typeface="Menlo Regular"/>
              </a:defRPr>
            </a:pPr>
            <a:r>
              <a:t>        }</a:t>
            </a:r>
          </a:p>
          <a:p>
            <a:pPr algn="l" defTabSz="407669">
              <a:tabLst>
                <a:tab pos="406400" algn="l"/>
              </a:tabLst>
              <a:defRPr b="0" sz="1500">
                <a:solidFill>
                  <a:srgbClr val="057CB0"/>
                </a:solidFill>
                <a:latin typeface="Menlo Regular"/>
                <a:ea typeface="Menlo Regular"/>
                <a:cs typeface="Menlo Regular"/>
                <a:sym typeface="Menlo Regular"/>
              </a:defRPr>
            </a:pPr>
            <a:r>
              <a:rPr sz="1700">
                <a:solidFill>
                  <a:srgbClr val="000000"/>
                </a:solidFill>
              </a:rPr>
              <a:t>    </a:t>
            </a:r>
            <a:r>
              <a:rPr>
                <a:solidFill>
                  <a:srgbClr val="0433FF"/>
                </a:solidFill>
              </a:rPr>
              <a:t>void</a:t>
            </a:r>
            <a:r>
              <a:rPr sz="1700">
                <a:solidFill>
                  <a:srgbClr val="000000"/>
                </a:solidFill>
              </a:rPr>
              <a:t> </a:t>
            </a:r>
            <a:r>
              <a:t>incData</a:t>
            </a:r>
            <a:r>
              <a:rPr sz="1700">
                <a:solidFill>
                  <a:srgbClr val="000000"/>
                </a:solidFill>
              </a:rPr>
              <a:t>() {</a:t>
            </a:r>
            <a:endParaRPr sz="1700">
              <a:solidFill>
                <a:srgbClr val="000000"/>
              </a:solidFill>
            </a:endParaRPr>
          </a:p>
          <a:p>
            <a:pPr algn="l" defTabSz="407669">
              <a:tabLst>
                <a:tab pos="406400" algn="l"/>
              </a:tabLst>
              <a:defRPr b="0" sz="1500">
                <a:solidFill>
                  <a:srgbClr val="3495AF"/>
                </a:solidFill>
                <a:latin typeface="Menlo Regular"/>
                <a:ea typeface="Menlo Regular"/>
                <a:cs typeface="Menlo Regular"/>
                <a:sym typeface="Menlo Regular"/>
              </a:defRPr>
            </a:pPr>
            <a:r>
              <a:rPr sz="1700">
                <a:solidFill>
                  <a:srgbClr val="000000"/>
                </a:solidFill>
              </a:rPr>
              <a:t>        </a:t>
            </a:r>
            <a:r>
              <a:t>coroHandle</a:t>
            </a:r>
            <a:r>
              <a:rPr sz="1700">
                <a:solidFill>
                  <a:srgbClr val="000000"/>
                </a:solidFill>
              </a:rPr>
              <a:t>.</a:t>
            </a:r>
            <a:r>
              <a:t>promise</a:t>
            </a:r>
            <a:r>
              <a:rPr sz="1700">
                <a:solidFill>
                  <a:srgbClr val="000000"/>
                </a:solidFill>
              </a:rPr>
              <a:t>().</a:t>
            </a:r>
            <a:r>
              <a:t>data</a:t>
            </a:r>
            <a:r>
              <a:rPr sz="1700">
                <a:solidFill>
                  <a:srgbClr val="000000"/>
                </a:solidFill>
              </a:rPr>
              <a:t> += </a:t>
            </a:r>
            <a:r>
              <a:rPr>
                <a:solidFill>
                  <a:srgbClr val="000000"/>
                </a:solidFill>
              </a:rPr>
              <a:t>10</a:t>
            </a:r>
            <a:r>
              <a:rPr sz="1700">
                <a:solidFill>
                  <a:srgbClr val="000000"/>
                </a:solidFill>
              </a:rPr>
              <a:t>;</a:t>
            </a:r>
            <a:endParaRPr sz="1700">
              <a:solidFill>
                <a:srgbClr val="000000"/>
              </a:solidFill>
            </a:endParaRPr>
          </a:p>
          <a:p>
            <a:pPr algn="l" defTabSz="407669">
              <a:tabLst>
                <a:tab pos="406400" algn="l"/>
              </a:tabLst>
              <a:defRPr b="0" sz="1700">
                <a:latin typeface="Menlo Regular"/>
                <a:ea typeface="Menlo Regular"/>
                <a:cs typeface="Menlo Regular"/>
                <a:sym typeface="Menlo Regular"/>
              </a:defRPr>
            </a:pPr>
            <a:r>
              <a:t>    }</a:t>
            </a:r>
          </a:p>
          <a:p>
            <a:pPr algn="l" defTabSz="407669">
              <a:tabLst>
                <a:tab pos="406400" algn="l"/>
              </a:tabLst>
              <a:defRPr b="0" sz="1700">
                <a:latin typeface="Menlo Regular"/>
                <a:ea typeface="Menlo Regular"/>
                <a:cs typeface="Menlo Regular"/>
                <a:sym typeface="Menlo Regular"/>
              </a:defRPr>
            </a:pPr>
            <a:r>
              <a:t>    </a:t>
            </a:r>
          </a:p>
          <a:p>
            <a:pPr algn="l" defTabSz="407669">
              <a:tabLst>
                <a:tab pos="406400" algn="l"/>
              </a:tabLst>
              <a:defRPr b="0" sz="1500">
                <a:solidFill>
                  <a:srgbClr val="057CB0"/>
                </a:solidFill>
                <a:latin typeface="Menlo Regular"/>
                <a:ea typeface="Menlo Regular"/>
                <a:cs typeface="Menlo Regular"/>
                <a:sym typeface="Menlo Regular"/>
              </a:defRPr>
            </a:pPr>
            <a:r>
              <a:rPr sz="1700">
                <a:solidFill>
                  <a:srgbClr val="000000"/>
                </a:solidFill>
              </a:rPr>
              <a:t>    </a:t>
            </a:r>
            <a:r>
              <a:rPr>
                <a:solidFill>
                  <a:srgbClr val="0433FF"/>
                </a:solidFill>
              </a:rPr>
              <a:t>void</a:t>
            </a:r>
            <a:r>
              <a:rPr sz="1700">
                <a:solidFill>
                  <a:srgbClr val="000000"/>
                </a:solidFill>
              </a:rPr>
              <a:t> </a:t>
            </a:r>
            <a:r>
              <a:t>resetData</a:t>
            </a:r>
            <a:r>
              <a:rPr sz="1700">
                <a:solidFill>
                  <a:srgbClr val="000000"/>
                </a:solidFill>
              </a:rPr>
              <a:t>() {</a:t>
            </a:r>
            <a:endParaRPr sz="1700">
              <a:solidFill>
                <a:srgbClr val="000000"/>
              </a:solidFill>
            </a:endParaRPr>
          </a:p>
          <a:p>
            <a:pPr algn="l" defTabSz="407669">
              <a:tabLst>
                <a:tab pos="406400" algn="l"/>
              </a:tabLst>
              <a:defRPr b="0" sz="1500">
                <a:solidFill>
                  <a:srgbClr val="3495AF"/>
                </a:solidFill>
                <a:latin typeface="Menlo Regular"/>
                <a:ea typeface="Menlo Regular"/>
                <a:cs typeface="Menlo Regular"/>
                <a:sym typeface="Menlo Regular"/>
              </a:defRPr>
            </a:pPr>
            <a:r>
              <a:rPr sz="1700">
                <a:solidFill>
                  <a:srgbClr val="000000"/>
                </a:solidFill>
              </a:rPr>
              <a:t>        </a:t>
            </a:r>
            <a:r>
              <a:t>coroHandle</a:t>
            </a:r>
            <a:r>
              <a:rPr sz="1700">
                <a:solidFill>
                  <a:srgbClr val="000000"/>
                </a:solidFill>
              </a:rPr>
              <a:t>.</a:t>
            </a:r>
            <a:r>
              <a:t>promise</a:t>
            </a:r>
            <a:r>
              <a:rPr sz="1700">
                <a:solidFill>
                  <a:srgbClr val="000000"/>
                </a:solidFill>
              </a:rPr>
              <a:t>().</a:t>
            </a:r>
            <a:r>
              <a:t>data</a:t>
            </a:r>
            <a:r>
              <a:rPr sz="1700">
                <a:solidFill>
                  <a:srgbClr val="000000"/>
                </a:solidFill>
              </a:rPr>
              <a:t> = </a:t>
            </a:r>
            <a:r>
              <a:rPr>
                <a:solidFill>
                  <a:srgbClr val="000000"/>
                </a:solidFill>
              </a:rPr>
              <a:t>0</a:t>
            </a:r>
            <a:r>
              <a:rPr sz="1700">
                <a:solidFill>
                  <a:srgbClr val="000000"/>
                </a:solidFill>
              </a:rPr>
              <a:t>;</a:t>
            </a:r>
            <a:endParaRPr sz="1700">
              <a:solidFill>
                <a:srgbClr val="000000"/>
              </a:solidFill>
            </a:endParaRPr>
          </a:p>
          <a:p>
            <a:pPr algn="l" defTabSz="407669">
              <a:tabLst>
                <a:tab pos="406400" algn="l"/>
              </a:tabLst>
              <a:defRPr b="0" sz="1700">
                <a:latin typeface="Menlo Regular"/>
                <a:ea typeface="Menlo Regular"/>
                <a:cs typeface="Menlo Regular"/>
                <a:sym typeface="Menlo Regular"/>
              </a:defRPr>
            </a:pPr>
            <a:r>
              <a:t>    }</a:t>
            </a:r>
          </a:p>
          <a:p>
            <a:pPr algn="l" defTabSz="407669">
              <a:tabLst>
                <a:tab pos="406400" algn="l"/>
              </a:tabLst>
              <a:defRPr b="0" sz="1500">
                <a:solidFill>
                  <a:srgbClr val="0433FF"/>
                </a:solidFill>
                <a:latin typeface="Menlo Regular"/>
                <a:ea typeface="Menlo Regular"/>
                <a:cs typeface="Menlo Regular"/>
                <a:sym typeface="Menlo Regular"/>
              </a:defRPr>
            </a:pPr>
            <a:r>
              <a:t>private</a:t>
            </a:r>
            <a:r>
              <a:rPr sz="1700">
                <a:solidFill>
                  <a:srgbClr val="000000"/>
                </a:solidFill>
              </a:rPr>
              <a:t>:</a:t>
            </a:r>
            <a:endParaRPr sz="1700">
              <a:solidFill>
                <a:srgbClr val="000000"/>
              </a:solidFill>
            </a:endParaRPr>
          </a:p>
          <a:p>
            <a:pPr algn="l" defTabSz="407669">
              <a:tabLst>
                <a:tab pos="406400" algn="l"/>
              </a:tabLst>
              <a:defRPr b="0" sz="1500">
                <a:solidFill>
                  <a:srgbClr val="3495AF"/>
                </a:solidFill>
                <a:latin typeface="Menlo Regular"/>
                <a:ea typeface="Menlo Regular"/>
                <a:cs typeface="Menlo Regular"/>
                <a:sym typeface="Menlo Regular"/>
              </a:defRPr>
            </a:pPr>
            <a:r>
              <a:rPr sz="1700">
                <a:solidFill>
                  <a:srgbClr val="000000"/>
                </a:solidFill>
              </a:rPr>
              <a:t>    </a:t>
            </a:r>
            <a:r>
              <a:rPr>
                <a:solidFill>
                  <a:srgbClr val="0433FF"/>
                </a:solidFill>
              </a:rPr>
              <a:t>using</a:t>
            </a:r>
            <a:r>
              <a:rPr sz="1700">
                <a:solidFill>
                  <a:srgbClr val="000000"/>
                </a:solidFill>
              </a:rPr>
              <a:t> handle_type = </a:t>
            </a:r>
            <a:r>
              <a:t>std</a:t>
            </a:r>
            <a:r>
              <a:rPr sz="1700">
                <a:solidFill>
                  <a:srgbClr val="000000"/>
                </a:solidFill>
              </a:rPr>
              <a:t>::</a:t>
            </a:r>
            <a:r>
              <a:t>experimental</a:t>
            </a:r>
            <a:r>
              <a:rPr sz="1700">
                <a:solidFill>
                  <a:srgbClr val="000000"/>
                </a:solidFill>
              </a:rPr>
              <a:t>::</a:t>
            </a:r>
            <a:r>
              <a:t>coroutine_handle</a:t>
            </a:r>
            <a:r>
              <a:rPr sz="1700">
                <a:solidFill>
                  <a:srgbClr val="000000"/>
                </a:solidFill>
              </a:rPr>
              <a:t>&lt;</a:t>
            </a:r>
            <a:r>
              <a:t>promise_type</a:t>
            </a:r>
            <a:r>
              <a:rPr sz="1700">
                <a:solidFill>
                  <a:srgbClr val="000000"/>
                </a:solidFill>
              </a:rPr>
              <a:t>&gt;;</a:t>
            </a:r>
            <a:endParaRPr sz="1700">
              <a:solidFill>
                <a:srgbClr val="000000"/>
              </a:solidFill>
            </a:endParaRPr>
          </a:p>
          <a:p>
            <a:pPr algn="l" defTabSz="407669">
              <a:tabLst>
                <a:tab pos="406400" algn="l"/>
              </a:tabLst>
              <a:defRPr b="0" sz="1700">
                <a:latin typeface="Menlo Regular"/>
                <a:ea typeface="Menlo Regular"/>
                <a:cs typeface="Menlo Regular"/>
                <a:sym typeface="Menlo Regular"/>
              </a:defRPr>
            </a:pPr>
            <a:r>
              <a:t>    </a:t>
            </a:r>
            <a:r>
              <a:rPr sz="1500">
                <a:solidFill>
                  <a:srgbClr val="3495AF"/>
                </a:solidFill>
              </a:rPr>
              <a:t>handle_type</a:t>
            </a:r>
            <a:r>
              <a:t> coroHandle;</a:t>
            </a:r>
          </a:p>
          <a:p>
            <a:pPr algn="l" defTabSz="407669">
              <a:tabLst>
                <a:tab pos="406400" algn="l"/>
              </a:tabLst>
              <a:defRPr b="0" sz="1700">
                <a:latin typeface="Menlo Regular"/>
                <a:ea typeface="Menlo Regular"/>
                <a:cs typeface="Menlo Regular"/>
                <a:sym typeface="Menlo Regular"/>
              </a:defRPr>
            </a:pPr>
            <a:r>
              <a:t>  </a:t>
            </a:r>
          </a:p>
          <a:p>
            <a:pPr algn="l" defTabSz="407669">
              <a:tabLst>
                <a:tab pos="406400" algn="l"/>
              </a:tabLst>
              <a:defRPr b="0" sz="17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8"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409" name="/"/>
          <p:cNvSpPr txBox="1"/>
          <p:nvPr>
            <p:ph type="body" idx="1"/>
          </p:nvPr>
        </p:nvSpPr>
        <p:spPr>
          <a:xfrm>
            <a:off x="313266" y="3149600"/>
            <a:ext cx="22381634" cy="9512300"/>
          </a:xfrm>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410" name="// Phase IV…"/>
          <p:cNvSpPr txBox="1"/>
          <p:nvPr/>
        </p:nvSpPr>
        <p:spPr>
          <a:xfrm>
            <a:off x="1329903" y="1761761"/>
            <a:ext cx="19198829" cy="115471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1800">
                <a:solidFill>
                  <a:srgbClr val="008F00"/>
                </a:solidFill>
                <a:latin typeface="Menlo Regular"/>
                <a:ea typeface="Menlo Regular"/>
                <a:cs typeface="Menlo Regular"/>
                <a:sym typeface="Menlo Regular"/>
              </a:defRPr>
            </a:pPr>
            <a:r>
              <a:t>// Phase IV</a:t>
            </a:r>
            <a:endParaRPr sz="2000">
              <a:solidFill>
                <a:srgbClr val="000000"/>
              </a:solidFill>
            </a:endParaRPr>
          </a:p>
          <a:p>
            <a:pPr algn="l" defTabSz="407669">
              <a:tabLst>
                <a:tab pos="406400" algn="l"/>
              </a:tabLst>
              <a:defRPr b="0" sz="1800">
                <a:solidFill>
                  <a:srgbClr val="057CB0"/>
                </a:solidFill>
                <a:latin typeface="Menlo Regular"/>
                <a:ea typeface="Menlo Regular"/>
                <a:cs typeface="Menlo Regular"/>
                <a:sym typeface="Menlo Regular"/>
              </a:defRPr>
            </a:pPr>
            <a:r>
              <a:rPr>
                <a:solidFill>
                  <a:srgbClr val="3495AF"/>
                </a:solidFill>
              </a:rPr>
              <a:t>MyCoroutine</a:t>
            </a:r>
            <a:r>
              <a:rPr sz="2000">
                <a:solidFill>
                  <a:srgbClr val="000000"/>
                </a:solidFill>
              </a:rPr>
              <a:t> </a:t>
            </a:r>
            <a:r>
              <a:t>simpleCoroutine</a:t>
            </a:r>
            <a:r>
              <a:rPr sz="2000">
                <a:solidFill>
                  <a:srgbClr val="000000"/>
                </a:solidFill>
              </a:rPr>
              <a:t>() {</a:t>
            </a:r>
            <a:endParaRPr sz="2000">
              <a:solidFill>
                <a:srgbClr val="000000"/>
              </a:solidFill>
            </a:endParaRPr>
          </a:p>
          <a:p>
            <a:pPr algn="l" defTabSz="407669">
              <a:tabLst>
                <a:tab pos="406400" algn="l"/>
              </a:tabLst>
              <a:defRPr b="0" sz="2000">
                <a:latin typeface="Menlo Regular"/>
                <a:ea typeface="Menlo Regular"/>
                <a:cs typeface="Menlo Regular"/>
                <a:sym typeface="Menlo Regular"/>
              </a:defRPr>
            </a:pPr>
            <a:r>
              <a:t>    </a:t>
            </a:r>
          </a:p>
          <a:p>
            <a:pPr algn="l" defTabSz="407669">
              <a:tabLst>
                <a:tab pos="406400" algn="l"/>
              </a:tabLst>
              <a:defRPr b="0" sz="1800">
                <a:solidFill>
                  <a:srgbClr val="3495AF"/>
                </a:solidFill>
                <a:latin typeface="Menlo Regular"/>
                <a:ea typeface="Menlo Regular"/>
                <a:cs typeface="Menlo Regular"/>
                <a:sym typeface="Menlo Regular"/>
              </a:defRPr>
            </a:pPr>
            <a:r>
              <a:rPr sz="2000">
                <a:solidFill>
                  <a:srgbClr val="000000"/>
                </a:solidFill>
              </a:rPr>
              <a:t>    </a:t>
            </a:r>
            <a:r>
              <a:t>MyCoroutine</a:t>
            </a:r>
            <a:r>
              <a:rPr sz="2000">
                <a:solidFill>
                  <a:srgbClr val="000000"/>
                </a:solidFill>
              </a:rPr>
              <a:t>::</a:t>
            </a:r>
            <a:r>
              <a:t>promise_type</a:t>
            </a:r>
            <a:r>
              <a:rPr sz="2000">
                <a:solidFill>
                  <a:srgbClr val="000000"/>
                </a:solidFill>
              </a:rPr>
              <a:t> p;</a:t>
            </a:r>
            <a:endParaRPr sz="2000">
              <a:solidFill>
                <a:srgbClr val="000000"/>
              </a:solidFill>
            </a:endParaRPr>
          </a:p>
          <a:p>
            <a:pPr algn="l" defTabSz="407669">
              <a:tabLst>
                <a:tab pos="406400" algn="l"/>
              </a:tabLst>
              <a:defRPr b="0" sz="1800">
                <a:solidFill>
                  <a:srgbClr val="3495AF"/>
                </a:solidFill>
                <a:latin typeface="Menlo Regular"/>
                <a:ea typeface="Menlo Regular"/>
                <a:cs typeface="Menlo Regular"/>
                <a:sym typeface="Menlo Regular"/>
              </a:defRPr>
            </a:pPr>
            <a:r>
              <a:rPr sz="2000">
                <a:solidFill>
                  <a:srgbClr val="000000"/>
                </a:solidFill>
              </a:rPr>
              <a:t>    </a:t>
            </a:r>
            <a:r>
              <a:t>MyCoroutine</a:t>
            </a:r>
            <a:r>
              <a:rPr sz="2000">
                <a:solidFill>
                  <a:srgbClr val="000000"/>
                </a:solidFill>
              </a:rPr>
              <a:t> coroObject = p.</a:t>
            </a:r>
            <a:r>
              <a:t>get_return_object</a:t>
            </a:r>
            <a:r>
              <a:rPr sz="2000">
                <a:solidFill>
                  <a:srgbClr val="000000"/>
                </a:solidFill>
              </a:rPr>
              <a:t>();</a:t>
            </a:r>
            <a:endParaRPr sz="2000">
              <a:solidFill>
                <a:srgbClr val="000000"/>
              </a:solidFill>
            </a:endParaRPr>
          </a:p>
          <a:p>
            <a:pPr algn="l" defTabSz="407669">
              <a:tabLst>
                <a:tab pos="406400" algn="l"/>
              </a:tabLst>
              <a:defRPr b="0" sz="2000">
                <a:latin typeface="Menlo Regular"/>
                <a:ea typeface="Menlo Regular"/>
                <a:cs typeface="Menlo Regular"/>
                <a:sym typeface="Menlo Regular"/>
              </a:defRPr>
            </a:pPr>
            <a:r>
              <a:t>    </a:t>
            </a:r>
          </a:p>
          <a:p>
            <a:pPr algn="l" defTabSz="407669">
              <a:tabLst>
                <a:tab pos="406400" algn="l"/>
              </a:tabLst>
              <a:defRPr b="0" sz="2000">
                <a:latin typeface="Menlo Regular"/>
                <a:ea typeface="Menlo Regular"/>
                <a:cs typeface="Menlo Regular"/>
                <a:sym typeface="Menlo Regular"/>
              </a:defRPr>
            </a:pPr>
            <a:r>
              <a:t>    </a:t>
            </a:r>
            <a:r>
              <a:rPr sz="1800">
                <a:solidFill>
                  <a:srgbClr val="0433FF"/>
                </a:solidFill>
              </a:rPr>
              <a:t>try</a:t>
            </a:r>
            <a:r>
              <a:t>{</a:t>
            </a:r>
          </a:p>
          <a:p>
            <a:pPr algn="l" defTabSz="407669">
              <a:tabLst>
                <a:tab pos="406400" algn="l"/>
              </a:tabLst>
              <a:defRPr b="0" sz="2000">
                <a:latin typeface="Menlo Regular"/>
                <a:ea typeface="Menlo Regular"/>
                <a:cs typeface="Menlo Regular"/>
                <a:sym typeface="Menlo Regular"/>
              </a:defRPr>
            </a:pPr>
            <a:r>
              <a:t>        co_await p.</a:t>
            </a:r>
            <a:r>
              <a:rPr sz="1800">
                <a:solidFill>
                  <a:srgbClr val="3495AF"/>
                </a:solidFill>
              </a:rPr>
              <a:t>initial_suspend</a:t>
            </a:r>
            <a:r>
              <a:t>();</a:t>
            </a:r>
          </a:p>
          <a:p>
            <a:pPr algn="l" defTabSz="407669">
              <a:tabLst>
                <a:tab pos="406400" algn="l"/>
              </a:tabLst>
              <a:defRPr b="0" sz="2000">
                <a:latin typeface="Menlo Regular"/>
                <a:ea typeface="Menlo Regular"/>
                <a:cs typeface="Menlo Regular"/>
                <a:sym typeface="Menlo Regular"/>
              </a:defRPr>
            </a:pPr>
            <a:r>
              <a:t>        </a:t>
            </a:r>
          </a:p>
          <a:p>
            <a:pPr algn="l" defTabSz="407669">
              <a:tabLst>
                <a:tab pos="406400" algn="l"/>
              </a:tabLst>
              <a:defRPr b="0" sz="2000">
                <a:latin typeface="Menlo Regular"/>
                <a:ea typeface="Menlo Regular"/>
                <a:cs typeface="Menlo Regular"/>
                <a:sym typeface="Menlo Regular"/>
              </a:defRPr>
            </a:pPr>
            <a:r>
              <a:t>                </a:t>
            </a:r>
            <a:r>
              <a:rPr sz="1800">
                <a:solidFill>
                  <a:srgbClr val="0433FF"/>
                </a:solidFill>
              </a:rPr>
              <a:t>int</a:t>
            </a:r>
            <a:r>
              <a:t> count = </a:t>
            </a:r>
            <a:r>
              <a:rPr sz="1800"/>
              <a:t>0</a:t>
            </a:r>
            <a:r>
              <a:t>;</a:t>
            </a:r>
          </a:p>
          <a:p>
            <a:pPr algn="l" defTabSz="407669">
              <a:tabLst>
                <a:tab pos="406400" algn="l"/>
              </a:tabLst>
              <a:defRPr b="0" sz="1800">
                <a:solidFill>
                  <a:srgbClr val="B4261A"/>
                </a:solidFill>
                <a:latin typeface="Menlo Regular"/>
                <a:ea typeface="Menlo Regular"/>
                <a:cs typeface="Menlo Regular"/>
                <a:sym typeface="Menlo Regular"/>
              </a:defRPr>
            </a:pPr>
            <a:r>
              <a:rPr sz="2000">
                <a:solidFill>
                  <a:srgbClr val="000000"/>
                </a:solidFill>
              </a:rPr>
              <a:t>                </a:t>
            </a:r>
            <a:r>
              <a:rPr>
                <a:solidFill>
                  <a:srgbClr val="3495AF"/>
                </a:solidFill>
              </a:rPr>
              <a:t>std</a:t>
            </a:r>
            <a:r>
              <a:rPr sz="2000">
                <a:solidFill>
                  <a:srgbClr val="000000"/>
                </a:solidFill>
              </a:rPr>
              <a:t>::</a:t>
            </a:r>
            <a:r>
              <a:rPr>
                <a:solidFill>
                  <a:srgbClr val="3495AF"/>
                </a:solidFill>
              </a:rPr>
              <a:t>cout</a:t>
            </a:r>
            <a:r>
              <a:rPr sz="2000">
                <a:solidFill>
                  <a:srgbClr val="000000"/>
                </a:solidFill>
              </a:rPr>
              <a:t> &lt;&lt; </a:t>
            </a:r>
            <a:r>
              <a:t>"Start coroutine"</a:t>
            </a:r>
            <a:r>
              <a:rPr sz="2000">
                <a:solidFill>
                  <a:srgbClr val="000000"/>
                </a:solidFill>
              </a:rPr>
              <a:t> &lt;&lt; </a:t>
            </a:r>
            <a:r>
              <a:rPr>
                <a:solidFill>
                  <a:srgbClr val="3495AF"/>
                </a:solidFill>
              </a:rPr>
              <a:t>std</a:t>
            </a:r>
            <a:r>
              <a:rPr sz="2000">
                <a:solidFill>
                  <a:srgbClr val="000000"/>
                </a:solidFill>
              </a:rPr>
              <a:t>::</a:t>
            </a:r>
            <a:r>
              <a:rPr>
                <a:solidFill>
                  <a:srgbClr val="3495AF"/>
                </a:solidFill>
              </a:rPr>
              <a:t>endl</a:t>
            </a:r>
            <a:r>
              <a:rPr sz="2000">
                <a:solidFill>
                  <a:srgbClr val="000000"/>
                </a:solidFill>
              </a:rPr>
              <a:t>;</a:t>
            </a:r>
            <a:endParaRPr sz="2000">
              <a:solidFill>
                <a:srgbClr val="000000"/>
              </a:solidFill>
            </a:endParaRPr>
          </a:p>
          <a:p>
            <a:pPr algn="l" defTabSz="407669">
              <a:tabLst>
                <a:tab pos="406400" algn="l"/>
              </a:tabLst>
              <a:defRPr b="0" sz="2000">
                <a:latin typeface="Menlo Regular"/>
                <a:ea typeface="Menlo Regular"/>
                <a:cs typeface="Menlo Regular"/>
                <a:sym typeface="Menlo Regular"/>
              </a:defRPr>
            </a:pPr>
            <a:r>
              <a:t>                    </a:t>
            </a:r>
            <a:r>
              <a:rPr sz="1800">
                <a:solidFill>
                  <a:srgbClr val="0433FF"/>
                </a:solidFill>
              </a:rPr>
              <a:t>for</a:t>
            </a:r>
            <a:r>
              <a:t> (</a:t>
            </a:r>
            <a:r>
              <a:rPr sz="1800">
                <a:solidFill>
                  <a:srgbClr val="0433FF"/>
                </a:solidFill>
              </a:rPr>
              <a:t>int</a:t>
            </a:r>
            <a:r>
              <a:t> i = </a:t>
            </a:r>
            <a:r>
              <a:rPr sz="1800"/>
              <a:t>1</a:t>
            </a:r>
            <a:r>
              <a:t>; i &lt;= </a:t>
            </a:r>
            <a:r>
              <a:rPr sz="1800"/>
              <a:t>3</a:t>
            </a:r>
            <a:r>
              <a:t>; ++i) {</a:t>
            </a:r>
          </a:p>
          <a:p>
            <a:pPr algn="l" defTabSz="407669">
              <a:tabLst>
                <a:tab pos="406400" algn="l"/>
              </a:tabLst>
              <a:defRPr b="0" sz="1800">
                <a:solidFill>
                  <a:srgbClr val="008F00"/>
                </a:solidFill>
                <a:latin typeface="Menlo Regular"/>
                <a:ea typeface="Menlo Regular"/>
                <a:cs typeface="Menlo Regular"/>
                <a:sym typeface="Menlo Regular"/>
              </a:defRPr>
            </a:pPr>
            <a:r>
              <a:rPr sz="2000">
                <a:solidFill>
                  <a:srgbClr val="000000"/>
                </a:solidFill>
              </a:rPr>
              <a:t>                        </a:t>
            </a:r>
            <a:r>
              <a:t>// Support for std::experimental::coroutine_traits will be removed in LLVM 15; use std::coroutine_traits instead</a:t>
            </a:r>
            <a:endParaRPr sz="2000">
              <a:solidFill>
                <a:srgbClr val="000000"/>
              </a:solidFill>
            </a:endParaRPr>
          </a:p>
          <a:p>
            <a:pPr algn="l" defTabSz="407669">
              <a:tabLst>
                <a:tab pos="406400" algn="l"/>
              </a:tabLst>
              <a:defRPr b="0" sz="2000">
                <a:latin typeface="Menlo Regular"/>
                <a:ea typeface="Menlo Regular"/>
                <a:cs typeface="Menlo Regular"/>
                <a:sym typeface="Menlo Regular"/>
              </a:defRPr>
            </a:pPr>
            <a:r>
              <a:t>                             co_await </a:t>
            </a:r>
            <a:r>
              <a:rPr sz="1800">
                <a:solidFill>
                  <a:srgbClr val="3495AF"/>
                </a:solidFill>
              </a:rPr>
              <a:t>std</a:t>
            </a:r>
            <a:r>
              <a:t>::</a:t>
            </a:r>
            <a:r>
              <a:rPr sz="1800">
                <a:solidFill>
                  <a:srgbClr val="3495AF"/>
                </a:solidFill>
              </a:rPr>
              <a:t>experimental</a:t>
            </a:r>
            <a:r>
              <a:t>::</a:t>
            </a:r>
            <a:r>
              <a:rPr sz="1800">
                <a:solidFill>
                  <a:srgbClr val="3495AF"/>
                </a:solidFill>
              </a:rPr>
              <a:t>suspend_always</a:t>
            </a:r>
            <a:r>
              <a:t>{};</a:t>
            </a:r>
          </a:p>
          <a:p>
            <a:pPr algn="l" defTabSz="407669">
              <a:tabLst>
                <a:tab pos="406400" algn="l"/>
              </a:tabLst>
              <a:defRPr b="0" sz="1800">
                <a:solidFill>
                  <a:srgbClr val="008F00"/>
                </a:solidFill>
                <a:latin typeface="Menlo Regular"/>
                <a:ea typeface="Menlo Regular"/>
                <a:cs typeface="Menlo Regular"/>
                <a:sym typeface="Menlo Regular"/>
              </a:defRPr>
            </a:pPr>
            <a:r>
              <a:rPr sz="2000">
                <a:solidFill>
                  <a:srgbClr val="000000"/>
                </a:solidFill>
              </a:rPr>
              <a:t>                          </a:t>
            </a:r>
            <a:r>
              <a:t>//  state changestill coro.resume(); is called..</a:t>
            </a:r>
            <a:endParaRPr sz="2000">
              <a:solidFill>
                <a:srgbClr val="000000"/>
              </a:solidFill>
            </a:endParaRPr>
          </a:p>
          <a:p>
            <a:pPr algn="l" defTabSz="407669">
              <a:tabLst>
                <a:tab pos="406400" algn="l"/>
              </a:tabLst>
              <a:defRPr b="0" sz="2000">
                <a:latin typeface="Menlo Regular"/>
                <a:ea typeface="Menlo Regular"/>
                <a:cs typeface="Menlo Regular"/>
                <a:sym typeface="Menlo Regular"/>
              </a:defRPr>
            </a:pPr>
            <a:r>
              <a:t>                        </a:t>
            </a:r>
            <a:r>
              <a:rPr sz="1800">
                <a:solidFill>
                  <a:srgbClr val="3495AF"/>
                </a:solidFill>
              </a:rPr>
              <a:t>std</a:t>
            </a:r>
            <a:r>
              <a:t>::</a:t>
            </a:r>
            <a:r>
              <a:rPr sz="1800">
                <a:solidFill>
                  <a:srgbClr val="3495AF"/>
                </a:solidFill>
              </a:rPr>
              <a:t>cout</a:t>
            </a:r>
            <a:r>
              <a:t> &lt;&lt; </a:t>
            </a:r>
            <a:r>
              <a:rPr sz="1800">
                <a:solidFill>
                  <a:srgbClr val="B4261A"/>
                </a:solidFill>
              </a:rPr>
              <a:t>"Coroutine iteration "</a:t>
            </a:r>
            <a:r>
              <a:t> &lt;&lt; i &lt;&lt; </a:t>
            </a:r>
            <a:r>
              <a:rPr sz="1800">
                <a:solidFill>
                  <a:srgbClr val="3495AF"/>
                </a:solidFill>
              </a:rPr>
              <a:t>std</a:t>
            </a:r>
            <a:r>
              <a:t>::</a:t>
            </a:r>
            <a:r>
              <a:rPr sz="1800">
                <a:solidFill>
                  <a:srgbClr val="3495AF"/>
                </a:solidFill>
              </a:rPr>
              <a:t>endl</a:t>
            </a:r>
            <a:r>
              <a:t>;</a:t>
            </a:r>
          </a:p>
          <a:p>
            <a:pPr algn="l" defTabSz="407669">
              <a:tabLst>
                <a:tab pos="406400" algn="l"/>
              </a:tabLst>
              <a:defRPr b="0" sz="2000">
                <a:latin typeface="Menlo Regular"/>
                <a:ea typeface="Menlo Regular"/>
                <a:cs typeface="Menlo Regular"/>
                <a:sym typeface="Menlo Regular"/>
              </a:defRPr>
            </a:pPr>
            <a:r>
              <a:t>                        ++count;</a:t>
            </a:r>
          </a:p>
          <a:p>
            <a:pPr algn="l" defTabSz="407669">
              <a:tabLst>
                <a:tab pos="406400" algn="l"/>
              </a:tabLst>
              <a:defRPr b="0" sz="2000">
                <a:latin typeface="Menlo Regular"/>
                <a:ea typeface="Menlo Regular"/>
                <a:cs typeface="Menlo Regular"/>
                <a:sym typeface="Menlo Regular"/>
              </a:defRPr>
            </a:pPr>
            <a:r>
              <a:t>                    }</a:t>
            </a:r>
          </a:p>
          <a:p>
            <a:pPr algn="l" defTabSz="407669">
              <a:tabLst>
                <a:tab pos="406400" algn="l"/>
              </a:tabLst>
              <a:defRPr b="0" sz="1800">
                <a:solidFill>
                  <a:srgbClr val="B4261A"/>
                </a:solidFill>
                <a:latin typeface="Menlo Regular"/>
                <a:ea typeface="Menlo Regular"/>
                <a:cs typeface="Menlo Regular"/>
                <a:sym typeface="Menlo Regular"/>
              </a:defRPr>
            </a:pPr>
            <a:r>
              <a:rPr sz="2000">
                <a:solidFill>
                  <a:srgbClr val="000000"/>
                </a:solidFill>
              </a:rPr>
              <a:t>                    </a:t>
            </a:r>
            <a:r>
              <a:rPr>
                <a:solidFill>
                  <a:srgbClr val="3495AF"/>
                </a:solidFill>
              </a:rPr>
              <a:t>std</a:t>
            </a:r>
            <a:r>
              <a:rPr sz="2000">
                <a:solidFill>
                  <a:srgbClr val="000000"/>
                </a:solidFill>
              </a:rPr>
              <a:t>::</a:t>
            </a:r>
            <a:r>
              <a:rPr>
                <a:solidFill>
                  <a:srgbClr val="3495AF"/>
                </a:solidFill>
              </a:rPr>
              <a:t>cout</a:t>
            </a:r>
            <a:r>
              <a:rPr sz="2000">
                <a:solidFill>
                  <a:srgbClr val="000000"/>
                </a:solidFill>
              </a:rPr>
              <a:t> &lt;&lt; </a:t>
            </a:r>
            <a:r>
              <a:t>"Coroutine completed with "</a:t>
            </a:r>
            <a:r>
              <a:rPr sz="2000">
                <a:solidFill>
                  <a:srgbClr val="000000"/>
                </a:solidFill>
              </a:rPr>
              <a:t> &lt;&lt; count &lt;&lt; </a:t>
            </a:r>
            <a:r>
              <a:t>" iterations"</a:t>
            </a:r>
            <a:r>
              <a:rPr sz="2000">
                <a:solidFill>
                  <a:srgbClr val="000000"/>
                </a:solidFill>
              </a:rPr>
              <a:t> &lt;&lt; </a:t>
            </a:r>
            <a:r>
              <a:rPr>
                <a:solidFill>
                  <a:srgbClr val="3495AF"/>
                </a:solidFill>
              </a:rPr>
              <a:t>std</a:t>
            </a:r>
            <a:r>
              <a:rPr sz="2000">
                <a:solidFill>
                  <a:srgbClr val="000000"/>
                </a:solidFill>
              </a:rPr>
              <a:t>::</a:t>
            </a:r>
            <a:r>
              <a:rPr>
                <a:solidFill>
                  <a:srgbClr val="3495AF"/>
                </a:solidFill>
              </a:rPr>
              <a:t>endl</a:t>
            </a:r>
            <a:r>
              <a:rPr sz="2000">
                <a:solidFill>
                  <a:srgbClr val="000000"/>
                </a:solidFill>
              </a:rPr>
              <a:t>;</a:t>
            </a:r>
            <a:endParaRPr sz="2000">
              <a:solidFill>
                <a:srgbClr val="000000"/>
              </a:solidFill>
            </a:endParaRPr>
          </a:p>
          <a:p>
            <a:pPr algn="l" defTabSz="407669">
              <a:tabLst>
                <a:tab pos="406400" algn="l"/>
              </a:tabLst>
              <a:defRPr b="0" sz="2000">
                <a:latin typeface="Menlo Regular"/>
                <a:ea typeface="Menlo Regular"/>
                <a:cs typeface="Menlo Regular"/>
                <a:sym typeface="Menlo Regular"/>
              </a:defRPr>
            </a:pPr>
            <a:r>
              <a:t>                </a:t>
            </a:r>
          </a:p>
          <a:p>
            <a:pPr algn="l" defTabSz="407669">
              <a:tabLst>
                <a:tab pos="406400" algn="l"/>
              </a:tabLst>
              <a:defRPr b="0" sz="2000">
                <a:latin typeface="Menlo Regular"/>
                <a:ea typeface="Menlo Regular"/>
                <a:cs typeface="Menlo Regular"/>
                <a:sym typeface="Menlo Regular"/>
              </a:defRPr>
            </a:pPr>
            <a:r>
              <a:t>        } </a:t>
            </a:r>
            <a:r>
              <a:rPr sz="1800">
                <a:solidFill>
                  <a:srgbClr val="0433FF"/>
                </a:solidFill>
              </a:rPr>
              <a:t>catch</a:t>
            </a:r>
            <a:r>
              <a:t>(...){</a:t>
            </a:r>
          </a:p>
          <a:p>
            <a:pPr algn="l" defTabSz="407669">
              <a:tabLst>
                <a:tab pos="406400" algn="l"/>
              </a:tabLst>
              <a:defRPr b="0" sz="1800">
                <a:solidFill>
                  <a:srgbClr val="3495AF"/>
                </a:solidFill>
                <a:latin typeface="Menlo Regular"/>
                <a:ea typeface="Menlo Regular"/>
                <a:cs typeface="Menlo Regular"/>
                <a:sym typeface="Menlo Regular"/>
              </a:defRPr>
            </a:pPr>
            <a:r>
              <a:rPr sz="2000">
                <a:solidFill>
                  <a:srgbClr val="000000"/>
                </a:solidFill>
              </a:rPr>
              <a:t>            p.</a:t>
            </a:r>
            <a:r>
              <a:t>unhandled_exception</a:t>
            </a:r>
            <a:r>
              <a:rPr sz="2000">
                <a:solidFill>
                  <a:srgbClr val="000000"/>
                </a:solidFill>
              </a:rPr>
              <a:t>();</a:t>
            </a:r>
            <a:endParaRPr sz="2000">
              <a:solidFill>
                <a:srgbClr val="000000"/>
              </a:solidFill>
            </a:endParaRPr>
          </a:p>
          <a:p>
            <a:pPr algn="l" defTabSz="407669">
              <a:tabLst>
                <a:tab pos="406400" algn="l"/>
              </a:tabLst>
              <a:defRPr b="0" sz="2000">
                <a:latin typeface="Menlo Regular"/>
                <a:ea typeface="Menlo Regular"/>
                <a:cs typeface="Menlo Regular"/>
                <a:sym typeface="Menlo Regular"/>
              </a:defRPr>
            </a:pPr>
            <a:r>
              <a:t>          }</a:t>
            </a:r>
          </a:p>
          <a:p>
            <a:pPr algn="l" defTabSz="407669">
              <a:tabLst>
                <a:tab pos="406400" algn="l"/>
              </a:tabLst>
              <a:defRPr b="0" sz="2000">
                <a:latin typeface="Menlo Regular"/>
                <a:ea typeface="Menlo Regular"/>
                <a:cs typeface="Menlo Regular"/>
                <a:sym typeface="Menlo Regular"/>
              </a:defRPr>
            </a:pPr>
          </a:p>
          <a:p>
            <a:pPr algn="l" defTabSz="407669">
              <a:tabLst>
                <a:tab pos="406400" algn="l"/>
              </a:tabLst>
              <a:defRPr b="0" sz="2000">
                <a:latin typeface="Menlo Regular"/>
                <a:ea typeface="Menlo Regular"/>
                <a:cs typeface="Menlo Regular"/>
                <a:sym typeface="Menlo Regular"/>
              </a:defRPr>
            </a:pPr>
            <a:r>
              <a:t>    </a:t>
            </a:r>
            <a:r>
              <a:rPr sz="1300"/>
              <a:t>    </a:t>
            </a:r>
            <a:r>
              <a:t>//final-suspend :</a:t>
            </a:r>
          </a:p>
          <a:p>
            <a:pPr algn="l" defTabSz="407669">
              <a:tabLst>
                <a:tab pos="406400" algn="l"/>
              </a:tabLst>
              <a:defRPr b="0" sz="2000">
                <a:latin typeface="Menlo Regular"/>
                <a:ea typeface="Menlo Regular"/>
                <a:cs typeface="Menlo Regular"/>
                <a:sym typeface="Menlo Regular"/>
              </a:defRPr>
            </a:pPr>
          </a:p>
          <a:p>
            <a:pPr algn="l" defTabSz="407669">
              <a:tabLst>
                <a:tab pos="406400" algn="l"/>
              </a:tabLst>
              <a:defRPr b="0" sz="2000">
                <a:latin typeface="Menlo Regular"/>
                <a:ea typeface="Menlo Regular"/>
                <a:cs typeface="Menlo Regular"/>
                <a:sym typeface="Menlo Regular"/>
              </a:defRPr>
            </a:pPr>
            <a:r>
              <a:t>    co_await p.</a:t>
            </a:r>
            <a:r>
              <a:rPr sz="1800">
                <a:solidFill>
                  <a:srgbClr val="3495AF"/>
                </a:solidFill>
              </a:rPr>
              <a:t>final_suspend</a:t>
            </a:r>
            <a:r>
              <a:t>();</a:t>
            </a:r>
          </a:p>
          <a:p>
            <a:pPr algn="l" defTabSz="407669">
              <a:tabLst>
                <a:tab pos="406400" algn="l"/>
              </a:tabLst>
              <a:defRPr b="0" sz="2000">
                <a:latin typeface="Menlo Regular"/>
                <a:ea typeface="Menlo Regular"/>
                <a:cs typeface="Menlo Regular"/>
                <a:sym typeface="Menlo Regular"/>
              </a:defRPr>
            </a:pPr>
            <a:r>
              <a:t>   </a:t>
            </a:r>
          </a:p>
          <a:p>
            <a:pPr algn="l" defTabSz="407669">
              <a:tabLst>
                <a:tab pos="406400" algn="l"/>
              </a:tabLst>
              <a:defRPr b="0" sz="1800">
                <a:solidFill>
                  <a:srgbClr val="008F00"/>
                </a:solidFill>
                <a:latin typeface="Menlo Regular"/>
                <a:ea typeface="Menlo Regular"/>
                <a:cs typeface="Menlo Regular"/>
                <a:sym typeface="Menlo Regular"/>
              </a:defRPr>
            </a:pPr>
            <a:r>
              <a:rPr sz="2000">
                <a:solidFill>
                  <a:srgbClr val="000000"/>
                </a:solidFill>
              </a:rPr>
              <a:t>    </a:t>
            </a:r>
            <a:r>
              <a:t>//  Phase III</a:t>
            </a:r>
            <a:endParaRPr sz="2000">
              <a:solidFill>
                <a:srgbClr val="000000"/>
              </a:solidFill>
            </a:endParaRPr>
          </a:p>
          <a:p>
            <a:pPr algn="l" defTabSz="407669">
              <a:tabLst>
                <a:tab pos="406400" algn="l"/>
              </a:tabLst>
              <a:defRPr b="0" sz="1800">
                <a:solidFill>
                  <a:srgbClr val="008F00"/>
                </a:solidFill>
                <a:latin typeface="Menlo Regular"/>
                <a:ea typeface="Menlo Regular"/>
                <a:cs typeface="Menlo Regular"/>
                <a:sym typeface="Menlo Regular"/>
              </a:defRPr>
            </a:pPr>
            <a:r>
              <a:rPr sz="2000">
                <a:solidFill>
                  <a:srgbClr val="000000"/>
                </a:solidFill>
              </a:rPr>
              <a:t>    co_return;  </a:t>
            </a:r>
            <a:r>
              <a:t>// Coroutine completion   calls void return_void()  </a:t>
            </a:r>
            <a:endParaRPr sz="2000">
              <a:solidFill>
                <a:srgbClr val="000000"/>
              </a:solidFill>
            </a:endParaRPr>
          </a:p>
          <a:p>
            <a:pPr algn="l" defTabSz="407669">
              <a:tabLst>
                <a:tab pos="406400" algn="l"/>
              </a:tabLst>
              <a:defRPr b="0" sz="2000">
                <a:latin typeface="Menlo Regular"/>
                <a:ea typeface="Menlo Regular"/>
                <a:cs typeface="Menlo Regular"/>
                <a:sym typeface="Menlo Regular"/>
              </a:defRPr>
            </a:pPr>
            <a:r>
              <a:t>}</a:t>
            </a:r>
          </a:p>
          <a:p>
            <a:pPr algn="l" defTabSz="407669">
              <a:tabLst>
                <a:tab pos="406400" algn="l"/>
              </a:tabLst>
              <a:defRPr b="0" sz="2000">
                <a:latin typeface="Menlo Regular"/>
                <a:ea typeface="Menlo Regular"/>
                <a:cs typeface="Menlo Regular"/>
                <a:sym typeface="Menlo Regular"/>
              </a:defRPr>
            </a:pPr>
          </a:p>
          <a:p>
            <a:pPr algn="l" defTabSz="407669">
              <a:tabLst>
                <a:tab pos="406400" algn="l"/>
              </a:tabLst>
              <a:defRPr b="0" sz="2000">
                <a:latin typeface="Menlo Regular"/>
                <a:ea typeface="Menlo Regular"/>
                <a:cs typeface="Menlo Regular"/>
                <a:sym typeface="Menlo Regular"/>
              </a:defRPr>
            </a:pPr>
            <a:r>
              <a:t>//final-suspend :</a:t>
            </a:r>
          </a:p>
          <a:p>
            <a:pPr algn="l" defTabSz="457200">
              <a:spcBef>
                <a:spcPts val="2000"/>
              </a:spcBef>
              <a:defRPr b="0" sz="2000">
                <a:solidFill>
                  <a:srgbClr val="444444"/>
                </a:solidFill>
                <a:latin typeface="Helvetica"/>
                <a:ea typeface="Helvetica"/>
                <a:cs typeface="Helvetica"/>
                <a:sym typeface="Helvetica"/>
              </a:defRPr>
            </a:pPr>
            <a:r>
              <a:t>object by calling the coroutine handle’s </a:t>
            </a:r>
            <a:r>
              <a:rPr sz="1960">
                <a:latin typeface="Courier"/>
                <a:ea typeface="Courier"/>
                <a:cs typeface="Courier"/>
                <a:sym typeface="Courier"/>
              </a:rPr>
              <a:t>destroy()</a:t>
            </a:r>
            <a:r>
              <a:t> method. If </a:t>
            </a:r>
            <a:r>
              <a:rPr sz="1960">
                <a:latin typeface="Courier"/>
                <a:ea typeface="Courier"/>
                <a:cs typeface="Courier"/>
                <a:sym typeface="Courier"/>
              </a:rPr>
              <a:t>final_suspend</a:t>
            </a:r>
            <a:r>
              <a:t> does </a:t>
            </a:r>
            <a:r>
              <a:rPr i="1"/>
              <a:t>not</a:t>
            </a:r>
            <a:r>
              <a:t> suspend the coroutine,</a:t>
            </a:r>
          </a:p>
          <a:p>
            <a:pPr algn="l" defTabSz="457200">
              <a:spcBef>
                <a:spcPts val="2000"/>
              </a:spcBef>
              <a:defRPr b="0" sz="2000">
                <a:solidFill>
                  <a:srgbClr val="444444"/>
                </a:solidFill>
                <a:latin typeface="Helvetica"/>
                <a:ea typeface="Helvetica"/>
                <a:cs typeface="Helvetica"/>
                <a:sym typeface="Helvetica"/>
              </a:defRPr>
            </a:pPr>
            <a:r>
              <a:t>then the coroutine state will be  automatically destroyed.</a:t>
            </a:r>
          </a:p>
        </p:txBody>
      </p:sp>
    </p:spTree>
  </p:cSld>
  <p:clrMapOvr>
    <a:masterClrMapping/>
  </p:clrMapOvr>
  <p:transition xmlns:p14="http://schemas.microsoft.com/office/powerpoint/2010/main" spd="med" advClick="1"/>
</p:sld>
</file>

<file path=ppt/slides/slide3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2"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41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414" name="int main() {…"/>
          <p:cNvSpPr txBox="1"/>
          <p:nvPr/>
        </p:nvSpPr>
        <p:spPr>
          <a:xfrm>
            <a:off x="2213405" y="2806699"/>
            <a:ext cx="16935599" cy="810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2600">
                <a:latin typeface="Menlo Regular"/>
                <a:ea typeface="Menlo Regular"/>
                <a:cs typeface="Menlo Regular"/>
                <a:sym typeface="Menlo Regular"/>
              </a:defRPr>
            </a:pPr>
            <a:r>
              <a:rPr sz="2400">
                <a:solidFill>
                  <a:srgbClr val="0433FF"/>
                </a:solidFill>
              </a:rPr>
              <a:t>int</a:t>
            </a:r>
            <a:r>
              <a:t> </a:t>
            </a:r>
            <a:r>
              <a:rPr sz="2400">
                <a:solidFill>
                  <a:srgbClr val="057CB0"/>
                </a:solidFill>
              </a:rPr>
              <a:t>main</a:t>
            </a:r>
            <a:r>
              <a:t>() {</a:t>
            </a:r>
          </a:p>
          <a:p>
            <a:pPr algn="l" defTabSz="407669">
              <a:tabLst>
                <a:tab pos="406400" algn="l"/>
              </a:tabLst>
              <a:defRPr b="0" sz="2400">
                <a:solidFill>
                  <a:srgbClr val="3495AF"/>
                </a:solidFill>
                <a:latin typeface="Menlo Regular"/>
                <a:ea typeface="Menlo Regular"/>
                <a:cs typeface="Menlo Regular"/>
                <a:sym typeface="Menlo Regular"/>
              </a:defRPr>
            </a:pPr>
            <a:r>
              <a:rPr sz="2600">
                <a:solidFill>
                  <a:srgbClr val="000000"/>
                </a:solidFill>
              </a:rPr>
              <a:t>    </a:t>
            </a:r>
            <a:r>
              <a:t>MyCoroutine</a:t>
            </a:r>
            <a:r>
              <a:rPr sz="2600">
                <a:solidFill>
                  <a:srgbClr val="000000"/>
                </a:solidFill>
              </a:rPr>
              <a:t> coro = </a:t>
            </a:r>
            <a:r>
              <a:t>simpleCoroutine</a:t>
            </a:r>
            <a:r>
              <a:rPr sz="2600">
                <a:solidFill>
                  <a:srgbClr val="000000"/>
                </a:solidFill>
              </a:rPr>
              <a:t>();</a:t>
            </a:r>
            <a:endParaRPr sz="2600">
              <a:solidFill>
                <a:srgbClr val="000000"/>
              </a:solidFill>
            </a:endParaRPr>
          </a:p>
          <a:p>
            <a:pPr algn="l" defTabSz="407669">
              <a:tabLst>
                <a:tab pos="406400" algn="l"/>
              </a:tabLst>
              <a:defRPr b="0" sz="2400">
                <a:solidFill>
                  <a:srgbClr val="B4261A"/>
                </a:solidFill>
                <a:latin typeface="Menlo Regular"/>
                <a:ea typeface="Menlo Regular"/>
                <a:cs typeface="Menlo Regular"/>
                <a:sym typeface="Menlo Regular"/>
              </a:defRPr>
            </a:pPr>
            <a:r>
              <a:rPr sz="2600">
                <a:solidFill>
                  <a:srgbClr val="000000"/>
                </a:solidFill>
              </a:rPr>
              <a:t>    </a:t>
            </a:r>
            <a:r>
              <a:rPr>
                <a:solidFill>
                  <a:srgbClr val="3495AF"/>
                </a:solidFill>
              </a:rPr>
              <a:t>std</a:t>
            </a:r>
            <a:r>
              <a:rPr sz="2600">
                <a:solidFill>
                  <a:srgbClr val="000000"/>
                </a:solidFill>
              </a:rPr>
              <a:t>::</a:t>
            </a:r>
            <a:r>
              <a:rPr>
                <a:solidFill>
                  <a:srgbClr val="3495AF"/>
                </a:solidFill>
              </a:rPr>
              <a:t>cout</a:t>
            </a:r>
            <a:r>
              <a:rPr sz="2600">
                <a:solidFill>
                  <a:srgbClr val="000000"/>
                </a:solidFill>
              </a:rPr>
              <a:t> &lt;&lt; </a:t>
            </a:r>
            <a:r>
              <a:t>"Coroutine done:  Not yet started.."</a:t>
            </a:r>
            <a:r>
              <a:rPr sz="2600">
                <a:solidFill>
                  <a:srgbClr val="000000"/>
                </a:solidFill>
              </a:rPr>
              <a:t> &lt;&lt; coro.</a:t>
            </a:r>
            <a:r>
              <a:rPr>
                <a:solidFill>
                  <a:srgbClr val="3495AF"/>
                </a:solidFill>
              </a:rPr>
              <a:t>done</a:t>
            </a:r>
            <a:r>
              <a:rPr sz="2600">
                <a:solidFill>
                  <a:srgbClr val="000000"/>
                </a:solidFill>
              </a:rPr>
              <a:t>() &lt;&lt; </a:t>
            </a:r>
            <a:r>
              <a:rPr>
                <a:solidFill>
                  <a:srgbClr val="3495AF"/>
                </a:solidFill>
              </a:rPr>
              <a:t>std</a:t>
            </a:r>
            <a:r>
              <a:rPr sz="2600">
                <a:solidFill>
                  <a:srgbClr val="000000"/>
                </a:solidFill>
              </a:rPr>
              <a:t>::</a:t>
            </a:r>
            <a:r>
              <a:rPr>
                <a:solidFill>
                  <a:srgbClr val="3495AF"/>
                </a:solidFill>
              </a:rPr>
              <a:t>endl</a:t>
            </a:r>
            <a:r>
              <a:rPr sz="2600">
                <a:solidFill>
                  <a:srgbClr val="000000"/>
                </a:solidFill>
              </a:rPr>
              <a:t>;</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p>
          <a:p>
            <a:pPr algn="l" defTabSz="407669">
              <a:tabLst>
                <a:tab pos="406400" algn="l"/>
              </a:tabLst>
              <a:defRPr b="0" sz="2600">
                <a:latin typeface="Menlo Regular"/>
                <a:ea typeface="Menlo Regular"/>
                <a:cs typeface="Menlo Regular"/>
                <a:sym typeface="Menlo Regular"/>
              </a:defRPr>
            </a:pPr>
            <a:r>
              <a:t>    </a:t>
            </a:r>
            <a:r>
              <a:rPr sz="2400">
                <a:solidFill>
                  <a:srgbClr val="0433FF"/>
                </a:solidFill>
              </a:rPr>
              <a:t>for</a:t>
            </a:r>
            <a:r>
              <a:t> (</a:t>
            </a:r>
            <a:r>
              <a:rPr sz="2400">
                <a:solidFill>
                  <a:srgbClr val="0433FF"/>
                </a:solidFill>
              </a:rPr>
              <a:t>int</a:t>
            </a:r>
            <a:r>
              <a:t> i = </a:t>
            </a:r>
            <a:r>
              <a:rPr sz="2400"/>
              <a:t>1</a:t>
            </a:r>
            <a:r>
              <a:t>; i &lt;= </a:t>
            </a:r>
            <a:r>
              <a:rPr sz="2400"/>
              <a:t>3</a:t>
            </a:r>
            <a:r>
              <a:t>; ++i) {</a:t>
            </a:r>
          </a:p>
          <a:p>
            <a:pPr algn="l" defTabSz="407669">
              <a:tabLst>
                <a:tab pos="406400" algn="l"/>
              </a:tabLst>
              <a:defRPr b="0" sz="2400">
                <a:solidFill>
                  <a:srgbClr val="B4261A"/>
                </a:solidFill>
                <a:latin typeface="Menlo Regular"/>
                <a:ea typeface="Menlo Regular"/>
                <a:cs typeface="Menlo Regular"/>
                <a:sym typeface="Menlo Regular"/>
              </a:defRPr>
            </a:pPr>
            <a:r>
              <a:rPr sz="2600">
                <a:solidFill>
                  <a:srgbClr val="000000"/>
                </a:solidFill>
              </a:rPr>
              <a:t>        </a:t>
            </a:r>
            <a:r>
              <a:rPr>
                <a:solidFill>
                  <a:srgbClr val="3495AF"/>
                </a:solidFill>
              </a:rPr>
              <a:t>std</a:t>
            </a:r>
            <a:r>
              <a:rPr sz="2600">
                <a:solidFill>
                  <a:srgbClr val="000000"/>
                </a:solidFill>
              </a:rPr>
              <a:t>::</a:t>
            </a:r>
            <a:r>
              <a:rPr>
                <a:solidFill>
                  <a:srgbClr val="3495AF"/>
                </a:solidFill>
              </a:rPr>
              <a:t>cout</a:t>
            </a:r>
            <a:r>
              <a:rPr sz="2600">
                <a:solidFill>
                  <a:srgbClr val="000000"/>
                </a:solidFill>
              </a:rPr>
              <a:t> &lt;&lt; </a:t>
            </a:r>
            <a:r>
              <a:t>"Main thread iteration "</a:t>
            </a:r>
            <a:r>
              <a:rPr sz="2600">
                <a:solidFill>
                  <a:srgbClr val="000000"/>
                </a:solidFill>
              </a:rPr>
              <a:t> &lt;&lt; i &lt;&lt; </a:t>
            </a:r>
            <a:r>
              <a:rPr>
                <a:solidFill>
                  <a:srgbClr val="3495AF"/>
                </a:solidFill>
              </a:rPr>
              <a:t>std</a:t>
            </a:r>
            <a:r>
              <a:rPr sz="2600">
                <a:solidFill>
                  <a:srgbClr val="000000"/>
                </a:solidFill>
              </a:rPr>
              <a:t>::</a:t>
            </a:r>
            <a:r>
              <a:rPr>
                <a:solidFill>
                  <a:srgbClr val="3495AF"/>
                </a:solidFill>
              </a:rPr>
              <a:t>endl</a:t>
            </a:r>
            <a:r>
              <a:rPr sz="2600">
                <a:solidFill>
                  <a:srgbClr val="000000"/>
                </a:solidFill>
              </a:rPr>
              <a:t>;</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r>
              <a:t>        </a:t>
            </a:r>
          </a:p>
          <a:p>
            <a:pPr algn="l" defTabSz="407669">
              <a:tabLst>
                <a:tab pos="406400" algn="l"/>
              </a:tabLst>
              <a:defRPr b="0" sz="2400">
                <a:solidFill>
                  <a:srgbClr val="008F00"/>
                </a:solidFill>
                <a:latin typeface="Menlo Regular"/>
                <a:ea typeface="Menlo Regular"/>
                <a:cs typeface="Menlo Regular"/>
                <a:sym typeface="Menlo Regular"/>
              </a:defRPr>
            </a:pPr>
            <a:r>
              <a:rPr sz="2600">
                <a:solidFill>
                  <a:srgbClr val="000000"/>
                </a:solidFill>
              </a:rPr>
              <a:t>           coro.</a:t>
            </a:r>
            <a:r>
              <a:rPr>
                <a:solidFill>
                  <a:srgbClr val="3495AF"/>
                </a:solidFill>
              </a:rPr>
              <a:t>resume</a:t>
            </a:r>
            <a:r>
              <a:rPr sz="2600">
                <a:solidFill>
                  <a:srgbClr val="000000"/>
                </a:solidFill>
              </a:rPr>
              <a:t>();  </a:t>
            </a:r>
            <a:r>
              <a:t>// we can wrap this up by try{  }catch(){ }</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r>
              <a:t>                    </a:t>
            </a:r>
            <a:r>
              <a:rPr sz="2400">
                <a:solidFill>
                  <a:srgbClr val="008F00"/>
                </a:solidFill>
              </a:rPr>
              <a:t>//  Phase III</a:t>
            </a:r>
          </a:p>
          <a:p>
            <a:pPr algn="l" defTabSz="407669">
              <a:tabLst>
                <a:tab pos="406400" algn="l"/>
              </a:tabLst>
              <a:defRPr b="0" sz="2400">
                <a:solidFill>
                  <a:srgbClr val="B4261A"/>
                </a:solidFill>
                <a:latin typeface="Menlo Regular"/>
                <a:ea typeface="Menlo Regular"/>
                <a:cs typeface="Menlo Regular"/>
                <a:sym typeface="Menlo Regular"/>
              </a:defRPr>
            </a:pPr>
            <a:r>
              <a:rPr sz="2600">
                <a:solidFill>
                  <a:srgbClr val="000000"/>
                </a:solidFill>
              </a:rPr>
              <a:t>                    </a:t>
            </a:r>
            <a:r>
              <a:rPr>
                <a:solidFill>
                  <a:srgbClr val="3495AF"/>
                </a:solidFill>
              </a:rPr>
              <a:t>std</a:t>
            </a:r>
            <a:r>
              <a:rPr sz="2600">
                <a:solidFill>
                  <a:srgbClr val="000000"/>
                </a:solidFill>
              </a:rPr>
              <a:t>::</a:t>
            </a:r>
            <a:r>
              <a:rPr>
                <a:solidFill>
                  <a:srgbClr val="3495AF"/>
                </a:solidFill>
              </a:rPr>
              <a:t>cout</a:t>
            </a:r>
            <a:r>
              <a:rPr sz="2600">
                <a:solidFill>
                  <a:srgbClr val="000000"/>
                </a:solidFill>
              </a:rPr>
              <a:t> &lt;&lt; </a:t>
            </a:r>
            <a:r>
              <a:t>"Data from coroutine: "</a:t>
            </a:r>
            <a:r>
              <a:rPr sz="2600">
                <a:solidFill>
                  <a:srgbClr val="000000"/>
                </a:solidFill>
              </a:rPr>
              <a:t> &lt;&lt; coro.</a:t>
            </a:r>
            <a:r>
              <a:rPr>
                <a:solidFill>
                  <a:srgbClr val="3495AF"/>
                </a:solidFill>
              </a:rPr>
              <a:t>getData</a:t>
            </a:r>
            <a:r>
              <a:rPr sz="2600">
                <a:solidFill>
                  <a:srgbClr val="000000"/>
                </a:solidFill>
              </a:rPr>
              <a:t>() &lt;&lt; </a:t>
            </a:r>
            <a:r>
              <a:rPr>
                <a:solidFill>
                  <a:srgbClr val="3495AF"/>
                </a:solidFill>
              </a:rPr>
              <a:t>std</a:t>
            </a:r>
            <a:r>
              <a:rPr sz="2600">
                <a:solidFill>
                  <a:srgbClr val="000000"/>
                </a:solidFill>
              </a:rPr>
              <a:t>::</a:t>
            </a:r>
            <a:r>
              <a:rPr>
                <a:solidFill>
                  <a:srgbClr val="3495AF"/>
                </a:solidFill>
              </a:rPr>
              <a:t>endl</a:t>
            </a:r>
            <a:r>
              <a:rPr sz="2600">
                <a:solidFill>
                  <a:srgbClr val="000000"/>
                </a:solidFill>
              </a:rPr>
              <a:t>;</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p>
          <a:p>
            <a:pPr algn="l" defTabSz="407669">
              <a:tabLst>
                <a:tab pos="406400" algn="l"/>
              </a:tabLst>
              <a:defRPr b="0" sz="2600">
                <a:latin typeface="Menlo Regular"/>
                <a:ea typeface="Menlo Regular"/>
                <a:cs typeface="Menlo Regular"/>
                <a:sym typeface="Menlo Regular"/>
              </a:defRPr>
            </a:pPr>
            <a:r>
              <a:t>            </a:t>
            </a:r>
          </a:p>
          <a:p>
            <a:pPr algn="l" defTabSz="407669">
              <a:tabLst>
                <a:tab pos="406400" algn="l"/>
              </a:tabLst>
              <a:defRPr b="0" sz="2600">
                <a:latin typeface="Menlo Regular"/>
                <a:ea typeface="Menlo Regular"/>
                <a:cs typeface="Menlo Regular"/>
                <a:sym typeface="Menlo Regular"/>
              </a:defRPr>
            </a:pPr>
            <a:r>
              <a:t>    }</a:t>
            </a:r>
          </a:p>
          <a:p>
            <a:pPr algn="l" defTabSz="407669">
              <a:tabLst>
                <a:tab pos="406400" algn="l"/>
              </a:tabLst>
              <a:defRPr b="0" sz="2600">
                <a:latin typeface="Menlo Regular"/>
                <a:ea typeface="Menlo Regular"/>
                <a:cs typeface="Menlo Regular"/>
                <a:sym typeface="Menlo Regular"/>
              </a:defRPr>
            </a:pPr>
          </a:p>
          <a:p>
            <a:pPr algn="l" defTabSz="407669">
              <a:tabLst>
                <a:tab pos="406400" algn="l"/>
              </a:tabLst>
              <a:defRPr b="0" sz="2400">
                <a:solidFill>
                  <a:srgbClr val="B4261A"/>
                </a:solidFill>
                <a:latin typeface="Menlo Regular"/>
                <a:ea typeface="Menlo Regular"/>
                <a:cs typeface="Menlo Regular"/>
                <a:sym typeface="Menlo Regular"/>
              </a:defRPr>
            </a:pPr>
            <a:r>
              <a:rPr sz="2600">
                <a:solidFill>
                  <a:srgbClr val="000000"/>
                </a:solidFill>
              </a:rPr>
              <a:t>    </a:t>
            </a:r>
            <a:r>
              <a:rPr>
                <a:solidFill>
                  <a:srgbClr val="3495AF"/>
                </a:solidFill>
              </a:rPr>
              <a:t>std</a:t>
            </a:r>
            <a:r>
              <a:rPr sz="2600">
                <a:solidFill>
                  <a:srgbClr val="000000"/>
                </a:solidFill>
              </a:rPr>
              <a:t>::</a:t>
            </a:r>
            <a:r>
              <a:rPr>
                <a:solidFill>
                  <a:srgbClr val="3495AF"/>
                </a:solidFill>
              </a:rPr>
              <a:t>cout</a:t>
            </a:r>
            <a:r>
              <a:rPr sz="2600">
                <a:solidFill>
                  <a:srgbClr val="000000"/>
                </a:solidFill>
              </a:rPr>
              <a:t> &lt;&lt; </a:t>
            </a:r>
            <a:r>
              <a:t>"Coroutine done: Completed..  "</a:t>
            </a:r>
            <a:r>
              <a:rPr sz="2600">
                <a:solidFill>
                  <a:srgbClr val="000000"/>
                </a:solidFill>
              </a:rPr>
              <a:t> &lt;&lt; coro.</a:t>
            </a:r>
            <a:r>
              <a:rPr>
                <a:solidFill>
                  <a:srgbClr val="3495AF"/>
                </a:solidFill>
              </a:rPr>
              <a:t>done</a:t>
            </a:r>
            <a:r>
              <a:rPr sz="2600">
                <a:solidFill>
                  <a:srgbClr val="000000"/>
                </a:solidFill>
              </a:rPr>
              <a:t>() &lt;&lt; </a:t>
            </a:r>
            <a:r>
              <a:rPr>
                <a:solidFill>
                  <a:srgbClr val="3495AF"/>
                </a:solidFill>
              </a:rPr>
              <a:t>std</a:t>
            </a:r>
            <a:r>
              <a:rPr sz="2600">
                <a:solidFill>
                  <a:srgbClr val="000000"/>
                </a:solidFill>
              </a:rPr>
              <a:t>::</a:t>
            </a:r>
            <a:r>
              <a:rPr>
                <a:solidFill>
                  <a:srgbClr val="3495AF"/>
                </a:solidFill>
              </a:rPr>
              <a:t>endl</a:t>
            </a:r>
            <a:r>
              <a:rPr sz="2600">
                <a:solidFill>
                  <a:srgbClr val="000000"/>
                </a:solidFill>
              </a:rPr>
              <a:t>;</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r>
              <a:t>    </a:t>
            </a:r>
          </a:p>
          <a:p>
            <a:pPr algn="l" defTabSz="407669">
              <a:tabLst>
                <a:tab pos="406400" algn="l"/>
              </a:tabLst>
              <a:defRPr b="0" sz="2400">
                <a:solidFill>
                  <a:srgbClr val="008F00"/>
                </a:solidFill>
                <a:latin typeface="Menlo Regular"/>
                <a:ea typeface="Menlo Regular"/>
                <a:cs typeface="Menlo Regular"/>
                <a:sym typeface="Menlo Regular"/>
              </a:defRPr>
            </a:pPr>
            <a:r>
              <a:rPr sz="2600">
                <a:solidFill>
                  <a:srgbClr val="000000"/>
                </a:solidFill>
              </a:rPr>
              <a:t>    </a:t>
            </a:r>
            <a:r>
              <a:t>//  Phase III</a:t>
            </a:r>
            <a:endParaRPr sz="2600">
              <a:solidFill>
                <a:srgbClr val="000000"/>
              </a:solidFill>
            </a:endParaRPr>
          </a:p>
          <a:p>
            <a:pPr algn="l" defTabSz="407669">
              <a:tabLst>
                <a:tab pos="406400" algn="l"/>
              </a:tabLst>
              <a:defRPr b="0" sz="2400">
                <a:solidFill>
                  <a:srgbClr val="B4261A"/>
                </a:solidFill>
                <a:latin typeface="Menlo Regular"/>
                <a:ea typeface="Menlo Regular"/>
                <a:cs typeface="Menlo Regular"/>
                <a:sym typeface="Menlo Regular"/>
              </a:defRPr>
            </a:pPr>
            <a:r>
              <a:rPr sz="2600">
                <a:solidFill>
                  <a:srgbClr val="000000"/>
                </a:solidFill>
              </a:rPr>
              <a:t>    </a:t>
            </a:r>
            <a:r>
              <a:rPr>
                <a:solidFill>
                  <a:srgbClr val="3495AF"/>
                </a:solidFill>
              </a:rPr>
              <a:t>std</a:t>
            </a:r>
            <a:r>
              <a:rPr sz="2600">
                <a:solidFill>
                  <a:srgbClr val="000000"/>
                </a:solidFill>
              </a:rPr>
              <a:t>::</a:t>
            </a:r>
            <a:r>
              <a:rPr>
                <a:solidFill>
                  <a:srgbClr val="3495AF"/>
                </a:solidFill>
              </a:rPr>
              <a:t>cout</a:t>
            </a:r>
            <a:r>
              <a:rPr sz="2600">
                <a:solidFill>
                  <a:srgbClr val="000000"/>
                </a:solidFill>
              </a:rPr>
              <a:t> &lt;&lt; </a:t>
            </a:r>
            <a:r>
              <a:t>"Data from coroutine: "</a:t>
            </a:r>
            <a:r>
              <a:rPr sz="2600">
                <a:solidFill>
                  <a:srgbClr val="000000"/>
                </a:solidFill>
              </a:rPr>
              <a:t> &lt;&lt; coro.</a:t>
            </a:r>
            <a:r>
              <a:rPr>
                <a:solidFill>
                  <a:srgbClr val="3495AF"/>
                </a:solidFill>
              </a:rPr>
              <a:t>getData</a:t>
            </a:r>
            <a:r>
              <a:rPr sz="2600">
                <a:solidFill>
                  <a:srgbClr val="000000"/>
                </a:solidFill>
              </a:rPr>
              <a:t>() &lt;&lt; </a:t>
            </a:r>
            <a:r>
              <a:rPr>
                <a:solidFill>
                  <a:srgbClr val="3495AF"/>
                </a:solidFill>
              </a:rPr>
              <a:t>std</a:t>
            </a:r>
            <a:r>
              <a:rPr sz="2600">
                <a:solidFill>
                  <a:srgbClr val="000000"/>
                </a:solidFill>
              </a:rPr>
              <a:t>::</a:t>
            </a:r>
            <a:r>
              <a:rPr>
                <a:solidFill>
                  <a:srgbClr val="3495AF"/>
                </a:solidFill>
              </a:rPr>
              <a:t>endl</a:t>
            </a:r>
            <a:r>
              <a:rPr sz="2600">
                <a:solidFill>
                  <a:srgbClr val="000000"/>
                </a:solidFill>
              </a:rPr>
              <a:t>;</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p>
          <a:p>
            <a:pPr algn="l" defTabSz="407669">
              <a:tabLst>
                <a:tab pos="406400" algn="l"/>
              </a:tabLst>
              <a:defRPr b="0" sz="2400">
                <a:solidFill>
                  <a:srgbClr val="0433FF"/>
                </a:solidFill>
                <a:latin typeface="Menlo Regular"/>
                <a:ea typeface="Menlo Regular"/>
                <a:cs typeface="Menlo Regular"/>
                <a:sym typeface="Menlo Regular"/>
              </a:defRPr>
            </a:pPr>
            <a:r>
              <a:rPr sz="2600">
                <a:solidFill>
                  <a:srgbClr val="000000"/>
                </a:solidFill>
              </a:rPr>
              <a:t>    </a:t>
            </a:r>
            <a:r>
              <a:t>return</a:t>
            </a:r>
            <a:r>
              <a:rPr sz="2600">
                <a:solidFill>
                  <a:srgbClr val="000000"/>
                </a:solidFill>
              </a:rPr>
              <a:t> </a:t>
            </a:r>
            <a:r>
              <a:rPr>
                <a:solidFill>
                  <a:srgbClr val="000000"/>
                </a:solidFill>
              </a:rPr>
              <a:t>0</a:t>
            </a:r>
            <a:r>
              <a:rPr sz="2600">
                <a:solidFill>
                  <a:srgbClr val="000000"/>
                </a:solidFill>
              </a:rPr>
              <a:t>;</a:t>
            </a:r>
            <a:endParaRPr sz="2600">
              <a:solidFill>
                <a:srgbClr val="000000"/>
              </a:solidFill>
            </a:endParaRPr>
          </a:p>
          <a:p>
            <a:pPr algn="l" defTabSz="407669">
              <a:tabLst>
                <a:tab pos="406400" algn="l"/>
              </a:tabLst>
              <a:defRPr b="0" sz="26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6"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41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418" name="/*…"/>
          <p:cNvSpPr txBox="1"/>
          <p:nvPr/>
        </p:nvSpPr>
        <p:spPr>
          <a:xfrm>
            <a:off x="2434442" y="2876549"/>
            <a:ext cx="14886460" cy="974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2800">
                <a:solidFill>
                  <a:srgbClr val="008F00"/>
                </a:solidFill>
                <a:latin typeface="Menlo Regular"/>
                <a:ea typeface="Menlo Regular"/>
                <a:cs typeface="Menlo Regular"/>
                <a:sym typeface="Menlo Regular"/>
              </a:defRPr>
            </a:pPr>
            <a:r>
              <a:t>/*</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Initializing coroutine data Var - initial_suspend() .... 123</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Initializing coroutine data Var - initial_suspend() .... 123</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Start coroutine</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Coroutine done:  Not yet started..0</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Main thread iteration 1</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Coroutine iteration 1</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Data from coroutine: 133</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Main thread iteration 2</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Coroutine iteration 2</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Data from coroutine: 143</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Main thread iteration 3</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Coroutine iteration 3</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Coroutine completed with 3 iterations</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Cleaning up coroutine data Var - final_suspend() ...</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Data from coroutine: 153</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Coroutine done: Completed..  0</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Data from coroutine: 153</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(lldb)</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3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0"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42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functions"/>
          <p:cNvSpPr txBox="1"/>
          <p:nvPr>
            <p:ph type="title"/>
          </p:nvPr>
        </p:nvSpPr>
        <p:spPr>
          <a:prstGeom prst="rect">
            <a:avLst/>
          </a:prstGeom>
        </p:spPr>
        <p:txBody>
          <a:bodyPr/>
          <a:lstStyle/>
          <a:p>
            <a:pPr/>
            <a:r>
              <a:t>functions</a:t>
            </a:r>
          </a:p>
        </p:txBody>
      </p:sp>
      <p:sp>
        <p:nvSpPr>
          <p:cNvPr id="257" name="Double-click to edit"/>
          <p:cNvSpPr txBox="1"/>
          <p:nvPr>
            <p:ph type="body" idx="1"/>
          </p:nvPr>
        </p:nvSpPr>
        <p:spPr>
          <a:prstGeom prst="rect">
            <a:avLst/>
          </a:prstGeom>
        </p:spPr>
        <p:txBody>
          <a:bodyPr/>
          <a:lstStyle/>
          <a:p>
            <a:pPr marL="0" indent="0" defTabSz="439419">
              <a:spcBef>
                <a:spcPts val="0"/>
              </a:spcBef>
              <a:buSzTx/>
              <a:buNone/>
              <a:tabLst>
                <a:tab pos="431800" algn="l"/>
              </a:tabLst>
              <a:defRPr sz="1400">
                <a:solidFill>
                  <a:srgbClr val="FF8170"/>
                </a:solidFill>
                <a:latin typeface="Menlo Regular"/>
                <a:ea typeface="Menlo Regular"/>
                <a:cs typeface="Menlo Regular"/>
                <a:sym typeface="Menlo Regular"/>
              </a:defRPr>
            </a:pPr>
          </a:p>
        </p:txBody>
      </p:sp>
    </p:spTree>
  </p:cSld>
  <p:clrMapOvr>
    <a:masterClrMapping/>
  </p:clrMapOvr>
  <p:transition xmlns:p14="http://schemas.microsoft.com/office/powerpoint/2010/main" spd="med" advClick="1"/>
</p:sld>
</file>

<file path=ppt/slides/slide3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3"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42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6" name="Coroutine…"/>
          <p:cNvSpPr txBox="1"/>
          <p:nvPr>
            <p:ph type="title"/>
          </p:nvPr>
        </p:nvSpPr>
        <p:spPr>
          <a:prstGeom prst="rect">
            <a:avLst/>
          </a:prstGeom>
        </p:spPr>
        <p:txBody>
          <a:bodyPr/>
          <a:lstStyle/>
          <a:p>
            <a:pPr defTabSz="520065">
              <a:defRPr sz="7056"/>
            </a:pPr>
            <a:r>
              <a:t>Coroutine </a:t>
            </a:r>
          </a:p>
          <a:p>
            <a:pPr defTabSz="520065">
              <a:defRPr sz="7056"/>
            </a:pPr>
            <a:r>
              <a:t>A birds eye view.</a:t>
            </a:r>
          </a:p>
        </p:txBody>
      </p:sp>
      <p:sp>
        <p:nvSpPr>
          <p:cNvPr id="142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9" name="Coroutine…"/>
          <p:cNvSpPr txBox="1"/>
          <p:nvPr>
            <p:ph type="title"/>
          </p:nvPr>
        </p:nvSpPr>
        <p:spPr>
          <a:prstGeom prst="rect">
            <a:avLst/>
          </a:prstGeom>
        </p:spPr>
        <p:txBody>
          <a:bodyPr/>
          <a:lstStyle/>
          <a:p>
            <a:pPr defTabSz="520065">
              <a:defRPr sz="7056"/>
            </a:pPr>
            <a:r>
              <a:t>Coroutine</a:t>
            </a:r>
          </a:p>
          <a:p>
            <a:pPr defTabSz="520065">
              <a:defRPr sz="7056"/>
            </a:pPr>
            <a:r>
              <a:t>Let’s go by code.</a:t>
            </a:r>
          </a:p>
        </p:txBody>
      </p:sp>
      <p:sp>
        <p:nvSpPr>
          <p:cNvPr id="143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431" name="{…"/>
          <p:cNvSpPr txBox="1"/>
          <p:nvPr/>
        </p:nvSpPr>
        <p:spPr>
          <a:xfrm>
            <a:off x="369988" y="2573867"/>
            <a:ext cx="17262092" cy="792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3750">
                <a:solidFill>
                  <a:srgbClr val="666666"/>
                </a:solidFill>
                <a:latin typeface="Courier"/>
                <a:ea typeface="Courier"/>
                <a:cs typeface="Courier"/>
                <a:sym typeface="Courier"/>
              </a:defRPr>
            </a:pPr>
            <a:r>
              <a:t>{</a:t>
            </a:r>
            <a:endParaRPr>
              <a:solidFill>
                <a:srgbClr val="000000"/>
              </a:solidFill>
            </a:endParaRPr>
          </a:p>
          <a:p>
            <a:pPr algn="l" defTabSz="457200">
              <a:defRPr b="0" sz="3750">
                <a:latin typeface="Courier"/>
                <a:ea typeface="Courier"/>
                <a:cs typeface="Courier"/>
                <a:sym typeface="Courier"/>
              </a:defRPr>
            </a:pPr>
            <a:r>
              <a:t>        promise</a:t>
            </a:r>
            <a:r>
              <a:rPr>
                <a:solidFill>
                  <a:srgbClr val="666666"/>
                </a:solidFill>
              </a:rPr>
              <a:t>-</a:t>
            </a:r>
            <a:r>
              <a:t>type promise promise</a:t>
            </a:r>
            <a:r>
              <a:rPr>
                <a:solidFill>
                  <a:srgbClr val="666666"/>
                </a:solidFill>
              </a:rPr>
              <a:t>-</a:t>
            </a:r>
            <a:r>
              <a:t>constructor</a:t>
            </a:r>
            <a:r>
              <a:rPr>
                <a:solidFill>
                  <a:srgbClr val="666666"/>
                </a:solidFill>
              </a:rPr>
              <a:t>-</a:t>
            </a:r>
            <a:r>
              <a:t>arguments </a:t>
            </a:r>
            <a:r>
              <a:rPr>
                <a:solidFill>
                  <a:srgbClr val="666666"/>
                </a:solidFill>
              </a:rPr>
              <a:t>;</a:t>
            </a:r>
          </a:p>
          <a:p>
            <a:pPr algn="l" defTabSz="457200">
              <a:defRPr b="0" sz="3750">
                <a:latin typeface="Courier"/>
                <a:ea typeface="Courier"/>
                <a:cs typeface="Courier"/>
                <a:sym typeface="Courier"/>
              </a:defRPr>
            </a:pPr>
            <a:r>
              <a:t>        </a:t>
            </a:r>
            <a:r>
              <a:rPr b="1">
                <a:solidFill>
                  <a:srgbClr val="007020"/>
                </a:solidFill>
              </a:rPr>
              <a:t>try</a:t>
            </a:r>
            <a:r>
              <a:t> </a:t>
            </a:r>
            <a:r>
              <a:rPr>
                <a:solidFill>
                  <a:srgbClr val="666666"/>
                </a:solidFill>
              </a:rPr>
              <a:t>{</a:t>
            </a:r>
          </a:p>
          <a:p>
            <a:pPr algn="l" defTabSz="457200">
              <a:defRPr b="0" sz="3750">
                <a:latin typeface="Courier"/>
                <a:ea typeface="Courier"/>
                <a:cs typeface="Courier"/>
                <a:sym typeface="Courier"/>
              </a:defRPr>
            </a:pPr>
            <a:r>
              <a:t>            </a:t>
            </a:r>
            <a:r>
              <a:rPr b="1">
                <a:solidFill>
                  <a:srgbClr val="007020"/>
                </a:solidFill>
              </a:rPr>
              <a:t>co_await</a:t>
            </a:r>
            <a:r>
              <a:t> promise</a:t>
            </a:r>
            <a:r>
              <a:rPr>
                <a:solidFill>
                  <a:srgbClr val="666666"/>
                </a:solidFill>
              </a:rPr>
              <a:t>.</a:t>
            </a:r>
            <a:r>
              <a:t>initial_suspend</a:t>
            </a:r>
            <a:r>
              <a:rPr>
                <a:solidFill>
                  <a:srgbClr val="666666"/>
                </a:solidFill>
              </a:rPr>
              <a:t>()</a:t>
            </a:r>
            <a:r>
              <a:t> </a:t>
            </a:r>
            <a:r>
              <a:rPr>
                <a:solidFill>
                  <a:srgbClr val="666666"/>
                </a:solidFill>
              </a:rPr>
              <a:t>;</a:t>
            </a:r>
          </a:p>
          <a:p>
            <a:pPr algn="l" defTabSz="457200">
              <a:defRPr b="0" sz="3750">
                <a:latin typeface="Courier"/>
                <a:ea typeface="Courier"/>
                <a:cs typeface="Courier"/>
                <a:sym typeface="Courier"/>
              </a:defRPr>
            </a:pPr>
            <a:r>
              <a:t>            function</a:t>
            </a:r>
            <a:r>
              <a:rPr>
                <a:solidFill>
                  <a:srgbClr val="666666"/>
                </a:solidFill>
              </a:rPr>
              <a:t>-</a:t>
            </a:r>
            <a:r>
              <a:t>body</a:t>
            </a:r>
          </a:p>
          <a:p>
            <a:pPr algn="l" defTabSz="457200">
              <a:defRPr b="0" sz="3750">
                <a:latin typeface="Courier"/>
                <a:ea typeface="Courier"/>
                <a:cs typeface="Courier"/>
                <a:sym typeface="Courier"/>
              </a:defRPr>
            </a:pPr>
            <a:r>
              <a:t>        </a:t>
            </a:r>
            <a:r>
              <a:rPr>
                <a:solidFill>
                  <a:srgbClr val="666666"/>
                </a:solidFill>
              </a:rPr>
              <a:t>}</a:t>
            </a:r>
            <a:r>
              <a:t> </a:t>
            </a:r>
            <a:r>
              <a:rPr b="1">
                <a:solidFill>
                  <a:srgbClr val="007020"/>
                </a:solidFill>
              </a:rPr>
              <a:t>catch</a:t>
            </a:r>
            <a:r>
              <a:t> </a:t>
            </a:r>
            <a:r>
              <a:rPr>
                <a:solidFill>
                  <a:srgbClr val="666666"/>
                </a:solidFill>
              </a:rPr>
              <a:t>(</a:t>
            </a:r>
            <a:r>
              <a:t> </a:t>
            </a:r>
            <a:r>
              <a:rPr>
                <a:solidFill>
                  <a:srgbClr val="666666"/>
                </a:solidFill>
              </a:rPr>
              <a:t>...</a:t>
            </a:r>
            <a:r>
              <a:t> </a:t>
            </a:r>
            <a:r>
              <a:rPr>
                <a:solidFill>
                  <a:srgbClr val="666666"/>
                </a:solidFill>
              </a:rPr>
              <a:t>)</a:t>
            </a:r>
            <a:r>
              <a:t> </a:t>
            </a:r>
            <a:r>
              <a:rPr>
                <a:solidFill>
                  <a:srgbClr val="666666"/>
                </a:solidFill>
              </a:rPr>
              <a:t>{</a:t>
            </a:r>
          </a:p>
          <a:p>
            <a:pPr algn="l" defTabSz="457200">
              <a:defRPr b="0" sz="3750">
                <a:latin typeface="Courier"/>
                <a:ea typeface="Courier"/>
                <a:cs typeface="Courier"/>
                <a:sym typeface="Courier"/>
              </a:defRPr>
            </a:pPr>
            <a:r>
              <a:t>            </a:t>
            </a:r>
            <a:r>
              <a:rPr b="1">
                <a:solidFill>
                  <a:srgbClr val="007020"/>
                </a:solidFill>
              </a:rPr>
              <a:t>if</a:t>
            </a:r>
            <a:r>
              <a:t> </a:t>
            </a:r>
            <a:r>
              <a:rPr>
                <a:solidFill>
                  <a:srgbClr val="666666"/>
                </a:solidFill>
              </a:rPr>
              <a:t>(!</a:t>
            </a:r>
            <a:r>
              <a:t>initial</a:t>
            </a:r>
            <a:r>
              <a:rPr>
                <a:solidFill>
                  <a:srgbClr val="666666"/>
                </a:solidFill>
              </a:rPr>
              <a:t>-</a:t>
            </a:r>
            <a:r>
              <a:t>await</a:t>
            </a:r>
            <a:r>
              <a:rPr>
                <a:solidFill>
                  <a:srgbClr val="666666"/>
                </a:solidFill>
              </a:rPr>
              <a:t>-</a:t>
            </a:r>
            <a:r>
              <a:t>resume</a:t>
            </a:r>
            <a:r>
              <a:rPr>
                <a:solidFill>
                  <a:srgbClr val="666666"/>
                </a:solidFill>
              </a:rPr>
              <a:t>-</a:t>
            </a:r>
            <a:r>
              <a:t>called</a:t>
            </a:r>
            <a:r>
              <a:rPr>
                <a:solidFill>
                  <a:srgbClr val="666666"/>
                </a:solidFill>
              </a:rPr>
              <a:t>)</a:t>
            </a:r>
          </a:p>
          <a:p>
            <a:pPr algn="l" defTabSz="457200">
              <a:defRPr b="0" sz="3750">
                <a:latin typeface="Courier"/>
                <a:ea typeface="Courier"/>
                <a:cs typeface="Courier"/>
                <a:sym typeface="Courier"/>
              </a:defRPr>
            </a:pPr>
            <a:r>
              <a:t>                </a:t>
            </a:r>
            <a:r>
              <a:rPr b="1">
                <a:solidFill>
                  <a:srgbClr val="007020"/>
                </a:solidFill>
              </a:rPr>
              <a:t>throw</a:t>
            </a:r>
            <a:r>
              <a:t> </a:t>
            </a:r>
            <a:r>
              <a:rPr>
                <a:solidFill>
                  <a:srgbClr val="666666"/>
                </a:solidFill>
              </a:rPr>
              <a:t>;</a:t>
            </a:r>
          </a:p>
          <a:p>
            <a:pPr algn="l" defTabSz="457200">
              <a:defRPr b="0" sz="3750">
                <a:latin typeface="Courier"/>
                <a:ea typeface="Courier"/>
                <a:cs typeface="Courier"/>
                <a:sym typeface="Courier"/>
              </a:defRPr>
            </a:pPr>
            <a:r>
              <a:t>            promise</a:t>
            </a:r>
            <a:r>
              <a:rPr>
                <a:solidFill>
                  <a:srgbClr val="666666"/>
                </a:solidFill>
              </a:rPr>
              <a:t>.</a:t>
            </a:r>
            <a:r>
              <a:t>unhandled_exception</a:t>
            </a:r>
            <a:r>
              <a:rPr>
                <a:solidFill>
                  <a:srgbClr val="666666"/>
                </a:solidFill>
              </a:rPr>
              <a:t>()</a:t>
            </a:r>
            <a:r>
              <a:t> </a:t>
            </a:r>
            <a:r>
              <a:rPr>
                <a:solidFill>
                  <a:srgbClr val="666666"/>
                </a:solidFill>
              </a:rPr>
              <a:t>;</a:t>
            </a:r>
          </a:p>
          <a:p>
            <a:pPr algn="l" defTabSz="457200">
              <a:defRPr b="0" sz="3750">
                <a:latin typeface="Courier"/>
                <a:ea typeface="Courier"/>
                <a:cs typeface="Courier"/>
                <a:sym typeface="Courier"/>
              </a:defRPr>
            </a:pPr>
            <a:r>
              <a:t>        </a:t>
            </a:r>
            <a:r>
              <a:rPr>
                <a:solidFill>
                  <a:srgbClr val="666666"/>
                </a:solidFill>
              </a:rPr>
              <a:t>}</a:t>
            </a:r>
          </a:p>
          <a:p>
            <a:pPr algn="l" defTabSz="457200">
              <a:defRPr b="0" sz="3750">
                <a:latin typeface="Courier"/>
                <a:ea typeface="Courier"/>
                <a:cs typeface="Courier"/>
                <a:sym typeface="Courier"/>
              </a:defRPr>
            </a:pPr>
            <a:r>
              <a:t>    </a:t>
            </a:r>
            <a:r>
              <a:rPr b="1">
                <a:solidFill>
                  <a:srgbClr val="007020"/>
                </a:solidFill>
              </a:rPr>
              <a:t>final</a:t>
            </a:r>
            <a:r>
              <a:rPr>
                <a:solidFill>
                  <a:srgbClr val="666666"/>
                </a:solidFill>
              </a:rPr>
              <a:t>-</a:t>
            </a:r>
            <a:r>
              <a:t>suspend </a:t>
            </a:r>
            <a:r>
              <a:rPr>
                <a:solidFill>
                  <a:srgbClr val="666666"/>
                </a:solidFill>
              </a:rPr>
              <a:t>:</a:t>
            </a:r>
          </a:p>
          <a:p>
            <a:pPr algn="l" defTabSz="457200">
              <a:defRPr b="0" sz="3750">
                <a:latin typeface="Courier"/>
                <a:ea typeface="Courier"/>
                <a:cs typeface="Courier"/>
                <a:sym typeface="Courier"/>
              </a:defRPr>
            </a:pPr>
            <a:r>
              <a:t>        </a:t>
            </a:r>
            <a:r>
              <a:rPr b="1">
                <a:solidFill>
                  <a:srgbClr val="007020"/>
                </a:solidFill>
              </a:rPr>
              <a:t>co_await</a:t>
            </a:r>
            <a:r>
              <a:t> promise</a:t>
            </a:r>
            <a:r>
              <a:rPr>
                <a:solidFill>
                  <a:srgbClr val="666666"/>
                </a:solidFill>
              </a:rPr>
              <a:t>.</a:t>
            </a:r>
            <a:r>
              <a:t>final_suspend</a:t>
            </a:r>
            <a:r>
              <a:rPr>
                <a:solidFill>
                  <a:srgbClr val="666666"/>
                </a:solidFill>
              </a:rPr>
              <a:t>()</a:t>
            </a:r>
            <a:r>
              <a:t> </a:t>
            </a:r>
            <a:r>
              <a:rPr>
                <a:solidFill>
                  <a:srgbClr val="666666"/>
                </a:solidFill>
              </a:rPr>
              <a:t>;</a:t>
            </a:r>
          </a:p>
          <a:p>
            <a:pPr algn="l" defTabSz="457200">
              <a:defRPr b="0" sz="3750">
                <a:latin typeface="Courier"/>
                <a:ea typeface="Courier"/>
                <a:cs typeface="Courier"/>
                <a:sym typeface="Courier"/>
              </a:defRPr>
            </a:pPr>
            <a:r>
              <a:t>    </a:t>
            </a:r>
            <a:r>
              <a:rPr>
                <a:solidFill>
                  <a:srgbClr val="666666"/>
                </a:solidFill>
              </a:rPr>
              <a:t>}</a:t>
            </a:r>
            <a:endParaRPr sz="3776"/>
          </a:p>
        </p:txBody>
      </p:sp>
    </p:spTree>
  </p:cSld>
  <p:clrMapOvr>
    <a:masterClrMapping/>
  </p:clrMapOvr>
  <p:transition xmlns:p14="http://schemas.microsoft.com/office/powerpoint/2010/main" spd="med" advClick="1"/>
</p:sld>
</file>

<file path=ppt/slides/slide3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3" name="Coroutine Here you go…"/>
          <p:cNvSpPr txBox="1"/>
          <p:nvPr>
            <p:ph type="title"/>
          </p:nvPr>
        </p:nvSpPr>
        <p:spPr>
          <a:prstGeom prst="rect">
            <a:avLst/>
          </a:prstGeom>
        </p:spPr>
        <p:txBody>
          <a:bodyPr/>
          <a:lstStyle/>
          <a:p>
            <a:pPr/>
            <a:r>
              <a:t>Coroutine Here you go…</a:t>
            </a:r>
          </a:p>
        </p:txBody>
      </p:sp>
      <p:sp>
        <p:nvSpPr>
          <p:cNvPr id="143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6" name="Coroutine"/>
          <p:cNvSpPr txBox="1"/>
          <p:nvPr>
            <p:ph type="title"/>
          </p:nvPr>
        </p:nvSpPr>
        <p:spPr>
          <a:prstGeom prst="rect">
            <a:avLst/>
          </a:prstGeom>
        </p:spPr>
        <p:txBody>
          <a:bodyPr/>
          <a:lstStyle/>
          <a:p>
            <a:pPr/>
            <a:r>
              <a:t>Coroutine</a:t>
            </a:r>
          </a:p>
        </p:txBody>
      </p:sp>
      <p:sp>
        <p:nvSpPr>
          <p:cNvPr id="143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3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9" name="Coroutine Generator"/>
          <p:cNvSpPr txBox="1"/>
          <p:nvPr>
            <p:ph type="title"/>
          </p:nvPr>
        </p:nvSpPr>
        <p:spPr>
          <a:prstGeom prst="rect">
            <a:avLst/>
          </a:prstGeom>
        </p:spPr>
        <p:txBody>
          <a:bodyPr/>
          <a:lstStyle/>
          <a:p>
            <a:pPr/>
            <a:r>
              <a:t>Coroutine Generator</a:t>
            </a:r>
          </a:p>
        </p:txBody>
      </p:sp>
      <p:sp>
        <p:nvSpPr>
          <p:cNvPr id="1440" name="/vvoid…"/>
          <p:cNvSpPr txBox="1"/>
          <p:nvPr>
            <p:ph type="body" idx="1"/>
          </p:nvPr>
        </p:nvSpPr>
        <p:spPr>
          <a:prstGeom prst="rect">
            <a:avLst/>
          </a:prstGeom>
        </p:spPr>
        <p:txBody>
          <a:bodyPr/>
          <a:lstStyle/>
          <a:p>
            <a:pPr marL="0" indent="0" defTabSz="457200">
              <a:spcBef>
                <a:spcPts val="0"/>
              </a:spcBef>
              <a:buSzTx/>
              <a:buNone/>
              <a:defRPr sz="1200">
                <a:solidFill>
                  <a:srgbClr val="007000"/>
                </a:solidFill>
                <a:latin typeface="Courier"/>
                <a:ea typeface="Courier"/>
                <a:cs typeface="Courier"/>
                <a:sym typeface="Courier"/>
              </a:defRPr>
            </a:pPr>
            <a:r>
              <a:t>/v</a:t>
            </a:r>
            <a:r>
              <a:rPr sz="2800"/>
              <a:t>void</a:t>
            </a:r>
            <a:endParaRPr sz="2800">
              <a:solidFill>
                <a:srgbClr val="000000"/>
              </a:solidFill>
            </a:endParaRPr>
          </a:p>
          <a:p>
            <a:pPr marL="0" indent="0" defTabSz="457200">
              <a:spcBef>
                <a:spcPts val="0"/>
              </a:spcBef>
              <a:buSzTx/>
              <a:buNone/>
              <a:defRPr sz="2750">
                <a:solidFill>
                  <a:srgbClr val="666666"/>
                </a:solidFill>
                <a:latin typeface="Courier"/>
                <a:ea typeface="Courier"/>
                <a:cs typeface="Courier"/>
                <a:sym typeface="Courier"/>
              </a:defRPr>
            </a:pPr>
            <a:r>
              <a:rPr>
                <a:solidFill>
                  <a:srgbClr val="000000"/>
                </a:solidFill>
              </a:rPr>
              <a:t>f</a:t>
            </a:r>
            <a:r>
              <a:t>()</a:t>
            </a:r>
            <a:endParaRPr>
              <a:solidFill>
                <a:srgbClr val="000000"/>
              </a:solidFill>
            </a:endParaRPr>
          </a:p>
          <a:p>
            <a:pPr marL="0" indent="0" defTabSz="457200">
              <a:spcBef>
                <a:spcPts val="0"/>
              </a:spcBef>
              <a:buSzTx/>
              <a:buNone/>
              <a:defRPr sz="2750">
                <a:solidFill>
                  <a:srgbClr val="666666"/>
                </a:solidFill>
                <a:latin typeface="Courier"/>
                <a:ea typeface="Courier"/>
                <a:cs typeface="Courier"/>
                <a:sym typeface="Courier"/>
              </a:defRPr>
            </a:pPr>
            <a:r>
              <a:t>{</a:t>
            </a:r>
            <a:endParaRPr>
              <a:solidFill>
                <a:srgbClr val="000000"/>
              </a:solidFill>
            </a:endParaRPr>
          </a:p>
          <a:p>
            <a:pPr marL="0" indent="0" defTabSz="457200">
              <a:spcBef>
                <a:spcPts val="0"/>
              </a:spcBef>
              <a:buSzTx/>
              <a:buNone/>
              <a:defRPr sz="2750">
                <a:latin typeface="Courier"/>
                <a:ea typeface="Courier"/>
                <a:cs typeface="Courier"/>
                <a:sym typeface="Courier"/>
              </a:defRPr>
            </a:pPr>
            <a:r>
              <a:t>  </a:t>
            </a:r>
            <a:r>
              <a:rPr>
                <a:solidFill>
                  <a:srgbClr val="008000"/>
                </a:solidFill>
              </a:rPr>
              <a:t>std::</a:t>
            </a:r>
            <a:r>
              <a:t>vector</a:t>
            </a:r>
            <a:r>
              <a:rPr>
                <a:solidFill>
                  <a:srgbClr val="666666"/>
                </a:solidFill>
              </a:rPr>
              <a:t>&lt;</a:t>
            </a:r>
            <a:r>
              <a:rPr>
                <a:solidFill>
                  <a:srgbClr val="008000"/>
                </a:solidFill>
              </a:rPr>
              <a:t>std::</a:t>
            </a:r>
            <a:r>
              <a:t>coroutine_handle</a:t>
            </a:r>
            <a:r>
              <a:rPr>
                <a:solidFill>
                  <a:srgbClr val="666666"/>
                </a:solidFill>
              </a:rPr>
              <a:t>&lt;&gt;&gt;</a:t>
            </a:r>
            <a:r>
              <a:t> coros </a:t>
            </a:r>
            <a:r>
              <a:rPr>
                <a:solidFill>
                  <a:srgbClr val="666666"/>
                </a:solidFill>
              </a:rPr>
              <a:t>=</a:t>
            </a:r>
          </a:p>
          <a:p>
            <a:pPr marL="0" indent="0" defTabSz="457200">
              <a:spcBef>
                <a:spcPts val="0"/>
              </a:spcBef>
              <a:buSzTx/>
              <a:buNone/>
              <a:defRPr sz="2750">
                <a:latin typeface="Courier"/>
                <a:ea typeface="Courier"/>
                <a:cs typeface="Courier"/>
                <a:sym typeface="Courier"/>
              </a:defRPr>
            </a:pPr>
            <a:r>
              <a:t>    </a:t>
            </a:r>
            <a:r>
              <a:rPr>
                <a:solidFill>
                  <a:srgbClr val="666666"/>
                </a:solidFill>
              </a:rPr>
              <a:t>{</a:t>
            </a:r>
            <a:r>
              <a:t> mkCoroutineA</a:t>
            </a:r>
            <a:r>
              <a:rPr>
                <a:solidFill>
                  <a:srgbClr val="666666"/>
                </a:solidFill>
              </a:rPr>
              <a:t>(),</a:t>
            </a:r>
            <a:r>
              <a:t> mkCoroutineB</a:t>
            </a:r>
            <a:r>
              <a:rPr>
                <a:solidFill>
                  <a:srgbClr val="666666"/>
                </a:solidFill>
              </a:rPr>
              <a:t>()</a:t>
            </a:r>
            <a:r>
              <a:t> </a:t>
            </a:r>
            <a:r>
              <a:rPr>
                <a:solidFill>
                  <a:srgbClr val="666666"/>
                </a:solidFill>
              </a:rPr>
              <a:t>};</a:t>
            </a:r>
          </a:p>
          <a:p>
            <a:pPr marL="0" indent="0" defTabSz="457200">
              <a:spcBef>
                <a:spcPts val="0"/>
              </a:spcBef>
              <a:buSzTx/>
              <a:buNone/>
              <a:defRPr b="1" sz="2750">
                <a:solidFill>
                  <a:srgbClr val="007020"/>
                </a:solidFill>
                <a:latin typeface="Courier"/>
                <a:ea typeface="Courier"/>
                <a:cs typeface="Courier"/>
                <a:sym typeface="Courier"/>
              </a:defRPr>
            </a:pPr>
            <a:r>
              <a:rPr b="0">
                <a:solidFill>
                  <a:srgbClr val="000000"/>
                </a:solidFill>
              </a:rPr>
              <a:t>  </a:t>
            </a:r>
            <a:r>
              <a:t>try</a:t>
            </a:r>
            <a:r>
              <a:rPr b="0">
                <a:solidFill>
                  <a:srgbClr val="000000"/>
                </a:solidFill>
              </a:rPr>
              <a:t> </a:t>
            </a:r>
            <a:r>
              <a:rPr b="0">
                <a:solidFill>
                  <a:srgbClr val="666666"/>
                </a:solidFill>
              </a:rPr>
              <a:t>{</a:t>
            </a:r>
            <a:endParaRPr b="0">
              <a:solidFill>
                <a:srgbClr val="000000"/>
              </a:solidFill>
            </a:endParaRPr>
          </a:p>
          <a:p>
            <a:pPr marL="0" indent="0" defTabSz="457200">
              <a:spcBef>
                <a:spcPts val="0"/>
              </a:spcBef>
              <a:buSzTx/>
              <a:buNone/>
              <a:defRPr sz="2750">
                <a:latin typeface="Courier"/>
                <a:ea typeface="Courier"/>
                <a:cs typeface="Courier"/>
                <a:sym typeface="Courier"/>
              </a:defRPr>
            </a:pPr>
            <a:r>
              <a:t>    </a:t>
            </a:r>
            <a:r>
              <a:rPr b="1">
                <a:solidFill>
                  <a:srgbClr val="007020"/>
                </a:solidFill>
              </a:rPr>
              <a:t>for</a:t>
            </a:r>
            <a:r>
              <a:t> </a:t>
            </a:r>
            <a:r>
              <a:rPr>
                <a:solidFill>
                  <a:srgbClr val="666666"/>
                </a:solidFill>
              </a:rPr>
              <a:t>(</a:t>
            </a:r>
            <a:r>
              <a:rPr>
                <a:solidFill>
                  <a:srgbClr val="902000"/>
                </a:solidFill>
              </a:rPr>
              <a:t>int</a:t>
            </a:r>
            <a:r>
              <a:t> i </a:t>
            </a:r>
            <a:r>
              <a:rPr>
                <a:solidFill>
                  <a:srgbClr val="666666"/>
                </a:solidFill>
              </a:rPr>
              <a:t>=</a:t>
            </a:r>
            <a:r>
              <a:t> </a:t>
            </a:r>
            <a:r>
              <a:rPr>
                <a:solidFill>
                  <a:srgbClr val="40A070"/>
                </a:solidFill>
              </a:rPr>
              <a:t>0</a:t>
            </a:r>
            <a:r>
              <a:rPr>
                <a:solidFill>
                  <a:srgbClr val="666666"/>
                </a:solidFill>
              </a:rPr>
              <a:t>;</a:t>
            </a:r>
            <a:r>
              <a:t> i </a:t>
            </a:r>
            <a:r>
              <a:rPr>
                <a:solidFill>
                  <a:srgbClr val="666666"/>
                </a:solidFill>
              </a:rPr>
              <a:t>&lt;</a:t>
            </a:r>
            <a:r>
              <a:t> </a:t>
            </a:r>
            <a:r>
              <a:rPr>
                <a:solidFill>
                  <a:srgbClr val="40A070"/>
                </a:solidFill>
              </a:rPr>
              <a:t>3</a:t>
            </a:r>
            <a:r>
              <a:rPr>
                <a:solidFill>
                  <a:srgbClr val="666666"/>
                </a:solidFill>
              </a:rPr>
              <a:t>;</a:t>
            </a:r>
            <a:r>
              <a:t> </a:t>
            </a:r>
            <a:r>
              <a:rPr>
                <a:solidFill>
                  <a:srgbClr val="666666"/>
                </a:solidFill>
              </a:rPr>
              <a:t>++</a:t>
            </a:r>
            <a:r>
              <a:t>i</a:t>
            </a:r>
            <a:r>
              <a:rPr>
                <a:solidFill>
                  <a:srgbClr val="666666"/>
                </a:solidFill>
              </a:rPr>
              <a:t>)</a:t>
            </a:r>
          </a:p>
          <a:p>
            <a:pPr marL="0" indent="0" defTabSz="457200">
              <a:spcBef>
                <a:spcPts val="0"/>
              </a:spcBef>
              <a:buSzTx/>
              <a:buNone/>
              <a:defRPr sz="2750">
                <a:latin typeface="Courier"/>
                <a:ea typeface="Courier"/>
                <a:cs typeface="Courier"/>
                <a:sym typeface="Courier"/>
              </a:defRPr>
            </a:pPr>
            <a:r>
              <a:t>      </a:t>
            </a:r>
            <a:r>
              <a:rPr b="1">
                <a:solidFill>
                  <a:srgbClr val="007020"/>
                </a:solidFill>
              </a:rPr>
              <a:t>for</a:t>
            </a:r>
            <a:r>
              <a:t> </a:t>
            </a:r>
            <a:r>
              <a:rPr>
                <a:solidFill>
                  <a:srgbClr val="666666"/>
                </a:solidFill>
              </a:rPr>
              <a:t>(</a:t>
            </a:r>
            <a:r>
              <a:rPr b="1">
                <a:solidFill>
                  <a:srgbClr val="007020"/>
                </a:solidFill>
              </a:rPr>
              <a:t>auto</a:t>
            </a:r>
            <a:r>
              <a:t> </a:t>
            </a:r>
            <a:r>
              <a:rPr>
                <a:solidFill>
                  <a:srgbClr val="666666"/>
                </a:solidFill>
              </a:rPr>
              <a:t>&amp;</a:t>
            </a:r>
            <a:r>
              <a:t>c </a:t>
            </a:r>
            <a:r>
              <a:rPr>
                <a:solidFill>
                  <a:srgbClr val="666666"/>
                </a:solidFill>
              </a:rPr>
              <a:t>:</a:t>
            </a:r>
            <a:r>
              <a:t> coros</a:t>
            </a:r>
            <a:r>
              <a:rPr>
                <a:solidFill>
                  <a:srgbClr val="666666"/>
                </a:solidFill>
              </a:rPr>
              <a:t>)</a:t>
            </a:r>
          </a:p>
          <a:p>
            <a:pPr marL="0" indent="0" defTabSz="457200">
              <a:spcBef>
                <a:spcPts val="0"/>
              </a:spcBef>
              <a:buSzTx/>
              <a:buNone/>
              <a:defRPr sz="2750">
                <a:latin typeface="Courier"/>
                <a:ea typeface="Courier"/>
                <a:cs typeface="Courier"/>
                <a:sym typeface="Courier"/>
              </a:defRPr>
            </a:pPr>
            <a:r>
              <a:t>        </a:t>
            </a:r>
            <a:r>
              <a:rPr b="1">
                <a:solidFill>
                  <a:srgbClr val="007020"/>
                </a:solidFill>
              </a:rPr>
              <a:t>if</a:t>
            </a:r>
            <a:r>
              <a:t> </a:t>
            </a:r>
            <a:r>
              <a:rPr>
                <a:solidFill>
                  <a:srgbClr val="666666"/>
                </a:solidFill>
              </a:rPr>
              <a:t>(!</a:t>
            </a:r>
            <a:r>
              <a:t>c</a:t>
            </a:r>
            <a:r>
              <a:rPr>
                <a:solidFill>
                  <a:srgbClr val="666666"/>
                </a:solidFill>
              </a:rPr>
              <a:t>.</a:t>
            </a:r>
            <a:r>
              <a:t>done</a:t>
            </a:r>
            <a:r>
              <a:rPr>
                <a:solidFill>
                  <a:srgbClr val="666666"/>
                </a:solidFill>
              </a:rPr>
              <a:t>())</a:t>
            </a:r>
          </a:p>
          <a:p>
            <a:pPr marL="0" indent="0" defTabSz="457200">
              <a:spcBef>
                <a:spcPts val="0"/>
              </a:spcBef>
              <a:buSzTx/>
              <a:buNone/>
              <a:defRPr sz="2750">
                <a:latin typeface="Courier"/>
                <a:ea typeface="Courier"/>
                <a:cs typeface="Courier"/>
                <a:sym typeface="Courier"/>
              </a:defRPr>
            </a:pPr>
            <a:r>
              <a:t>          c</a:t>
            </a:r>
            <a:r>
              <a:rPr>
                <a:solidFill>
                  <a:srgbClr val="666666"/>
                </a:solidFill>
              </a:rPr>
              <a:t>();</a:t>
            </a:r>
          </a:p>
          <a:p>
            <a:pPr marL="0" indent="0" defTabSz="457200">
              <a:spcBef>
                <a:spcPts val="0"/>
              </a:spcBef>
              <a:buSzTx/>
              <a:buNone/>
              <a:defRPr sz="2750">
                <a:latin typeface="Courier"/>
                <a:ea typeface="Courier"/>
                <a:cs typeface="Courier"/>
                <a:sym typeface="Courier"/>
              </a:defRPr>
            </a:pPr>
            <a:r>
              <a:t>  </a:t>
            </a:r>
            <a:r>
              <a:rPr>
                <a:solidFill>
                  <a:srgbClr val="666666"/>
                </a:solidFill>
              </a:rPr>
              <a:t>}</a:t>
            </a:r>
          </a:p>
          <a:p>
            <a:pPr marL="0" indent="0" defTabSz="457200">
              <a:spcBef>
                <a:spcPts val="0"/>
              </a:spcBef>
              <a:buSzTx/>
              <a:buNone/>
              <a:defRPr sz="2750">
                <a:solidFill>
                  <a:srgbClr val="007020"/>
                </a:solidFill>
                <a:latin typeface="Courier"/>
                <a:ea typeface="Courier"/>
                <a:cs typeface="Courier"/>
                <a:sym typeface="Courier"/>
              </a:defRPr>
            </a:pPr>
            <a:r>
              <a:rPr>
                <a:solidFill>
                  <a:srgbClr val="000000"/>
                </a:solidFill>
              </a:rPr>
              <a:t>  </a:t>
            </a:r>
            <a:r>
              <a:rPr b="1"/>
              <a:t>catch</a:t>
            </a:r>
            <a:r>
              <a:rPr>
                <a:solidFill>
                  <a:srgbClr val="000000"/>
                </a:solidFill>
              </a:rPr>
              <a:t> </a:t>
            </a:r>
            <a:r>
              <a:rPr>
                <a:solidFill>
                  <a:srgbClr val="666666"/>
                </a:solidFill>
              </a:rPr>
              <a:t>(...)</a:t>
            </a:r>
            <a:r>
              <a:rPr>
                <a:solidFill>
                  <a:srgbClr val="000000"/>
                </a:solidFill>
              </a:rPr>
              <a:t> </a:t>
            </a:r>
            <a:r>
              <a:rPr>
                <a:solidFill>
                  <a:srgbClr val="666666"/>
                </a:solidFill>
              </a:rPr>
              <a:t>{</a:t>
            </a:r>
            <a:endParaRPr>
              <a:solidFill>
                <a:srgbClr val="000000"/>
              </a:solidFill>
            </a:endParaRPr>
          </a:p>
          <a:p>
            <a:pPr marL="0" indent="0" defTabSz="457200">
              <a:spcBef>
                <a:spcPts val="0"/>
              </a:spcBef>
              <a:buSzTx/>
              <a:buNone/>
              <a:defRPr sz="2750">
                <a:latin typeface="Courier"/>
                <a:ea typeface="Courier"/>
                <a:cs typeface="Courier"/>
                <a:sym typeface="Courier"/>
              </a:defRPr>
            </a:pPr>
            <a:r>
              <a:t>    </a:t>
            </a:r>
            <a:r>
              <a:rPr b="1">
                <a:solidFill>
                  <a:srgbClr val="007020"/>
                </a:solidFill>
              </a:rPr>
              <a:t>for</a:t>
            </a:r>
            <a:r>
              <a:t> </a:t>
            </a:r>
            <a:r>
              <a:rPr>
                <a:solidFill>
                  <a:srgbClr val="666666"/>
                </a:solidFill>
              </a:rPr>
              <a:t>(</a:t>
            </a:r>
            <a:r>
              <a:rPr b="1">
                <a:solidFill>
                  <a:srgbClr val="007020"/>
                </a:solidFill>
              </a:rPr>
              <a:t>auto</a:t>
            </a:r>
            <a:r>
              <a:t> </a:t>
            </a:r>
            <a:r>
              <a:rPr>
                <a:solidFill>
                  <a:srgbClr val="666666"/>
                </a:solidFill>
              </a:rPr>
              <a:t>&amp;</a:t>
            </a:r>
            <a:r>
              <a:t>c </a:t>
            </a:r>
            <a:r>
              <a:rPr>
                <a:solidFill>
                  <a:srgbClr val="666666"/>
                </a:solidFill>
              </a:rPr>
              <a:t>:</a:t>
            </a:r>
            <a:r>
              <a:t> coros</a:t>
            </a:r>
            <a:r>
              <a:rPr>
                <a:solidFill>
                  <a:srgbClr val="666666"/>
                </a:solidFill>
              </a:rPr>
              <a:t>)</a:t>
            </a:r>
          </a:p>
          <a:p>
            <a:pPr marL="0" indent="0" defTabSz="457200">
              <a:spcBef>
                <a:spcPts val="0"/>
              </a:spcBef>
              <a:buSzTx/>
              <a:buNone/>
              <a:defRPr sz="2750">
                <a:latin typeface="Courier"/>
                <a:ea typeface="Courier"/>
                <a:cs typeface="Courier"/>
                <a:sym typeface="Courier"/>
              </a:defRPr>
            </a:pPr>
            <a:r>
              <a:t>      c</a:t>
            </a:r>
            <a:r>
              <a:rPr>
                <a:solidFill>
                  <a:srgbClr val="666666"/>
                </a:solidFill>
              </a:rPr>
              <a:t>.</a:t>
            </a:r>
            <a:r>
              <a:t>destroy</a:t>
            </a:r>
            <a:r>
              <a:rPr>
                <a:solidFill>
                  <a:srgbClr val="666666"/>
                </a:solidFill>
              </a:rPr>
              <a:t>();</a:t>
            </a:r>
          </a:p>
          <a:p>
            <a:pPr marL="0" indent="0" defTabSz="457200">
              <a:spcBef>
                <a:spcPts val="0"/>
              </a:spcBef>
              <a:buSzTx/>
              <a:buNone/>
              <a:defRPr b="1" sz="2750">
                <a:solidFill>
                  <a:srgbClr val="007020"/>
                </a:solidFill>
                <a:latin typeface="Courier"/>
                <a:ea typeface="Courier"/>
                <a:cs typeface="Courier"/>
                <a:sym typeface="Courier"/>
              </a:defRPr>
            </a:pPr>
            <a:r>
              <a:rPr b="0">
                <a:solidFill>
                  <a:srgbClr val="000000"/>
                </a:solidFill>
              </a:rPr>
              <a:t>    </a:t>
            </a:r>
            <a:r>
              <a:t>throw</a:t>
            </a:r>
            <a:r>
              <a:rPr b="0">
                <a:solidFill>
                  <a:srgbClr val="666666"/>
                </a:solidFill>
              </a:rPr>
              <a:t>;</a:t>
            </a:r>
            <a:endParaRPr b="0">
              <a:solidFill>
                <a:srgbClr val="000000"/>
              </a:solidFill>
            </a:endParaRPr>
          </a:p>
          <a:p>
            <a:pPr marL="0" indent="0" defTabSz="457200">
              <a:spcBef>
                <a:spcPts val="0"/>
              </a:spcBef>
              <a:buSzTx/>
              <a:buNone/>
              <a:defRPr sz="2750">
                <a:latin typeface="Courier"/>
                <a:ea typeface="Courier"/>
                <a:cs typeface="Courier"/>
                <a:sym typeface="Courier"/>
              </a:defRPr>
            </a:pPr>
            <a:r>
              <a:t>  </a:t>
            </a:r>
            <a:r>
              <a:rPr>
                <a:solidFill>
                  <a:srgbClr val="666666"/>
                </a:solidFill>
              </a:rPr>
              <a:t>}</a:t>
            </a:r>
          </a:p>
          <a:p>
            <a:pPr marL="0" indent="0" defTabSz="457200">
              <a:spcBef>
                <a:spcPts val="0"/>
              </a:spcBef>
              <a:buSzTx/>
              <a:buNone/>
              <a:defRPr sz="2750">
                <a:latin typeface="Courier"/>
                <a:ea typeface="Courier"/>
                <a:cs typeface="Courier"/>
                <a:sym typeface="Courier"/>
              </a:defRPr>
            </a:pPr>
            <a:r>
              <a:t>  </a:t>
            </a:r>
            <a:r>
              <a:rPr b="1">
                <a:solidFill>
                  <a:srgbClr val="007020"/>
                </a:solidFill>
              </a:rPr>
              <a:t>for</a:t>
            </a:r>
            <a:r>
              <a:t> </a:t>
            </a:r>
            <a:r>
              <a:rPr>
                <a:solidFill>
                  <a:srgbClr val="666666"/>
                </a:solidFill>
              </a:rPr>
              <a:t>(</a:t>
            </a:r>
            <a:r>
              <a:rPr b="1">
                <a:solidFill>
                  <a:srgbClr val="007020"/>
                </a:solidFill>
              </a:rPr>
              <a:t>auto</a:t>
            </a:r>
            <a:r>
              <a:t> </a:t>
            </a:r>
            <a:r>
              <a:rPr>
                <a:solidFill>
                  <a:srgbClr val="666666"/>
                </a:solidFill>
              </a:rPr>
              <a:t>&amp;</a:t>
            </a:r>
            <a:r>
              <a:t>c </a:t>
            </a:r>
            <a:r>
              <a:rPr>
                <a:solidFill>
                  <a:srgbClr val="666666"/>
                </a:solidFill>
              </a:rPr>
              <a:t>:</a:t>
            </a:r>
            <a:r>
              <a:t> coros</a:t>
            </a:r>
            <a:r>
              <a:rPr>
                <a:solidFill>
                  <a:srgbClr val="666666"/>
                </a:solidFill>
              </a:rPr>
              <a:t>)</a:t>
            </a:r>
          </a:p>
          <a:p>
            <a:pPr marL="0" indent="0" defTabSz="457200">
              <a:spcBef>
                <a:spcPts val="0"/>
              </a:spcBef>
              <a:buSzTx/>
              <a:buNone/>
              <a:defRPr sz="2750">
                <a:latin typeface="Courier"/>
                <a:ea typeface="Courier"/>
                <a:cs typeface="Courier"/>
                <a:sym typeface="Courier"/>
              </a:defRPr>
            </a:pPr>
            <a:r>
              <a:t>    c</a:t>
            </a:r>
            <a:r>
              <a:rPr>
                <a:solidFill>
                  <a:srgbClr val="666666"/>
                </a:solidFill>
              </a:rPr>
              <a:t>.</a:t>
            </a:r>
            <a:r>
              <a:t>destroy</a:t>
            </a:r>
            <a:r>
              <a:rPr>
                <a:solidFill>
                  <a:srgbClr val="666666"/>
                </a:solidFill>
              </a:rPr>
              <a:t>();</a:t>
            </a:r>
          </a:p>
          <a:p>
            <a:pPr marL="0" indent="0" defTabSz="457200">
              <a:spcBef>
                <a:spcPts val="0"/>
              </a:spcBef>
              <a:buSzTx/>
              <a:buNone/>
              <a:defRPr sz="2750">
                <a:solidFill>
                  <a:srgbClr val="666666"/>
                </a:solidFill>
                <a:latin typeface="Courier"/>
                <a:ea typeface="Courier"/>
                <a:cs typeface="Courier"/>
                <a:sym typeface="Courier"/>
              </a:defRPr>
            </a:pPr>
            <a:r>
              <a:t>}</a:t>
            </a:r>
            <a:endParaRPr sz="2776">
              <a:solidFill>
                <a:srgbClr val="000000"/>
              </a:solidFill>
            </a:endParaRPr>
          </a:p>
        </p:txBody>
      </p:sp>
    </p:spTree>
  </p:cSld>
  <p:clrMapOvr>
    <a:masterClrMapping/>
  </p:clrMapOvr>
  <p:transition xmlns:p14="http://schemas.microsoft.com/office/powerpoint/2010/main" spd="med" advClick="1"/>
</p:sld>
</file>

<file path=ppt/slides/slide3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2" name="Coroutine"/>
          <p:cNvSpPr txBox="1"/>
          <p:nvPr>
            <p:ph type="title"/>
          </p:nvPr>
        </p:nvSpPr>
        <p:spPr>
          <a:prstGeom prst="rect">
            <a:avLst/>
          </a:prstGeom>
        </p:spPr>
        <p:txBody>
          <a:bodyPr/>
          <a:lstStyle/>
          <a:p>
            <a:pPr/>
            <a:r>
              <a:t>Coroutine</a:t>
            </a:r>
          </a:p>
        </p:txBody>
      </p:sp>
      <p:sp>
        <p:nvSpPr>
          <p:cNvPr id="144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444" name="In the example above, suppose mkCoroutineA() returns a coroutine handle while…"/>
          <p:cNvSpPr txBox="1"/>
          <p:nvPr/>
        </p:nvSpPr>
        <p:spPr>
          <a:xfrm>
            <a:off x="150031" y="2341183"/>
            <a:ext cx="16812511" cy="111672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2000"/>
              </a:spcBef>
              <a:defRPr b="0">
                <a:solidFill>
                  <a:srgbClr val="444444"/>
                </a:solidFill>
                <a:latin typeface="Helvetica"/>
                <a:ea typeface="Helvetica"/>
                <a:cs typeface="Helvetica"/>
                <a:sym typeface="Helvetica"/>
              </a:defRPr>
            </a:pPr>
            <a:r>
              <a:t>In the example above, suppose </a:t>
            </a:r>
            <a:r>
              <a:rPr sz="2960">
                <a:latin typeface="Courier"/>
                <a:ea typeface="Courier"/>
                <a:cs typeface="Courier"/>
                <a:sym typeface="Courier"/>
              </a:rPr>
              <a:t>mkCoroutineA()</a:t>
            </a:r>
            <a:r>
              <a:t> returns a coroutine handle while</a:t>
            </a:r>
          </a:p>
          <a:p>
            <a:pPr algn="l" defTabSz="457200">
              <a:spcBef>
                <a:spcPts val="2000"/>
              </a:spcBef>
              <a:defRPr b="0">
                <a:solidFill>
                  <a:srgbClr val="444444"/>
                </a:solidFill>
                <a:latin typeface="Helvetica"/>
                <a:ea typeface="Helvetica"/>
                <a:cs typeface="Helvetica"/>
                <a:sym typeface="Helvetica"/>
              </a:defRPr>
            </a:pPr>
            <a:r>
              <a:t> </a:t>
            </a:r>
            <a:r>
              <a:rPr sz="2960">
                <a:latin typeface="Courier"/>
                <a:ea typeface="Courier"/>
                <a:cs typeface="Courier"/>
                <a:sym typeface="Courier"/>
              </a:rPr>
              <a:t>mkCoroutineB()</a:t>
            </a:r>
            <a:r>
              <a:t> throws an exception before its first </a:t>
            </a:r>
            <a:r>
              <a:rPr sz="2960">
                <a:latin typeface="Courier"/>
                <a:ea typeface="Courier"/>
                <a:cs typeface="Courier"/>
                <a:sym typeface="Courier"/>
              </a:rPr>
              <a:t>co_await</a:t>
            </a:r>
            <a:r>
              <a:t>. In that case, the coroutine</a:t>
            </a:r>
          </a:p>
          <a:p>
            <a:pPr algn="l" defTabSz="457200">
              <a:spcBef>
                <a:spcPts val="2000"/>
              </a:spcBef>
              <a:defRPr b="0">
                <a:solidFill>
                  <a:srgbClr val="444444"/>
                </a:solidFill>
                <a:latin typeface="Helvetica"/>
                <a:ea typeface="Helvetica"/>
                <a:cs typeface="Helvetica"/>
                <a:sym typeface="Helvetica"/>
              </a:defRPr>
            </a:pPr>
            <a:r>
              <a:t> created by </a:t>
            </a:r>
            <a:r>
              <a:rPr sz="2960">
                <a:latin typeface="Courier"/>
                <a:ea typeface="Courier"/>
                <a:cs typeface="Courier"/>
                <a:sym typeface="Courier"/>
              </a:rPr>
              <a:t>mkCoroutineA()</a:t>
            </a:r>
            <a:r>
              <a:t> will never be destroyed. Of course, you could restructure the code</a:t>
            </a:r>
          </a:p>
          <a:p>
            <a:pPr algn="l" defTabSz="457200">
              <a:spcBef>
                <a:spcPts val="2000"/>
              </a:spcBef>
              <a:defRPr b="0">
                <a:solidFill>
                  <a:srgbClr val="444444"/>
                </a:solidFill>
                <a:latin typeface="Helvetica"/>
                <a:ea typeface="Helvetica"/>
                <a:cs typeface="Helvetica"/>
                <a:sym typeface="Helvetica"/>
              </a:defRPr>
            </a:pPr>
            <a:r>
              <a:t> to wrap </a:t>
            </a:r>
            <a:r>
              <a:rPr sz="2960">
                <a:latin typeface="Courier"/>
                <a:ea typeface="Courier"/>
                <a:cs typeface="Courier"/>
                <a:sym typeface="Courier"/>
              </a:rPr>
              <a:t>mkCoroutineB</a:t>
            </a:r>
            <a:r>
              <a:t> in it’s own try-catch block, but you can see this would quickly get unwieldy</a:t>
            </a:r>
          </a:p>
          <a:p>
            <a:pPr algn="l" defTabSz="457200">
              <a:spcBef>
                <a:spcPts val="2000"/>
              </a:spcBef>
              <a:defRPr b="0">
                <a:solidFill>
                  <a:srgbClr val="444444"/>
                </a:solidFill>
                <a:latin typeface="Helvetica"/>
                <a:ea typeface="Helvetica"/>
                <a:cs typeface="Helvetica"/>
                <a:sym typeface="Helvetica"/>
              </a:defRPr>
            </a:pPr>
            <a:r>
              <a:t> when creating many coroutines.</a:t>
            </a:r>
          </a:p>
          <a:p>
            <a:pPr algn="l" defTabSz="457200">
              <a:spcBef>
                <a:spcPts val="2000"/>
              </a:spcBef>
              <a:defRPr b="0">
                <a:solidFill>
                  <a:srgbClr val="444444"/>
                </a:solidFill>
                <a:latin typeface="Helvetica"/>
                <a:ea typeface="Helvetica"/>
                <a:cs typeface="Helvetica"/>
                <a:sym typeface="Helvetica"/>
              </a:defRPr>
            </a:pPr>
          </a:p>
          <a:p>
            <a:pPr algn="l" defTabSz="457200">
              <a:spcBef>
                <a:spcPts val="2000"/>
              </a:spcBef>
              <a:defRPr b="0">
                <a:solidFill>
                  <a:srgbClr val="444444"/>
                </a:solidFill>
                <a:latin typeface="Helvetica"/>
                <a:ea typeface="Helvetica"/>
                <a:cs typeface="Helvetica"/>
                <a:sym typeface="Helvetica"/>
              </a:defRPr>
            </a:pPr>
            <a:r>
              <a:t>To address these issues, the method </a:t>
            </a:r>
            <a:r>
              <a:rPr sz="2960">
                <a:latin typeface="Courier"/>
                <a:ea typeface="Courier"/>
                <a:cs typeface="Courier"/>
                <a:sym typeface="Courier"/>
              </a:rPr>
              <a:t>promise_type::initial_suspend()</a:t>
            </a:r>
            <a:r>
              <a:t> can return </a:t>
            </a:r>
          </a:p>
          <a:p>
            <a:pPr algn="l" defTabSz="457200">
              <a:spcBef>
                <a:spcPts val="2000"/>
              </a:spcBef>
              <a:defRPr b="0">
                <a:solidFill>
                  <a:srgbClr val="444444"/>
                </a:solidFill>
                <a:latin typeface="Helvetica"/>
                <a:ea typeface="Helvetica"/>
                <a:cs typeface="Helvetica"/>
                <a:sym typeface="Helvetica"/>
              </a:defRPr>
            </a:pPr>
            <a:r>
              <a:rPr sz="2960">
                <a:latin typeface="Courier"/>
                <a:ea typeface="Courier"/>
                <a:cs typeface="Courier"/>
                <a:sym typeface="Courier"/>
              </a:rPr>
              <a:t>std::suspend_always</a:t>
            </a:r>
            <a:r>
              <a:t>, thereby suspending </a:t>
            </a:r>
            <a:r>
              <a:rPr sz="2960">
                <a:latin typeface="Courier"/>
                <a:ea typeface="Courier"/>
                <a:cs typeface="Courier"/>
                <a:sym typeface="Courier"/>
              </a:rPr>
              <a:t>mkCoroutineB</a:t>
            </a:r>
            <a:r>
              <a:t> immediately on entry, before</a:t>
            </a:r>
          </a:p>
          <a:p>
            <a:pPr algn="l" defTabSz="457200">
              <a:spcBef>
                <a:spcPts val="2000"/>
              </a:spcBef>
              <a:defRPr b="0">
                <a:solidFill>
                  <a:srgbClr val="444444"/>
                </a:solidFill>
                <a:latin typeface="Helvetica"/>
                <a:ea typeface="Helvetica"/>
                <a:cs typeface="Helvetica"/>
                <a:sym typeface="Helvetica"/>
              </a:defRPr>
            </a:pPr>
            <a:r>
              <a:t> any code in the coroutine has executed (and hence before said code may throw an exception). </a:t>
            </a:r>
          </a:p>
          <a:p>
            <a:pPr algn="l" defTabSz="457200">
              <a:spcBef>
                <a:spcPts val="2000"/>
              </a:spcBef>
              <a:defRPr b="0">
                <a:solidFill>
                  <a:srgbClr val="444444"/>
                </a:solidFill>
                <a:latin typeface="Helvetica"/>
                <a:ea typeface="Helvetica"/>
                <a:cs typeface="Helvetica"/>
                <a:sym typeface="Helvetica"/>
              </a:defRPr>
            </a:pPr>
            <a:r>
              <a:t>We use this technique in our example generator below. It simply means we have to resume the </a:t>
            </a:r>
          </a:p>
          <a:p>
            <a:pPr algn="l" defTabSz="457200">
              <a:spcBef>
                <a:spcPts val="2000"/>
              </a:spcBef>
              <a:defRPr b="0">
                <a:solidFill>
                  <a:srgbClr val="444444"/>
                </a:solidFill>
                <a:latin typeface="Helvetica"/>
                <a:ea typeface="Helvetica"/>
                <a:cs typeface="Helvetica"/>
                <a:sym typeface="Helvetica"/>
              </a:defRPr>
            </a:pPr>
            <a:r>
              <a:t>coroutine once before returning the first value from our generator.</a:t>
            </a:r>
          </a:p>
          <a:p>
            <a:pPr algn="l" defTabSz="457200">
              <a:defRPr b="0" sz="2900">
                <a:solidFill>
                  <a:srgbClr val="444444"/>
                </a:solidFill>
                <a:latin typeface="Helvetica"/>
                <a:ea typeface="Helvetica"/>
                <a:cs typeface="Helvetica"/>
                <a:sym typeface="Helvetica"/>
              </a:defRPr>
            </a:pPr>
            <a:r>
              <a:t>So here is our generic generator. A generator producing type </a:t>
            </a:r>
            <a:r>
              <a:rPr sz="2076">
                <a:solidFill>
                  <a:srgbClr val="000000"/>
                </a:solidFill>
                <a:latin typeface="Courier"/>
                <a:ea typeface="Courier"/>
                <a:cs typeface="Courier"/>
                <a:sym typeface="Courier"/>
              </a:rPr>
              <a:t>T</a:t>
            </a:r>
            <a:r>
              <a:t> must return a </a:t>
            </a:r>
            <a:r>
              <a:rPr sz="2076">
                <a:solidFill>
                  <a:srgbClr val="000000"/>
                </a:solidFill>
                <a:latin typeface="Courier"/>
                <a:ea typeface="Courier"/>
                <a:cs typeface="Courier"/>
                <a:sym typeface="Courier"/>
              </a:rPr>
              <a:t>Generator&lt;T&gt;</a:t>
            </a:r>
            <a:r>
              <a:t>. </a:t>
            </a:r>
          </a:p>
          <a:p>
            <a:pPr algn="l" defTabSz="457200">
              <a:defRPr b="0" sz="2900">
                <a:solidFill>
                  <a:srgbClr val="444444"/>
                </a:solidFill>
                <a:latin typeface="Helvetica"/>
                <a:ea typeface="Helvetica"/>
                <a:cs typeface="Helvetica"/>
                <a:sym typeface="Helvetica"/>
              </a:defRPr>
            </a:pPr>
            <a:r>
              <a:t>The main function uses </a:t>
            </a:r>
            <a:r>
              <a:rPr sz="2076">
                <a:solidFill>
                  <a:srgbClr val="000000"/>
                </a:solidFill>
                <a:latin typeface="Courier"/>
                <a:ea typeface="Courier"/>
                <a:cs typeface="Courier"/>
                <a:sym typeface="Courier"/>
              </a:rPr>
              <a:t>operator bool</a:t>
            </a:r>
            <a:r>
              <a:t> to determine if the </a:t>
            </a:r>
            <a:r>
              <a:rPr sz="2076">
                <a:solidFill>
                  <a:srgbClr val="000000"/>
                </a:solidFill>
                <a:latin typeface="Courier"/>
                <a:ea typeface="Courier"/>
                <a:cs typeface="Courier"/>
                <a:sym typeface="Courier"/>
              </a:rPr>
              <a:t>Generator</a:t>
            </a:r>
            <a:r>
              <a:t> still has an output value, </a:t>
            </a:r>
          </a:p>
          <a:p>
            <a:pPr algn="l" defTabSz="457200">
              <a:defRPr b="0" sz="2900">
                <a:solidFill>
                  <a:srgbClr val="444444"/>
                </a:solidFill>
                <a:latin typeface="Helvetica"/>
                <a:ea typeface="Helvetica"/>
                <a:cs typeface="Helvetica"/>
                <a:sym typeface="Helvetica"/>
              </a:defRPr>
            </a:pPr>
            <a:r>
              <a:t>and </a:t>
            </a:r>
            <a:r>
              <a:rPr sz="2076">
                <a:solidFill>
                  <a:srgbClr val="000000"/>
                </a:solidFill>
                <a:latin typeface="Courier"/>
                <a:ea typeface="Courier"/>
                <a:cs typeface="Courier"/>
                <a:sym typeface="Courier"/>
              </a:rPr>
              <a:t>operator()</a:t>
            </a:r>
            <a:r>
              <a:t> to obtain the next value</a:t>
            </a:r>
          </a:p>
          <a:p>
            <a:pPr algn="l" defTabSz="457200">
              <a:spcBef>
                <a:spcPts val="2000"/>
              </a:spcBef>
              <a:defRPr b="0">
                <a:solidFill>
                  <a:srgbClr val="444444"/>
                </a:solidFill>
                <a:latin typeface="Helvetica"/>
                <a:ea typeface="Helvetica"/>
                <a:cs typeface="Helvetica"/>
                <a:sym typeface="Helvetica"/>
              </a:defRPr>
            </a:pPr>
          </a:p>
          <a:p>
            <a:pPr algn="l" defTabSz="457200">
              <a:spcBef>
                <a:spcPts val="2000"/>
              </a:spcBef>
              <a:defRPr b="0">
                <a:solidFill>
                  <a:srgbClr val="444444"/>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3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6" name="Coroutine generator code"/>
          <p:cNvSpPr txBox="1"/>
          <p:nvPr>
            <p:ph type="title"/>
          </p:nvPr>
        </p:nvSpPr>
        <p:spPr>
          <a:prstGeom prst="rect">
            <a:avLst/>
          </a:prstGeom>
        </p:spPr>
        <p:txBody>
          <a:bodyPr/>
          <a:lstStyle/>
          <a:p>
            <a:pPr/>
            <a:r>
              <a:t>Coroutine generator code</a:t>
            </a:r>
          </a:p>
        </p:txBody>
      </p:sp>
      <p:sp>
        <p:nvSpPr>
          <p:cNvPr id="1447" name="template&lt;typename T&gt;…"/>
          <p:cNvSpPr txBox="1"/>
          <p:nvPr>
            <p:ph type="body" idx="1"/>
          </p:nvPr>
        </p:nvSpPr>
        <p:spPr>
          <a:prstGeom prst="rect">
            <a:avLst/>
          </a:prstGeom>
        </p:spPr>
        <p:txBody>
          <a:bodyPr/>
          <a:lstStyle/>
          <a:p>
            <a:pPr marL="0" indent="0" defTabSz="452627">
              <a:spcBef>
                <a:spcPts val="0"/>
              </a:spcBef>
              <a:buSzTx/>
              <a:buNone/>
              <a:defRPr sz="2178">
                <a:solidFill>
                  <a:srgbClr val="007000"/>
                </a:solidFill>
                <a:latin typeface="Courier"/>
                <a:ea typeface="Courier"/>
                <a:cs typeface="Courier"/>
                <a:sym typeface="Courier"/>
              </a:defRPr>
            </a:pPr>
          </a:p>
          <a:p>
            <a:pPr marL="0" indent="0" defTabSz="403593">
              <a:spcBef>
                <a:spcPts val="0"/>
              </a:spcBef>
              <a:buSzTx/>
              <a:buNone/>
              <a:tabLst>
                <a:tab pos="393700" algn="l"/>
              </a:tabLst>
              <a:defRPr sz="2079">
                <a:solidFill>
                  <a:srgbClr val="0433FF"/>
                </a:solidFill>
                <a:latin typeface="Menlo Regular"/>
                <a:ea typeface="Menlo Regular"/>
                <a:cs typeface="Menlo Regular"/>
                <a:sym typeface="Menlo Regular"/>
              </a:defRPr>
            </a:pPr>
            <a:r>
              <a:t>template</a:t>
            </a:r>
            <a:r>
              <a:rPr sz="2277">
                <a:solidFill>
                  <a:srgbClr val="000000"/>
                </a:solidFill>
              </a:rPr>
              <a:t>&lt;</a:t>
            </a:r>
            <a:r>
              <a:t>typename</a:t>
            </a:r>
            <a:r>
              <a:rPr sz="2277">
                <a:solidFill>
                  <a:srgbClr val="000000"/>
                </a:solidFill>
              </a:rPr>
              <a:t> T&gt;</a:t>
            </a:r>
            <a:endParaRPr sz="2277">
              <a:solidFill>
                <a:srgbClr val="000000"/>
              </a:solidFill>
            </a:endParaRPr>
          </a:p>
          <a:p>
            <a:pPr marL="0" indent="0" defTabSz="403593">
              <a:spcBef>
                <a:spcPts val="0"/>
              </a:spcBef>
              <a:buSzTx/>
              <a:buNone/>
              <a:tabLst>
                <a:tab pos="393700" algn="l"/>
              </a:tabLst>
              <a:defRPr sz="2079">
                <a:solidFill>
                  <a:srgbClr val="02638C"/>
                </a:solidFill>
                <a:latin typeface="Menlo Regular"/>
                <a:ea typeface="Menlo Regular"/>
                <a:cs typeface="Menlo Regular"/>
                <a:sym typeface="Menlo Regular"/>
              </a:defRPr>
            </a:pPr>
            <a:r>
              <a:rPr>
                <a:solidFill>
                  <a:srgbClr val="0433FF"/>
                </a:solidFill>
              </a:rPr>
              <a:t>struct</a:t>
            </a:r>
            <a:r>
              <a:rPr sz="2277">
                <a:solidFill>
                  <a:srgbClr val="000000"/>
                </a:solidFill>
              </a:rPr>
              <a:t> </a:t>
            </a:r>
            <a:r>
              <a:t>Generator</a:t>
            </a:r>
            <a:r>
              <a:rPr sz="2277">
                <a:solidFill>
                  <a:srgbClr val="000000"/>
                </a:solidFill>
              </a:rPr>
              <a:t> {</a:t>
            </a:r>
            <a:endParaRPr sz="2277">
              <a:solidFill>
                <a:srgbClr val="000000"/>
              </a:solidFill>
            </a:endParaRPr>
          </a:p>
          <a:p>
            <a:pPr marL="0" indent="0" defTabSz="403593">
              <a:spcBef>
                <a:spcPts val="0"/>
              </a:spcBef>
              <a:buSzTx/>
              <a:buNone/>
              <a:tabLst>
                <a:tab pos="393700" algn="l"/>
              </a:tabLst>
              <a:defRPr sz="2079">
                <a:solidFill>
                  <a:srgbClr val="02638C"/>
                </a:solidFill>
                <a:latin typeface="Menlo Regular"/>
                <a:ea typeface="Menlo Regular"/>
                <a:cs typeface="Menlo Regular"/>
                <a:sym typeface="Menlo Regular"/>
              </a:defRPr>
            </a:pPr>
            <a:r>
              <a:rPr sz="2277">
                <a:solidFill>
                  <a:srgbClr val="000000"/>
                </a:solidFill>
              </a:rPr>
              <a:t>  </a:t>
            </a:r>
            <a:r>
              <a:rPr>
                <a:solidFill>
                  <a:srgbClr val="0433FF"/>
                </a:solidFill>
              </a:rPr>
              <a:t>struct</a:t>
            </a:r>
            <a:r>
              <a:rPr sz="2277">
                <a:solidFill>
                  <a:srgbClr val="000000"/>
                </a:solidFill>
              </a:rPr>
              <a:t> </a:t>
            </a:r>
            <a:r>
              <a:t>promise_type</a:t>
            </a:r>
            <a:r>
              <a:rPr sz="2277">
                <a:solidFill>
                  <a:srgbClr val="000000"/>
                </a:solidFill>
              </a:rPr>
              <a:t>;</a:t>
            </a:r>
            <a:endParaRPr sz="2277">
              <a:solidFill>
                <a:srgbClr val="000000"/>
              </a:solidFill>
            </a:endParaRPr>
          </a:p>
          <a:p>
            <a:pPr marL="0" indent="0" defTabSz="403593">
              <a:spcBef>
                <a:spcPts val="0"/>
              </a:spcBef>
              <a:buSzTx/>
              <a:buNone/>
              <a:tabLst>
                <a:tab pos="393700" algn="l"/>
              </a:tabLst>
              <a:defRPr sz="2079">
                <a:solidFill>
                  <a:srgbClr val="3495AF"/>
                </a:solidFill>
                <a:latin typeface="Menlo Regular"/>
                <a:ea typeface="Menlo Regular"/>
                <a:cs typeface="Menlo Regular"/>
                <a:sym typeface="Menlo Regular"/>
              </a:defRPr>
            </a:pPr>
            <a:r>
              <a:rPr sz="2277">
                <a:solidFill>
                  <a:srgbClr val="000000"/>
                </a:solidFill>
              </a:rPr>
              <a:t>  </a:t>
            </a:r>
            <a:r>
              <a:rPr>
                <a:solidFill>
                  <a:srgbClr val="0433FF"/>
                </a:solidFill>
              </a:rPr>
              <a:t>using</a:t>
            </a:r>
            <a:r>
              <a:rPr sz="2277">
                <a:solidFill>
                  <a:srgbClr val="000000"/>
                </a:solidFill>
              </a:rPr>
              <a:t> handle_type = </a:t>
            </a:r>
            <a:r>
              <a:t>std</a:t>
            </a:r>
            <a:r>
              <a:rPr sz="2277">
                <a:solidFill>
                  <a:srgbClr val="000000"/>
                </a:solidFill>
              </a:rPr>
              <a:t>::</a:t>
            </a:r>
            <a:r>
              <a:t>experimental</a:t>
            </a:r>
            <a:r>
              <a:rPr sz="2277">
                <a:solidFill>
                  <a:srgbClr val="000000"/>
                </a:solidFill>
              </a:rPr>
              <a:t>::</a:t>
            </a:r>
            <a:r>
              <a:t>coroutine_handle</a:t>
            </a:r>
            <a:r>
              <a:rPr sz="2277">
                <a:solidFill>
                  <a:srgbClr val="000000"/>
                </a:solidFill>
              </a:rPr>
              <a:t>&lt;</a:t>
            </a:r>
            <a:r>
              <a:t>promise_type</a:t>
            </a:r>
            <a:r>
              <a:rPr sz="2277">
                <a:solidFill>
                  <a:srgbClr val="000000"/>
                </a:solidFill>
              </a:rPr>
              <a:t>&gt;;</a:t>
            </a:r>
            <a:endParaRPr sz="2277">
              <a:solidFill>
                <a:srgbClr val="000000"/>
              </a:solidFill>
            </a:endParaRPr>
          </a:p>
          <a:p>
            <a:pPr marL="0" indent="0" defTabSz="403593">
              <a:spcBef>
                <a:spcPts val="0"/>
              </a:spcBef>
              <a:buSzTx/>
              <a:buNone/>
              <a:tabLst>
                <a:tab pos="393700" algn="l"/>
              </a:tabLst>
              <a:defRPr sz="2277">
                <a:latin typeface="Menlo Regular"/>
                <a:ea typeface="Menlo Regular"/>
                <a:cs typeface="Menlo Regular"/>
                <a:sym typeface="Menlo Regular"/>
              </a:defRPr>
            </a:pPr>
          </a:p>
          <a:p>
            <a:pPr marL="0" indent="0" defTabSz="403593">
              <a:spcBef>
                <a:spcPts val="0"/>
              </a:spcBef>
              <a:buSzTx/>
              <a:buNone/>
              <a:tabLst>
                <a:tab pos="393700" algn="l"/>
              </a:tabLst>
              <a:defRPr sz="2079">
                <a:solidFill>
                  <a:srgbClr val="02638C"/>
                </a:solidFill>
                <a:latin typeface="Menlo Regular"/>
                <a:ea typeface="Menlo Regular"/>
                <a:cs typeface="Menlo Regular"/>
                <a:sym typeface="Menlo Regular"/>
              </a:defRPr>
            </a:pPr>
            <a:r>
              <a:rPr sz="2277">
                <a:solidFill>
                  <a:srgbClr val="000000"/>
                </a:solidFill>
              </a:rPr>
              <a:t>  </a:t>
            </a:r>
            <a:r>
              <a:rPr>
                <a:solidFill>
                  <a:srgbClr val="0433FF"/>
                </a:solidFill>
              </a:rPr>
              <a:t>struct</a:t>
            </a:r>
            <a:r>
              <a:rPr sz="2277">
                <a:solidFill>
                  <a:srgbClr val="000000"/>
                </a:solidFill>
              </a:rPr>
              <a:t> </a:t>
            </a:r>
            <a:r>
              <a:t>promise_type</a:t>
            </a:r>
            <a:r>
              <a:rPr sz="2277">
                <a:solidFill>
                  <a:srgbClr val="000000"/>
                </a:solidFill>
              </a:rPr>
              <a:t> {</a:t>
            </a:r>
            <a:endParaRPr sz="2277">
              <a:solidFill>
                <a:srgbClr val="000000"/>
              </a:solidFill>
            </a:endParaRPr>
          </a:p>
          <a:p>
            <a:pPr marL="0" indent="0" defTabSz="403593">
              <a:spcBef>
                <a:spcPts val="0"/>
              </a:spcBef>
              <a:buSzTx/>
              <a:buNone/>
              <a:tabLst>
                <a:tab pos="393700" algn="l"/>
              </a:tabLst>
              <a:defRPr sz="2277">
                <a:latin typeface="Menlo Regular"/>
                <a:ea typeface="Menlo Regular"/>
                <a:cs typeface="Menlo Regular"/>
                <a:sym typeface="Menlo Regular"/>
              </a:defRPr>
            </a:pPr>
            <a:r>
              <a:t>    T value_;</a:t>
            </a:r>
          </a:p>
          <a:p>
            <a:pPr marL="0" indent="0" defTabSz="403593">
              <a:spcBef>
                <a:spcPts val="0"/>
              </a:spcBef>
              <a:buSzTx/>
              <a:buNone/>
              <a:tabLst>
                <a:tab pos="393700" algn="l"/>
              </a:tabLst>
              <a:defRPr sz="2079">
                <a:solidFill>
                  <a:srgbClr val="3495AF"/>
                </a:solidFill>
                <a:latin typeface="Menlo Regular"/>
                <a:ea typeface="Menlo Regular"/>
                <a:cs typeface="Menlo Regular"/>
                <a:sym typeface="Menlo Regular"/>
              </a:defRPr>
            </a:pPr>
            <a:r>
              <a:rPr sz="2277">
                <a:solidFill>
                  <a:srgbClr val="000000"/>
                </a:solidFill>
              </a:rPr>
              <a:t>    </a:t>
            </a:r>
            <a:r>
              <a:t>std</a:t>
            </a:r>
            <a:r>
              <a:rPr sz="2277">
                <a:solidFill>
                  <a:srgbClr val="000000"/>
                </a:solidFill>
              </a:rPr>
              <a:t>::</a:t>
            </a:r>
            <a:r>
              <a:t>exception_ptr</a:t>
            </a:r>
            <a:r>
              <a:rPr sz="2277">
                <a:solidFill>
                  <a:srgbClr val="000000"/>
                </a:solidFill>
              </a:rPr>
              <a:t> exception_;</a:t>
            </a:r>
            <a:endParaRPr sz="2277">
              <a:solidFill>
                <a:srgbClr val="000000"/>
              </a:solidFill>
            </a:endParaRPr>
          </a:p>
          <a:p>
            <a:pPr marL="0" indent="0" defTabSz="403593">
              <a:spcBef>
                <a:spcPts val="0"/>
              </a:spcBef>
              <a:buSzTx/>
              <a:buNone/>
              <a:tabLst>
                <a:tab pos="393700" algn="l"/>
              </a:tabLst>
              <a:defRPr sz="2277">
                <a:latin typeface="Menlo Regular"/>
                <a:ea typeface="Menlo Regular"/>
                <a:cs typeface="Menlo Regular"/>
                <a:sym typeface="Menlo Regular"/>
              </a:defRPr>
            </a:pPr>
          </a:p>
          <a:p>
            <a:pPr marL="0" indent="0" defTabSz="403593">
              <a:spcBef>
                <a:spcPts val="0"/>
              </a:spcBef>
              <a:buSzTx/>
              <a:buNone/>
              <a:tabLst>
                <a:tab pos="393700" algn="l"/>
              </a:tabLst>
              <a:defRPr sz="2079">
                <a:solidFill>
                  <a:srgbClr val="057CB0"/>
                </a:solidFill>
                <a:latin typeface="Menlo Regular"/>
                <a:ea typeface="Menlo Regular"/>
                <a:cs typeface="Menlo Regular"/>
                <a:sym typeface="Menlo Regular"/>
              </a:defRPr>
            </a:pPr>
            <a:r>
              <a:rPr sz="2277">
                <a:solidFill>
                  <a:srgbClr val="000000"/>
                </a:solidFill>
              </a:rPr>
              <a:t>    </a:t>
            </a:r>
            <a:r>
              <a:rPr>
                <a:solidFill>
                  <a:srgbClr val="3495AF"/>
                </a:solidFill>
              </a:rPr>
              <a:t>Generator</a:t>
            </a:r>
            <a:r>
              <a:rPr sz="2277">
                <a:solidFill>
                  <a:srgbClr val="000000"/>
                </a:solidFill>
              </a:rPr>
              <a:t> </a:t>
            </a:r>
            <a:r>
              <a:t>get_return_object</a:t>
            </a:r>
            <a:r>
              <a:rPr sz="2277">
                <a:solidFill>
                  <a:srgbClr val="000000"/>
                </a:solidFill>
              </a:rPr>
              <a:t>() {</a:t>
            </a:r>
            <a:endParaRPr sz="2277">
              <a:solidFill>
                <a:srgbClr val="000000"/>
              </a:solidFill>
            </a:endParaRPr>
          </a:p>
          <a:p>
            <a:pPr marL="0" indent="0" defTabSz="403593">
              <a:spcBef>
                <a:spcPts val="0"/>
              </a:spcBef>
              <a:buSzTx/>
              <a:buNone/>
              <a:tabLst>
                <a:tab pos="393700" algn="l"/>
              </a:tabLst>
              <a:defRPr sz="2277">
                <a:latin typeface="Menlo Regular"/>
                <a:ea typeface="Menlo Regular"/>
                <a:cs typeface="Menlo Regular"/>
                <a:sym typeface="Menlo Regular"/>
              </a:defRPr>
            </a:pPr>
            <a:r>
              <a:t>      </a:t>
            </a:r>
            <a:r>
              <a:rPr sz="2079">
                <a:solidFill>
                  <a:srgbClr val="0433FF"/>
                </a:solidFill>
              </a:rPr>
              <a:t>return</a:t>
            </a:r>
            <a:r>
              <a:t> </a:t>
            </a:r>
            <a:r>
              <a:rPr sz="2079">
                <a:solidFill>
                  <a:srgbClr val="3495AF"/>
                </a:solidFill>
              </a:rPr>
              <a:t>Generator</a:t>
            </a:r>
            <a:r>
              <a:t>(</a:t>
            </a:r>
            <a:r>
              <a:rPr sz="2079">
                <a:solidFill>
                  <a:srgbClr val="3495AF"/>
                </a:solidFill>
              </a:rPr>
              <a:t>handle_type</a:t>
            </a:r>
            <a:r>
              <a:t>::from_promise(*</a:t>
            </a:r>
            <a:r>
              <a:rPr sz="2079">
                <a:solidFill>
                  <a:srgbClr val="0433FF"/>
                </a:solidFill>
              </a:rPr>
              <a:t>this</a:t>
            </a:r>
            <a:r>
              <a:t>));</a:t>
            </a:r>
          </a:p>
          <a:p>
            <a:pPr marL="0" indent="0" defTabSz="403593">
              <a:spcBef>
                <a:spcPts val="0"/>
              </a:spcBef>
              <a:buSzTx/>
              <a:buNone/>
              <a:tabLst>
                <a:tab pos="393700" algn="l"/>
              </a:tabLst>
              <a:defRPr sz="2277">
                <a:latin typeface="Menlo Regular"/>
                <a:ea typeface="Menlo Regular"/>
                <a:cs typeface="Menlo Regular"/>
                <a:sym typeface="Menlo Regular"/>
              </a:defRPr>
            </a:pPr>
            <a:r>
              <a:t>    }</a:t>
            </a:r>
          </a:p>
          <a:p>
            <a:pPr marL="0" indent="0" defTabSz="403593">
              <a:spcBef>
                <a:spcPts val="0"/>
              </a:spcBef>
              <a:buSzTx/>
              <a:buNone/>
              <a:tabLst>
                <a:tab pos="393700" algn="l"/>
              </a:tabLst>
              <a:defRPr sz="2079">
                <a:solidFill>
                  <a:srgbClr val="057CB0"/>
                </a:solidFill>
                <a:latin typeface="Menlo Regular"/>
                <a:ea typeface="Menlo Regular"/>
                <a:cs typeface="Menlo Regular"/>
                <a:sym typeface="Menlo Regular"/>
              </a:defRPr>
            </a:pPr>
            <a:r>
              <a:rPr sz="2277">
                <a:solidFill>
                  <a:srgbClr val="000000"/>
                </a:solidFill>
              </a:rPr>
              <a:t>    </a:t>
            </a:r>
            <a:r>
              <a:rPr>
                <a:solidFill>
                  <a:srgbClr val="3495AF"/>
                </a:solidFill>
              </a:rPr>
              <a:t>std</a:t>
            </a:r>
            <a:r>
              <a:rPr sz="2277">
                <a:solidFill>
                  <a:srgbClr val="000000"/>
                </a:solidFill>
              </a:rPr>
              <a:t>::</a:t>
            </a:r>
            <a:r>
              <a:rPr>
                <a:solidFill>
                  <a:srgbClr val="3495AF"/>
                </a:solidFill>
              </a:rPr>
              <a:t>experimental</a:t>
            </a:r>
            <a:r>
              <a:rPr sz="2277">
                <a:solidFill>
                  <a:srgbClr val="000000"/>
                </a:solidFill>
              </a:rPr>
              <a:t>::</a:t>
            </a:r>
            <a:r>
              <a:rPr>
                <a:solidFill>
                  <a:srgbClr val="3495AF"/>
                </a:solidFill>
              </a:rPr>
              <a:t>suspend_always</a:t>
            </a:r>
            <a:r>
              <a:rPr sz="2277">
                <a:solidFill>
                  <a:srgbClr val="000000"/>
                </a:solidFill>
              </a:rPr>
              <a:t> </a:t>
            </a:r>
            <a:r>
              <a:t>initial_suspend</a:t>
            </a:r>
            <a:r>
              <a:rPr sz="2277">
                <a:solidFill>
                  <a:srgbClr val="000000"/>
                </a:solidFill>
              </a:rPr>
              <a:t>() { </a:t>
            </a:r>
            <a:r>
              <a:rPr>
                <a:solidFill>
                  <a:srgbClr val="0433FF"/>
                </a:solidFill>
              </a:rPr>
              <a:t>return</a:t>
            </a:r>
            <a:r>
              <a:rPr sz="2277">
                <a:solidFill>
                  <a:srgbClr val="000000"/>
                </a:solidFill>
              </a:rPr>
              <a:t> {}; }</a:t>
            </a:r>
            <a:endParaRPr sz="2277">
              <a:solidFill>
                <a:srgbClr val="000000"/>
              </a:solidFill>
            </a:endParaRPr>
          </a:p>
          <a:p>
            <a:pPr marL="0" indent="0" defTabSz="403593">
              <a:spcBef>
                <a:spcPts val="0"/>
              </a:spcBef>
              <a:buSzTx/>
              <a:buNone/>
              <a:tabLst>
                <a:tab pos="393700" algn="l"/>
              </a:tabLst>
              <a:defRPr sz="2079">
                <a:solidFill>
                  <a:srgbClr val="3495AF"/>
                </a:solidFill>
                <a:latin typeface="Menlo Regular"/>
                <a:ea typeface="Menlo Regular"/>
                <a:cs typeface="Menlo Regular"/>
                <a:sym typeface="Menlo Regular"/>
              </a:defRPr>
            </a:pPr>
            <a:r>
              <a:rPr sz="2277">
                <a:solidFill>
                  <a:srgbClr val="000000"/>
                </a:solidFill>
              </a:rPr>
              <a:t>    </a:t>
            </a:r>
            <a:r>
              <a:t>std</a:t>
            </a:r>
            <a:r>
              <a:rPr sz="2277">
                <a:solidFill>
                  <a:srgbClr val="000000"/>
                </a:solidFill>
              </a:rPr>
              <a:t>::</a:t>
            </a:r>
            <a:r>
              <a:t>experimental</a:t>
            </a:r>
            <a:r>
              <a:rPr sz="2277">
                <a:solidFill>
                  <a:srgbClr val="000000"/>
                </a:solidFill>
              </a:rPr>
              <a:t>::</a:t>
            </a:r>
            <a:r>
              <a:t>suspend_always</a:t>
            </a:r>
            <a:r>
              <a:rPr sz="2277">
                <a:solidFill>
                  <a:srgbClr val="000000"/>
                </a:solidFill>
              </a:rPr>
              <a:t> </a:t>
            </a:r>
            <a:r>
              <a:rPr>
                <a:solidFill>
                  <a:srgbClr val="057CB0"/>
                </a:solidFill>
              </a:rPr>
              <a:t>final_suspend</a:t>
            </a:r>
            <a:r>
              <a:rPr sz="2277">
                <a:solidFill>
                  <a:srgbClr val="000000"/>
                </a:solidFill>
              </a:rPr>
              <a:t>() </a:t>
            </a:r>
            <a:r>
              <a:rPr>
                <a:solidFill>
                  <a:srgbClr val="0433FF"/>
                </a:solidFill>
              </a:rPr>
              <a:t>noexcept</a:t>
            </a:r>
            <a:r>
              <a:rPr sz="2277">
                <a:solidFill>
                  <a:srgbClr val="000000"/>
                </a:solidFill>
              </a:rPr>
              <a:t> { </a:t>
            </a:r>
            <a:r>
              <a:rPr>
                <a:solidFill>
                  <a:srgbClr val="0433FF"/>
                </a:solidFill>
              </a:rPr>
              <a:t>return</a:t>
            </a:r>
            <a:r>
              <a:rPr sz="2277">
                <a:solidFill>
                  <a:srgbClr val="000000"/>
                </a:solidFill>
              </a:rPr>
              <a:t> {}; }</a:t>
            </a:r>
            <a:endParaRPr sz="2277">
              <a:solidFill>
                <a:srgbClr val="000000"/>
              </a:solidFill>
            </a:endParaRPr>
          </a:p>
          <a:p>
            <a:pPr marL="0" indent="0" defTabSz="403593">
              <a:spcBef>
                <a:spcPts val="0"/>
              </a:spcBef>
              <a:buSzTx/>
              <a:buNone/>
              <a:tabLst>
                <a:tab pos="393700" algn="l"/>
              </a:tabLst>
              <a:defRPr sz="2079">
                <a:solidFill>
                  <a:srgbClr val="008F00"/>
                </a:solidFill>
                <a:latin typeface="Menlo Regular"/>
                <a:ea typeface="Menlo Regular"/>
                <a:cs typeface="Menlo Regular"/>
                <a:sym typeface="Menlo Regular"/>
              </a:defRPr>
            </a:pPr>
            <a:r>
              <a:rPr sz="2277">
                <a:solidFill>
                  <a:srgbClr val="000000"/>
                </a:solidFill>
              </a:rPr>
              <a:t>      </a:t>
            </a:r>
            <a:r>
              <a:t>// Exception_ReThrow_1</a:t>
            </a:r>
            <a:endParaRPr sz="2277">
              <a:solidFill>
                <a:srgbClr val="000000"/>
              </a:solidFill>
            </a:endParaRPr>
          </a:p>
          <a:p>
            <a:pPr marL="0" indent="0" defTabSz="403593">
              <a:spcBef>
                <a:spcPts val="0"/>
              </a:spcBef>
              <a:buSzTx/>
              <a:buNone/>
              <a:tabLst>
                <a:tab pos="393700" algn="l"/>
              </a:tabLst>
              <a:defRPr sz="2277">
                <a:latin typeface="Menlo Regular"/>
                <a:ea typeface="Menlo Regular"/>
                <a:cs typeface="Menlo Regular"/>
                <a:sym typeface="Menlo Regular"/>
              </a:defRPr>
            </a:pPr>
            <a:r>
              <a:t>      </a:t>
            </a:r>
            <a:r>
              <a:rPr sz="2079">
                <a:solidFill>
                  <a:srgbClr val="008F00"/>
                </a:solidFill>
              </a:rPr>
              <a:t>//</a:t>
            </a:r>
          </a:p>
          <a:p>
            <a:pPr marL="0" indent="0" defTabSz="403593">
              <a:spcBef>
                <a:spcPts val="0"/>
              </a:spcBef>
              <a:buSzTx/>
              <a:buNone/>
              <a:tabLst>
                <a:tab pos="393700" algn="l"/>
              </a:tabLst>
              <a:defRPr sz="2079">
                <a:solidFill>
                  <a:srgbClr val="057CB0"/>
                </a:solidFill>
                <a:latin typeface="Menlo Regular"/>
                <a:ea typeface="Menlo Regular"/>
                <a:cs typeface="Menlo Regular"/>
                <a:sym typeface="Menlo Regular"/>
              </a:defRPr>
            </a:pPr>
            <a:r>
              <a:rPr sz="2277">
                <a:solidFill>
                  <a:srgbClr val="000000"/>
                </a:solidFill>
              </a:rPr>
              <a:t>      </a:t>
            </a:r>
            <a:r>
              <a:rPr>
                <a:solidFill>
                  <a:srgbClr val="0433FF"/>
                </a:solidFill>
              </a:rPr>
              <a:t>void</a:t>
            </a:r>
            <a:r>
              <a:rPr sz="2277">
                <a:solidFill>
                  <a:srgbClr val="000000"/>
                </a:solidFill>
              </a:rPr>
              <a:t> </a:t>
            </a:r>
            <a:r>
              <a:t>unhandled_exception</a:t>
            </a:r>
            <a:r>
              <a:rPr sz="2277">
                <a:solidFill>
                  <a:srgbClr val="000000"/>
                </a:solidFill>
              </a:rPr>
              <a:t>() { </a:t>
            </a:r>
            <a:r>
              <a:rPr>
                <a:solidFill>
                  <a:srgbClr val="3495AF"/>
                </a:solidFill>
              </a:rPr>
              <a:t>exception_</a:t>
            </a:r>
            <a:r>
              <a:rPr sz="2277">
                <a:solidFill>
                  <a:srgbClr val="000000"/>
                </a:solidFill>
              </a:rPr>
              <a:t> = </a:t>
            </a:r>
            <a:r>
              <a:rPr>
                <a:solidFill>
                  <a:srgbClr val="3495AF"/>
                </a:solidFill>
              </a:rPr>
              <a:t>std</a:t>
            </a:r>
            <a:r>
              <a:rPr sz="2277">
                <a:solidFill>
                  <a:srgbClr val="000000"/>
                </a:solidFill>
              </a:rPr>
              <a:t>::</a:t>
            </a:r>
            <a:r>
              <a:rPr>
                <a:solidFill>
                  <a:srgbClr val="3495AF"/>
                </a:solidFill>
              </a:rPr>
              <a:t>current_exception</a:t>
            </a:r>
            <a:r>
              <a:rPr sz="2277">
                <a:solidFill>
                  <a:srgbClr val="000000"/>
                </a:solidFill>
              </a:rPr>
              <a:t>(); }</a:t>
            </a:r>
            <a:endParaRPr sz="2277">
              <a:solidFill>
                <a:srgbClr val="000000"/>
              </a:solidFill>
            </a:endParaRPr>
          </a:p>
          <a:p>
            <a:pPr marL="0" indent="0" defTabSz="403593">
              <a:spcBef>
                <a:spcPts val="0"/>
              </a:spcBef>
              <a:buSzTx/>
              <a:buNone/>
              <a:tabLst>
                <a:tab pos="393700" algn="l"/>
              </a:tabLst>
              <a:defRPr sz="2079">
                <a:solidFill>
                  <a:srgbClr val="0433FF"/>
                </a:solidFill>
                <a:latin typeface="Menlo Regular"/>
                <a:ea typeface="Menlo Regular"/>
                <a:cs typeface="Menlo Regular"/>
                <a:sym typeface="Menlo Regular"/>
              </a:defRPr>
            </a:pPr>
            <a:r>
              <a:rPr sz="2277">
                <a:solidFill>
                  <a:srgbClr val="000000"/>
                </a:solidFill>
              </a:rPr>
              <a:t>      </a:t>
            </a:r>
            <a:r>
              <a:rPr>
                <a:solidFill>
                  <a:srgbClr val="008F00"/>
                </a:solidFill>
              </a:rPr>
              <a:t>// </a:t>
            </a:r>
            <a:r>
              <a:t>https://stackoverflow.com/questions/68886164/why-can-the-type-constraint-stdconvertible-to-be-used-with-only-one-template</a:t>
            </a:r>
            <a:endParaRPr sz="2277">
              <a:solidFill>
                <a:srgbClr val="000000"/>
              </a:solidFill>
            </a:endParaRPr>
          </a:p>
          <a:p>
            <a:pPr marL="0" indent="0" defTabSz="403593">
              <a:spcBef>
                <a:spcPts val="0"/>
              </a:spcBef>
              <a:buSzTx/>
              <a:buNone/>
              <a:tabLst>
                <a:tab pos="393700" algn="l"/>
              </a:tabLst>
              <a:defRPr sz="2079">
                <a:solidFill>
                  <a:srgbClr val="008F00"/>
                </a:solidFill>
                <a:latin typeface="Menlo Regular"/>
                <a:ea typeface="Menlo Regular"/>
                <a:cs typeface="Menlo Regular"/>
                <a:sym typeface="Menlo Regular"/>
              </a:defRPr>
            </a:pPr>
            <a:r>
              <a:rPr sz="2277">
                <a:solidFill>
                  <a:srgbClr val="000000"/>
                </a:solidFill>
              </a:rPr>
              <a:t>    </a:t>
            </a:r>
            <a:r>
              <a:rPr>
                <a:solidFill>
                  <a:srgbClr val="0433FF"/>
                </a:solidFill>
              </a:rPr>
              <a:t>template</a:t>
            </a:r>
            <a:r>
              <a:rPr sz="2277">
                <a:solidFill>
                  <a:srgbClr val="000000"/>
                </a:solidFill>
              </a:rPr>
              <a:t>&lt;std::</a:t>
            </a:r>
            <a:r>
              <a:rPr>
                <a:solidFill>
                  <a:srgbClr val="3495AF"/>
                </a:solidFill>
              </a:rPr>
              <a:t>convertible_to</a:t>
            </a:r>
            <a:r>
              <a:rPr sz="2277">
                <a:solidFill>
                  <a:srgbClr val="000000"/>
                </a:solidFill>
              </a:rPr>
              <a:t>&lt;T&gt; From&gt; </a:t>
            </a:r>
            <a:r>
              <a:t>// C++20 concept</a:t>
            </a:r>
            <a:endParaRPr sz="2277">
              <a:solidFill>
                <a:srgbClr val="000000"/>
              </a:solidFill>
            </a:endParaRPr>
          </a:p>
          <a:p>
            <a:pPr marL="0" indent="0" defTabSz="403593">
              <a:spcBef>
                <a:spcPts val="0"/>
              </a:spcBef>
              <a:buSzTx/>
              <a:buNone/>
              <a:tabLst>
                <a:tab pos="393700" algn="l"/>
              </a:tabLst>
              <a:defRPr sz="2277">
                <a:latin typeface="Menlo Regular"/>
                <a:ea typeface="Menlo Regular"/>
                <a:cs typeface="Menlo Regular"/>
                <a:sym typeface="Menlo Regular"/>
              </a:defRPr>
            </a:pPr>
            <a:r>
              <a:t>    </a:t>
            </a:r>
            <a:r>
              <a:rPr sz="2079">
                <a:solidFill>
                  <a:srgbClr val="3495AF"/>
                </a:solidFill>
              </a:rPr>
              <a:t>std</a:t>
            </a:r>
            <a:r>
              <a:t>::</a:t>
            </a:r>
            <a:r>
              <a:rPr sz="2079">
                <a:solidFill>
                  <a:srgbClr val="3495AF"/>
                </a:solidFill>
              </a:rPr>
              <a:t>experimental</a:t>
            </a:r>
            <a:r>
              <a:t>::</a:t>
            </a:r>
            <a:r>
              <a:rPr sz="2079">
                <a:solidFill>
                  <a:srgbClr val="3495AF"/>
                </a:solidFill>
              </a:rPr>
              <a:t>suspend_always</a:t>
            </a:r>
            <a:r>
              <a:t> </a:t>
            </a:r>
            <a:r>
              <a:rPr sz="2079">
                <a:solidFill>
                  <a:srgbClr val="057CB0"/>
                </a:solidFill>
              </a:rPr>
              <a:t>yield_value</a:t>
            </a:r>
            <a:r>
              <a:t>(From &amp;&amp;from) {</a:t>
            </a:r>
          </a:p>
          <a:p>
            <a:pPr marL="0" indent="0" defTabSz="403593">
              <a:spcBef>
                <a:spcPts val="0"/>
              </a:spcBef>
              <a:buSzTx/>
              <a:buNone/>
              <a:tabLst>
                <a:tab pos="393700" algn="l"/>
              </a:tabLst>
              <a:defRPr sz="2277">
                <a:latin typeface="Menlo Regular"/>
                <a:ea typeface="Menlo Regular"/>
                <a:cs typeface="Menlo Regular"/>
                <a:sym typeface="Menlo Regular"/>
              </a:defRPr>
            </a:pPr>
            <a:r>
              <a:t>      </a:t>
            </a:r>
            <a:r>
              <a:rPr sz="2079">
                <a:solidFill>
                  <a:srgbClr val="3495AF"/>
                </a:solidFill>
              </a:rPr>
              <a:t>value_</a:t>
            </a:r>
            <a:r>
              <a:t> = </a:t>
            </a:r>
            <a:r>
              <a:rPr sz="2079">
                <a:solidFill>
                  <a:srgbClr val="3495AF"/>
                </a:solidFill>
              </a:rPr>
              <a:t>std</a:t>
            </a:r>
            <a:r>
              <a:t>::forward&lt;From&gt;(from);</a:t>
            </a:r>
          </a:p>
          <a:p>
            <a:pPr marL="0" indent="0" defTabSz="403593">
              <a:spcBef>
                <a:spcPts val="0"/>
              </a:spcBef>
              <a:buSzTx/>
              <a:buNone/>
              <a:tabLst>
                <a:tab pos="393700" algn="l"/>
              </a:tabLst>
              <a:defRPr sz="2277">
                <a:latin typeface="Menlo Regular"/>
                <a:ea typeface="Menlo Regular"/>
                <a:cs typeface="Menlo Regular"/>
                <a:sym typeface="Menlo Regular"/>
              </a:defRPr>
            </a:pPr>
            <a:r>
              <a:t>      </a:t>
            </a:r>
            <a:r>
              <a:rPr sz="2079">
                <a:solidFill>
                  <a:srgbClr val="0433FF"/>
                </a:solidFill>
              </a:rPr>
              <a:t>return</a:t>
            </a:r>
            <a:r>
              <a:t> {};</a:t>
            </a:r>
          </a:p>
          <a:p>
            <a:pPr marL="0" indent="0" defTabSz="403593">
              <a:spcBef>
                <a:spcPts val="0"/>
              </a:spcBef>
              <a:buSzTx/>
              <a:buNone/>
              <a:tabLst>
                <a:tab pos="393700" algn="l"/>
              </a:tabLst>
              <a:defRPr sz="2277">
                <a:latin typeface="Menlo Regular"/>
                <a:ea typeface="Menlo Regular"/>
                <a:cs typeface="Menlo Regular"/>
                <a:sym typeface="Menlo Regular"/>
              </a:defRPr>
            </a:pPr>
            <a:r>
              <a:t>    }</a:t>
            </a:r>
          </a:p>
          <a:p>
            <a:pPr marL="0" indent="0" defTabSz="403593">
              <a:spcBef>
                <a:spcPts val="0"/>
              </a:spcBef>
              <a:buSzTx/>
              <a:buNone/>
              <a:tabLst>
                <a:tab pos="393700" algn="l"/>
              </a:tabLst>
              <a:defRPr sz="2079">
                <a:solidFill>
                  <a:srgbClr val="057CB0"/>
                </a:solidFill>
                <a:latin typeface="Menlo Regular"/>
                <a:ea typeface="Menlo Regular"/>
                <a:cs typeface="Menlo Regular"/>
                <a:sym typeface="Menlo Regular"/>
              </a:defRPr>
            </a:pPr>
            <a:r>
              <a:rPr sz="2277">
                <a:solidFill>
                  <a:srgbClr val="000000"/>
                </a:solidFill>
              </a:rPr>
              <a:t>    </a:t>
            </a:r>
            <a:r>
              <a:rPr>
                <a:solidFill>
                  <a:srgbClr val="0433FF"/>
                </a:solidFill>
              </a:rPr>
              <a:t>void</a:t>
            </a:r>
            <a:r>
              <a:rPr sz="2277">
                <a:solidFill>
                  <a:srgbClr val="000000"/>
                </a:solidFill>
              </a:rPr>
              <a:t> </a:t>
            </a:r>
            <a:r>
              <a:t>return_void</a:t>
            </a:r>
            <a:r>
              <a:rPr sz="2277">
                <a:solidFill>
                  <a:srgbClr val="000000"/>
                </a:solidFill>
              </a:rPr>
              <a:t>() {}</a:t>
            </a:r>
            <a:endParaRPr sz="2277">
              <a:solidFill>
                <a:srgbClr val="000000"/>
              </a:solidFill>
            </a:endParaRPr>
          </a:p>
          <a:p>
            <a:pPr marL="0" indent="0" defTabSz="403593">
              <a:spcBef>
                <a:spcPts val="0"/>
              </a:spcBef>
              <a:buSzTx/>
              <a:buNone/>
              <a:tabLst>
                <a:tab pos="393700" algn="l"/>
              </a:tabLst>
              <a:defRPr sz="2277">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3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9" name="Coroutine"/>
          <p:cNvSpPr txBox="1"/>
          <p:nvPr>
            <p:ph type="title"/>
          </p:nvPr>
        </p:nvSpPr>
        <p:spPr>
          <a:prstGeom prst="rect">
            <a:avLst/>
          </a:prstGeom>
        </p:spPr>
        <p:txBody>
          <a:bodyPr/>
          <a:lstStyle/>
          <a:p>
            <a:pPr/>
            <a:r>
              <a:t>Coroutine</a:t>
            </a:r>
          </a:p>
        </p:txBody>
      </p:sp>
      <p:sp>
        <p:nvSpPr>
          <p:cNvPr id="145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451" name="handle_type h_;…"/>
          <p:cNvSpPr txBox="1"/>
          <p:nvPr/>
        </p:nvSpPr>
        <p:spPr>
          <a:xfrm>
            <a:off x="4381736" y="2959100"/>
            <a:ext cx="10673489" cy="967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sz="2300">
                <a:solidFill>
                  <a:srgbClr val="3495AF"/>
                </a:solidFill>
                <a:latin typeface="Menlo Regular"/>
                <a:ea typeface="Menlo Regular"/>
                <a:cs typeface="Menlo Regular"/>
                <a:sym typeface="Menlo Regular"/>
              </a:defRPr>
            </a:pPr>
            <a:r>
              <a:t>handle_type</a:t>
            </a:r>
            <a:r>
              <a:rPr sz="2500">
                <a:solidFill>
                  <a:srgbClr val="000000"/>
                </a:solidFill>
              </a:rPr>
              <a:t> h_;</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p>
          <a:p>
            <a:pPr algn="l" defTabSz="407669">
              <a:tabLst>
                <a:tab pos="406400" algn="l"/>
              </a:tabLst>
              <a:defRPr b="0" sz="2300">
                <a:solidFill>
                  <a:srgbClr val="3495AF"/>
                </a:solidFill>
                <a:latin typeface="Menlo Regular"/>
                <a:ea typeface="Menlo Regular"/>
                <a:cs typeface="Menlo Regular"/>
                <a:sym typeface="Menlo Regular"/>
              </a:defRPr>
            </a:pPr>
            <a:r>
              <a:rPr sz="2500">
                <a:solidFill>
                  <a:srgbClr val="000000"/>
                </a:solidFill>
              </a:rPr>
              <a:t>  </a:t>
            </a:r>
            <a:r>
              <a:rPr>
                <a:solidFill>
                  <a:srgbClr val="057CB0"/>
                </a:solidFill>
              </a:rPr>
              <a:t>Generator</a:t>
            </a:r>
            <a:r>
              <a:rPr sz="2500">
                <a:solidFill>
                  <a:srgbClr val="000000"/>
                </a:solidFill>
              </a:rPr>
              <a:t>(</a:t>
            </a:r>
            <a:r>
              <a:t>handle_type</a:t>
            </a:r>
            <a:r>
              <a:rPr sz="2500">
                <a:solidFill>
                  <a:srgbClr val="000000"/>
                </a:solidFill>
              </a:rPr>
              <a:t> h) : </a:t>
            </a:r>
            <a:r>
              <a:t>h_</a:t>
            </a:r>
            <a:r>
              <a:rPr sz="2500">
                <a:solidFill>
                  <a:srgbClr val="000000"/>
                </a:solidFill>
              </a:rPr>
              <a:t>(h) {}</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r>
              <a:rPr sz="2300">
                <a:solidFill>
                  <a:srgbClr val="057CB0"/>
                </a:solidFill>
              </a:rPr>
              <a:t>Generator</a:t>
            </a:r>
            <a:r>
              <a:t>() { </a:t>
            </a:r>
            <a:r>
              <a:rPr sz="2300">
                <a:solidFill>
                  <a:srgbClr val="3495AF"/>
                </a:solidFill>
              </a:rPr>
              <a:t>h_</a:t>
            </a:r>
            <a:r>
              <a:t>.destroy(); }</a:t>
            </a:r>
          </a:p>
          <a:p>
            <a:pPr algn="l" defTabSz="407669">
              <a:tabLst>
                <a:tab pos="406400" algn="l"/>
              </a:tabLst>
              <a:defRPr b="0" sz="2300">
                <a:solidFill>
                  <a:srgbClr val="0433FF"/>
                </a:solidFill>
                <a:latin typeface="Menlo Regular"/>
                <a:ea typeface="Menlo Regular"/>
                <a:cs typeface="Menlo Regular"/>
                <a:sym typeface="Menlo Regular"/>
              </a:defRPr>
            </a:pPr>
            <a:r>
              <a:rPr sz="2500">
                <a:solidFill>
                  <a:srgbClr val="000000"/>
                </a:solidFill>
              </a:rPr>
              <a:t>  </a:t>
            </a:r>
            <a:r>
              <a:t>explicit</a:t>
            </a:r>
            <a:r>
              <a:rPr sz="2500">
                <a:solidFill>
                  <a:srgbClr val="000000"/>
                </a:solidFill>
              </a:rPr>
              <a:t> </a:t>
            </a:r>
            <a:r>
              <a:t>operator</a:t>
            </a:r>
            <a:r>
              <a:rPr sz="2500">
                <a:solidFill>
                  <a:srgbClr val="000000"/>
                </a:solidFill>
              </a:rPr>
              <a:t> </a:t>
            </a:r>
            <a:r>
              <a:t>bool</a:t>
            </a:r>
            <a:r>
              <a:rPr sz="2500">
                <a:solidFill>
                  <a:srgbClr val="000000"/>
                </a:solidFill>
              </a:rPr>
              <a:t>() {</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r>
              <a:rPr sz="2300">
                <a:solidFill>
                  <a:srgbClr val="3495AF"/>
                </a:solidFill>
              </a:rPr>
              <a:t>fill</a:t>
            </a:r>
            <a:r>
              <a:t>();</a:t>
            </a:r>
          </a:p>
          <a:p>
            <a:pPr algn="l" defTabSz="407669">
              <a:tabLst>
                <a:tab pos="406400" algn="l"/>
              </a:tabLst>
              <a:defRPr b="0" sz="2300">
                <a:solidFill>
                  <a:srgbClr val="0433FF"/>
                </a:solidFill>
                <a:latin typeface="Menlo Regular"/>
                <a:ea typeface="Menlo Regular"/>
                <a:cs typeface="Menlo Regular"/>
                <a:sym typeface="Menlo Regular"/>
              </a:defRPr>
            </a:pPr>
            <a:r>
              <a:rPr sz="2500">
                <a:solidFill>
                  <a:srgbClr val="000000"/>
                </a:solidFill>
              </a:rPr>
              <a:t>    </a:t>
            </a:r>
            <a:r>
              <a:t>return</a:t>
            </a:r>
            <a:r>
              <a:rPr sz="2500">
                <a:solidFill>
                  <a:srgbClr val="000000"/>
                </a:solidFill>
              </a:rPr>
              <a:t> !</a:t>
            </a:r>
            <a:r>
              <a:rPr>
                <a:solidFill>
                  <a:srgbClr val="3495AF"/>
                </a:solidFill>
              </a:rPr>
              <a:t>h_</a:t>
            </a:r>
            <a:r>
              <a:rPr sz="2500">
                <a:solidFill>
                  <a:srgbClr val="000000"/>
                </a:solidFill>
              </a:rPr>
              <a:t>.</a:t>
            </a:r>
            <a:r>
              <a:rPr>
                <a:solidFill>
                  <a:srgbClr val="057CB0"/>
                </a:solidFill>
              </a:rPr>
              <a:t>done</a:t>
            </a:r>
            <a:r>
              <a:rPr sz="2500">
                <a:solidFill>
                  <a:srgbClr val="000000"/>
                </a:solidFill>
              </a:rPr>
              <a:t>();</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p>
          <a:p>
            <a:pPr algn="l" defTabSz="407669">
              <a:tabLst>
                <a:tab pos="406400" algn="l"/>
              </a:tabLst>
              <a:defRPr b="0" sz="2300">
                <a:solidFill>
                  <a:srgbClr val="0433FF"/>
                </a:solidFill>
                <a:latin typeface="Menlo Regular"/>
                <a:ea typeface="Menlo Regular"/>
                <a:cs typeface="Menlo Regular"/>
                <a:sym typeface="Menlo Regular"/>
              </a:defRPr>
            </a:pPr>
            <a:r>
              <a:rPr sz="2500">
                <a:solidFill>
                  <a:srgbClr val="000000"/>
                </a:solidFill>
              </a:rPr>
              <a:t>  T </a:t>
            </a:r>
            <a:r>
              <a:t>operator</a:t>
            </a:r>
            <a:r>
              <a:rPr sz="2500">
                <a:solidFill>
                  <a:srgbClr val="000000"/>
                </a:solidFill>
              </a:rPr>
              <a:t>()() {</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r>
              <a:rPr sz="2300">
                <a:solidFill>
                  <a:srgbClr val="3495AF"/>
                </a:solidFill>
              </a:rPr>
              <a:t>fill</a:t>
            </a:r>
            <a:r>
              <a:t>();</a:t>
            </a:r>
          </a:p>
          <a:p>
            <a:pPr algn="l" defTabSz="407669">
              <a:tabLst>
                <a:tab pos="406400" algn="l"/>
              </a:tabLst>
              <a:defRPr b="0" sz="2300">
                <a:solidFill>
                  <a:srgbClr val="3495AF"/>
                </a:solidFill>
                <a:latin typeface="Menlo Regular"/>
                <a:ea typeface="Menlo Regular"/>
                <a:cs typeface="Menlo Regular"/>
                <a:sym typeface="Menlo Regular"/>
              </a:defRPr>
            </a:pPr>
            <a:r>
              <a:rPr sz="2500">
                <a:solidFill>
                  <a:srgbClr val="000000"/>
                </a:solidFill>
              </a:rPr>
              <a:t>    </a:t>
            </a:r>
            <a:r>
              <a:t>full_</a:t>
            </a:r>
            <a:r>
              <a:rPr sz="2500">
                <a:solidFill>
                  <a:srgbClr val="000000"/>
                </a:solidFill>
              </a:rPr>
              <a:t> = </a:t>
            </a:r>
            <a:r>
              <a:rPr>
                <a:solidFill>
                  <a:srgbClr val="0433FF"/>
                </a:solidFill>
              </a:rPr>
              <a:t>false</a:t>
            </a:r>
            <a:r>
              <a:rPr sz="2500">
                <a:solidFill>
                  <a:srgbClr val="000000"/>
                </a:solidFill>
              </a:rPr>
              <a:t>;</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r>
              <a:rPr sz="2300">
                <a:solidFill>
                  <a:srgbClr val="0433FF"/>
                </a:solidFill>
              </a:rPr>
              <a:t>return</a:t>
            </a:r>
            <a:r>
              <a:t> </a:t>
            </a:r>
            <a:r>
              <a:rPr sz="2300">
                <a:solidFill>
                  <a:srgbClr val="3495AF"/>
                </a:solidFill>
              </a:rPr>
              <a:t>std</a:t>
            </a:r>
            <a:r>
              <a:t>::move(</a:t>
            </a:r>
            <a:r>
              <a:rPr sz="2300">
                <a:solidFill>
                  <a:srgbClr val="3495AF"/>
                </a:solidFill>
              </a:rPr>
              <a:t>h_</a:t>
            </a:r>
            <a:r>
              <a:t>.promise().value_);</a:t>
            </a:r>
          </a:p>
          <a:p>
            <a:pPr algn="l" defTabSz="407669">
              <a:tabLst>
                <a:tab pos="406400" algn="l"/>
              </a:tabLst>
              <a:defRPr b="0" sz="2500">
                <a:latin typeface="Menlo Regular"/>
                <a:ea typeface="Menlo Regular"/>
                <a:cs typeface="Menlo Regular"/>
                <a:sym typeface="Menlo Regular"/>
              </a:defRPr>
            </a:pPr>
            <a:r>
              <a:t>  }</a:t>
            </a:r>
          </a:p>
          <a:p>
            <a:pPr algn="l" defTabSz="407669">
              <a:tabLst>
                <a:tab pos="406400" algn="l"/>
              </a:tabLst>
              <a:defRPr b="0" sz="2500">
                <a:latin typeface="Menlo Regular"/>
                <a:ea typeface="Menlo Regular"/>
                <a:cs typeface="Menlo Regular"/>
                <a:sym typeface="Menlo Regular"/>
              </a:defRPr>
            </a:pPr>
          </a:p>
          <a:p>
            <a:pPr algn="l" defTabSz="407669">
              <a:tabLst>
                <a:tab pos="406400" algn="l"/>
              </a:tabLst>
              <a:defRPr b="0" sz="2300">
                <a:solidFill>
                  <a:srgbClr val="0433FF"/>
                </a:solidFill>
                <a:latin typeface="Menlo Regular"/>
                <a:ea typeface="Menlo Regular"/>
                <a:cs typeface="Menlo Regular"/>
                <a:sym typeface="Menlo Regular"/>
              </a:defRPr>
            </a:pPr>
            <a:r>
              <a:t>private</a:t>
            </a:r>
            <a:r>
              <a:rPr sz="2500">
                <a:solidFill>
                  <a:srgbClr val="000000"/>
                </a:solidFill>
              </a:rPr>
              <a:t>:</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r>
              <a:rPr sz="2300">
                <a:solidFill>
                  <a:srgbClr val="0433FF"/>
                </a:solidFill>
              </a:rPr>
              <a:t>bool</a:t>
            </a:r>
            <a:r>
              <a:t> full_ = </a:t>
            </a:r>
            <a:r>
              <a:rPr sz="2300">
                <a:solidFill>
                  <a:srgbClr val="0433FF"/>
                </a:solidFill>
              </a:rPr>
              <a:t>false</a:t>
            </a:r>
            <a:r>
              <a:t>;</a:t>
            </a:r>
          </a:p>
          <a:p>
            <a:pPr algn="l" defTabSz="407669">
              <a:tabLst>
                <a:tab pos="406400" algn="l"/>
              </a:tabLst>
              <a:defRPr b="0" sz="2500">
                <a:latin typeface="Menlo Regular"/>
                <a:ea typeface="Menlo Regular"/>
                <a:cs typeface="Menlo Regular"/>
                <a:sym typeface="Menlo Regular"/>
              </a:defRPr>
            </a:pPr>
          </a:p>
          <a:p>
            <a:pPr algn="l" defTabSz="407669">
              <a:tabLst>
                <a:tab pos="406400" algn="l"/>
              </a:tabLst>
              <a:defRPr b="0" sz="2500">
                <a:latin typeface="Menlo Regular"/>
                <a:ea typeface="Menlo Regular"/>
                <a:cs typeface="Menlo Regular"/>
                <a:sym typeface="Menlo Regular"/>
              </a:defRPr>
            </a:pPr>
            <a:r>
              <a:t>  </a:t>
            </a:r>
            <a:r>
              <a:rPr sz="2300">
                <a:solidFill>
                  <a:srgbClr val="0433FF"/>
                </a:solidFill>
              </a:rPr>
              <a:t>void</a:t>
            </a:r>
            <a:r>
              <a:t> </a:t>
            </a:r>
            <a:r>
              <a:rPr sz="2300">
                <a:solidFill>
                  <a:srgbClr val="057CB0"/>
                </a:solidFill>
              </a:rPr>
              <a:t>fill</a:t>
            </a:r>
            <a:r>
              <a:t>() {</a:t>
            </a:r>
          </a:p>
          <a:p>
            <a:pPr algn="l" defTabSz="407669">
              <a:tabLst>
                <a:tab pos="406400" algn="l"/>
              </a:tabLst>
              <a:defRPr b="0" sz="2300">
                <a:solidFill>
                  <a:srgbClr val="3495AF"/>
                </a:solidFill>
                <a:latin typeface="Menlo Regular"/>
                <a:ea typeface="Menlo Regular"/>
                <a:cs typeface="Menlo Regular"/>
                <a:sym typeface="Menlo Regular"/>
              </a:defRPr>
            </a:pPr>
            <a:r>
              <a:rPr sz="2500">
                <a:solidFill>
                  <a:srgbClr val="000000"/>
                </a:solidFill>
              </a:rPr>
              <a:t>    </a:t>
            </a:r>
            <a:r>
              <a:rPr>
                <a:solidFill>
                  <a:srgbClr val="0433FF"/>
                </a:solidFill>
              </a:rPr>
              <a:t>if</a:t>
            </a:r>
            <a:r>
              <a:rPr sz="2500">
                <a:solidFill>
                  <a:srgbClr val="000000"/>
                </a:solidFill>
              </a:rPr>
              <a:t> (!</a:t>
            </a:r>
            <a:r>
              <a:t>full_</a:t>
            </a:r>
            <a:r>
              <a:rPr sz="2500">
                <a:solidFill>
                  <a:srgbClr val="000000"/>
                </a:solidFill>
              </a:rPr>
              <a:t>) {</a:t>
            </a:r>
            <a:endParaRPr sz="2500">
              <a:solidFill>
                <a:srgbClr val="000000"/>
              </a:solidFill>
            </a:endParaRPr>
          </a:p>
          <a:p>
            <a:pPr algn="l" defTabSz="407669">
              <a:tabLst>
                <a:tab pos="406400" algn="l"/>
              </a:tabLst>
              <a:defRPr b="0" sz="2500">
                <a:latin typeface="Menlo Regular"/>
                <a:ea typeface="Menlo Regular"/>
                <a:cs typeface="Menlo Regular"/>
                <a:sym typeface="Menlo Regular"/>
              </a:defRPr>
            </a:pPr>
            <a:r>
              <a:t>      </a:t>
            </a:r>
            <a:r>
              <a:rPr sz="2300">
                <a:solidFill>
                  <a:srgbClr val="3495AF"/>
                </a:solidFill>
              </a:rPr>
              <a:t>h_</a:t>
            </a:r>
            <a:r>
              <a:t>();</a:t>
            </a:r>
          </a:p>
          <a:p>
            <a:pPr algn="l" defTabSz="407669">
              <a:tabLst>
                <a:tab pos="406400" algn="l"/>
              </a:tabLst>
              <a:defRPr b="0" sz="2500">
                <a:latin typeface="Menlo Regular"/>
                <a:ea typeface="Menlo Regular"/>
                <a:cs typeface="Menlo Regular"/>
                <a:sym typeface="Menlo Regular"/>
              </a:defRPr>
            </a:pPr>
            <a:r>
              <a:t>      </a:t>
            </a:r>
            <a:r>
              <a:rPr sz="2300">
                <a:solidFill>
                  <a:srgbClr val="0433FF"/>
                </a:solidFill>
              </a:rPr>
              <a:t>if</a:t>
            </a:r>
            <a:r>
              <a:t> (</a:t>
            </a:r>
            <a:r>
              <a:rPr sz="2300">
                <a:solidFill>
                  <a:srgbClr val="3495AF"/>
                </a:solidFill>
              </a:rPr>
              <a:t>h_</a:t>
            </a:r>
            <a:r>
              <a:t>.promise().exception_)</a:t>
            </a:r>
          </a:p>
          <a:p>
            <a:pPr algn="l" defTabSz="407669">
              <a:tabLst>
                <a:tab pos="406400" algn="l"/>
              </a:tabLst>
              <a:defRPr b="0" sz="2500">
                <a:latin typeface="Menlo Regular"/>
                <a:ea typeface="Menlo Regular"/>
                <a:cs typeface="Menlo Regular"/>
                <a:sym typeface="Menlo Regular"/>
              </a:defRPr>
            </a:pPr>
            <a:r>
              <a:t>         </a:t>
            </a:r>
            <a:r>
              <a:rPr sz="2300">
                <a:solidFill>
                  <a:srgbClr val="3495AF"/>
                </a:solidFill>
              </a:rPr>
              <a:t>std</a:t>
            </a:r>
            <a:r>
              <a:t>::</a:t>
            </a:r>
            <a:r>
              <a:rPr sz="2300">
                <a:solidFill>
                  <a:srgbClr val="3495AF"/>
                </a:solidFill>
              </a:rPr>
              <a:t>rethrow_exception</a:t>
            </a:r>
            <a:r>
              <a:t>(</a:t>
            </a:r>
            <a:r>
              <a:rPr sz="2300">
                <a:solidFill>
                  <a:srgbClr val="3495AF"/>
                </a:solidFill>
              </a:rPr>
              <a:t>h_</a:t>
            </a:r>
            <a:r>
              <a:t>.promise().exception_);</a:t>
            </a:r>
          </a:p>
          <a:p>
            <a:pPr algn="l" defTabSz="407669">
              <a:tabLst>
                <a:tab pos="406400" algn="l"/>
              </a:tabLst>
              <a:defRPr b="0" sz="2500">
                <a:latin typeface="Menlo Regular"/>
                <a:ea typeface="Menlo Regular"/>
                <a:cs typeface="Menlo Regular"/>
                <a:sym typeface="Menlo Regular"/>
              </a:defRPr>
            </a:pPr>
            <a:r>
              <a:t>      </a:t>
            </a:r>
            <a:r>
              <a:rPr sz="2300">
                <a:solidFill>
                  <a:srgbClr val="3495AF"/>
                </a:solidFill>
              </a:rPr>
              <a:t>full_</a:t>
            </a:r>
            <a:r>
              <a:t> = </a:t>
            </a:r>
            <a:r>
              <a:rPr sz="2300">
                <a:solidFill>
                  <a:srgbClr val="0433FF"/>
                </a:solidFill>
              </a:rPr>
              <a:t>true</a:t>
            </a:r>
            <a:r>
              <a:t>;</a:t>
            </a:r>
          </a:p>
          <a:p>
            <a:pPr algn="l" defTabSz="407669">
              <a:tabLst>
                <a:tab pos="406400" algn="l"/>
              </a:tabLst>
              <a:defRPr b="0" sz="2500">
                <a:latin typeface="Menlo Regular"/>
                <a:ea typeface="Menlo Regular"/>
                <a:cs typeface="Menlo Regular"/>
                <a:sym typeface="Menlo Regular"/>
              </a:defRPr>
            </a:pPr>
            <a:r>
              <a:t>    }</a:t>
            </a:r>
          </a:p>
          <a:p>
            <a:pPr algn="l" defTabSz="407669">
              <a:tabLst>
                <a:tab pos="406400" algn="l"/>
              </a:tabLst>
              <a:defRPr b="0" sz="2500">
                <a:latin typeface="Menlo Regular"/>
                <a:ea typeface="Menlo Regular"/>
                <a:cs typeface="Menlo Regular"/>
                <a:sym typeface="Menlo Regular"/>
              </a:defRPr>
            </a:pPr>
            <a:r>
              <a:t>  }</a:t>
            </a:r>
          </a:p>
          <a:p>
            <a:pPr algn="l" defTabSz="407669">
              <a:tabLst>
                <a:tab pos="406400" algn="l"/>
              </a:tabLst>
              <a:defRPr b="0" sz="25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3" name="Coroutine"/>
          <p:cNvSpPr txBox="1"/>
          <p:nvPr>
            <p:ph type="title"/>
          </p:nvPr>
        </p:nvSpPr>
        <p:spPr>
          <a:prstGeom prst="rect">
            <a:avLst/>
          </a:prstGeom>
        </p:spPr>
        <p:txBody>
          <a:bodyPr/>
          <a:lstStyle/>
          <a:p>
            <a:pPr/>
            <a:r>
              <a:t>Coroutine</a:t>
            </a:r>
          </a:p>
        </p:txBody>
      </p:sp>
      <p:sp>
        <p:nvSpPr>
          <p:cNvPr id="1454" name="Generator&lt;unsigned&gt;…"/>
          <p:cNvSpPr txBox="1"/>
          <p:nvPr>
            <p:ph type="body" idx="1"/>
          </p:nvPr>
        </p:nvSpPr>
        <p:spPr>
          <a:prstGeom prst="rect">
            <a:avLst/>
          </a:prstGeom>
        </p:spPr>
        <p:txBody>
          <a:bodyPr/>
          <a:lstStyle/>
          <a:p>
            <a:pPr marL="0" indent="0" defTabSz="457200">
              <a:spcBef>
                <a:spcPts val="0"/>
              </a:spcBef>
              <a:buSzTx/>
              <a:buNone/>
              <a:defRPr sz="2400">
                <a:solidFill>
                  <a:srgbClr val="007000"/>
                </a:solidFill>
                <a:latin typeface="Courier"/>
                <a:ea typeface="Courier"/>
                <a:cs typeface="Courier"/>
                <a:sym typeface="Courier"/>
              </a:defRPr>
            </a:pPr>
          </a:p>
          <a:p>
            <a:pPr marL="0" indent="0" defTabSz="407669">
              <a:spcBef>
                <a:spcPts val="0"/>
              </a:spcBef>
              <a:buSzTx/>
              <a:buNone/>
              <a:tabLst>
                <a:tab pos="406400" algn="l"/>
              </a:tabLst>
              <a:defRPr sz="2300">
                <a:solidFill>
                  <a:srgbClr val="3495AF"/>
                </a:solidFill>
                <a:latin typeface="Menlo Regular"/>
                <a:ea typeface="Menlo Regular"/>
                <a:cs typeface="Menlo Regular"/>
                <a:sym typeface="Menlo Regular"/>
              </a:defRPr>
            </a:pPr>
            <a:r>
              <a:t>Generator</a:t>
            </a:r>
            <a:r>
              <a:rPr sz="2500">
                <a:solidFill>
                  <a:srgbClr val="000000"/>
                </a:solidFill>
              </a:rPr>
              <a:t>&lt;</a:t>
            </a:r>
            <a:r>
              <a:rPr>
                <a:solidFill>
                  <a:srgbClr val="0433FF"/>
                </a:solidFill>
              </a:rPr>
              <a:t>unsigned</a:t>
            </a:r>
            <a:r>
              <a:rPr sz="2500">
                <a:solidFill>
                  <a:srgbClr val="000000"/>
                </a:solidFill>
              </a:rPr>
              <a:t>&gt;</a:t>
            </a:r>
            <a:endParaRPr sz="2500">
              <a:solidFill>
                <a:srgbClr val="000000"/>
              </a:solidFill>
            </a:endParaRPr>
          </a:p>
          <a:p>
            <a:pPr marL="0" indent="0" defTabSz="407669">
              <a:spcBef>
                <a:spcPts val="0"/>
              </a:spcBef>
              <a:buSzTx/>
              <a:buNone/>
              <a:tabLst>
                <a:tab pos="406400" algn="l"/>
              </a:tabLst>
              <a:defRPr sz="2300">
                <a:solidFill>
                  <a:srgbClr val="057CB0"/>
                </a:solidFill>
                <a:latin typeface="Menlo Regular"/>
                <a:ea typeface="Menlo Regular"/>
                <a:cs typeface="Menlo Regular"/>
                <a:sym typeface="Menlo Regular"/>
              </a:defRPr>
            </a:pPr>
            <a:r>
              <a:t>counter6</a:t>
            </a:r>
            <a:r>
              <a:rPr sz="2500">
                <a:solidFill>
                  <a:srgbClr val="000000"/>
                </a:solidFill>
              </a:rPr>
              <a:t>()</a:t>
            </a:r>
            <a:endParaRPr sz="2500">
              <a:solidFill>
                <a:srgbClr val="000000"/>
              </a:solidFill>
            </a:endParaRPr>
          </a:p>
          <a:p>
            <a:pPr marL="0" indent="0" defTabSz="407669">
              <a:spcBef>
                <a:spcPts val="0"/>
              </a:spcBef>
              <a:buSzTx/>
              <a:buNone/>
              <a:tabLst>
                <a:tab pos="406400" algn="l"/>
              </a:tabLst>
              <a:defRPr sz="2500">
                <a:latin typeface="Menlo Regular"/>
                <a:ea typeface="Menlo Regular"/>
                <a:cs typeface="Menlo Regular"/>
                <a:sym typeface="Menlo Regular"/>
              </a:defRPr>
            </a:pPr>
            <a:r>
              <a:t>{</a:t>
            </a:r>
          </a:p>
          <a:p>
            <a:pPr marL="0" indent="0" defTabSz="407669">
              <a:spcBef>
                <a:spcPts val="0"/>
              </a:spcBef>
              <a:buSzTx/>
              <a:buNone/>
              <a:tabLst>
                <a:tab pos="406400" algn="l"/>
              </a:tabLst>
              <a:defRPr sz="2300">
                <a:latin typeface="Menlo Regular"/>
                <a:ea typeface="Menlo Regular"/>
                <a:cs typeface="Menlo Regular"/>
                <a:sym typeface="Menlo Regular"/>
              </a:defRPr>
            </a:pPr>
            <a:r>
              <a:rPr sz="2500"/>
              <a:t>  </a:t>
            </a:r>
            <a:r>
              <a:rPr>
                <a:solidFill>
                  <a:srgbClr val="0433FF"/>
                </a:solidFill>
              </a:rPr>
              <a:t>for</a:t>
            </a:r>
            <a:r>
              <a:rPr sz="2500"/>
              <a:t> (</a:t>
            </a:r>
            <a:r>
              <a:rPr>
                <a:solidFill>
                  <a:srgbClr val="0433FF"/>
                </a:solidFill>
              </a:rPr>
              <a:t>unsigned</a:t>
            </a:r>
            <a:r>
              <a:rPr sz="2500"/>
              <a:t> i = </a:t>
            </a:r>
            <a:r>
              <a:t>0</a:t>
            </a:r>
            <a:r>
              <a:rPr sz="2500"/>
              <a:t>; i &lt; </a:t>
            </a:r>
            <a:r>
              <a:t>3</a:t>
            </a:r>
            <a:r>
              <a:rPr sz="2500"/>
              <a:t>;)</a:t>
            </a:r>
            <a:endParaRPr sz="2500"/>
          </a:p>
          <a:p>
            <a:pPr marL="0" indent="0" defTabSz="407669">
              <a:spcBef>
                <a:spcPts val="0"/>
              </a:spcBef>
              <a:buSzTx/>
              <a:buNone/>
              <a:tabLst>
                <a:tab pos="406400" algn="l"/>
              </a:tabLst>
              <a:defRPr sz="2500">
                <a:latin typeface="Menlo Regular"/>
                <a:ea typeface="Menlo Regular"/>
                <a:cs typeface="Menlo Regular"/>
                <a:sym typeface="Menlo Regular"/>
              </a:defRPr>
            </a:pPr>
            <a:r>
              <a:t>    co_yield i++;</a:t>
            </a:r>
          </a:p>
          <a:p>
            <a:pPr marL="0" indent="0" defTabSz="407669">
              <a:spcBef>
                <a:spcPts val="0"/>
              </a:spcBef>
              <a:buSzTx/>
              <a:buNone/>
              <a:tabLst>
                <a:tab pos="406400" algn="l"/>
              </a:tabLst>
              <a:defRPr sz="2500">
                <a:latin typeface="Menlo Regular"/>
                <a:ea typeface="Menlo Regular"/>
                <a:cs typeface="Menlo Regular"/>
                <a:sym typeface="Menlo Regular"/>
              </a:defRPr>
            </a:pPr>
            <a:r>
              <a:t>}</a:t>
            </a:r>
          </a:p>
          <a:p>
            <a:pPr marL="0" indent="0" defTabSz="407669">
              <a:spcBef>
                <a:spcPts val="0"/>
              </a:spcBef>
              <a:buSzTx/>
              <a:buNone/>
              <a:tabLst>
                <a:tab pos="406400" algn="l"/>
              </a:tabLst>
              <a:defRPr sz="2500">
                <a:latin typeface="Menlo Regular"/>
                <a:ea typeface="Menlo Regular"/>
                <a:cs typeface="Menlo Regular"/>
                <a:sym typeface="Menlo Regular"/>
              </a:defRPr>
            </a:pPr>
          </a:p>
          <a:p>
            <a:pPr marL="0" indent="0" defTabSz="407669">
              <a:spcBef>
                <a:spcPts val="0"/>
              </a:spcBef>
              <a:buSzTx/>
              <a:buNone/>
              <a:tabLst>
                <a:tab pos="406400" algn="l"/>
              </a:tabLst>
              <a:defRPr sz="2300">
                <a:solidFill>
                  <a:srgbClr val="0433FF"/>
                </a:solidFill>
                <a:latin typeface="Menlo Regular"/>
                <a:ea typeface="Menlo Regular"/>
                <a:cs typeface="Menlo Regular"/>
                <a:sym typeface="Menlo Regular"/>
              </a:defRPr>
            </a:pPr>
            <a:r>
              <a:t>void</a:t>
            </a:r>
            <a:endParaRPr sz="2500">
              <a:solidFill>
                <a:srgbClr val="000000"/>
              </a:solidFill>
            </a:endParaRPr>
          </a:p>
          <a:p>
            <a:pPr marL="0" indent="0" defTabSz="407669">
              <a:spcBef>
                <a:spcPts val="0"/>
              </a:spcBef>
              <a:buSzTx/>
              <a:buNone/>
              <a:tabLst>
                <a:tab pos="406400" algn="l"/>
              </a:tabLst>
              <a:defRPr sz="2300">
                <a:solidFill>
                  <a:srgbClr val="057CB0"/>
                </a:solidFill>
                <a:latin typeface="Menlo Regular"/>
                <a:ea typeface="Menlo Regular"/>
                <a:cs typeface="Menlo Regular"/>
                <a:sym typeface="Menlo Regular"/>
              </a:defRPr>
            </a:pPr>
            <a:r>
              <a:t>Generic_Generator</a:t>
            </a:r>
            <a:r>
              <a:rPr sz="2500">
                <a:solidFill>
                  <a:srgbClr val="000000"/>
                </a:solidFill>
              </a:rPr>
              <a:t>()</a:t>
            </a:r>
            <a:endParaRPr sz="2500">
              <a:solidFill>
                <a:srgbClr val="000000"/>
              </a:solidFill>
            </a:endParaRPr>
          </a:p>
          <a:p>
            <a:pPr marL="0" indent="0" defTabSz="407669">
              <a:spcBef>
                <a:spcPts val="0"/>
              </a:spcBef>
              <a:buSzTx/>
              <a:buNone/>
              <a:tabLst>
                <a:tab pos="406400" algn="l"/>
              </a:tabLst>
              <a:defRPr sz="2500">
                <a:latin typeface="Menlo Regular"/>
                <a:ea typeface="Menlo Regular"/>
                <a:cs typeface="Menlo Regular"/>
                <a:sym typeface="Menlo Regular"/>
              </a:defRPr>
            </a:pPr>
            <a:r>
              <a:t>{</a:t>
            </a:r>
          </a:p>
          <a:p>
            <a:pPr marL="0" indent="0" defTabSz="407669">
              <a:spcBef>
                <a:spcPts val="0"/>
              </a:spcBef>
              <a:buSzTx/>
              <a:buNone/>
              <a:tabLst>
                <a:tab pos="406400" algn="l"/>
              </a:tabLst>
              <a:defRPr sz="2300">
                <a:solidFill>
                  <a:srgbClr val="3495AF"/>
                </a:solidFill>
                <a:latin typeface="Menlo Regular"/>
                <a:ea typeface="Menlo Regular"/>
                <a:cs typeface="Menlo Regular"/>
                <a:sym typeface="Menlo Regular"/>
              </a:defRPr>
            </a:pPr>
            <a:r>
              <a:rPr sz="2500">
                <a:solidFill>
                  <a:srgbClr val="000000"/>
                </a:solidFill>
              </a:rPr>
              <a:t>  </a:t>
            </a:r>
            <a:r>
              <a:rPr>
                <a:solidFill>
                  <a:srgbClr val="0433FF"/>
                </a:solidFill>
              </a:rPr>
              <a:t>auto</a:t>
            </a:r>
            <a:r>
              <a:rPr sz="2500">
                <a:solidFill>
                  <a:srgbClr val="000000"/>
                </a:solidFill>
              </a:rPr>
              <a:t> gen = </a:t>
            </a:r>
            <a:r>
              <a:t>counter6</a:t>
            </a:r>
            <a:r>
              <a:rPr sz="2500">
                <a:solidFill>
                  <a:srgbClr val="000000"/>
                </a:solidFill>
              </a:rPr>
              <a:t>();</a:t>
            </a:r>
            <a:endParaRPr sz="2500">
              <a:solidFill>
                <a:srgbClr val="000000"/>
              </a:solidFill>
            </a:endParaRPr>
          </a:p>
          <a:p>
            <a:pPr marL="0" indent="0" defTabSz="407669">
              <a:spcBef>
                <a:spcPts val="0"/>
              </a:spcBef>
              <a:buSzTx/>
              <a:buNone/>
              <a:tabLst>
                <a:tab pos="406400" algn="l"/>
              </a:tabLst>
              <a:defRPr sz="2500">
                <a:latin typeface="Menlo Regular"/>
                <a:ea typeface="Menlo Regular"/>
                <a:cs typeface="Menlo Regular"/>
                <a:sym typeface="Menlo Regular"/>
              </a:defRPr>
            </a:pPr>
            <a:r>
              <a:t>  </a:t>
            </a:r>
            <a:r>
              <a:rPr sz="2300">
                <a:solidFill>
                  <a:srgbClr val="0433FF"/>
                </a:solidFill>
              </a:rPr>
              <a:t>while</a:t>
            </a:r>
            <a:r>
              <a:t> (gen)</a:t>
            </a:r>
          </a:p>
          <a:p>
            <a:pPr marL="0" indent="0" defTabSz="407669">
              <a:spcBef>
                <a:spcPts val="0"/>
              </a:spcBef>
              <a:buSzTx/>
              <a:buNone/>
              <a:tabLst>
                <a:tab pos="406400" algn="l"/>
              </a:tabLst>
              <a:defRPr sz="2500">
                <a:latin typeface="Menlo Regular"/>
                <a:ea typeface="Menlo Regular"/>
                <a:cs typeface="Menlo Regular"/>
                <a:sym typeface="Menlo Regular"/>
              </a:defRPr>
            </a:pPr>
            <a:r>
              <a:t>  {</a:t>
            </a:r>
          </a:p>
          <a:p>
            <a:pPr marL="0" indent="0" defTabSz="407669">
              <a:spcBef>
                <a:spcPts val="0"/>
              </a:spcBef>
              <a:buSzTx/>
              <a:buNone/>
              <a:tabLst>
                <a:tab pos="406400" algn="l"/>
              </a:tabLst>
              <a:defRPr sz="2300">
                <a:solidFill>
                  <a:srgbClr val="008F00"/>
                </a:solidFill>
                <a:latin typeface="Menlo Regular"/>
                <a:ea typeface="Menlo Regular"/>
                <a:cs typeface="Menlo Regular"/>
                <a:sym typeface="Menlo Regular"/>
              </a:defRPr>
            </a:pPr>
            <a:r>
              <a:rPr sz="2500">
                <a:solidFill>
                  <a:srgbClr val="000000"/>
                </a:solidFill>
              </a:rPr>
              <a:t>      </a:t>
            </a:r>
            <a:r>
              <a:t>// gen.h_.destroy(); created delebratly to check the following error</a:t>
            </a:r>
            <a:endParaRPr sz="2500">
              <a:solidFill>
                <a:srgbClr val="000000"/>
              </a:solidFill>
            </a:endParaRPr>
          </a:p>
          <a:p>
            <a:pPr marL="0" indent="0" defTabSz="407669">
              <a:spcBef>
                <a:spcPts val="0"/>
              </a:spcBef>
              <a:buSzTx/>
              <a:buNone/>
              <a:tabLst>
                <a:tab pos="406400" algn="l"/>
              </a:tabLst>
              <a:defRPr sz="2300">
                <a:solidFill>
                  <a:srgbClr val="008F00"/>
                </a:solidFill>
                <a:latin typeface="Menlo Regular"/>
                <a:ea typeface="Menlo Regular"/>
                <a:cs typeface="Menlo Regular"/>
                <a:sym typeface="Menlo Regular"/>
              </a:defRPr>
            </a:pPr>
            <a:r>
              <a:rPr sz="2500">
                <a:solidFill>
                  <a:srgbClr val="000000"/>
                </a:solidFill>
              </a:rPr>
              <a:t>      </a:t>
            </a:r>
            <a:r>
              <a:t>//  "resume() has undefined behavior when the coroutine is done");</a:t>
            </a:r>
            <a:endParaRPr sz="2500">
              <a:solidFill>
                <a:srgbClr val="000000"/>
              </a:solidFill>
            </a:endParaRPr>
          </a:p>
          <a:p>
            <a:pPr marL="0" indent="0" defTabSz="407669">
              <a:spcBef>
                <a:spcPts val="0"/>
              </a:spcBef>
              <a:buSzTx/>
              <a:buNone/>
              <a:tabLst>
                <a:tab pos="406400" algn="l"/>
              </a:tabLst>
              <a:defRPr sz="2300">
                <a:solidFill>
                  <a:srgbClr val="B4261A"/>
                </a:solidFill>
                <a:latin typeface="Menlo Regular"/>
                <a:ea typeface="Menlo Regular"/>
                <a:cs typeface="Menlo Regular"/>
                <a:sym typeface="Menlo Regular"/>
              </a:defRPr>
            </a:pPr>
            <a:r>
              <a:rPr sz="2500">
                <a:solidFill>
                  <a:srgbClr val="000000"/>
                </a:solidFill>
              </a:rPr>
              <a:t>      </a:t>
            </a:r>
            <a:r>
              <a:rPr>
                <a:solidFill>
                  <a:srgbClr val="3495AF"/>
                </a:solidFill>
              </a:rPr>
              <a:t>std</a:t>
            </a:r>
            <a:r>
              <a:rPr sz="2500">
                <a:solidFill>
                  <a:srgbClr val="000000"/>
                </a:solidFill>
              </a:rPr>
              <a:t>::</a:t>
            </a:r>
            <a:r>
              <a:rPr>
                <a:solidFill>
                  <a:srgbClr val="3495AF"/>
                </a:solidFill>
              </a:rPr>
              <a:t>cout</a:t>
            </a:r>
            <a:r>
              <a:rPr sz="2500">
                <a:solidFill>
                  <a:srgbClr val="000000"/>
                </a:solidFill>
              </a:rPr>
              <a:t> &lt;&lt; </a:t>
            </a:r>
            <a:r>
              <a:t>"counter6: Generic_Generator  "</a:t>
            </a:r>
            <a:r>
              <a:rPr sz="2500">
                <a:solidFill>
                  <a:srgbClr val="000000"/>
                </a:solidFill>
              </a:rPr>
              <a:t> &lt;&lt; gen() &lt;&lt; </a:t>
            </a:r>
            <a:r>
              <a:rPr>
                <a:solidFill>
                  <a:srgbClr val="3495AF"/>
                </a:solidFill>
              </a:rPr>
              <a:t>std</a:t>
            </a:r>
            <a:r>
              <a:rPr sz="2500">
                <a:solidFill>
                  <a:srgbClr val="000000"/>
                </a:solidFill>
              </a:rPr>
              <a:t>::</a:t>
            </a:r>
            <a:r>
              <a:rPr>
                <a:solidFill>
                  <a:srgbClr val="3495AF"/>
                </a:solidFill>
              </a:rPr>
              <a:t>endl</a:t>
            </a:r>
            <a:r>
              <a:rPr sz="2500">
                <a:solidFill>
                  <a:srgbClr val="000000"/>
                </a:solidFill>
              </a:rPr>
              <a:t>;</a:t>
            </a:r>
            <a:endParaRPr sz="2500">
              <a:solidFill>
                <a:srgbClr val="000000"/>
              </a:solidFill>
            </a:endParaRPr>
          </a:p>
          <a:p>
            <a:pPr marL="0" indent="0" defTabSz="407669">
              <a:spcBef>
                <a:spcPts val="0"/>
              </a:spcBef>
              <a:buSzTx/>
              <a:buNone/>
              <a:tabLst>
                <a:tab pos="406400" algn="l"/>
              </a:tabLst>
              <a:defRPr sz="2500">
                <a:latin typeface="Menlo Regular"/>
                <a:ea typeface="Menlo Regular"/>
                <a:cs typeface="Menlo Regular"/>
                <a:sym typeface="Menlo Regular"/>
              </a:defRPr>
            </a:pPr>
            <a:r>
              <a:t>  }</a:t>
            </a:r>
          </a:p>
          <a:p>
            <a:pPr marL="0" indent="0" defTabSz="407669">
              <a:spcBef>
                <a:spcPts val="0"/>
              </a:spcBef>
              <a:buSzTx/>
              <a:buNone/>
              <a:tabLst>
                <a:tab pos="406400" algn="l"/>
              </a:tabLst>
              <a:defRPr sz="2500">
                <a:latin typeface="Menlo Regular"/>
                <a:ea typeface="Menlo Regular"/>
                <a:cs typeface="Menlo Regular"/>
                <a:sym typeface="Menlo Regular"/>
              </a:defRPr>
            </a:pPr>
            <a:r>
              <a:t>}</a:t>
            </a:r>
          </a:p>
          <a:p>
            <a:pPr marL="0" indent="0" defTabSz="407669">
              <a:spcBef>
                <a:spcPts val="0"/>
              </a:spcBef>
              <a:buSzTx/>
              <a:buNone/>
              <a:tabLst>
                <a:tab pos="406400" algn="l"/>
              </a:tabLst>
              <a:defRPr sz="2300">
                <a:solidFill>
                  <a:srgbClr val="008F00"/>
                </a:solidFill>
                <a:latin typeface="Menlo Regular"/>
                <a:ea typeface="Menlo Regular"/>
                <a:cs typeface="Menlo Regular"/>
                <a:sym typeface="Menlo Regular"/>
              </a:defRPr>
            </a:pPr>
            <a:r>
              <a:t>/*</a:t>
            </a:r>
            <a:endParaRPr sz="2500">
              <a:solidFill>
                <a:srgbClr val="000000"/>
              </a:solidFill>
            </a:endParaRPr>
          </a:p>
          <a:p>
            <a:pPr marL="0" indent="0" defTabSz="407669">
              <a:spcBef>
                <a:spcPts val="0"/>
              </a:spcBef>
              <a:buSzTx/>
              <a:buNone/>
              <a:tabLst>
                <a:tab pos="406400" algn="l"/>
              </a:tabLst>
              <a:defRPr sz="2300">
                <a:solidFill>
                  <a:srgbClr val="008F00"/>
                </a:solidFill>
                <a:latin typeface="Menlo Regular"/>
                <a:ea typeface="Menlo Regular"/>
                <a:cs typeface="Menlo Regular"/>
                <a:sym typeface="Menlo Regular"/>
              </a:defRPr>
            </a:pPr>
            <a:r>
              <a:t> counter6: Generic_Generator  0</a:t>
            </a:r>
            <a:endParaRPr sz="2500">
              <a:solidFill>
                <a:srgbClr val="000000"/>
              </a:solidFill>
            </a:endParaRPr>
          </a:p>
          <a:p>
            <a:pPr marL="0" indent="0" defTabSz="407669">
              <a:spcBef>
                <a:spcPts val="0"/>
              </a:spcBef>
              <a:buSzTx/>
              <a:buNone/>
              <a:tabLst>
                <a:tab pos="406400" algn="l"/>
              </a:tabLst>
              <a:defRPr sz="2300">
                <a:solidFill>
                  <a:srgbClr val="008F00"/>
                </a:solidFill>
                <a:latin typeface="Menlo Regular"/>
                <a:ea typeface="Menlo Regular"/>
                <a:cs typeface="Menlo Regular"/>
                <a:sym typeface="Menlo Regular"/>
              </a:defRPr>
            </a:pPr>
            <a:r>
              <a:t> counter6: Generic_Generator  1</a:t>
            </a:r>
            <a:endParaRPr sz="2500">
              <a:solidFill>
                <a:srgbClr val="000000"/>
              </a:solidFill>
            </a:endParaRPr>
          </a:p>
          <a:p>
            <a:pPr marL="0" indent="0" defTabSz="407669">
              <a:spcBef>
                <a:spcPts val="0"/>
              </a:spcBef>
              <a:buSzTx/>
              <a:buNone/>
              <a:tabLst>
                <a:tab pos="406400" algn="l"/>
              </a:tabLst>
              <a:defRPr sz="2300">
                <a:solidFill>
                  <a:srgbClr val="008F00"/>
                </a:solidFill>
                <a:latin typeface="Menlo Regular"/>
                <a:ea typeface="Menlo Regular"/>
                <a:cs typeface="Menlo Regular"/>
                <a:sym typeface="Menlo Regular"/>
              </a:defRPr>
            </a:pPr>
            <a:r>
              <a:t> counter6: Generic_Generator  2</a:t>
            </a:r>
            <a:endParaRPr sz="2500">
              <a:solidFill>
                <a:srgbClr val="000000"/>
              </a:solidFill>
            </a:endParaRPr>
          </a:p>
          <a:p>
            <a:pPr marL="0" indent="0" defTabSz="407669">
              <a:spcBef>
                <a:spcPts val="0"/>
              </a:spcBef>
              <a:buSzTx/>
              <a:buNone/>
              <a:tabLst>
                <a:tab pos="406400" algn="l"/>
              </a:tabLst>
              <a:defRPr sz="2300">
                <a:solidFill>
                  <a:srgbClr val="008F00"/>
                </a:solidFill>
                <a:latin typeface="Menlo Regular"/>
                <a:ea typeface="Menlo Regular"/>
                <a:cs typeface="Menlo Regular"/>
                <a:sym typeface="Menlo Regular"/>
              </a:defRPr>
            </a:pPr>
            <a:r>
              <a:t> Program ended with exit code: 0</a:t>
            </a:r>
            <a:endParaRPr sz="2500">
              <a:solidFill>
                <a:srgbClr val="000000"/>
              </a:solidFill>
            </a:endParaRPr>
          </a:p>
          <a:p>
            <a:pPr marL="0" indent="0" defTabSz="407669">
              <a:spcBef>
                <a:spcPts val="0"/>
              </a:spcBef>
              <a:buSzTx/>
              <a:buNone/>
              <a:tabLst>
                <a:tab pos="406400" algn="l"/>
              </a:tabLst>
              <a:defRPr sz="2300">
                <a:solidFill>
                  <a:srgbClr val="008F00"/>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Birds eye view on data type alignment"/>
          <p:cNvSpPr txBox="1"/>
          <p:nvPr>
            <p:ph type="title"/>
          </p:nvPr>
        </p:nvSpPr>
        <p:spPr>
          <a:prstGeom prst="rect">
            <a:avLst/>
          </a:prstGeom>
        </p:spPr>
        <p:txBody>
          <a:bodyPr/>
          <a:lstStyle/>
          <a:p>
            <a:pPr defTabSz="379475">
              <a:defRPr b="1" sz="4896">
                <a:latin typeface="Helvetica Neue"/>
                <a:ea typeface="Helvetica Neue"/>
                <a:cs typeface="Helvetica Neue"/>
                <a:sym typeface="Helvetica Neue"/>
              </a:defRPr>
            </a:pPr>
            <a:r>
              <a:t>Birds eye view on data type alignment</a:t>
            </a:r>
          </a:p>
          <a:p>
            <a:pPr defTabSz="685165">
              <a:defRPr sz="9296"/>
            </a:pPr>
            <a:r>
              <a:t> </a:t>
            </a:r>
          </a:p>
        </p:txBody>
      </p:sp>
      <p:sp>
        <p:nvSpPr>
          <p:cNvPr id="146" name="/"/>
          <p:cNvSpPr txBox="1"/>
          <p:nvPr>
            <p:ph type="body" idx="1"/>
          </p:nvPr>
        </p:nvSpPr>
        <p:spPr>
          <a:xfrm>
            <a:off x="1689100" y="1766292"/>
            <a:ext cx="21005800" cy="10679708"/>
          </a:xfrm>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47" name="Screenshot 2021-12-10 at 8.29.01 PM.png" descr="Screenshot 2021-12-10 at 8.29.01 PM.png"/>
          <p:cNvPicPr>
            <a:picLocks noChangeAspect="1"/>
          </p:cNvPicPr>
          <p:nvPr/>
        </p:nvPicPr>
        <p:blipFill>
          <a:blip r:embed="rId2">
            <a:extLst/>
          </a:blip>
          <a:stretch>
            <a:fillRect/>
          </a:stretch>
        </p:blipFill>
        <p:spPr>
          <a:xfrm>
            <a:off x="4758729" y="1310020"/>
            <a:ext cx="13585956" cy="11592253"/>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functions"/>
          <p:cNvSpPr txBox="1"/>
          <p:nvPr>
            <p:ph type="title"/>
          </p:nvPr>
        </p:nvSpPr>
        <p:spPr>
          <a:prstGeom prst="rect">
            <a:avLst/>
          </a:prstGeom>
        </p:spPr>
        <p:txBody>
          <a:bodyPr/>
          <a:lstStyle/>
          <a:p>
            <a:pPr/>
            <a:r>
              <a:t>functions</a:t>
            </a:r>
          </a:p>
        </p:txBody>
      </p:sp>
      <p:sp>
        <p:nvSpPr>
          <p:cNvPr id="260" name="Double-click to edit"/>
          <p:cNvSpPr txBox="1"/>
          <p:nvPr>
            <p:ph type="body" idx="1"/>
          </p:nvPr>
        </p:nvSpPr>
        <p:spPr>
          <a:prstGeom prst="rect">
            <a:avLst/>
          </a:prstGeom>
        </p:spPr>
        <p:txBody>
          <a:bodyPr/>
          <a:lstStyle/>
          <a:p>
            <a:pPr marL="0" indent="0" defTabSz="439419">
              <a:spcBef>
                <a:spcPts val="0"/>
              </a:spcBef>
              <a:buSzTx/>
              <a:buNone/>
              <a:tabLst>
                <a:tab pos="431800" algn="l"/>
              </a:tabLst>
              <a:defRPr sz="1400">
                <a:solidFill>
                  <a:srgbClr val="FF8170"/>
                </a:solidFill>
                <a:latin typeface="Menlo Regular"/>
                <a:ea typeface="Menlo Regular"/>
                <a:cs typeface="Menlo Regular"/>
                <a:sym typeface="Menlo Regular"/>
              </a:defRPr>
            </a:pPr>
          </a:p>
        </p:txBody>
      </p:sp>
    </p:spTree>
  </p:cSld>
  <p:clrMapOvr>
    <a:masterClrMapping/>
  </p:clrMapOvr>
  <p:transition xmlns:p14="http://schemas.microsoft.com/office/powerpoint/2010/main" spd="med" advClick="1"/>
</p:sld>
</file>

<file path=ppt/slides/slide4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6" name="Coroutine"/>
          <p:cNvSpPr txBox="1"/>
          <p:nvPr>
            <p:ph type="title"/>
          </p:nvPr>
        </p:nvSpPr>
        <p:spPr>
          <a:prstGeom prst="rect">
            <a:avLst/>
          </a:prstGeom>
        </p:spPr>
        <p:txBody>
          <a:bodyPr/>
          <a:lstStyle/>
          <a:p>
            <a:pPr/>
            <a:r>
              <a:t>Coroutine</a:t>
            </a:r>
          </a:p>
        </p:txBody>
      </p:sp>
      <p:sp>
        <p:nvSpPr>
          <p:cNvPr id="145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9" name="Coroutine"/>
          <p:cNvSpPr txBox="1"/>
          <p:nvPr>
            <p:ph type="title"/>
          </p:nvPr>
        </p:nvSpPr>
        <p:spPr>
          <a:prstGeom prst="rect">
            <a:avLst/>
          </a:prstGeom>
        </p:spPr>
        <p:txBody>
          <a:bodyPr/>
          <a:lstStyle/>
          <a:p>
            <a:pPr/>
            <a:r>
              <a:t>Coroutine</a:t>
            </a:r>
          </a:p>
        </p:txBody>
      </p:sp>
      <p:sp>
        <p:nvSpPr>
          <p:cNvPr id="146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2" name="Coroutine"/>
          <p:cNvSpPr txBox="1"/>
          <p:nvPr>
            <p:ph type="title"/>
          </p:nvPr>
        </p:nvSpPr>
        <p:spPr>
          <a:prstGeom prst="rect">
            <a:avLst/>
          </a:prstGeom>
        </p:spPr>
        <p:txBody>
          <a:bodyPr/>
          <a:lstStyle/>
          <a:p>
            <a:pPr/>
            <a:r>
              <a:t>Coroutine</a:t>
            </a:r>
          </a:p>
        </p:txBody>
      </p:sp>
      <p:sp>
        <p:nvSpPr>
          <p:cNvPr id="146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5" name="Coroutine"/>
          <p:cNvSpPr txBox="1"/>
          <p:nvPr>
            <p:ph type="title"/>
          </p:nvPr>
        </p:nvSpPr>
        <p:spPr>
          <a:prstGeom prst="rect">
            <a:avLst/>
          </a:prstGeom>
        </p:spPr>
        <p:txBody>
          <a:bodyPr/>
          <a:lstStyle/>
          <a:p>
            <a:pPr/>
            <a:r>
              <a:t>Coroutine</a:t>
            </a:r>
          </a:p>
        </p:txBody>
      </p:sp>
      <p:sp>
        <p:nvSpPr>
          <p:cNvPr id="1466" name="/struct Task {…"/>
          <p:cNvSpPr txBox="1"/>
          <p:nvPr>
            <p:ph type="body" idx="1"/>
          </p:nvPr>
        </p:nvSpPr>
        <p:spPr>
          <a:prstGeom prst="rect">
            <a:avLst/>
          </a:prstGeom>
        </p:spPr>
        <p:txBody>
          <a:bodyPr/>
          <a:lstStyle/>
          <a:p>
            <a:pPr marL="0" indent="0" defTabSz="457200">
              <a:spcBef>
                <a:spcPts val="0"/>
              </a:spcBef>
              <a:buSzTx/>
              <a:buNone/>
              <a:defRPr sz="1200">
                <a:solidFill>
                  <a:srgbClr val="007000"/>
                </a:solidFill>
                <a:latin typeface="Courier"/>
                <a:ea typeface="Courier"/>
                <a:cs typeface="Courier"/>
                <a:sym typeface="Courier"/>
              </a:defRPr>
            </a:pPr>
            <a:r>
              <a:t>/</a:t>
            </a:r>
            <a:r>
              <a:rPr sz="2300"/>
              <a:t>struct</a:t>
            </a:r>
            <a:r>
              <a:rPr sz="2400">
                <a:solidFill>
                  <a:srgbClr val="000000"/>
                </a:solidFill>
              </a:rPr>
              <a:t> </a:t>
            </a:r>
            <a:r>
              <a:rPr sz="1800">
                <a:solidFill>
                  <a:srgbClr val="02638C"/>
                </a:solidFill>
              </a:rPr>
              <a:t>Task</a:t>
            </a:r>
            <a:r>
              <a:rPr sz="1900">
                <a:solidFill>
                  <a:srgbClr val="000000"/>
                </a:solidFill>
              </a:rPr>
              <a:t> {</a:t>
            </a:r>
            <a:endParaRPr sz="1900">
              <a:solidFill>
                <a:srgbClr val="000000"/>
              </a:solidFill>
            </a:endParaRPr>
          </a:p>
          <a:p>
            <a:pPr marL="0" indent="0" defTabSz="407669">
              <a:spcBef>
                <a:spcPts val="0"/>
              </a:spcBef>
              <a:buSzTx/>
              <a:buNone/>
              <a:tabLst>
                <a:tab pos="406400" algn="l"/>
              </a:tabLst>
              <a:defRPr sz="1900">
                <a:latin typeface="Menlo Regular"/>
                <a:ea typeface="Menlo Regular"/>
                <a:cs typeface="Menlo Regular"/>
                <a:sym typeface="Menlo Regular"/>
              </a:defRPr>
            </a:pPr>
          </a:p>
          <a:p>
            <a:pPr marL="0" indent="0" defTabSz="407669">
              <a:spcBef>
                <a:spcPts val="0"/>
              </a:spcBef>
              <a:buSzTx/>
              <a:buNone/>
              <a:tabLst>
                <a:tab pos="406400" algn="l"/>
              </a:tabLst>
              <a:defRPr sz="1700">
                <a:solidFill>
                  <a:srgbClr val="02638C"/>
                </a:solidFill>
                <a:latin typeface="Menlo Regular"/>
                <a:ea typeface="Menlo Regular"/>
                <a:cs typeface="Menlo Regular"/>
                <a:sym typeface="Menlo Regular"/>
              </a:defRPr>
            </a:pPr>
            <a:r>
              <a:rPr sz="1900">
                <a:solidFill>
                  <a:srgbClr val="000000"/>
                </a:solidFill>
              </a:rPr>
              <a:t>  </a:t>
            </a:r>
            <a:r>
              <a:rPr>
                <a:solidFill>
                  <a:srgbClr val="0433FF"/>
                </a:solidFill>
              </a:rPr>
              <a:t>struct</a:t>
            </a:r>
            <a:r>
              <a:rPr sz="1900">
                <a:solidFill>
                  <a:srgbClr val="000000"/>
                </a:solidFill>
              </a:rPr>
              <a:t> </a:t>
            </a:r>
            <a:r>
              <a:t>promise_type</a:t>
            </a:r>
            <a:r>
              <a:rPr sz="1900">
                <a:solidFill>
                  <a:srgbClr val="000000"/>
                </a:solidFill>
              </a:rPr>
              <a:t> {</a:t>
            </a:r>
            <a:endParaRPr sz="1900">
              <a:solidFill>
                <a:srgbClr val="000000"/>
              </a:solidFill>
            </a:endParaRPr>
          </a:p>
          <a:p>
            <a:pPr marL="0" indent="0" defTabSz="407669">
              <a:spcBef>
                <a:spcPts val="0"/>
              </a:spcBef>
              <a:buSzTx/>
              <a:buNone/>
              <a:tabLst>
                <a:tab pos="406400" algn="l"/>
              </a:tabLst>
              <a:defRPr sz="1700">
                <a:solidFill>
                  <a:srgbClr val="B4261A"/>
                </a:solidFill>
                <a:latin typeface="Menlo Regular"/>
                <a:ea typeface="Menlo Regular"/>
                <a:cs typeface="Menlo Regular"/>
                <a:sym typeface="Menlo Regular"/>
              </a:defRPr>
            </a:pPr>
            <a:r>
              <a:rPr sz="1900">
                <a:solidFill>
                  <a:srgbClr val="000000"/>
                </a:solidFill>
              </a:rPr>
              <a:t>      </a:t>
            </a:r>
            <a:r>
              <a:rPr>
                <a:solidFill>
                  <a:srgbClr val="3495AF"/>
                </a:solidFill>
              </a:rPr>
              <a:t>std</a:t>
            </a:r>
            <a:r>
              <a:rPr sz="1900">
                <a:solidFill>
                  <a:srgbClr val="000000"/>
                </a:solidFill>
              </a:rPr>
              <a:t>::</a:t>
            </a:r>
            <a:r>
              <a:rPr>
                <a:solidFill>
                  <a:srgbClr val="3495AF"/>
                </a:solidFill>
              </a:rPr>
              <a:t>experimental</a:t>
            </a:r>
            <a:r>
              <a:rPr sz="1900">
                <a:solidFill>
                  <a:srgbClr val="000000"/>
                </a:solidFill>
              </a:rPr>
              <a:t>::</a:t>
            </a:r>
            <a:r>
              <a:rPr>
                <a:solidFill>
                  <a:srgbClr val="3495AF"/>
                </a:solidFill>
              </a:rPr>
              <a:t>suspend_always</a:t>
            </a:r>
            <a:r>
              <a:rPr sz="1900">
                <a:solidFill>
                  <a:srgbClr val="000000"/>
                </a:solidFill>
              </a:rPr>
              <a:t> </a:t>
            </a:r>
            <a:r>
              <a:rPr>
                <a:solidFill>
                  <a:srgbClr val="057CB0"/>
                </a:solidFill>
              </a:rPr>
              <a:t>initial_suspend</a:t>
            </a:r>
            <a:r>
              <a:rPr sz="1900">
                <a:solidFill>
                  <a:srgbClr val="000000"/>
                </a:solidFill>
              </a:rPr>
              <a:t>() </a:t>
            </a:r>
            <a:r>
              <a:rPr>
                <a:solidFill>
                  <a:srgbClr val="0433FF"/>
                </a:solidFill>
              </a:rPr>
              <a:t>noexcept</a:t>
            </a:r>
            <a:r>
              <a:rPr sz="1900">
                <a:solidFill>
                  <a:srgbClr val="000000"/>
                </a:solidFill>
              </a:rPr>
              <a:t> {  </a:t>
            </a:r>
            <a:r>
              <a:rPr>
                <a:solidFill>
                  <a:srgbClr val="3495AF"/>
                </a:solidFill>
              </a:rPr>
              <a:t>std</a:t>
            </a:r>
            <a:r>
              <a:rPr sz="1900">
                <a:solidFill>
                  <a:srgbClr val="000000"/>
                </a:solidFill>
              </a:rPr>
              <a:t>::</a:t>
            </a:r>
            <a:r>
              <a:rPr>
                <a:solidFill>
                  <a:srgbClr val="3495AF"/>
                </a:solidFill>
              </a:rPr>
              <a:t>cout</a:t>
            </a:r>
            <a:r>
              <a:rPr sz="1900">
                <a:solidFill>
                  <a:srgbClr val="000000"/>
                </a:solidFill>
              </a:rPr>
              <a:t> &lt;&lt; </a:t>
            </a:r>
            <a:r>
              <a:t>"\n Init Task \n"</a:t>
            </a:r>
            <a:r>
              <a:rPr sz="1900">
                <a:solidFill>
                  <a:srgbClr val="000000"/>
                </a:solidFill>
              </a:rPr>
              <a:t>; </a:t>
            </a:r>
            <a:r>
              <a:rPr>
                <a:solidFill>
                  <a:srgbClr val="0433FF"/>
                </a:solidFill>
              </a:rPr>
              <a:t>return</a:t>
            </a:r>
            <a:r>
              <a:rPr sz="1900">
                <a:solidFill>
                  <a:srgbClr val="000000"/>
                </a:solidFill>
              </a:rPr>
              <a:t> {}; }</a:t>
            </a:r>
            <a:endParaRPr sz="1900">
              <a:solidFill>
                <a:srgbClr val="000000"/>
              </a:solidFill>
            </a:endParaRPr>
          </a:p>
          <a:p>
            <a:pPr marL="0" indent="0" defTabSz="407669">
              <a:spcBef>
                <a:spcPts val="0"/>
              </a:spcBef>
              <a:buSzTx/>
              <a:buNone/>
              <a:tabLst>
                <a:tab pos="406400" algn="l"/>
              </a:tabLst>
              <a:defRPr sz="1700">
                <a:solidFill>
                  <a:srgbClr val="B4261A"/>
                </a:solidFill>
                <a:latin typeface="Menlo Regular"/>
                <a:ea typeface="Menlo Regular"/>
                <a:cs typeface="Menlo Regular"/>
                <a:sym typeface="Menlo Regular"/>
              </a:defRPr>
            </a:pPr>
            <a:r>
              <a:rPr sz="1900">
                <a:solidFill>
                  <a:srgbClr val="000000"/>
                </a:solidFill>
              </a:rPr>
              <a:t>      </a:t>
            </a:r>
            <a:r>
              <a:rPr>
                <a:solidFill>
                  <a:srgbClr val="3495AF"/>
                </a:solidFill>
              </a:rPr>
              <a:t>std</a:t>
            </a:r>
            <a:r>
              <a:rPr sz="1900">
                <a:solidFill>
                  <a:srgbClr val="000000"/>
                </a:solidFill>
              </a:rPr>
              <a:t>::</a:t>
            </a:r>
            <a:r>
              <a:rPr>
                <a:solidFill>
                  <a:srgbClr val="3495AF"/>
                </a:solidFill>
              </a:rPr>
              <a:t>experimental</a:t>
            </a:r>
            <a:r>
              <a:rPr sz="1900">
                <a:solidFill>
                  <a:srgbClr val="000000"/>
                </a:solidFill>
              </a:rPr>
              <a:t>::</a:t>
            </a:r>
            <a:r>
              <a:rPr>
                <a:solidFill>
                  <a:srgbClr val="3495AF"/>
                </a:solidFill>
              </a:rPr>
              <a:t>suspend_always</a:t>
            </a:r>
            <a:r>
              <a:rPr sz="1900">
                <a:solidFill>
                  <a:srgbClr val="000000"/>
                </a:solidFill>
              </a:rPr>
              <a:t> </a:t>
            </a:r>
            <a:r>
              <a:rPr>
                <a:solidFill>
                  <a:srgbClr val="057CB0"/>
                </a:solidFill>
              </a:rPr>
              <a:t>final_suspend</a:t>
            </a:r>
            <a:r>
              <a:rPr sz="1900">
                <a:solidFill>
                  <a:srgbClr val="000000"/>
                </a:solidFill>
              </a:rPr>
              <a:t>() </a:t>
            </a:r>
            <a:r>
              <a:rPr>
                <a:solidFill>
                  <a:srgbClr val="0433FF"/>
                </a:solidFill>
              </a:rPr>
              <a:t>noexcept</a:t>
            </a:r>
            <a:r>
              <a:rPr sz="1900">
                <a:solidFill>
                  <a:srgbClr val="000000"/>
                </a:solidFill>
              </a:rPr>
              <a:t> { </a:t>
            </a:r>
            <a:r>
              <a:rPr>
                <a:solidFill>
                  <a:srgbClr val="3495AF"/>
                </a:solidFill>
              </a:rPr>
              <a:t>std</a:t>
            </a:r>
            <a:r>
              <a:rPr sz="1900">
                <a:solidFill>
                  <a:srgbClr val="000000"/>
                </a:solidFill>
              </a:rPr>
              <a:t>::</a:t>
            </a:r>
            <a:r>
              <a:rPr>
                <a:solidFill>
                  <a:srgbClr val="3495AF"/>
                </a:solidFill>
              </a:rPr>
              <a:t>cout</a:t>
            </a:r>
            <a:r>
              <a:rPr sz="1900">
                <a:solidFill>
                  <a:srgbClr val="000000"/>
                </a:solidFill>
              </a:rPr>
              <a:t> &lt;&lt; </a:t>
            </a:r>
            <a:r>
              <a:t>"\n Suspend Task \n"</a:t>
            </a:r>
            <a:r>
              <a:rPr sz="1900">
                <a:solidFill>
                  <a:srgbClr val="000000"/>
                </a:solidFill>
              </a:rPr>
              <a:t>; </a:t>
            </a:r>
            <a:r>
              <a:rPr>
                <a:solidFill>
                  <a:srgbClr val="0433FF"/>
                </a:solidFill>
              </a:rPr>
              <a:t>return</a:t>
            </a:r>
            <a:r>
              <a:rPr sz="1900">
                <a:solidFill>
                  <a:srgbClr val="000000"/>
                </a:solidFill>
              </a:rPr>
              <a:t> {}; }</a:t>
            </a:r>
            <a:endParaRPr sz="1900">
              <a:solidFill>
                <a:srgbClr val="000000"/>
              </a:solidFill>
            </a:endParaRPr>
          </a:p>
          <a:p>
            <a:pPr marL="0" indent="0" defTabSz="407669">
              <a:spcBef>
                <a:spcPts val="0"/>
              </a:spcBef>
              <a:buSzTx/>
              <a:buNone/>
              <a:tabLst>
                <a:tab pos="406400" algn="l"/>
              </a:tabLst>
              <a:defRPr sz="1900">
                <a:latin typeface="Menlo Regular"/>
                <a:ea typeface="Menlo Regular"/>
                <a:cs typeface="Menlo Regular"/>
                <a:sym typeface="Menlo Regular"/>
              </a:defRPr>
            </a:pPr>
          </a:p>
          <a:p>
            <a:pPr marL="0" indent="0" defTabSz="407669">
              <a:spcBef>
                <a:spcPts val="0"/>
              </a:spcBef>
              <a:buSzTx/>
              <a:buNone/>
              <a:tabLst>
                <a:tab pos="406400" algn="l"/>
              </a:tabLst>
              <a:defRPr sz="1700">
                <a:solidFill>
                  <a:srgbClr val="057CB0"/>
                </a:solidFill>
                <a:latin typeface="Menlo Regular"/>
                <a:ea typeface="Menlo Regular"/>
                <a:cs typeface="Menlo Regular"/>
                <a:sym typeface="Menlo Regular"/>
              </a:defRPr>
            </a:pPr>
            <a:r>
              <a:rPr sz="1900">
                <a:solidFill>
                  <a:srgbClr val="000000"/>
                </a:solidFill>
              </a:rPr>
              <a:t>      </a:t>
            </a:r>
            <a:r>
              <a:rPr>
                <a:solidFill>
                  <a:srgbClr val="3495AF"/>
                </a:solidFill>
              </a:rPr>
              <a:t>Task</a:t>
            </a:r>
            <a:r>
              <a:rPr sz="1900">
                <a:solidFill>
                  <a:srgbClr val="000000"/>
                </a:solidFill>
              </a:rPr>
              <a:t> </a:t>
            </a:r>
            <a:r>
              <a:t>get_return_object</a:t>
            </a:r>
            <a:r>
              <a:rPr sz="1900">
                <a:solidFill>
                  <a:srgbClr val="000000"/>
                </a:solidFill>
              </a:rPr>
              <a:t>() { </a:t>
            </a:r>
            <a:r>
              <a:rPr>
                <a:solidFill>
                  <a:srgbClr val="0433FF"/>
                </a:solidFill>
              </a:rPr>
              <a:t>return</a:t>
            </a:r>
            <a:r>
              <a:rPr sz="1900">
                <a:solidFill>
                  <a:srgbClr val="000000"/>
                </a:solidFill>
              </a:rPr>
              <a:t> </a:t>
            </a:r>
            <a:r>
              <a:rPr>
                <a:solidFill>
                  <a:srgbClr val="3495AF"/>
                </a:solidFill>
              </a:rPr>
              <a:t>std</a:t>
            </a:r>
            <a:r>
              <a:rPr sz="1900">
                <a:solidFill>
                  <a:srgbClr val="000000"/>
                </a:solidFill>
              </a:rPr>
              <a:t>::</a:t>
            </a:r>
            <a:r>
              <a:rPr>
                <a:solidFill>
                  <a:srgbClr val="3495AF"/>
                </a:solidFill>
              </a:rPr>
              <a:t>experimental</a:t>
            </a:r>
            <a:r>
              <a:rPr sz="1900">
                <a:solidFill>
                  <a:srgbClr val="000000"/>
                </a:solidFill>
              </a:rPr>
              <a:t>::</a:t>
            </a:r>
            <a:r>
              <a:rPr>
                <a:solidFill>
                  <a:srgbClr val="3495AF"/>
                </a:solidFill>
              </a:rPr>
              <a:t>coroutine_handle</a:t>
            </a:r>
            <a:r>
              <a:rPr sz="1900">
                <a:solidFill>
                  <a:srgbClr val="000000"/>
                </a:solidFill>
              </a:rPr>
              <a:t>&lt;</a:t>
            </a:r>
            <a:r>
              <a:rPr>
                <a:solidFill>
                  <a:srgbClr val="3495AF"/>
                </a:solidFill>
              </a:rPr>
              <a:t>promise_type</a:t>
            </a:r>
            <a:r>
              <a:rPr sz="1900">
                <a:solidFill>
                  <a:srgbClr val="000000"/>
                </a:solidFill>
              </a:rPr>
              <a:t>&gt;::</a:t>
            </a:r>
            <a:r>
              <a:rPr>
                <a:solidFill>
                  <a:srgbClr val="3495AF"/>
                </a:solidFill>
              </a:rPr>
              <a:t>from_promise</a:t>
            </a:r>
            <a:r>
              <a:rPr sz="1900">
                <a:solidFill>
                  <a:srgbClr val="000000"/>
                </a:solidFill>
              </a:rPr>
              <a:t>(*</a:t>
            </a:r>
            <a:r>
              <a:rPr>
                <a:solidFill>
                  <a:srgbClr val="0433FF"/>
                </a:solidFill>
              </a:rPr>
              <a:t>this</a:t>
            </a:r>
            <a:r>
              <a:rPr sz="1900">
                <a:solidFill>
                  <a:srgbClr val="000000"/>
                </a:solidFill>
              </a:rPr>
              <a:t>); }</a:t>
            </a:r>
            <a:endParaRPr sz="1900">
              <a:solidFill>
                <a:srgbClr val="000000"/>
              </a:solidFill>
            </a:endParaRPr>
          </a:p>
          <a:p>
            <a:pPr marL="0" indent="0" defTabSz="407669">
              <a:spcBef>
                <a:spcPts val="0"/>
              </a:spcBef>
              <a:buSzTx/>
              <a:buNone/>
              <a:tabLst>
                <a:tab pos="406400" algn="l"/>
              </a:tabLst>
              <a:defRPr sz="1900">
                <a:latin typeface="Menlo Regular"/>
                <a:ea typeface="Menlo Regular"/>
                <a:cs typeface="Menlo Regular"/>
                <a:sym typeface="Menlo Regular"/>
              </a:defRPr>
            </a:pPr>
            <a:r>
              <a:t>      </a:t>
            </a:r>
          </a:p>
          <a:p>
            <a:pPr marL="0" indent="0" defTabSz="407669">
              <a:spcBef>
                <a:spcPts val="0"/>
              </a:spcBef>
              <a:buSzTx/>
              <a:buNone/>
              <a:tabLst>
                <a:tab pos="406400" algn="l"/>
              </a:tabLst>
              <a:defRPr sz="1700">
                <a:solidFill>
                  <a:srgbClr val="008F00"/>
                </a:solidFill>
                <a:latin typeface="Menlo Regular"/>
                <a:ea typeface="Menlo Regular"/>
                <a:cs typeface="Menlo Regular"/>
                <a:sym typeface="Menlo Regular"/>
              </a:defRPr>
            </a:pPr>
            <a:r>
              <a:rPr sz="1900">
                <a:solidFill>
                  <a:srgbClr val="000000"/>
                </a:solidFill>
              </a:rPr>
              <a:t>    </a:t>
            </a:r>
            <a:r>
              <a:rPr>
                <a:solidFill>
                  <a:srgbClr val="0433FF"/>
                </a:solidFill>
              </a:rPr>
              <a:t>void</a:t>
            </a:r>
            <a:r>
              <a:rPr sz="1900">
                <a:solidFill>
                  <a:srgbClr val="000000"/>
                </a:solidFill>
              </a:rPr>
              <a:t> </a:t>
            </a:r>
            <a:r>
              <a:rPr>
                <a:solidFill>
                  <a:srgbClr val="057CB0"/>
                </a:solidFill>
              </a:rPr>
              <a:t>return_void</a:t>
            </a:r>
            <a:r>
              <a:rPr sz="1900">
                <a:solidFill>
                  <a:srgbClr val="000000"/>
                </a:solidFill>
              </a:rPr>
              <a:t>() {} </a:t>
            </a:r>
            <a:r>
              <a:t>// final destructor for coroutine</a:t>
            </a:r>
            <a:endParaRPr sz="1900">
              <a:solidFill>
                <a:srgbClr val="000000"/>
              </a:solidFill>
            </a:endParaRPr>
          </a:p>
          <a:p>
            <a:pPr marL="0" indent="0" defTabSz="407669">
              <a:spcBef>
                <a:spcPts val="0"/>
              </a:spcBef>
              <a:buSzTx/>
              <a:buNone/>
              <a:tabLst>
                <a:tab pos="406400" algn="l"/>
              </a:tabLst>
              <a:defRPr sz="1700">
                <a:solidFill>
                  <a:srgbClr val="057CB0"/>
                </a:solidFill>
                <a:latin typeface="Menlo Regular"/>
                <a:ea typeface="Menlo Regular"/>
                <a:cs typeface="Menlo Regular"/>
                <a:sym typeface="Menlo Regular"/>
              </a:defRPr>
            </a:pPr>
            <a:r>
              <a:rPr sz="1900">
                <a:solidFill>
                  <a:srgbClr val="000000"/>
                </a:solidFill>
              </a:rPr>
              <a:t>    </a:t>
            </a:r>
            <a:r>
              <a:rPr>
                <a:solidFill>
                  <a:srgbClr val="0433FF"/>
                </a:solidFill>
              </a:rPr>
              <a:t>void</a:t>
            </a:r>
            <a:r>
              <a:rPr sz="1900">
                <a:solidFill>
                  <a:srgbClr val="000000"/>
                </a:solidFill>
              </a:rPr>
              <a:t> </a:t>
            </a:r>
            <a:r>
              <a:t>unhandled_exception</a:t>
            </a:r>
            <a:r>
              <a:rPr sz="1900">
                <a:solidFill>
                  <a:srgbClr val="000000"/>
                </a:solidFill>
              </a:rPr>
              <a:t>() {}</a:t>
            </a:r>
            <a:endParaRPr sz="1900">
              <a:solidFill>
                <a:srgbClr val="000000"/>
              </a:solidFill>
            </a:endParaRPr>
          </a:p>
          <a:p>
            <a:pPr marL="0" indent="0" defTabSz="407669">
              <a:spcBef>
                <a:spcPts val="0"/>
              </a:spcBef>
              <a:buSzTx/>
              <a:buNone/>
              <a:tabLst>
                <a:tab pos="406400" algn="l"/>
              </a:tabLst>
              <a:defRPr sz="1900">
                <a:latin typeface="Menlo Regular"/>
                <a:ea typeface="Menlo Regular"/>
                <a:cs typeface="Menlo Regular"/>
                <a:sym typeface="Menlo Regular"/>
              </a:defRPr>
            </a:pPr>
            <a:r>
              <a:t>  };</a:t>
            </a:r>
          </a:p>
          <a:p>
            <a:pPr marL="0" indent="0" defTabSz="407669">
              <a:spcBef>
                <a:spcPts val="0"/>
              </a:spcBef>
              <a:buSzTx/>
              <a:buNone/>
              <a:tabLst>
                <a:tab pos="406400" algn="l"/>
              </a:tabLst>
              <a:defRPr sz="1900">
                <a:latin typeface="Menlo Regular"/>
                <a:ea typeface="Menlo Regular"/>
                <a:cs typeface="Menlo Regular"/>
                <a:sym typeface="Menlo Regular"/>
              </a:defRPr>
            </a:pPr>
          </a:p>
          <a:p>
            <a:pPr marL="0" indent="0" defTabSz="407669">
              <a:spcBef>
                <a:spcPts val="0"/>
              </a:spcBef>
              <a:buSzTx/>
              <a:buNone/>
              <a:tabLst>
                <a:tab pos="406400" algn="l"/>
              </a:tabLst>
              <a:defRPr sz="1700">
                <a:solidFill>
                  <a:srgbClr val="3495AF"/>
                </a:solidFill>
                <a:latin typeface="Menlo Regular"/>
                <a:ea typeface="Menlo Regular"/>
                <a:cs typeface="Menlo Regular"/>
                <a:sym typeface="Menlo Regular"/>
              </a:defRPr>
            </a:pPr>
            <a:r>
              <a:rPr sz="1900">
                <a:solidFill>
                  <a:srgbClr val="000000"/>
                </a:solidFill>
              </a:rPr>
              <a:t>    </a:t>
            </a:r>
            <a:r>
              <a:rPr>
                <a:solidFill>
                  <a:srgbClr val="057CB0"/>
                </a:solidFill>
              </a:rPr>
              <a:t>Task</a:t>
            </a:r>
            <a:r>
              <a:rPr sz="1900">
                <a:solidFill>
                  <a:srgbClr val="000000"/>
                </a:solidFill>
              </a:rPr>
              <a:t>(</a:t>
            </a:r>
            <a:r>
              <a:t>std</a:t>
            </a:r>
            <a:r>
              <a:rPr sz="1900">
                <a:solidFill>
                  <a:srgbClr val="000000"/>
                </a:solidFill>
              </a:rPr>
              <a:t>::</a:t>
            </a:r>
            <a:r>
              <a:t>experimental</a:t>
            </a:r>
            <a:r>
              <a:rPr sz="1900">
                <a:solidFill>
                  <a:srgbClr val="000000"/>
                </a:solidFill>
              </a:rPr>
              <a:t>::</a:t>
            </a:r>
            <a:r>
              <a:t>coroutine_handle</a:t>
            </a:r>
            <a:r>
              <a:rPr sz="1900">
                <a:solidFill>
                  <a:srgbClr val="000000"/>
                </a:solidFill>
              </a:rPr>
              <a:t>&lt;</a:t>
            </a:r>
            <a:r>
              <a:t>promise_type</a:t>
            </a:r>
            <a:r>
              <a:rPr sz="1900">
                <a:solidFill>
                  <a:srgbClr val="000000"/>
                </a:solidFill>
              </a:rPr>
              <a:t>&gt; handle): </a:t>
            </a:r>
            <a:r>
              <a:t>handle</a:t>
            </a:r>
            <a:r>
              <a:rPr sz="1900">
                <a:solidFill>
                  <a:srgbClr val="000000"/>
                </a:solidFill>
              </a:rPr>
              <a:t>{handle} {}</a:t>
            </a:r>
            <a:endParaRPr sz="1900">
              <a:solidFill>
                <a:srgbClr val="000000"/>
              </a:solidFill>
            </a:endParaRPr>
          </a:p>
          <a:p>
            <a:pPr marL="0" indent="0" defTabSz="407669">
              <a:spcBef>
                <a:spcPts val="0"/>
              </a:spcBef>
              <a:buSzTx/>
              <a:buNone/>
              <a:tabLst>
                <a:tab pos="406400" algn="l"/>
              </a:tabLst>
              <a:defRPr sz="1900">
                <a:latin typeface="Menlo Regular"/>
                <a:ea typeface="Menlo Regular"/>
                <a:cs typeface="Menlo Regular"/>
                <a:sym typeface="Menlo Regular"/>
              </a:defRPr>
            </a:pPr>
          </a:p>
          <a:p>
            <a:pPr marL="0" indent="0" defTabSz="407669">
              <a:spcBef>
                <a:spcPts val="0"/>
              </a:spcBef>
              <a:buSzTx/>
              <a:buNone/>
              <a:tabLst>
                <a:tab pos="406400" algn="l"/>
              </a:tabLst>
              <a:defRPr sz="1700">
                <a:solidFill>
                  <a:srgbClr val="057CB0"/>
                </a:solidFill>
                <a:latin typeface="Menlo Regular"/>
                <a:ea typeface="Menlo Regular"/>
                <a:cs typeface="Menlo Regular"/>
                <a:sym typeface="Menlo Regular"/>
              </a:defRPr>
            </a:pPr>
            <a:r>
              <a:rPr sz="1900">
                <a:solidFill>
                  <a:srgbClr val="000000"/>
                </a:solidFill>
              </a:rPr>
              <a:t>  </a:t>
            </a:r>
            <a:r>
              <a:rPr>
                <a:solidFill>
                  <a:srgbClr val="0433FF"/>
                </a:solidFill>
              </a:rPr>
              <a:t>auto</a:t>
            </a:r>
            <a:r>
              <a:rPr sz="1900">
                <a:solidFill>
                  <a:srgbClr val="000000"/>
                </a:solidFill>
              </a:rPr>
              <a:t> </a:t>
            </a:r>
            <a:r>
              <a:t>get_handle</a:t>
            </a:r>
            <a:r>
              <a:rPr sz="1900">
                <a:solidFill>
                  <a:srgbClr val="000000"/>
                </a:solidFill>
              </a:rPr>
              <a:t>() { </a:t>
            </a:r>
            <a:r>
              <a:rPr>
                <a:solidFill>
                  <a:srgbClr val="0433FF"/>
                </a:solidFill>
              </a:rPr>
              <a:t>return</a:t>
            </a:r>
            <a:r>
              <a:rPr sz="1900">
                <a:solidFill>
                  <a:srgbClr val="000000"/>
                </a:solidFill>
              </a:rPr>
              <a:t> </a:t>
            </a:r>
            <a:r>
              <a:rPr>
                <a:solidFill>
                  <a:srgbClr val="3495AF"/>
                </a:solidFill>
              </a:rPr>
              <a:t>handle</a:t>
            </a:r>
            <a:r>
              <a:rPr sz="1900">
                <a:solidFill>
                  <a:srgbClr val="000000"/>
                </a:solidFill>
              </a:rPr>
              <a:t>; }</a:t>
            </a:r>
            <a:endParaRPr sz="1900">
              <a:solidFill>
                <a:srgbClr val="000000"/>
              </a:solidFill>
            </a:endParaRPr>
          </a:p>
          <a:p>
            <a:pPr marL="0" indent="0" defTabSz="407669">
              <a:spcBef>
                <a:spcPts val="0"/>
              </a:spcBef>
              <a:buSzTx/>
              <a:buNone/>
              <a:tabLst>
                <a:tab pos="406400" algn="l"/>
              </a:tabLst>
              <a:defRPr sz="1900">
                <a:latin typeface="Menlo Regular"/>
                <a:ea typeface="Menlo Regular"/>
                <a:cs typeface="Menlo Regular"/>
                <a:sym typeface="Menlo Regular"/>
              </a:defRPr>
            </a:pPr>
          </a:p>
          <a:p>
            <a:pPr marL="0" indent="0" defTabSz="407669">
              <a:spcBef>
                <a:spcPts val="0"/>
              </a:spcBef>
              <a:buSzTx/>
              <a:buNone/>
              <a:tabLst>
                <a:tab pos="406400" algn="l"/>
              </a:tabLst>
              <a:defRPr sz="1700">
                <a:solidFill>
                  <a:srgbClr val="3495AF"/>
                </a:solidFill>
                <a:latin typeface="Menlo Regular"/>
                <a:ea typeface="Menlo Regular"/>
                <a:cs typeface="Menlo Regular"/>
                <a:sym typeface="Menlo Regular"/>
              </a:defRPr>
            </a:pPr>
            <a:r>
              <a:rPr sz="1900">
                <a:solidFill>
                  <a:srgbClr val="000000"/>
                </a:solidFill>
              </a:rPr>
              <a:t>    </a:t>
            </a:r>
            <a:r>
              <a:t>std</a:t>
            </a:r>
            <a:r>
              <a:rPr sz="1900">
                <a:solidFill>
                  <a:srgbClr val="000000"/>
                </a:solidFill>
              </a:rPr>
              <a:t>::</a:t>
            </a:r>
            <a:r>
              <a:t>experimental</a:t>
            </a:r>
            <a:r>
              <a:rPr sz="1900">
                <a:solidFill>
                  <a:srgbClr val="000000"/>
                </a:solidFill>
              </a:rPr>
              <a:t>::</a:t>
            </a:r>
            <a:r>
              <a:t>coroutine_handle</a:t>
            </a:r>
            <a:r>
              <a:rPr sz="1900">
                <a:solidFill>
                  <a:srgbClr val="000000"/>
                </a:solidFill>
              </a:rPr>
              <a:t>&lt;</a:t>
            </a:r>
            <a:r>
              <a:t>promise_type</a:t>
            </a:r>
            <a:r>
              <a:rPr sz="1900">
                <a:solidFill>
                  <a:srgbClr val="000000"/>
                </a:solidFill>
              </a:rPr>
              <a:t>&gt; handle;</a:t>
            </a:r>
            <a:endParaRPr sz="1900">
              <a:solidFill>
                <a:srgbClr val="000000"/>
              </a:solidFill>
            </a:endParaRPr>
          </a:p>
          <a:p>
            <a:pPr marL="0" indent="0" defTabSz="407669">
              <a:spcBef>
                <a:spcPts val="0"/>
              </a:spcBef>
              <a:buSzTx/>
              <a:buNone/>
              <a:tabLst>
                <a:tab pos="406400" algn="l"/>
              </a:tabLst>
              <a:defRPr sz="1900">
                <a:latin typeface="Menlo Regular"/>
                <a:ea typeface="Menlo Regular"/>
                <a:cs typeface="Menlo Regular"/>
                <a:sym typeface="Menlo Regular"/>
              </a:defRPr>
            </a:pPr>
            <a:r>
              <a:t>};</a:t>
            </a:r>
          </a:p>
          <a:p>
            <a:pPr marL="0" indent="0" defTabSz="407669">
              <a:spcBef>
                <a:spcPts val="0"/>
              </a:spcBef>
              <a:buSzTx/>
              <a:buNone/>
              <a:tabLst>
                <a:tab pos="406400" algn="l"/>
              </a:tabLst>
              <a:defRPr sz="1900">
                <a:latin typeface="Menlo Regular"/>
                <a:ea typeface="Menlo Regular"/>
                <a:cs typeface="Menlo Regular"/>
                <a:sym typeface="Menlo Regular"/>
              </a:defRPr>
            </a:pPr>
          </a:p>
          <a:p>
            <a:pPr marL="0" indent="0" defTabSz="407669">
              <a:spcBef>
                <a:spcPts val="0"/>
              </a:spcBef>
              <a:buSzTx/>
              <a:buNone/>
              <a:tabLst>
                <a:tab pos="406400" algn="l"/>
              </a:tabLst>
              <a:defRPr sz="1900">
                <a:latin typeface="Menlo Regular"/>
                <a:ea typeface="Menlo Regular"/>
                <a:cs typeface="Menlo Regular"/>
                <a:sym typeface="Menlo Regular"/>
              </a:defRPr>
            </a:pPr>
            <a:r>
              <a:t> </a:t>
            </a:r>
          </a:p>
          <a:p>
            <a:pPr marL="0" indent="0" defTabSz="407669">
              <a:spcBef>
                <a:spcPts val="0"/>
              </a:spcBef>
              <a:buSzTx/>
              <a:buNone/>
              <a:tabLst>
                <a:tab pos="406400" algn="l"/>
              </a:tabLst>
              <a:defRPr sz="1700">
                <a:solidFill>
                  <a:srgbClr val="057CB0"/>
                </a:solidFill>
                <a:latin typeface="Menlo Regular"/>
                <a:ea typeface="Menlo Regular"/>
                <a:cs typeface="Menlo Regular"/>
                <a:sym typeface="Menlo Regular"/>
              </a:defRPr>
            </a:pPr>
            <a:r>
              <a:rPr>
                <a:solidFill>
                  <a:srgbClr val="3495AF"/>
                </a:solidFill>
              </a:rPr>
              <a:t>Task</a:t>
            </a:r>
            <a:r>
              <a:rPr sz="1900">
                <a:solidFill>
                  <a:srgbClr val="000000"/>
                </a:solidFill>
              </a:rPr>
              <a:t> </a:t>
            </a:r>
            <a:r>
              <a:t>mkCoroutineA</a:t>
            </a:r>
            <a:r>
              <a:rPr sz="1900">
                <a:solidFill>
                  <a:srgbClr val="000000"/>
                </a:solidFill>
              </a:rPr>
              <a:t>() {</a:t>
            </a:r>
            <a:endParaRPr sz="1900">
              <a:solidFill>
                <a:srgbClr val="000000"/>
              </a:solidFill>
            </a:endParaRPr>
          </a:p>
          <a:p>
            <a:pPr marL="0" indent="0" defTabSz="407669">
              <a:spcBef>
                <a:spcPts val="0"/>
              </a:spcBef>
              <a:buSzTx/>
              <a:buNone/>
              <a:tabLst>
                <a:tab pos="406400" algn="l"/>
              </a:tabLst>
              <a:defRPr sz="1700">
                <a:solidFill>
                  <a:srgbClr val="B4261A"/>
                </a:solidFill>
                <a:latin typeface="Menlo Regular"/>
                <a:ea typeface="Menlo Regular"/>
                <a:cs typeface="Menlo Regular"/>
                <a:sym typeface="Menlo Regular"/>
              </a:defRPr>
            </a:pPr>
            <a:r>
              <a:rPr sz="1900">
                <a:solidFill>
                  <a:srgbClr val="000000"/>
                </a:solidFill>
              </a:rPr>
              <a:t>    </a:t>
            </a:r>
            <a:r>
              <a:rPr>
                <a:solidFill>
                  <a:srgbClr val="3495AF"/>
                </a:solidFill>
              </a:rPr>
              <a:t>std</a:t>
            </a:r>
            <a:r>
              <a:rPr sz="1900">
                <a:solidFill>
                  <a:srgbClr val="000000"/>
                </a:solidFill>
              </a:rPr>
              <a:t>::</a:t>
            </a:r>
            <a:r>
              <a:rPr>
                <a:solidFill>
                  <a:srgbClr val="3495AF"/>
                </a:solidFill>
              </a:rPr>
              <a:t>cout</a:t>
            </a:r>
            <a:r>
              <a:rPr sz="1900">
                <a:solidFill>
                  <a:srgbClr val="000000"/>
                </a:solidFill>
              </a:rPr>
              <a:t> &lt;&lt; </a:t>
            </a:r>
            <a:r>
              <a:t>" Entered Coroutine A "</a:t>
            </a:r>
            <a:r>
              <a:rPr sz="1900">
                <a:solidFill>
                  <a:srgbClr val="000000"/>
                </a:solidFill>
              </a:rPr>
              <a:t> &lt;&lt; </a:t>
            </a:r>
            <a:r>
              <a:rPr>
                <a:solidFill>
                  <a:srgbClr val="3495AF"/>
                </a:solidFill>
              </a:rPr>
              <a:t>std</a:t>
            </a:r>
            <a:r>
              <a:rPr sz="1900">
                <a:solidFill>
                  <a:srgbClr val="000000"/>
                </a:solidFill>
              </a:rPr>
              <a:t>::</a:t>
            </a:r>
            <a:r>
              <a:rPr>
                <a:solidFill>
                  <a:srgbClr val="3495AF"/>
                </a:solidFill>
              </a:rPr>
              <a:t>endl</a:t>
            </a:r>
            <a:r>
              <a:rPr sz="1900">
                <a:solidFill>
                  <a:srgbClr val="000000"/>
                </a:solidFill>
              </a:rPr>
              <a:t>;</a:t>
            </a:r>
            <a:endParaRPr sz="1900">
              <a:solidFill>
                <a:srgbClr val="000000"/>
              </a:solidFill>
            </a:endParaRPr>
          </a:p>
          <a:p>
            <a:pPr marL="0" indent="0" defTabSz="407669">
              <a:spcBef>
                <a:spcPts val="0"/>
              </a:spcBef>
              <a:buSzTx/>
              <a:buNone/>
              <a:tabLst>
                <a:tab pos="406400" algn="l"/>
              </a:tabLst>
              <a:defRPr sz="1700">
                <a:solidFill>
                  <a:srgbClr val="3495AF"/>
                </a:solidFill>
                <a:latin typeface="Menlo Regular"/>
                <a:ea typeface="Menlo Regular"/>
                <a:cs typeface="Menlo Regular"/>
                <a:sym typeface="Menlo Regular"/>
              </a:defRPr>
            </a:pPr>
            <a:r>
              <a:rPr sz="1900">
                <a:solidFill>
                  <a:srgbClr val="000000"/>
                </a:solidFill>
              </a:rPr>
              <a:t>    co_await </a:t>
            </a:r>
            <a:r>
              <a:t>std</a:t>
            </a:r>
            <a:r>
              <a:rPr sz="1900">
                <a:solidFill>
                  <a:srgbClr val="000000"/>
                </a:solidFill>
              </a:rPr>
              <a:t>::</a:t>
            </a:r>
            <a:r>
              <a:t>experimental</a:t>
            </a:r>
            <a:r>
              <a:rPr sz="1900">
                <a:solidFill>
                  <a:srgbClr val="000000"/>
                </a:solidFill>
              </a:rPr>
              <a:t>::</a:t>
            </a:r>
            <a:r>
              <a:t>suspend_always</a:t>
            </a:r>
            <a:r>
              <a:rPr sz="1900">
                <a:solidFill>
                  <a:srgbClr val="000000"/>
                </a:solidFill>
              </a:rPr>
              <a:t>{};</a:t>
            </a:r>
            <a:endParaRPr sz="1900">
              <a:solidFill>
                <a:srgbClr val="000000"/>
              </a:solidFill>
            </a:endParaRPr>
          </a:p>
          <a:p>
            <a:pPr marL="0" indent="0" defTabSz="407669">
              <a:spcBef>
                <a:spcPts val="0"/>
              </a:spcBef>
              <a:buSzTx/>
              <a:buNone/>
              <a:tabLst>
                <a:tab pos="406400" algn="l"/>
              </a:tabLst>
              <a:defRPr sz="1700">
                <a:solidFill>
                  <a:srgbClr val="B4261A"/>
                </a:solidFill>
                <a:latin typeface="Menlo Regular"/>
                <a:ea typeface="Menlo Regular"/>
                <a:cs typeface="Menlo Regular"/>
                <a:sym typeface="Menlo Regular"/>
              </a:defRPr>
            </a:pPr>
            <a:r>
              <a:rPr sz="1900">
                <a:solidFill>
                  <a:srgbClr val="000000"/>
                </a:solidFill>
              </a:rPr>
              <a:t>    </a:t>
            </a:r>
            <a:r>
              <a:rPr>
                <a:solidFill>
                  <a:srgbClr val="3495AF"/>
                </a:solidFill>
              </a:rPr>
              <a:t>std</a:t>
            </a:r>
            <a:r>
              <a:rPr sz="1900">
                <a:solidFill>
                  <a:srgbClr val="000000"/>
                </a:solidFill>
              </a:rPr>
              <a:t>::</a:t>
            </a:r>
            <a:r>
              <a:rPr>
                <a:solidFill>
                  <a:srgbClr val="3495AF"/>
                </a:solidFill>
              </a:rPr>
              <a:t>cout</a:t>
            </a:r>
            <a:r>
              <a:rPr sz="1900">
                <a:solidFill>
                  <a:srgbClr val="000000"/>
                </a:solidFill>
              </a:rPr>
              <a:t> &lt;&lt; </a:t>
            </a:r>
            <a:r>
              <a:t>"Coroutine A executed"</a:t>
            </a:r>
            <a:r>
              <a:rPr sz="1900">
                <a:solidFill>
                  <a:srgbClr val="000000"/>
                </a:solidFill>
              </a:rPr>
              <a:t> &lt;&lt; </a:t>
            </a:r>
            <a:r>
              <a:rPr>
                <a:solidFill>
                  <a:srgbClr val="3495AF"/>
                </a:solidFill>
              </a:rPr>
              <a:t>std</a:t>
            </a:r>
            <a:r>
              <a:rPr sz="1900">
                <a:solidFill>
                  <a:srgbClr val="000000"/>
                </a:solidFill>
              </a:rPr>
              <a:t>::</a:t>
            </a:r>
            <a:r>
              <a:rPr>
                <a:solidFill>
                  <a:srgbClr val="3495AF"/>
                </a:solidFill>
              </a:rPr>
              <a:t>endl</a:t>
            </a:r>
            <a:r>
              <a:rPr sz="1900">
                <a:solidFill>
                  <a:srgbClr val="000000"/>
                </a:solidFill>
              </a:rPr>
              <a:t>;</a:t>
            </a:r>
            <a:endParaRPr sz="1900">
              <a:solidFill>
                <a:srgbClr val="000000"/>
              </a:solidFill>
            </a:endParaRPr>
          </a:p>
          <a:p>
            <a:pPr marL="0" indent="0" defTabSz="407669">
              <a:spcBef>
                <a:spcPts val="0"/>
              </a:spcBef>
              <a:buSzTx/>
              <a:buNone/>
              <a:tabLst>
                <a:tab pos="406400" algn="l"/>
              </a:tabLst>
              <a:defRPr sz="1900">
                <a:latin typeface="Menlo Regular"/>
                <a:ea typeface="Menlo Regular"/>
                <a:cs typeface="Menlo Regular"/>
                <a:sym typeface="Menlo Regular"/>
              </a:defRPr>
            </a:pPr>
            <a:r>
              <a:t>}</a:t>
            </a:r>
          </a:p>
          <a:p>
            <a:pPr marL="0" indent="0" defTabSz="407669">
              <a:spcBef>
                <a:spcPts val="0"/>
              </a:spcBef>
              <a:buSzTx/>
              <a:buNone/>
              <a:tabLst>
                <a:tab pos="406400" algn="l"/>
              </a:tabLst>
              <a:defRPr sz="1900">
                <a:latin typeface="Menlo Regular"/>
                <a:ea typeface="Menlo Regular"/>
                <a:cs typeface="Menlo Regular"/>
                <a:sym typeface="Menlo Regular"/>
              </a:defRPr>
            </a:pPr>
          </a:p>
          <a:p>
            <a:pPr marL="0" indent="0" defTabSz="407669">
              <a:spcBef>
                <a:spcPts val="0"/>
              </a:spcBef>
              <a:buSzTx/>
              <a:buNone/>
              <a:tabLst>
                <a:tab pos="406400" algn="l"/>
              </a:tabLst>
              <a:defRPr sz="1700">
                <a:solidFill>
                  <a:srgbClr val="057CB0"/>
                </a:solidFill>
                <a:latin typeface="Menlo Regular"/>
                <a:ea typeface="Menlo Regular"/>
                <a:cs typeface="Menlo Regular"/>
                <a:sym typeface="Menlo Regular"/>
              </a:defRPr>
            </a:pPr>
            <a:r>
              <a:rPr>
                <a:solidFill>
                  <a:srgbClr val="3495AF"/>
                </a:solidFill>
              </a:rPr>
              <a:t>Task</a:t>
            </a:r>
            <a:r>
              <a:rPr sz="1900">
                <a:solidFill>
                  <a:srgbClr val="000000"/>
                </a:solidFill>
              </a:rPr>
              <a:t> </a:t>
            </a:r>
            <a:r>
              <a:t>mkCoroutineB</a:t>
            </a:r>
            <a:r>
              <a:rPr sz="1900">
                <a:solidFill>
                  <a:srgbClr val="000000"/>
                </a:solidFill>
              </a:rPr>
              <a:t>() {</a:t>
            </a:r>
            <a:endParaRPr sz="1900">
              <a:solidFill>
                <a:srgbClr val="000000"/>
              </a:solidFill>
            </a:endParaRPr>
          </a:p>
          <a:p>
            <a:pPr marL="0" indent="0" defTabSz="407669">
              <a:spcBef>
                <a:spcPts val="0"/>
              </a:spcBef>
              <a:buSzTx/>
              <a:buNone/>
              <a:tabLst>
                <a:tab pos="406400" algn="l"/>
              </a:tabLst>
              <a:defRPr sz="1700">
                <a:solidFill>
                  <a:srgbClr val="B4261A"/>
                </a:solidFill>
                <a:latin typeface="Menlo Regular"/>
                <a:ea typeface="Menlo Regular"/>
                <a:cs typeface="Menlo Regular"/>
                <a:sym typeface="Menlo Regular"/>
              </a:defRPr>
            </a:pPr>
            <a:r>
              <a:rPr sz="1900">
                <a:solidFill>
                  <a:srgbClr val="000000"/>
                </a:solidFill>
              </a:rPr>
              <a:t>    </a:t>
            </a:r>
            <a:r>
              <a:rPr>
                <a:solidFill>
                  <a:srgbClr val="3495AF"/>
                </a:solidFill>
              </a:rPr>
              <a:t>std</a:t>
            </a:r>
            <a:r>
              <a:rPr sz="1900">
                <a:solidFill>
                  <a:srgbClr val="000000"/>
                </a:solidFill>
              </a:rPr>
              <a:t>::</a:t>
            </a:r>
            <a:r>
              <a:rPr>
                <a:solidFill>
                  <a:srgbClr val="3495AF"/>
                </a:solidFill>
              </a:rPr>
              <a:t>cout</a:t>
            </a:r>
            <a:r>
              <a:rPr sz="1900">
                <a:solidFill>
                  <a:srgbClr val="000000"/>
                </a:solidFill>
              </a:rPr>
              <a:t> &lt;&lt; </a:t>
            </a:r>
            <a:r>
              <a:t>" Entered Coroutine B "</a:t>
            </a:r>
            <a:r>
              <a:rPr sz="1900">
                <a:solidFill>
                  <a:srgbClr val="000000"/>
                </a:solidFill>
              </a:rPr>
              <a:t> &lt;&lt; </a:t>
            </a:r>
            <a:r>
              <a:rPr>
                <a:solidFill>
                  <a:srgbClr val="3495AF"/>
                </a:solidFill>
              </a:rPr>
              <a:t>std</a:t>
            </a:r>
            <a:r>
              <a:rPr sz="1900">
                <a:solidFill>
                  <a:srgbClr val="000000"/>
                </a:solidFill>
              </a:rPr>
              <a:t>::</a:t>
            </a:r>
            <a:r>
              <a:rPr>
                <a:solidFill>
                  <a:srgbClr val="3495AF"/>
                </a:solidFill>
              </a:rPr>
              <a:t>endl</a:t>
            </a:r>
            <a:r>
              <a:rPr sz="1900">
                <a:solidFill>
                  <a:srgbClr val="000000"/>
                </a:solidFill>
              </a:rPr>
              <a:t>;</a:t>
            </a:r>
            <a:endParaRPr sz="1900">
              <a:solidFill>
                <a:srgbClr val="000000"/>
              </a:solidFill>
            </a:endParaRPr>
          </a:p>
          <a:p>
            <a:pPr marL="0" indent="0" defTabSz="407669">
              <a:spcBef>
                <a:spcPts val="0"/>
              </a:spcBef>
              <a:buSzTx/>
              <a:buNone/>
              <a:tabLst>
                <a:tab pos="406400" algn="l"/>
              </a:tabLst>
              <a:defRPr sz="1700">
                <a:solidFill>
                  <a:srgbClr val="3495AF"/>
                </a:solidFill>
                <a:latin typeface="Menlo Regular"/>
                <a:ea typeface="Menlo Regular"/>
                <a:cs typeface="Menlo Regular"/>
                <a:sym typeface="Menlo Regular"/>
              </a:defRPr>
            </a:pPr>
            <a:r>
              <a:rPr sz="1900">
                <a:solidFill>
                  <a:srgbClr val="000000"/>
                </a:solidFill>
              </a:rPr>
              <a:t>    co_await </a:t>
            </a:r>
            <a:r>
              <a:t>std</a:t>
            </a:r>
            <a:r>
              <a:rPr sz="1900">
                <a:solidFill>
                  <a:srgbClr val="000000"/>
                </a:solidFill>
              </a:rPr>
              <a:t>::</a:t>
            </a:r>
            <a:r>
              <a:t>experimental</a:t>
            </a:r>
            <a:r>
              <a:rPr sz="1900">
                <a:solidFill>
                  <a:srgbClr val="000000"/>
                </a:solidFill>
              </a:rPr>
              <a:t>::</a:t>
            </a:r>
            <a:r>
              <a:t>suspend_always</a:t>
            </a:r>
            <a:r>
              <a:rPr sz="1900">
                <a:solidFill>
                  <a:srgbClr val="000000"/>
                </a:solidFill>
              </a:rPr>
              <a:t>{};</a:t>
            </a:r>
            <a:endParaRPr sz="1900">
              <a:solidFill>
                <a:srgbClr val="000000"/>
              </a:solidFill>
            </a:endParaRPr>
          </a:p>
          <a:p>
            <a:pPr marL="0" indent="0" defTabSz="407669">
              <a:spcBef>
                <a:spcPts val="0"/>
              </a:spcBef>
              <a:buSzTx/>
              <a:buNone/>
              <a:tabLst>
                <a:tab pos="406400" algn="l"/>
              </a:tabLst>
              <a:defRPr sz="1700">
                <a:solidFill>
                  <a:srgbClr val="B4261A"/>
                </a:solidFill>
                <a:latin typeface="Menlo Regular"/>
                <a:ea typeface="Menlo Regular"/>
                <a:cs typeface="Menlo Regular"/>
                <a:sym typeface="Menlo Regular"/>
              </a:defRPr>
            </a:pPr>
            <a:r>
              <a:rPr sz="1900">
                <a:solidFill>
                  <a:srgbClr val="000000"/>
                </a:solidFill>
              </a:rPr>
              <a:t>    </a:t>
            </a:r>
            <a:r>
              <a:rPr>
                <a:solidFill>
                  <a:srgbClr val="3495AF"/>
                </a:solidFill>
              </a:rPr>
              <a:t>std</a:t>
            </a:r>
            <a:r>
              <a:rPr sz="1900">
                <a:solidFill>
                  <a:srgbClr val="000000"/>
                </a:solidFill>
              </a:rPr>
              <a:t>::</a:t>
            </a:r>
            <a:r>
              <a:rPr>
                <a:solidFill>
                  <a:srgbClr val="3495AF"/>
                </a:solidFill>
              </a:rPr>
              <a:t>cout</a:t>
            </a:r>
            <a:r>
              <a:rPr sz="1900">
                <a:solidFill>
                  <a:srgbClr val="000000"/>
                </a:solidFill>
              </a:rPr>
              <a:t> &lt;&lt; </a:t>
            </a:r>
            <a:r>
              <a:t>"Coroutine B executed"</a:t>
            </a:r>
            <a:r>
              <a:rPr sz="1900">
                <a:solidFill>
                  <a:srgbClr val="000000"/>
                </a:solidFill>
              </a:rPr>
              <a:t> &lt;&lt; </a:t>
            </a:r>
            <a:r>
              <a:rPr>
                <a:solidFill>
                  <a:srgbClr val="3495AF"/>
                </a:solidFill>
              </a:rPr>
              <a:t>std</a:t>
            </a:r>
            <a:r>
              <a:rPr sz="1900">
                <a:solidFill>
                  <a:srgbClr val="000000"/>
                </a:solidFill>
              </a:rPr>
              <a:t>::</a:t>
            </a:r>
            <a:r>
              <a:rPr>
                <a:solidFill>
                  <a:srgbClr val="3495AF"/>
                </a:solidFill>
              </a:rPr>
              <a:t>endl</a:t>
            </a:r>
            <a:r>
              <a:rPr sz="1900">
                <a:solidFill>
                  <a:srgbClr val="000000"/>
                </a:solidFill>
              </a:rPr>
              <a:t>;</a:t>
            </a:r>
            <a:endParaRPr sz="1900">
              <a:solidFill>
                <a:srgbClr val="000000"/>
              </a:solidFill>
            </a:endParaRPr>
          </a:p>
          <a:p>
            <a:pPr marL="0" indent="0" defTabSz="407669">
              <a:spcBef>
                <a:spcPts val="0"/>
              </a:spcBef>
              <a:buSzTx/>
              <a:buNone/>
              <a:tabLst>
                <a:tab pos="406400" algn="l"/>
              </a:tabLst>
              <a:defRPr sz="19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4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8" name="Coroutine generator"/>
          <p:cNvSpPr txBox="1"/>
          <p:nvPr>
            <p:ph type="title"/>
          </p:nvPr>
        </p:nvSpPr>
        <p:spPr>
          <a:prstGeom prst="rect">
            <a:avLst/>
          </a:prstGeom>
        </p:spPr>
        <p:txBody>
          <a:bodyPr/>
          <a:lstStyle/>
          <a:p>
            <a:pPr/>
            <a:r>
              <a:t>Coroutine generator</a:t>
            </a:r>
          </a:p>
        </p:txBody>
      </p:sp>
      <p:sp>
        <p:nvSpPr>
          <p:cNvPr id="1469" name="void f() {…"/>
          <p:cNvSpPr txBox="1"/>
          <p:nvPr>
            <p:ph type="body" idx="1"/>
          </p:nvPr>
        </p:nvSpPr>
        <p:spPr>
          <a:xfrm>
            <a:off x="1689100" y="3098800"/>
            <a:ext cx="21005800" cy="9296400"/>
          </a:xfrm>
          <a:prstGeom prst="rect">
            <a:avLst/>
          </a:prstGeom>
        </p:spPr>
        <p:txBody>
          <a:bodyPr/>
          <a:lstStyle/>
          <a:p>
            <a:pPr marL="0" indent="0" defTabSz="448055">
              <a:spcBef>
                <a:spcPts val="0"/>
              </a:spcBef>
              <a:buSzTx/>
              <a:buNone/>
              <a:defRPr sz="1176">
                <a:solidFill>
                  <a:srgbClr val="007000"/>
                </a:solidFill>
                <a:latin typeface="Courier"/>
                <a:ea typeface="Courier"/>
                <a:cs typeface="Courier"/>
                <a:sym typeface="Courier"/>
              </a:defRPr>
            </a:pPr>
          </a:p>
          <a:p>
            <a:pPr marL="0" indent="0" defTabSz="448055">
              <a:spcBef>
                <a:spcPts val="0"/>
              </a:spcBef>
              <a:buSzTx/>
              <a:buNone/>
              <a:defRPr sz="1960">
                <a:solidFill>
                  <a:srgbClr val="007000"/>
                </a:solidFill>
                <a:latin typeface="Courier"/>
                <a:ea typeface="Courier"/>
                <a:cs typeface="Courier"/>
                <a:sym typeface="Courier"/>
              </a:defRPr>
            </a:pPr>
            <a:r>
              <a:t>void f() {</a:t>
            </a:r>
          </a:p>
          <a:p>
            <a:pPr marL="0" indent="0" defTabSz="448055">
              <a:spcBef>
                <a:spcPts val="0"/>
              </a:spcBef>
              <a:buSzTx/>
              <a:buNone/>
              <a:defRPr sz="1176">
                <a:solidFill>
                  <a:srgbClr val="007000"/>
                </a:solidFill>
                <a:latin typeface="Courier"/>
                <a:ea typeface="Courier"/>
                <a:cs typeface="Courier"/>
                <a:sym typeface="Courier"/>
              </a:defRPr>
            </a:pPr>
            <a:r>
              <a:t>/// </a:t>
            </a:r>
            <a:r>
              <a:rPr sz="1666"/>
              <a:t>  std::vector&lt;std::experimental::coroutine_handle&lt;&gt;&gt; coros = { mkCoroutineA().get_handle(), mkCoroutineB().get_handle() };</a:t>
            </a:r>
            <a:endParaRPr sz="1764">
              <a:solidFill>
                <a:srgbClr val="000000"/>
              </a:solidFill>
            </a:endParaRPr>
          </a:p>
          <a:p>
            <a:pPr marL="0" indent="0" defTabSz="399516">
              <a:spcBef>
                <a:spcPts val="0"/>
              </a:spcBef>
              <a:buSzTx/>
              <a:buNone/>
              <a:tabLst>
                <a:tab pos="393700" algn="l"/>
              </a:tabLst>
              <a:defRPr sz="1568">
                <a:solidFill>
                  <a:srgbClr val="3495AF"/>
                </a:solidFill>
                <a:latin typeface="Menlo Regular"/>
                <a:ea typeface="Menlo Regular"/>
                <a:cs typeface="Menlo Regular"/>
                <a:sym typeface="Menlo Regular"/>
              </a:defRPr>
            </a:pPr>
            <a:r>
              <a:rPr sz="1764">
                <a:solidFill>
                  <a:srgbClr val="000000"/>
                </a:solidFill>
              </a:rPr>
              <a:t>    </a:t>
            </a:r>
            <a:r>
              <a:t>std</a:t>
            </a:r>
            <a:r>
              <a:rPr sz="1764">
                <a:solidFill>
                  <a:srgbClr val="000000"/>
                </a:solidFill>
              </a:rPr>
              <a:t>::</a:t>
            </a:r>
            <a:r>
              <a:t>vector</a:t>
            </a:r>
            <a:r>
              <a:rPr sz="1764">
                <a:solidFill>
                  <a:srgbClr val="000000"/>
                </a:solidFill>
              </a:rPr>
              <a:t>&lt;</a:t>
            </a:r>
            <a:r>
              <a:t>std</a:t>
            </a:r>
            <a:r>
              <a:rPr sz="1764">
                <a:solidFill>
                  <a:srgbClr val="000000"/>
                </a:solidFill>
              </a:rPr>
              <a:t>::</a:t>
            </a:r>
            <a:r>
              <a:t>experimental</a:t>
            </a:r>
            <a:r>
              <a:rPr sz="1764">
                <a:solidFill>
                  <a:srgbClr val="000000"/>
                </a:solidFill>
              </a:rPr>
              <a:t>::</a:t>
            </a:r>
            <a:r>
              <a:t>coroutine_handle</a:t>
            </a:r>
            <a:r>
              <a:rPr sz="1764">
                <a:solidFill>
                  <a:srgbClr val="000000"/>
                </a:solidFill>
              </a:rPr>
              <a:t>&lt;&gt;&gt; coros ;</a:t>
            </a:r>
            <a:endParaRPr sz="1764">
              <a:solidFill>
                <a:srgbClr val="000000"/>
              </a:solidFill>
            </a:endParaRPr>
          </a:p>
          <a:p>
            <a:pPr marL="0" indent="0" defTabSz="399516">
              <a:spcBef>
                <a:spcPts val="0"/>
              </a:spcBef>
              <a:buSzTx/>
              <a:buNone/>
              <a:tabLst>
                <a:tab pos="393700" algn="l"/>
              </a:tabLst>
              <a:defRPr sz="1568">
                <a:solidFill>
                  <a:srgbClr val="3495AF"/>
                </a:solidFill>
                <a:latin typeface="Menlo Regular"/>
                <a:ea typeface="Menlo Regular"/>
                <a:cs typeface="Menlo Regular"/>
                <a:sym typeface="Menlo Regular"/>
              </a:defRPr>
            </a:pPr>
            <a:r>
              <a:rPr sz="1764">
                <a:solidFill>
                  <a:srgbClr val="000000"/>
                </a:solidFill>
              </a:rPr>
              <a:t>    coros.</a:t>
            </a:r>
            <a:r>
              <a:t>emplace_back</a:t>
            </a:r>
            <a:r>
              <a:rPr sz="1764">
                <a:solidFill>
                  <a:srgbClr val="000000"/>
                </a:solidFill>
              </a:rPr>
              <a:t>( </a:t>
            </a:r>
            <a:r>
              <a:t>mkCoroutineA</a:t>
            </a:r>
            <a:r>
              <a:rPr sz="1764">
                <a:solidFill>
                  <a:srgbClr val="000000"/>
                </a:solidFill>
              </a:rPr>
              <a:t>().</a:t>
            </a:r>
            <a:r>
              <a:t>get_handle</a:t>
            </a:r>
            <a:r>
              <a:rPr sz="1764">
                <a:solidFill>
                  <a:srgbClr val="000000"/>
                </a:solidFill>
              </a:rPr>
              <a:t>());</a:t>
            </a:r>
            <a:endParaRPr sz="1764">
              <a:solidFill>
                <a:srgbClr val="000000"/>
              </a:solidFill>
            </a:endParaRPr>
          </a:p>
          <a:p>
            <a:pPr marL="0" indent="0" defTabSz="399516">
              <a:spcBef>
                <a:spcPts val="0"/>
              </a:spcBef>
              <a:buSzTx/>
              <a:buNone/>
              <a:tabLst>
                <a:tab pos="393700" algn="l"/>
              </a:tabLst>
              <a:defRPr sz="1568">
                <a:solidFill>
                  <a:srgbClr val="3495AF"/>
                </a:solidFill>
                <a:latin typeface="Menlo Regular"/>
                <a:ea typeface="Menlo Regular"/>
                <a:cs typeface="Menlo Regular"/>
                <a:sym typeface="Menlo Regular"/>
              </a:defRPr>
            </a:pPr>
            <a:r>
              <a:rPr sz="1764">
                <a:solidFill>
                  <a:srgbClr val="000000"/>
                </a:solidFill>
              </a:rPr>
              <a:t>    coros.</a:t>
            </a:r>
            <a:r>
              <a:t>emplace_back</a:t>
            </a:r>
            <a:r>
              <a:rPr sz="1764">
                <a:solidFill>
                  <a:srgbClr val="000000"/>
                </a:solidFill>
              </a:rPr>
              <a:t>( </a:t>
            </a:r>
            <a:r>
              <a:t>mkCoroutineB</a:t>
            </a:r>
            <a:r>
              <a:rPr sz="1764">
                <a:solidFill>
                  <a:srgbClr val="000000"/>
                </a:solidFill>
              </a:rPr>
              <a:t>().</a:t>
            </a:r>
            <a:r>
              <a:t>get_handle</a:t>
            </a:r>
            <a:r>
              <a:rPr sz="1764">
                <a:solidFill>
                  <a:srgbClr val="000000"/>
                </a:solidFill>
              </a:rPr>
              <a:t>());</a:t>
            </a:r>
            <a:endParaRPr sz="1764">
              <a:solidFill>
                <a:srgbClr val="000000"/>
              </a:solidFill>
            </a:endParaRPr>
          </a:p>
          <a:p>
            <a:pPr marL="0" indent="0" defTabSz="399516">
              <a:spcBef>
                <a:spcPts val="0"/>
              </a:spcBef>
              <a:buSzTx/>
              <a:buNone/>
              <a:tabLst>
                <a:tab pos="393700" algn="l"/>
              </a:tabLst>
              <a:defRPr sz="1764">
                <a:latin typeface="Menlo Regular"/>
                <a:ea typeface="Menlo Regular"/>
                <a:cs typeface="Menlo Regular"/>
                <a:sym typeface="Menlo Regular"/>
              </a:defRPr>
            </a:pPr>
            <a:r>
              <a:t>    </a:t>
            </a:r>
          </a:p>
          <a:p>
            <a:pPr marL="0" indent="0" defTabSz="399516">
              <a:spcBef>
                <a:spcPts val="0"/>
              </a:spcBef>
              <a:buSzTx/>
              <a:buNone/>
              <a:tabLst>
                <a:tab pos="393700" algn="l"/>
              </a:tabLst>
              <a:defRPr sz="1764">
                <a:latin typeface="Menlo Regular"/>
                <a:ea typeface="Menlo Regular"/>
                <a:cs typeface="Menlo Regular"/>
                <a:sym typeface="Menlo Regular"/>
              </a:defRPr>
            </a:pPr>
            <a:r>
              <a:t>    </a:t>
            </a:r>
            <a:r>
              <a:rPr sz="1568">
                <a:solidFill>
                  <a:srgbClr val="0433FF"/>
                </a:solidFill>
              </a:rPr>
              <a:t>try</a:t>
            </a:r>
            <a:r>
              <a:t> {</a:t>
            </a:r>
          </a:p>
          <a:p>
            <a:pPr marL="0" indent="0" defTabSz="399516">
              <a:spcBef>
                <a:spcPts val="0"/>
              </a:spcBef>
              <a:buSzTx/>
              <a:buNone/>
              <a:tabLst>
                <a:tab pos="393700" algn="l"/>
              </a:tabLst>
              <a:defRPr sz="1764">
                <a:latin typeface="Menlo Regular"/>
                <a:ea typeface="Menlo Regular"/>
                <a:cs typeface="Menlo Regular"/>
                <a:sym typeface="Menlo Regular"/>
              </a:defRPr>
            </a:pPr>
            <a:r>
              <a:t>        </a:t>
            </a:r>
            <a:r>
              <a:rPr sz="1568">
                <a:solidFill>
                  <a:srgbClr val="0433FF"/>
                </a:solidFill>
              </a:rPr>
              <a:t>for</a:t>
            </a:r>
            <a:r>
              <a:t> (</a:t>
            </a:r>
            <a:r>
              <a:rPr sz="1568">
                <a:solidFill>
                  <a:srgbClr val="0433FF"/>
                </a:solidFill>
              </a:rPr>
              <a:t>int</a:t>
            </a:r>
            <a:r>
              <a:t> i = </a:t>
            </a:r>
            <a:r>
              <a:rPr sz="1568"/>
              <a:t>0</a:t>
            </a:r>
            <a:r>
              <a:t>; i &lt; </a:t>
            </a:r>
            <a:r>
              <a:rPr sz="1568"/>
              <a:t>3</a:t>
            </a:r>
            <a:r>
              <a:t>; ++i) {</a:t>
            </a:r>
          </a:p>
          <a:p>
            <a:pPr marL="0" indent="0" defTabSz="399516">
              <a:spcBef>
                <a:spcPts val="0"/>
              </a:spcBef>
              <a:buSzTx/>
              <a:buNone/>
              <a:tabLst>
                <a:tab pos="393700" algn="l"/>
              </a:tabLst>
              <a:defRPr sz="1764">
                <a:latin typeface="Menlo Regular"/>
                <a:ea typeface="Menlo Regular"/>
                <a:cs typeface="Menlo Regular"/>
                <a:sym typeface="Menlo Regular"/>
              </a:defRPr>
            </a:pPr>
            <a:r>
              <a:t>            </a:t>
            </a:r>
            <a:r>
              <a:rPr sz="1568">
                <a:solidFill>
                  <a:srgbClr val="0433FF"/>
                </a:solidFill>
              </a:rPr>
              <a:t>for</a:t>
            </a:r>
            <a:r>
              <a:t> (</a:t>
            </a:r>
            <a:r>
              <a:rPr sz="1568">
                <a:solidFill>
                  <a:srgbClr val="0433FF"/>
                </a:solidFill>
              </a:rPr>
              <a:t>auto</a:t>
            </a:r>
            <a:r>
              <a:t> &amp;c : coros) {</a:t>
            </a:r>
          </a:p>
          <a:p>
            <a:pPr marL="0" indent="0" defTabSz="399516">
              <a:spcBef>
                <a:spcPts val="0"/>
              </a:spcBef>
              <a:buSzTx/>
              <a:buNone/>
              <a:tabLst>
                <a:tab pos="393700" algn="l"/>
              </a:tabLst>
              <a:defRPr sz="1764">
                <a:latin typeface="Menlo Regular"/>
                <a:ea typeface="Menlo Regular"/>
                <a:cs typeface="Menlo Regular"/>
                <a:sym typeface="Menlo Regular"/>
              </a:defRPr>
            </a:pPr>
            <a:r>
              <a:t>                </a:t>
            </a:r>
          </a:p>
          <a:p>
            <a:pPr marL="0" indent="0" defTabSz="399516">
              <a:spcBef>
                <a:spcPts val="0"/>
              </a:spcBef>
              <a:buSzTx/>
              <a:buNone/>
              <a:tabLst>
                <a:tab pos="393700" algn="l"/>
              </a:tabLst>
              <a:defRPr sz="1764">
                <a:latin typeface="Menlo Regular"/>
                <a:ea typeface="Menlo Regular"/>
                <a:cs typeface="Menlo Regular"/>
                <a:sym typeface="Menlo Regular"/>
              </a:defRPr>
            </a:pPr>
            <a:r>
              <a:t>                </a:t>
            </a:r>
            <a:r>
              <a:rPr sz="1568">
                <a:solidFill>
                  <a:srgbClr val="008F00"/>
                </a:solidFill>
              </a:rPr>
              <a:t>// dosent work</a:t>
            </a:r>
          </a:p>
          <a:p>
            <a:pPr marL="0" indent="0" defTabSz="399516">
              <a:spcBef>
                <a:spcPts val="0"/>
              </a:spcBef>
              <a:buSzTx/>
              <a:buNone/>
              <a:tabLst>
                <a:tab pos="393700" algn="l"/>
              </a:tabLst>
              <a:defRPr sz="1568">
                <a:solidFill>
                  <a:srgbClr val="008F00"/>
                </a:solidFill>
                <a:latin typeface="Menlo Regular"/>
                <a:ea typeface="Menlo Regular"/>
                <a:cs typeface="Menlo Regular"/>
                <a:sym typeface="Menlo Regular"/>
              </a:defRPr>
            </a:pPr>
            <a:r>
              <a:t>//                if (!c.done()) continue; // if coroutine created!</a:t>
            </a:r>
            <a:endParaRPr sz="1764">
              <a:solidFill>
                <a:srgbClr val="000000"/>
              </a:solidFill>
            </a:endParaRPr>
          </a:p>
          <a:p>
            <a:pPr marL="0" indent="0" defTabSz="399516">
              <a:spcBef>
                <a:spcPts val="0"/>
              </a:spcBef>
              <a:buSzTx/>
              <a:buNone/>
              <a:tabLst>
                <a:tab pos="393700" algn="l"/>
              </a:tabLst>
              <a:defRPr sz="1568">
                <a:solidFill>
                  <a:srgbClr val="008F00"/>
                </a:solidFill>
                <a:latin typeface="Menlo Regular"/>
                <a:ea typeface="Menlo Regular"/>
                <a:cs typeface="Menlo Regular"/>
                <a:sym typeface="Menlo Regular"/>
              </a:defRPr>
            </a:pPr>
            <a:r>
              <a:t>//                c();</a:t>
            </a:r>
            <a:endParaRPr sz="1764">
              <a:solidFill>
                <a:srgbClr val="000000"/>
              </a:solidFill>
            </a:endParaRPr>
          </a:p>
          <a:p>
            <a:pPr marL="0" indent="0" defTabSz="399516">
              <a:spcBef>
                <a:spcPts val="0"/>
              </a:spcBef>
              <a:buSzTx/>
              <a:buNone/>
              <a:tabLst>
                <a:tab pos="393700" algn="l"/>
              </a:tabLst>
              <a:defRPr sz="1764">
                <a:latin typeface="Menlo Regular"/>
                <a:ea typeface="Menlo Regular"/>
                <a:cs typeface="Menlo Regular"/>
                <a:sym typeface="Menlo Regular"/>
              </a:defRPr>
            </a:pPr>
            <a:r>
              <a:t>                </a:t>
            </a:r>
          </a:p>
          <a:p>
            <a:pPr marL="0" indent="0" defTabSz="399516">
              <a:spcBef>
                <a:spcPts val="0"/>
              </a:spcBef>
              <a:buSzTx/>
              <a:buNone/>
              <a:tabLst>
                <a:tab pos="393700" algn="l"/>
              </a:tabLst>
              <a:defRPr sz="1568">
                <a:solidFill>
                  <a:srgbClr val="008F00"/>
                </a:solidFill>
                <a:latin typeface="Menlo Regular"/>
                <a:ea typeface="Menlo Regular"/>
                <a:cs typeface="Menlo Regular"/>
                <a:sym typeface="Menlo Regular"/>
              </a:defRPr>
            </a:pPr>
            <a:r>
              <a:rPr sz="1764">
                <a:solidFill>
                  <a:srgbClr val="000000"/>
                </a:solidFill>
              </a:rPr>
              <a:t>                </a:t>
            </a:r>
            <a:r>
              <a:t>// works  by setting all std::experimental::suspend_never{} to _never c.resume() is not required</a:t>
            </a:r>
            <a:endParaRPr sz="1764">
              <a:solidFill>
                <a:srgbClr val="000000"/>
              </a:solidFill>
            </a:endParaRPr>
          </a:p>
          <a:p>
            <a:pPr marL="0" indent="0" defTabSz="399516">
              <a:spcBef>
                <a:spcPts val="0"/>
              </a:spcBef>
              <a:buSzTx/>
              <a:buNone/>
              <a:tabLst>
                <a:tab pos="393700" algn="l"/>
              </a:tabLst>
              <a:defRPr sz="1568">
                <a:solidFill>
                  <a:srgbClr val="008F00"/>
                </a:solidFill>
                <a:latin typeface="Menlo Regular"/>
                <a:ea typeface="Menlo Regular"/>
                <a:cs typeface="Menlo Regular"/>
                <a:sym typeface="Menlo Regular"/>
              </a:defRPr>
            </a:pPr>
            <a:r>
              <a:rPr sz="1764">
                <a:solidFill>
                  <a:srgbClr val="000000"/>
                </a:solidFill>
              </a:rPr>
              <a:t>                </a:t>
            </a:r>
            <a:r>
              <a:rPr>
                <a:solidFill>
                  <a:srgbClr val="0433FF"/>
                </a:solidFill>
              </a:rPr>
              <a:t>if</a:t>
            </a:r>
            <a:r>
              <a:rPr sz="1764">
                <a:solidFill>
                  <a:srgbClr val="000000"/>
                </a:solidFill>
              </a:rPr>
              <a:t> (c.</a:t>
            </a:r>
            <a:r>
              <a:rPr>
                <a:solidFill>
                  <a:srgbClr val="3495AF"/>
                </a:solidFill>
              </a:rPr>
              <a:t>done</a:t>
            </a:r>
            <a:r>
              <a:rPr sz="1764">
                <a:solidFill>
                  <a:srgbClr val="000000"/>
                </a:solidFill>
              </a:rPr>
              <a:t>()) </a:t>
            </a:r>
            <a:r>
              <a:rPr>
                <a:solidFill>
                  <a:srgbClr val="0433FF"/>
                </a:solidFill>
              </a:rPr>
              <a:t>continue</a:t>
            </a:r>
            <a:r>
              <a:rPr sz="1764">
                <a:solidFill>
                  <a:srgbClr val="000000"/>
                </a:solidFill>
              </a:rPr>
              <a:t>; </a:t>
            </a:r>
            <a:r>
              <a:t>// if coroutine created!</a:t>
            </a:r>
            <a:endParaRPr sz="1764">
              <a:solidFill>
                <a:srgbClr val="000000"/>
              </a:solidFill>
            </a:endParaRPr>
          </a:p>
          <a:p>
            <a:pPr marL="0" indent="0" defTabSz="399516">
              <a:spcBef>
                <a:spcPts val="0"/>
              </a:spcBef>
              <a:buSzTx/>
              <a:buNone/>
              <a:tabLst>
                <a:tab pos="393700" algn="l"/>
              </a:tabLst>
              <a:defRPr sz="1764">
                <a:latin typeface="Menlo Regular"/>
                <a:ea typeface="Menlo Regular"/>
                <a:cs typeface="Menlo Regular"/>
                <a:sym typeface="Menlo Regular"/>
              </a:defRPr>
            </a:pPr>
            <a:r>
              <a:t>                c.</a:t>
            </a:r>
            <a:r>
              <a:rPr sz="1568">
                <a:solidFill>
                  <a:srgbClr val="3495AF"/>
                </a:solidFill>
              </a:rPr>
              <a:t>resume</a:t>
            </a:r>
            <a:r>
              <a:t>();</a:t>
            </a:r>
          </a:p>
          <a:p>
            <a:pPr marL="0" indent="0" defTabSz="399516">
              <a:spcBef>
                <a:spcPts val="0"/>
              </a:spcBef>
              <a:buSzTx/>
              <a:buNone/>
              <a:tabLst>
                <a:tab pos="393700" algn="l"/>
              </a:tabLst>
              <a:defRPr sz="1764">
                <a:latin typeface="Menlo Regular"/>
                <a:ea typeface="Menlo Regular"/>
                <a:cs typeface="Menlo Regular"/>
                <a:sym typeface="Menlo Regular"/>
              </a:defRPr>
            </a:pPr>
            <a:r>
              <a:t>               </a:t>
            </a:r>
          </a:p>
          <a:p>
            <a:pPr marL="0" indent="0" defTabSz="399516">
              <a:spcBef>
                <a:spcPts val="0"/>
              </a:spcBef>
              <a:buSzTx/>
              <a:buNone/>
              <a:tabLst>
                <a:tab pos="393700" algn="l"/>
              </a:tabLst>
              <a:defRPr sz="1764">
                <a:latin typeface="Menlo Regular"/>
                <a:ea typeface="Menlo Regular"/>
                <a:cs typeface="Menlo Regular"/>
                <a:sym typeface="Menlo Regular"/>
              </a:defRPr>
            </a:pPr>
            <a:r>
              <a:t>            }</a:t>
            </a:r>
          </a:p>
          <a:p>
            <a:pPr marL="0" indent="0" defTabSz="399516">
              <a:spcBef>
                <a:spcPts val="0"/>
              </a:spcBef>
              <a:buSzTx/>
              <a:buNone/>
              <a:tabLst>
                <a:tab pos="393700" algn="l"/>
              </a:tabLst>
              <a:defRPr sz="1764">
                <a:latin typeface="Menlo Regular"/>
                <a:ea typeface="Menlo Regular"/>
                <a:cs typeface="Menlo Regular"/>
                <a:sym typeface="Menlo Regular"/>
              </a:defRPr>
            </a:pPr>
            <a:r>
              <a:t>        }</a:t>
            </a:r>
          </a:p>
          <a:p>
            <a:pPr marL="0" indent="0" defTabSz="399516">
              <a:spcBef>
                <a:spcPts val="0"/>
              </a:spcBef>
              <a:buSzTx/>
              <a:buNone/>
              <a:tabLst>
                <a:tab pos="393700" algn="l"/>
              </a:tabLst>
              <a:defRPr sz="1764">
                <a:latin typeface="Menlo Regular"/>
                <a:ea typeface="Menlo Regular"/>
                <a:cs typeface="Menlo Regular"/>
                <a:sym typeface="Menlo Regular"/>
              </a:defRPr>
            </a:pPr>
            <a:r>
              <a:t>    } </a:t>
            </a:r>
            <a:r>
              <a:rPr sz="1568">
                <a:solidFill>
                  <a:srgbClr val="0433FF"/>
                </a:solidFill>
              </a:rPr>
              <a:t>catch</a:t>
            </a:r>
            <a:r>
              <a:t> (...) {</a:t>
            </a:r>
          </a:p>
          <a:p>
            <a:pPr marL="0" indent="0" defTabSz="399516">
              <a:spcBef>
                <a:spcPts val="0"/>
              </a:spcBef>
              <a:buSzTx/>
              <a:buNone/>
              <a:tabLst>
                <a:tab pos="393700" algn="l"/>
              </a:tabLst>
              <a:defRPr sz="1764">
                <a:latin typeface="Menlo Regular"/>
                <a:ea typeface="Menlo Regular"/>
                <a:cs typeface="Menlo Regular"/>
                <a:sym typeface="Menlo Regular"/>
              </a:defRPr>
            </a:pPr>
            <a:r>
              <a:t>        </a:t>
            </a:r>
            <a:r>
              <a:rPr sz="1568">
                <a:solidFill>
                  <a:srgbClr val="0433FF"/>
                </a:solidFill>
              </a:rPr>
              <a:t>for</a:t>
            </a:r>
            <a:r>
              <a:t> (</a:t>
            </a:r>
            <a:r>
              <a:rPr sz="1568">
                <a:solidFill>
                  <a:srgbClr val="0433FF"/>
                </a:solidFill>
              </a:rPr>
              <a:t>auto</a:t>
            </a:r>
            <a:r>
              <a:t> &amp;c : coros) {</a:t>
            </a:r>
          </a:p>
          <a:p>
            <a:pPr marL="0" indent="0" defTabSz="399516">
              <a:spcBef>
                <a:spcPts val="0"/>
              </a:spcBef>
              <a:buSzTx/>
              <a:buNone/>
              <a:tabLst>
                <a:tab pos="393700" algn="l"/>
              </a:tabLst>
              <a:defRPr sz="1568">
                <a:solidFill>
                  <a:srgbClr val="008F00"/>
                </a:solidFill>
                <a:latin typeface="Menlo Regular"/>
                <a:ea typeface="Menlo Regular"/>
                <a:cs typeface="Menlo Regular"/>
                <a:sym typeface="Menlo Regular"/>
              </a:defRPr>
            </a:pPr>
            <a:r>
              <a:rPr sz="1764">
                <a:solidFill>
                  <a:srgbClr val="000000"/>
                </a:solidFill>
              </a:rPr>
              <a:t>           </a:t>
            </a:r>
            <a:r>
              <a:t>// if (c.done()) continue;  // if coroutine created!</a:t>
            </a:r>
            <a:endParaRPr sz="1764">
              <a:solidFill>
                <a:srgbClr val="000000"/>
              </a:solidFill>
            </a:endParaRPr>
          </a:p>
          <a:p>
            <a:pPr marL="0" indent="0" defTabSz="399516">
              <a:spcBef>
                <a:spcPts val="0"/>
              </a:spcBef>
              <a:buSzTx/>
              <a:buNone/>
              <a:tabLst>
                <a:tab pos="393700" algn="l"/>
              </a:tabLst>
              <a:defRPr sz="1764">
                <a:latin typeface="Menlo Regular"/>
                <a:ea typeface="Menlo Regular"/>
                <a:cs typeface="Menlo Regular"/>
                <a:sym typeface="Menlo Regular"/>
              </a:defRPr>
            </a:pPr>
            <a:r>
              <a:t>                c.</a:t>
            </a:r>
            <a:r>
              <a:rPr sz="1568">
                <a:solidFill>
                  <a:srgbClr val="3495AF"/>
                </a:solidFill>
              </a:rPr>
              <a:t>destroy</a:t>
            </a:r>
            <a:r>
              <a:t>();</a:t>
            </a:r>
          </a:p>
          <a:p>
            <a:pPr marL="0" indent="0" defTabSz="399516">
              <a:spcBef>
                <a:spcPts val="0"/>
              </a:spcBef>
              <a:buSzTx/>
              <a:buNone/>
              <a:tabLst>
                <a:tab pos="393700" algn="l"/>
              </a:tabLst>
              <a:defRPr sz="1764">
                <a:latin typeface="Menlo Regular"/>
                <a:ea typeface="Menlo Regular"/>
                <a:cs typeface="Menlo Regular"/>
                <a:sym typeface="Menlo Regular"/>
              </a:defRPr>
            </a:pPr>
            <a:r>
              <a:t>        }</a:t>
            </a:r>
          </a:p>
          <a:p>
            <a:pPr marL="0" indent="0" defTabSz="399516">
              <a:spcBef>
                <a:spcPts val="0"/>
              </a:spcBef>
              <a:buSzTx/>
              <a:buNone/>
              <a:tabLst>
                <a:tab pos="393700" algn="l"/>
              </a:tabLst>
              <a:defRPr sz="1764">
                <a:latin typeface="Menlo Regular"/>
                <a:ea typeface="Menlo Regular"/>
                <a:cs typeface="Menlo Regular"/>
                <a:sym typeface="Menlo Regular"/>
              </a:defRPr>
            </a:pPr>
            <a:r>
              <a:t>        </a:t>
            </a:r>
            <a:r>
              <a:rPr sz="1568">
                <a:solidFill>
                  <a:srgbClr val="0433FF"/>
                </a:solidFill>
              </a:rPr>
              <a:t>throw</a:t>
            </a:r>
            <a:r>
              <a:t>;</a:t>
            </a:r>
          </a:p>
          <a:p>
            <a:pPr marL="0" indent="0" defTabSz="399516">
              <a:spcBef>
                <a:spcPts val="0"/>
              </a:spcBef>
              <a:buSzTx/>
              <a:buNone/>
              <a:tabLst>
                <a:tab pos="393700" algn="l"/>
              </a:tabLst>
              <a:defRPr sz="1764">
                <a:latin typeface="Menlo Regular"/>
                <a:ea typeface="Menlo Regular"/>
                <a:cs typeface="Menlo Regular"/>
                <a:sym typeface="Menlo Regular"/>
              </a:defRPr>
            </a:pPr>
            <a:r>
              <a:t>    }</a:t>
            </a:r>
          </a:p>
          <a:p>
            <a:pPr marL="0" indent="0" defTabSz="399516">
              <a:spcBef>
                <a:spcPts val="0"/>
              </a:spcBef>
              <a:buSzTx/>
              <a:buNone/>
              <a:tabLst>
                <a:tab pos="393700" algn="l"/>
              </a:tabLst>
              <a:defRPr sz="1764">
                <a:latin typeface="Menlo Regular"/>
                <a:ea typeface="Menlo Regular"/>
                <a:cs typeface="Menlo Regular"/>
                <a:sym typeface="Menlo Regular"/>
              </a:defRPr>
            </a:pPr>
            <a:r>
              <a:t>    </a:t>
            </a:r>
          </a:p>
          <a:p>
            <a:pPr marL="0" indent="0" defTabSz="399516">
              <a:spcBef>
                <a:spcPts val="0"/>
              </a:spcBef>
              <a:buSzTx/>
              <a:buNone/>
              <a:tabLst>
                <a:tab pos="393700" algn="l"/>
              </a:tabLst>
              <a:defRPr sz="1764">
                <a:latin typeface="Menlo Regular"/>
                <a:ea typeface="Menlo Regular"/>
                <a:cs typeface="Menlo Regular"/>
                <a:sym typeface="Menlo Regular"/>
              </a:defRPr>
            </a:pPr>
            <a:r>
              <a:t>    </a:t>
            </a:r>
            <a:r>
              <a:rPr sz="1568">
                <a:solidFill>
                  <a:srgbClr val="0433FF"/>
                </a:solidFill>
              </a:rPr>
              <a:t>for</a:t>
            </a:r>
            <a:r>
              <a:t> (</a:t>
            </a:r>
            <a:r>
              <a:rPr sz="1568">
                <a:solidFill>
                  <a:srgbClr val="0433FF"/>
                </a:solidFill>
              </a:rPr>
              <a:t>auto</a:t>
            </a:r>
            <a:r>
              <a:t> &amp;c : coros) {</a:t>
            </a:r>
          </a:p>
          <a:p>
            <a:pPr marL="0" indent="0" defTabSz="399516">
              <a:spcBef>
                <a:spcPts val="0"/>
              </a:spcBef>
              <a:buSzTx/>
              <a:buNone/>
              <a:tabLst>
                <a:tab pos="393700" algn="l"/>
              </a:tabLst>
              <a:defRPr sz="1764">
                <a:latin typeface="Menlo Regular"/>
                <a:ea typeface="Menlo Regular"/>
                <a:cs typeface="Menlo Regular"/>
                <a:sym typeface="Menlo Regular"/>
              </a:defRPr>
            </a:pPr>
            <a:r>
              <a:t>      </a:t>
            </a:r>
          </a:p>
          <a:p>
            <a:pPr marL="0" indent="0" defTabSz="399516">
              <a:spcBef>
                <a:spcPts val="0"/>
              </a:spcBef>
              <a:buSzTx/>
              <a:buNone/>
              <a:tabLst>
                <a:tab pos="393700" algn="l"/>
              </a:tabLst>
              <a:defRPr sz="1568">
                <a:solidFill>
                  <a:srgbClr val="008F00"/>
                </a:solidFill>
                <a:latin typeface="Menlo Regular"/>
                <a:ea typeface="Menlo Regular"/>
                <a:cs typeface="Menlo Regular"/>
                <a:sym typeface="Menlo Regular"/>
              </a:defRPr>
            </a:pPr>
            <a:r>
              <a:rPr sz="1764">
                <a:solidFill>
                  <a:srgbClr val="000000"/>
                </a:solidFill>
              </a:rPr>
              <a:t>        </a:t>
            </a:r>
            <a:r>
              <a:rPr>
                <a:solidFill>
                  <a:srgbClr val="0433FF"/>
                </a:solidFill>
              </a:rPr>
              <a:t>if</a:t>
            </a:r>
            <a:r>
              <a:rPr sz="1764">
                <a:solidFill>
                  <a:srgbClr val="000000"/>
                </a:solidFill>
              </a:rPr>
              <a:t> (c.</a:t>
            </a:r>
            <a:r>
              <a:rPr>
                <a:solidFill>
                  <a:srgbClr val="3495AF"/>
                </a:solidFill>
              </a:rPr>
              <a:t>done</a:t>
            </a:r>
            <a:r>
              <a:rPr sz="1764">
                <a:solidFill>
                  <a:srgbClr val="000000"/>
                </a:solidFill>
              </a:rPr>
              <a:t>()) </a:t>
            </a:r>
            <a:r>
              <a:rPr>
                <a:solidFill>
                  <a:srgbClr val="0433FF"/>
                </a:solidFill>
              </a:rPr>
              <a:t>continue</a:t>
            </a:r>
            <a:r>
              <a:rPr sz="1764">
                <a:solidFill>
                  <a:srgbClr val="000000"/>
                </a:solidFill>
              </a:rPr>
              <a:t>;  </a:t>
            </a:r>
            <a:r>
              <a:t>// if coroutine created!</a:t>
            </a:r>
            <a:endParaRPr sz="1764">
              <a:solidFill>
                <a:srgbClr val="000000"/>
              </a:solidFill>
            </a:endParaRPr>
          </a:p>
          <a:p>
            <a:pPr marL="0" indent="0" defTabSz="399516">
              <a:spcBef>
                <a:spcPts val="0"/>
              </a:spcBef>
              <a:buSzTx/>
              <a:buNone/>
              <a:tabLst>
                <a:tab pos="393700" algn="l"/>
              </a:tabLst>
              <a:defRPr sz="1764">
                <a:latin typeface="Menlo Regular"/>
                <a:ea typeface="Menlo Regular"/>
                <a:cs typeface="Menlo Regular"/>
                <a:sym typeface="Menlo Regular"/>
              </a:defRPr>
            </a:pPr>
            <a:r>
              <a:t>            c.</a:t>
            </a:r>
            <a:r>
              <a:rPr sz="1568">
                <a:solidFill>
                  <a:srgbClr val="3495AF"/>
                </a:solidFill>
              </a:rPr>
              <a:t>destroy</a:t>
            </a:r>
            <a:r>
              <a:t>();</a:t>
            </a:r>
          </a:p>
          <a:p>
            <a:pPr marL="0" indent="0" defTabSz="399516">
              <a:spcBef>
                <a:spcPts val="0"/>
              </a:spcBef>
              <a:buSzTx/>
              <a:buNone/>
              <a:tabLst>
                <a:tab pos="393700" algn="l"/>
              </a:tabLst>
              <a:defRPr sz="1764">
                <a:latin typeface="Menlo Regular"/>
                <a:ea typeface="Menlo Regular"/>
                <a:cs typeface="Menlo Regular"/>
                <a:sym typeface="Menlo Regular"/>
              </a:defRPr>
            </a:pPr>
            <a:r>
              <a:t>    }</a:t>
            </a:r>
          </a:p>
          <a:p>
            <a:pPr marL="0" indent="0" defTabSz="399516">
              <a:spcBef>
                <a:spcPts val="0"/>
              </a:spcBef>
              <a:buSzTx/>
              <a:buNone/>
              <a:tabLst>
                <a:tab pos="393700" algn="l"/>
              </a:tabLst>
              <a:defRPr sz="1764">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4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1" name="Coroutine"/>
          <p:cNvSpPr txBox="1"/>
          <p:nvPr>
            <p:ph type="title"/>
          </p:nvPr>
        </p:nvSpPr>
        <p:spPr>
          <a:prstGeom prst="rect">
            <a:avLst/>
          </a:prstGeom>
        </p:spPr>
        <p:txBody>
          <a:bodyPr/>
          <a:lstStyle/>
          <a:p>
            <a:pPr/>
            <a:r>
              <a:t>Coroutine</a:t>
            </a:r>
          </a:p>
        </p:txBody>
      </p:sp>
      <p:sp>
        <p:nvSpPr>
          <p:cNvPr id="1472"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473" name="int main() {…"/>
          <p:cNvSpPr txBox="1"/>
          <p:nvPr/>
        </p:nvSpPr>
        <p:spPr>
          <a:xfrm>
            <a:off x="4896065" y="3329516"/>
            <a:ext cx="6751068" cy="742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07669">
              <a:tabLst>
                <a:tab pos="406400" algn="l"/>
              </a:tabLst>
              <a:defRPr b="0">
                <a:latin typeface="Menlo Regular"/>
                <a:ea typeface="Menlo Regular"/>
                <a:cs typeface="Menlo Regular"/>
                <a:sym typeface="Menlo Regular"/>
              </a:defRPr>
            </a:pPr>
          </a:p>
          <a:p>
            <a:pPr algn="l" defTabSz="407669">
              <a:tabLst>
                <a:tab pos="406400" algn="l"/>
              </a:tabLst>
              <a:defRPr b="0">
                <a:latin typeface="Menlo Regular"/>
                <a:ea typeface="Menlo Regular"/>
                <a:cs typeface="Menlo Regular"/>
                <a:sym typeface="Menlo Regular"/>
              </a:defRPr>
            </a:pPr>
            <a:r>
              <a:rPr sz="2800">
                <a:solidFill>
                  <a:srgbClr val="0433FF"/>
                </a:solidFill>
              </a:rPr>
              <a:t>int</a:t>
            </a:r>
            <a:r>
              <a:t> </a:t>
            </a:r>
            <a:r>
              <a:rPr sz="2800">
                <a:solidFill>
                  <a:srgbClr val="057CB0"/>
                </a:solidFill>
              </a:rPr>
              <a:t>main</a:t>
            </a:r>
            <a:r>
              <a:t>() {</a:t>
            </a:r>
          </a:p>
          <a:p>
            <a:pPr algn="l" defTabSz="407669">
              <a:tabLst>
                <a:tab pos="406400" algn="l"/>
              </a:tabLst>
              <a:defRPr b="0">
                <a:latin typeface="Menlo Regular"/>
                <a:ea typeface="Menlo Regular"/>
                <a:cs typeface="Menlo Regular"/>
                <a:sym typeface="Menlo Regular"/>
              </a:defRPr>
            </a:pPr>
            <a:r>
              <a:t>    </a:t>
            </a:r>
            <a:r>
              <a:rPr sz="2800">
                <a:solidFill>
                  <a:srgbClr val="3495AF"/>
                </a:solidFill>
              </a:rPr>
              <a:t>f</a:t>
            </a:r>
            <a:r>
              <a:t>();</a:t>
            </a:r>
          </a:p>
          <a:p>
            <a:pPr algn="l" defTabSz="407669">
              <a:tabLst>
                <a:tab pos="406400" algn="l"/>
              </a:tabLst>
              <a:defRPr b="0" sz="2800">
                <a:solidFill>
                  <a:srgbClr val="0433FF"/>
                </a:solidFill>
                <a:latin typeface="Menlo Regular"/>
                <a:ea typeface="Menlo Regular"/>
                <a:cs typeface="Menlo Regular"/>
                <a:sym typeface="Menlo Regular"/>
              </a:defRPr>
            </a:pPr>
            <a:r>
              <a:rPr sz="3000">
                <a:solidFill>
                  <a:srgbClr val="000000"/>
                </a:solidFill>
              </a:rPr>
              <a:t>    </a:t>
            </a:r>
            <a:r>
              <a:t>return</a:t>
            </a:r>
            <a:r>
              <a:rPr sz="3000">
                <a:solidFill>
                  <a:srgbClr val="000000"/>
                </a:solidFill>
              </a:rPr>
              <a:t> </a:t>
            </a:r>
            <a:r>
              <a:rPr>
                <a:solidFill>
                  <a:srgbClr val="000000"/>
                </a:solidFill>
              </a:rPr>
              <a:t>0</a:t>
            </a:r>
            <a:r>
              <a:rPr sz="3000">
                <a:solidFill>
                  <a:srgbClr val="000000"/>
                </a:solidFill>
              </a:rPr>
              <a:t>;</a:t>
            </a:r>
            <a:endParaRPr sz="3000">
              <a:solidFill>
                <a:srgbClr val="000000"/>
              </a:solidFill>
            </a:endParaRPr>
          </a:p>
          <a:p>
            <a:pPr algn="l" defTabSz="407669">
              <a:tabLst>
                <a:tab pos="406400" algn="l"/>
              </a:tabLst>
              <a:defRPr b="0">
                <a:latin typeface="Menlo Regular"/>
                <a:ea typeface="Menlo Regular"/>
                <a:cs typeface="Menlo Regular"/>
                <a:sym typeface="Menlo Regular"/>
              </a:defRPr>
            </a:pPr>
            <a:r>
              <a:t>}</a:t>
            </a:r>
          </a:p>
          <a:p>
            <a:pPr algn="l" defTabSz="407669">
              <a:tabLst>
                <a:tab pos="406400" algn="l"/>
              </a:tabLst>
              <a:defRPr b="0" sz="2800">
                <a:solidFill>
                  <a:srgbClr val="008F00"/>
                </a:solidFill>
                <a:latin typeface="Menlo Regular"/>
                <a:ea typeface="Menlo Regular"/>
                <a:cs typeface="Menlo Regular"/>
                <a:sym typeface="Menlo Regular"/>
              </a:defRPr>
            </a:pPr>
            <a:r>
              <a:t>/*</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Init Task</a:t>
            </a:r>
            <a:endParaRPr sz="3000">
              <a:solidFill>
                <a:srgbClr val="000000"/>
              </a:solidFill>
            </a:endParaRPr>
          </a:p>
          <a:p>
            <a:pPr algn="l" defTabSz="407669">
              <a:tabLst>
                <a:tab pos="406400" algn="l"/>
              </a:tabLst>
              <a:defRPr b="0">
                <a:latin typeface="Menlo Regular"/>
                <a:ea typeface="Menlo Regular"/>
                <a:cs typeface="Menlo Regular"/>
                <a:sym typeface="Menlo Regular"/>
              </a:defRPr>
            </a:pPr>
          </a:p>
          <a:p>
            <a:pPr algn="l" defTabSz="407669">
              <a:tabLst>
                <a:tab pos="406400" algn="l"/>
              </a:tabLst>
              <a:defRPr b="0" sz="2800">
                <a:solidFill>
                  <a:srgbClr val="008F00"/>
                </a:solidFill>
                <a:latin typeface="Menlo Regular"/>
                <a:ea typeface="Menlo Regular"/>
                <a:cs typeface="Menlo Regular"/>
                <a:sym typeface="Menlo Regular"/>
              </a:defRPr>
            </a:pPr>
            <a:r>
              <a:t> Init Task</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Coroutine A executed</a:t>
            </a:r>
            <a:endParaRPr sz="3000">
              <a:solidFill>
                <a:srgbClr val="000000"/>
              </a:solidFill>
            </a:endParaRPr>
          </a:p>
          <a:p>
            <a:pPr algn="l" defTabSz="407669">
              <a:tabLst>
                <a:tab pos="406400" algn="l"/>
              </a:tabLst>
              <a:defRPr b="0">
                <a:latin typeface="Menlo Regular"/>
                <a:ea typeface="Menlo Regular"/>
                <a:cs typeface="Menlo Regular"/>
                <a:sym typeface="Menlo Regular"/>
              </a:defRPr>
            </a:pPr>
          </a:p>
          <a:p>
            <a:pPr algn="l" defTabSz="407669">
              <a:tabLst>
                <a:tab pos="406400" algn="l"/>
              </a:tabLst>
              <a:defRPr b="0" sz="2800">
                <a:solidFill>
                  <a:srgbClr val="008F00"/>
                </a:solidFill>
                <a:latin typeface="Menlo Regular"/>
                <a:ea typeface="Menlo Regular"/>
                <a:cs typeface="Menlo Regular"/>
                <a:sym typeface="Menlo Regular"/>
              </a:defRPr>
            </a:pPr>
            <a:r>
              <a:t> Suspend Task</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Coroutine B executed</a:t>
            </a:r>
            <a:endParaRPr sz="3000">
              <a:solidFill>
                <a:srgbClr val="000000"/>
              </a:solidFill>
            </a:endParaRPr>
          </a:p>
          <a:p>
            <a:pPr algn="l" defTabSz="407669">
              <a:tabLst>
                <a:tab pos="406400" algn="l"/>
              </a:tabLst>
              <a:defRPr b="0">
                <a:latin typeface="Menlo Regular"/>
                <a:ea typeface="Menlo Regular"/>
                <a:cs typeface="Menlo Regular"/>
                <a:sym typeface="Menlo Regular"/>
              </a:defRPr>
            </a:pPr>
          </a:p>
          <a:p>
            <a:pPr algn="l" defTabSz="407669">
              <a:tabLst>
                <a:tab pos="406400" algn="l"/>
              </a:tabLst>
              <a:defRPr b="0" sz="2800">
                <a:solidFill>
                  <a:srgbClr val="008F00"/>
                </a:solidFill>
                <a:latin typeface="Menlo Regular"/>
                <a:ea typeface="Menlo Regular"/>
                <a:cs typeface="Menlo Regular"/>
                <a:sym typeface="Menlo Regular"/>
              </a:defRPr>
            </a:pPr>
            <a:r>
              <a:t> Suspend Task</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Program ended with exit code: 0</a:t>
            </a:r>
            <a:endParaRPr sz="3000">
              <a:solidFill>
                <a:srgbClr val="000000"/>
              </a:solidFill>
            </a:endParaRPr>
          </a:p>
          <a:p>
            <a:pPr algn="l" defTabSz="407669">
              <a:tabLst>
                <a:tab pos="406400" algn="l"/>
              </a:tabLst>
              <a:defRPr b="0" sz="2800">
                <a:solidFill>
                  <a:srgbClr val="008F00"/>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4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5" name="Coroutine"/>
          <p:cNvSpPr txBox="1"/>
          <p:nvPr>
            <p:ph type="title"/>
          </p:nvPr>
        </p:nvSpPr>
        <p:spPr>
          <a:prstGeom prst="rect">
            <a:avLst/>
          </a:prstGeom>
        </p:spPr>
        <p:txBody>
          <a:bodyPr/>
          <a:lstStyle/>
          <a:p>
            <a:pPr/>
            <a:r>
              <a:t>Coroutine</a:t>
            </a:r>
          </a:p>
        </p:txBody>
      </p:sp>
      <p:sp>
        <p:nvSpPr>
          <p:cNvPr id="147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8" name="Coroutine - Generic generator example"/>
          <p:cNvSpPr txBox="1"/>
          <p:nvPr>
            <p:ph type="title"/>
          </p:nvPr>
        </p:nvSpPr>
        <p:spPr>
          <a:prstGeom prst="rect">
            <a:avLst/>
          </a:prstGeom>
        </p:spPr>
        <p:txBody>
          <a:bodyPr/>
          <a:lstStyle>
            <a:lvl1pPr defTabSz="520065">
              <a:defRPr sz="7056"/>
            </a:lvl1pPr>
          </a:lstStyle>
          <a:p>
            <a:pPr/>
            <a:r>
              <a:t>Coroutine - Generic generator example</a:t>
            </a:r>
          </a:p>
        </p:txBody>
      </p:sp>
      <p:sp>
        <p:nvSpPr>
          <p:cNvPr id="147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1" name="Coroutine presentation"/>
          <p:cNvSpPr txBox="1"/>
          <p:nvPr>
            <p:ph type="title"/>
          </p:nvPr>
        </p:nvSpPr>
        <p:spPr>
          <a:prstGeom prst="rect">
            <a:avLst/>
          </a:prstGeom>
        </p:spPr>
        <p:txBody>
          <a:bodyPr/>
          <a:lstStyle/>
          <a:p>
            <a:pPr/>
            <a:r>
              <a:t>Coroutine presentation</a:t>
            </a:r>
          </a:p>
        </p:txBody>
      </p:sp>
      <p:sp>
        <p:nvSpPr>
          <p:cNvPr id="1482" name="Basic code…"/>
          <p:cNvSpPr txBox="1"/>
          <p:nvPr>
            <p:ph type="body" idx="1"/>
          </p:nvPr>
        </p:nvSpPr>
        <p:spPr>
          <a:xfrm>
            <a:off x="1689100" y="2412603"/>
            <a:ext cx="21005800" cy="10033397"/>
          </a:xfrm>
          <a:prstGeom prst="rect">
            <a:avLst/>
          </a:prstGeom>
        </p:spPr>
        <p:txBody>
          <a:bodyPr/>
          <a:lstStyle/>
          <a:p>
            <a:pPr marL="0" indent="0" defTabSz="342900">
              <a:spcBef>
                <a:spcPts val="0"/>
              </a:spcBef>
              <a:buSzTx/>
              <a:buNone/>
              <a:defRPr sz="2700">
                <a:solidFill>
                  <a:srgbClr val="007000"/>
                </a:solidFill>
                <a:latin typeface="Courier"/>
                <a:ea typeface="Courier"/>
                <a:cs typeface="Courier"/>
                <a:sym typeface="Courier"/>
              </a:defRPr>
            </a:pPr>
            <a:r>
              <a:t>Basic code</a:t>
            </a:r>
          </a:p>
          <a:p>
            <a:pPr marL="0" indent="0" defTabSz="342900">
              <a:spcBef>
                <a:spcPts val="0"/>
              </a:spcBef>
              <a:buSzTx/>
              <a:buNone/>
              <a:defRPr sz="2700">
                <a:solidFill>
                  <a:srgbClr val="007000"/>
                </a:solidFill>
                <a:latin typeface="Courier"/>
                <a:ea typeface="Courier"/>
                <a:cs typeface="Courier"/>
                <a:sym typeface="Courier"/>
              </a:defRPr>
            </a:pPr>
          </a:p>
          <a:p>
            <a:pPr marL="0" indent="0" defTabSz="342900">
              <a:spcBef>
                <a:spcPts val="0"/>
              </a:spcBef>
              <a:buSzTx/>
              <a:buNone/>
              <a:defRPr sz="2700">
                <a:solidFill>
                  <a:srgbClr val="007000"/>
                </a:solidFill>
                <a:latin typeface="Courier"/>
                <a:ea typeface="Courier"/>
                <a:cs typeface="Courier"/>
                <a:sym typeface="Courier"/>
              </a:defRPr>
            </a:pPr>
            <a:r>
              <a:t> Coroutine_CoAwait_done_resume_1</a:t>
            </a:r>
          </a:p>
          <a:p>
            <a:pPr marL="0" indent="0" defTabSz="342900">
              <a:spcBef>
                <a:spcPts val="0"/>
              </a:spcBef>
              <a:buSzTx/>
              <a:buNone/>
              <a:defRPr sz="2700">
                <a:solidFill>
                  <a:srgbClr val="007000"/>
                </a:solidFill>
                <a:latin typeface="Courier"/>
                <a:ea typeface="Courier"/>
                <a:cs typeface="Courier"/>
                <a:sym typeface="Courier"/>
              </a:defRPr>
            </a:pPr>
          </a:p>
          <a:p>
            <a:pPr marL="0" indent="0" defTabSz="342900">
              <a:spcBef>
                <a:spcPts val="0"/>
              </a:spcBef>
              <a:buSzTx/>
              <a:buNone/>
              <a:defRPr sz="2700">
                <a:solidFill>
                  <a:srgbClr val="007000"/>
                </a:solidFill>
                <a:latin typeface="Courier"/>
                <a:ea typeface="Courier"/>
                <a:cs typeface="Courier"/>
                <a:sym typeface="Courier"/>
              </a:defRPr>
            </a:pPr>
          </a:p>
          <a:p>
            <a:pPr marL="0" indent="0" defTabSz="342900">
              <a:spcBef>
                <a:spcPts val="0"/>
              </a:spcBef>
              <a:buSzTx/>
              <a:buNone/>
              <a:defRPr sz="2700">
                <a:solidFill>
                  <a:srgbClr val="007000"/>
                </a:solidFill>
                <a:latin typeface="Courier"/>
                <a:ea typeface="Courier"/>
                <a:cs typeface="Courier"/>
                <a:sym typeface="Courier"/>
              </a:defRPr>
            </a:pPr>
            <a:r>
              <a:t>Coroutine_CoAwait_done_resume_Init_Suspend_3 Has state block as well as exception</a:t>
            </a:r>
          </a:p>
          <a:p>
            <a:pPr marL="0" indent="0" defTabSz="342900">
              <a:spcBef>
                <a:spcPts val="0"/>
              </a:spcBef>
              <a:buSzTx/>
              <a:buNone/>
              <a:defRPr sz="2700">
                <a:solidFill>
                  <a:srgbClr val="007000"/>
                </a:solidFill>
                <a:latin typeface="Courier"/>
                <a:ea typeface="Courier"/>
                <a:cs typeface="Courier"/>
                <a:sym typeface="Courier"/>
              </a:defRPr>
            </a:pPr>
          </a:p>
          <a:p>
            <a:pPr marL="0" indent="0" defTabSz="342900">
              <a:spcBef>
                <a:spcPts val="0"/>
              </a:spcBef>
              <a:buSzTx/>
              <a:buNone/>
              <a:defRPr sz="2700">
                <a:solidFill>
                  <a:srgbClr val="007000"/>
                </a:solidFill>
                <a:latin typeface="Courier"/>
                <a:ea typeface="Courier"/>
                <a:cs typeface="Courier"/>
                <a:sym typeface="Courier"/>
              </a:defRPr>
            </a:pPr>
            <a:r>
              <a:t>explainstinit_suspend final_suspend etc great code..</a:t>
            </a:r>
          </a:p>
          <a:p>
            <a:pPr marL="0" indent="0" defTabSz="342900">
              <a:spcBef>
                <a:spcPts val="0"/>
              </a:spcBef>
              <a:buSzTx/>
              <a:buNone/>
              <a:defRPr sz="2700">
                <a:solidFill>
                  <a:srgbClr val="007000"/>
                </a:solidFill>
                <a:latin typeface="Courier"/>
                <a:ea typeface="Courier"/>
                <a:cs typeface="Courier"/>
                <a:sym typeface="Courier"/>
              </a:defRPr>
            </a:pPr>
          </a:p>
          <a:p>
            <a:pPr marL="0" indent="0" defTabSz="342900">
              <a:spcBef>
                <a:spcPts val="0"/>
              </a:spcBef>
              <a:buSzTx/>
              <a:buNone/>
              <a:defRPr sz="2700">
                <a:solidFill>
                  <a:srgbClr val="007000"/>
                </a:solidFill>
                <a:latin typeface="Courier"/>
                <a:ea typeface="Courier"/>
                <a:cs typeface="Courier"/>
                <a:sym typeface="Courier"/>
              </a:defRPr>
            </a:pPr>
            <a:r>
              <a:t>without the state block as we have seemn above </a:t>
            </a:r>
          </a:p>
          <a:p>
            <a:pPr marL="0" indent="0" defTabSz="329564">
              <a:spcBef>
                <a:spcPts val="0"/>
              </a:spcBef>
              <a:buSzTx/>
              <a:buNone/>
              <a:tabLst>
                <a:tab pos="317500" algn="l"/>
              </a:tabLst>
              <a:defRPr sz="2325">
                <a:solidFill>
                  <a:srgbClr val="7F8C98"/>
                </a:solidFill>
                <a:latin typeface="Menlo Regular"/>
                <a:ea typeface="Menlo Regular"/>
                <a:cs typeface="Menlo Regular"/>
                <a:sym typeface="Menlo Regular"/>
              </a:defRPr>
            </a:pPr>
            <a:r>
              <a:t>Coroutine_CoAwait_done_resume_Init_Suspend_2</a:t>
            </a:r>
          </a:p>
          <a:p>
            <a:pPr marL="0" indent="0" defTabSz="342900">
              <a:spcBef>
                <a:spcPts val="0"/>
              </a:spcBef>
              <a:buSzTx/>
              <a:buNone/>
              <a:defRPr sz="2700">
                <a:solidFill>
                  <a:srgbClr val="007000"/>
                </a:solidFill>
                <a:latin typeface="Courier"/>
                <a:ea typeface="Courier"/>
                <a:cs typeface="Courier"/>
                <a:sym typeface="Courier"/>
              </a:defRPr>
            </a:pPr>
          </a:p>
          <a:p>
            <a:pPr marL="0" indent="0" defTabSz="342900">
              <a:spcBef>
                <a:spcPts val="0"/>
              </a:spcBef>
              <a:buSzTx/>
              <a:buNone/>
              <a:defRPr sz="2700">
                <a:solidFill>
                  <a:srgbClr val="007000"/>
                </a:solidFill>
                <a:latin typeface="Courier"/>
                <a:ea typeface="Courier"/>
                <a:cs typeface="Courier"/>
                <a:sym typeface="Courier"/>
              </a:defRPr>
            </a:pPr>
            <a:r>
              <a:t>Basic understanding resume done destroy</a:t>
            </a:r>
          </a:p>
          <a:p>
            <a:pPr marL="0" indent="0" defTabSz="329564">
              <a:spcBef>
                <a:spcPts val="0"/>
              </a:spcBef>
              <a:buSzTx/>
              <a:buNone/>
              <a:tabLst>
                <a:tab pos="317500" algn="l"/>
              </a:tabLst>
              <a:defRPr sz="3150">
                <a:solidFill>
                  <a:srgbClr val="7F8C98"/>
                </a:solidFill>
                <a:latin typeface="Menlo Regular"/>
                <a:ea typeface="Menlo Regular"/>
                <a:cs typeface="Menlo Regular"/>
                <a:sym typeface="Menlo Regular"/>
              </a:defRPr>
            </a:pPr>
            <a:r>
              <a:t>Coroutine_CoAwait_done_resume_1</a:t>
            </a:r>
          </a:p>
          <a:p>
            <a:pPr marL="0" indent="0" defTabSz="329564">
              <a:spcBef>
                <a:spcPts val="0"/>
              </a:spcBef>
              <a:buSzTx/>
              <a:buNone/>
              <a:tabLst>
                <a:tab pos="317500" algn="l"/>
              </a:tabLst>
              <a:defRPr sz="3825">
                <a:solidFill>
                  <a:srgbClr val="7F8C98"/>
                </a:solidFill>
                <a:latin typeface="Menlo Regular"/>
                <a:ea typeface="Menlo Regular"/>
                <a:cs typeface="Menlo Regular"/>
                <a:sym typeface="Menlo Regular"/>
              </a:defRPr>
            </a:pPr>
          </a:p>
          <a:p>
            <a:pPr marL="0" indent="0" defTabSz="329564">
              <a:spcBef>
                <a:spcPts val="0"/>
              </a:spcBef>
              <a:buSzTx/>
              <a:buNone/>
              <a:tabLst>
                <a:tab pos="317500" algn="l"/>
              </a:tabLst>
              <a:defRPr sz="3825">
                <a:solidFill>
                  <a:srgbClr val="7F8C98"/>
                </a:solidFill>
                <a:latin typeface="Menlo Regular"/>
                <a:ea typeface="Menlo Regular"/>
                <a:cs typeface="Menlo Regular"/>
                <a:sym typeface="Menlo Regular"/>
              </a:defRPr>
            </a:pPr>
            <a:r>
              <a:t>will not suspend but we can have our own logic</a:t>
            </a:r>
          </a:p>
          <a:p>
            <a:pPr marL="0" indent="0" defTabSz="329564">
              <a:spcBef>
                <a:spcPts val="0"/>
              </a:spcBef>
              <a:buSzTx/>
              <a:buNone/>
              <a:tabLst>
                <a:tab pos="317500" algn="l"/>
              </a:tabLst>
              <a:defRPr sz="2475">
                <a:solidFill>
                  <a:srgbClr val="7F8C98"/>
                </a:solidFill>
                <a:latin typeface="Menlo Regular"/>
                <a:ea typeface="Menlo Regular"/>
                <a:cs typeface="Menlo Regular"/>
                <a:sym typeface="Menlo Regular"/>
              </a:defRPr>
            </a:pPr>
            <a:r>
              <a:t>Coroutine_Awaiter_never_1</a:t>
            </a:r>
          </a:p>
          <a:p>
            <a:pPr marL="0" indent="0" defTabSz="342900">
              <a:spcBef>
                <a:spcPts val="0"/>
              </a:spcBef>
              <a:buSzTx/>
              <a:buNone/>
              <a:defRPr sz="2812">
                <a:latin typeface="Courier"/>
                <a:ea typeface="Courier"/>
                <a:cs typeface="Courier"/>
                <a:sym typeface="Courier"/>
              </a:defRPr>
            </a:pPr>
            <a:r>
              <a:rPr b="1">
                <a:solidFill>
                  <a:srgbClr val="007020"/>
                </a:solidFill>
              </a:rPr>
              <a:t>co_await</a:t>
            </a:r>
            <a:r>
              <a:t> </a:t>
            </a:r>
            <a:r>
              <a:rPr>
                <a:solidFill>
                  <a:srgbClr val="008000"/>
                </a:solidFill>
              </a:rPr>
              <a:t>std::</a:t>
            </a:r>
            <a:r>
              <a:t>suspend_never</a:t>
            </a:r>
            <a:r>
              <a:rPr>
                <a:solidFill>
                  <a:srgbClr val="666666"/>
                </a:solidFill>
              </a:rPr>
              <a:t>{};</a:t>
            </a:r>
          </a:p>
          <a:p>
            <a:pPr marL="0" indent="0" defTabSz="329564">
              <a:spcBef>
                <a:spcPts val="0"/>
              </a:spcBef>
              <a:buSzTx/>
              <a:buNone/>
              <a:tabLst>
                <a:tab pos="317500" algn="l"/>
              </a:tabLst>
              <a:defRPr sz="2475">
                <a:solidFill>
                  <a:srgbClr val="7F8C98"/>
                </a:solidFill>
                <a:latin typeface="Menlo Regular"/>
                <a:ea typeface="Menlo Regular"/>
                <a:cs typeface="Menlo Regular"/>
                <a:sym typeface="Menlo Regular"/>
              </a:defRPr>
            </a:pPr>
          </a:p>
          <a:p>
            <a:pPr marL="0" indent="0" defTabSz="329564">
              <a:spcBef>
                <a:spcPts val="0"/>
              </a:spcBef>
              <a:buSzTx/>
              <a:buNone/>
              <a:tabLst>
                <a:tab pos="317500" algn="l"/>
              </a:tabLst>
              <a:defRPr sz="2550">
                <a:solidFill>
                  <a:srgbClr val="7F8C98"/>
                </a:solidFill>
                <a:latin typeface="Menlo Regular"/>
                <a:ea typeface="Menlo Regular"/>
                <a:cs typeface="Menlo Regular"/>
                <a:sym typeface="Menlo Regular"/>
              </a:defRPr>
            </a:pPr>
            <a:r>
              <a:t>Coroutine_Awaiter_Core_1</a:t>
            </a:r>
          </a:p>
          <a:p>
            <a:pPr marL="0" indent="0" defTabSz="342900">
              <a:spcBef>
                <a:spcPts val="0"/>
              </a:spcBef>
              <a:buSzTx/>
              <a:buNone/>
              <a:defRPr sz="2812">
                <a:latin typeface="Courier"/>
                <a:ea typeface="Courier"/>
                <a:cs typeface="Courier"/>
                <a:sym typeface="Courier"/>
              </a:defRPr>
            </a:pPr>
            <a:r>
              <a:rPr b="1">
                <a:solidFill>
                  <a:srgbClr val="007020"/>
                </a:solidFill>
              </a:rPr>
              <a:t>co_await</a:t>
            </a:r>
            <a:r>
              <a:t> </a:t>
            </a:r>
            <a:r>
              <a:rPr>
                <a:solidFill>
                  <a:srgbClr val="008000"/>
                </a:solidFill>
              </a:rPr>
              <a:t>std::</a:t>
            </a:r>
            <a:r>
              <a:t>suspend_always</a:t>
            </a:r>
            <a:r>
              <a:rPr>
                <a:solidFill>
                  <a:srgbClr val="666666"/>
                </a:solidFill>
              </a:rPr>
              <a:t>{};</a:t>
            </a:r>
          </a:p>
          <a:p>
            <a:pPr marL="0" indent="0" defTabSz="329564">
              <a:spcBef>
                <a:spcPts val="0"/>
              </a:spcBef>
              <a:buSzTx/>
              <a:buNone/>
              <a:tabLst>
                <a:tab pos="317500" algn="l"/>
              </a:tabLst>
              <a:defRPr sz="3150">
                <a:solidFill>
                  <a:srgbClr val="7F8C98"/>
                </a:solidFill>
                <a:latin typeface="Menlo Regular"/>
                <a:ea typeface="Menlo Regular"/>
                <a:cs typeface="Menlo Regular"/>
                <a:sym typeface="Menlo Regular"/>
              </a:defRPr>
            </a:pPr>
          </a:p>
        </p:txBody>
      </p:sp>
    </p:spTree>
  </p:cSld>
  <p:clrMapOvr>
    <a:masterClrMapping/>
  </p:clrMapOvr>
  <p:transition xmlns:p14="http://schemas.microsoft.com/office/powerpoint/2010/main" spd="med" advClick="1"/>
</p:sld>
</file>

<file path=ppt/slides/slide4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4" name="H"/>
          <p:cNvSpPr txBox="1"/>
          <p:nvPr>
            <p:ph type="title"/>
          </p:nvPr>
        </p:nvSpPr>
        <p:spPr>
          <a:prstGeom prst="rect">
            <a:avLst/>
          </a:prstGeom>
        </p:spPr>
        <p:txBody>
          <a:bodyPr/>
          <a:lstStyle/>
          <a:p>
            <a:pPr/>
            <a:r>
              <a:t>H</a:t>
            </a:r>
          </a:p>
        </p:txBody>
      </p:sp>
      <p:sp>
        <p:nvSpPr>
          <p:cNvPr id="1485"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486" name="co_await std::suspend_always{};…"/>
          <p:cNvSpPr txBox="1"/>
          <p:nvPr/>
        </p:nvSpPr>
        <p:spPr>
          <a:xfrm>
            <a:off x="940282" y="3937000"/>
            <a:ext cx="9488352" cy="584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3750">
                <a:latin typeface="Courier"/>
                <a:ea typeface="Courier"/>
                <a:cs typeface="Courier"/>
                <a:sym typeface="Courier"/>
              </a:defRPr>
            </a:pPr>
            <a:r>
              <a:t> </a:t>
            </a:r>
            <a:r>
              <a:rPr b="1">
                <a:solidFill>
                  <a:srgbClr val="007020"/>
                </a:solidFill>
              </a:rPr>
              <a:t>co_await</a:t>
            </a:r>
            <a:r>
              <a:t> </a:t>
            </a:r>
            <a:r>
              <a:rPr>
                <a:solidFill>
                  <a:srgbClr val="008000"/>
                </a:solidFill>
              </a:rPr>
              <a:t>std::</a:t>
            </a:r>
            <a:r>
              <a:t>suspend_always</a:t>
            </a:r>
            <a:r>
              <a:rPr>
                <a:solidFill>
                  <a:srgbClr val="666666"/>
                </a:solidFill>
              </a:rPr>
              <a:t>{};</a:t>
            </a:r>
          </a:p>
          <a:p>
            <a:pPr algn="l" defTabSz="439419">
              <a:tabLst>
                <a:tab pos="431800" algn="l"/>
              </a:tabLst>
              <a:defRPr b="0" sz="2500">
                <a:solidFill>
                  <a:srgbClr val="7F8C98"/>
                </a:solidFill>
                <a:latin typeface="Menlo Regular"/>
                <a:ea typeface="Menlo Regular"/>
                <a:cs typeface="Menlo Regular"/>
                <a:sym typeface="Menlo Regular"/>
              </a:defRPr>
            </a:pPr>
            <a:r>
              <a:t>Coroutine_Awaiter_Core_1</a:t>
            </a:r>
          </a:p>
          <a:p>
            <a:pPr algn="l" defTabSz="439419">
              <a:tabLst>
                <a:tab pos="431800" algn="l"/>
              </a:tabLst>
              <a:defRPr b="0" sz="2500">
                <a:solidFill>
                  <a:srgbClr val="7F8C98"/>
                </a:solidFill>
                <a:latin typeface="Menlo Regular"/>
                <a:ea typeface="Menlo Regular"/>
                <a:cs typeface="Menlo Regular"/>
                <a:sym typeface="Menlo Regular"/>
              </a:defRPr>
            </a:pPr>
          </a:p>
          <a:p>
            <a:pPr algn="l" defTabSz="407669">
              <a:tabLst>
                <a:tab pos="406400" algn="l"/>
              </a:tabLst>
              <a:defRPr b="0" sz="1900">
                <a:solidFill>
                  <a:srgbClr val="02638C"/>
                </a:solidFill>
                <a:latin typeface="Menlo Regular"/>
                <a:ea typeface="Menlo Regular"/>
                <a:cs typeface="Menlo Regular"/>
                <a:sym typeface="Menlo Regular"/>
              </a:defRPr>
            </a:pPr>
            <a:r>
              <a:rPr>
                <a:solidFill>
                  <a:srgbClr val="0433FF"/>
                </a:solidFill>
              </a:rPr>
              <a:t>struct</a:t>
            </a:r>
            <a:r>
              <a:rPr sz="2100">
                <a:solidFill>
                  <a:srgbClr val="000000"/>
                </a:solidFill>
              </a:rPr>
              <a:t> </a:t>
            </a:r>
            <a:r>
              <a:t>suspend_never</a:t>
            </a:r>
            <a:r>
              <a:rPr sz="2100">
                <a:solidFill>
                  <a:srgbClr val="000000"/>
                </a:solidFill>
              </a:rPr>
              <a:t> {</a:t>
            </a:r>
            <a:endParaRPr sz="2100">
              <a:solidFill>
                <a:srgbClr val="000000"/>
              </a:solidFill>
            </a:endParaRPr>
          </a:p>
          <a:p>
            <a:pPr algn="l" defTabSz="407669">
              <a:tabLst>
                <a:tab pos="406400" algn="l"/>
              </a:tabLst>
              <a:defRPr b="0" sz="1900">
                <a:solidFill>
                  <a:srgbClr val="02638C"/>
                </a:solidFill>
                <a:latin typeface="Menlo Regular"/>
                <a:ea typeface="Menlo Regular"/>
                <a:cs typeface="Menlo Regular"/>
                <a:sym typeface="Menlo Regular"/>
              </a:defRPr>
            </a:pPr>
            <a:endParaRPr sz="2100">
              <a:solidFill>
                <a:srgbClr val="000000"/>
              </a:solidFill>
            </a:endParaRPr>
          </a:p>
          <a:p>
            <a:pPr algn="l" defTabSz="407669">
              <a:tabLst>
                <a:tab pos="406400" algn="l"/>
              </a:tabLst>
              <a:defRPr b="0" sz="1900">
                <a:solidFill>
                  <a:srgbClr val="0433FF"/>
                </a:solidFill>
                <a:latin typeface="Menlo Regular"/>
                <a:ea typeface="Menlo Regular"/>
                <a:cs typeface="Menlo Regular"/>
                <a:sym typeface="Menlo Regular"/>
              </a:defRPr>
            </a:pPr>
            <a:r>
              <a:rPr sz="2100">
                <a:solidFill>
                  <a:srgbClr val="000000"/>
                </a:solidFill>
              </a:rPr>
              <a:t>  </a:t>
            </a:r>
            <a:r>
              <a:t>bool</a:t>
            </a:r>
            <a:r>
              <a:rPr sz="2100">
                <a:solidFill>
                  <a:srgbClr val="000000"/>
                </a:solidFill>
              </a:rPr>
              <a:t> </a:t>
            </a:r>
            <a:r>
              <a:t>await_ready</a:t>
            </a:r>
            <a:r>
              <a:rPr sz="2100">
                <a:solidFill>
                  <a:srgbClr val="000000"/>
                </a:solidFill>
              </a:rPr>
              <a:t>() </a:t>
            </a:r>
            <a:r>
              <a:t>const</a:t>
            </a:r>
            <a:r>
              <a:rPr sz="2100">
                <a:solidFill>
                  <a:srgbClr val="000000"/>
                </a:solidFill>
              </a:rPr>
              <a:t> </a:t>
            </a:r>
            <a:r>
              <a:t>_NOEXCEPT</a:t>
            </a:r>
            <a:r>
              <a:rPr sz="2100">
                <a:solidFill>
                  <a:srgbClr val="000000"/>
                </a:solidFill>
              </a:rPr>
              <a:t> { </a:t>
            </a:r>
            <a:r>
              <a:t>return</a:t>
            </a:r>
            <a:r>
              <a:rPr sz="2100">
                <a:solidFill>
                  <a:srgbClr val="000000"/>
                </a:solidFill>
              </a:rPr>
              <a:t> </a:t>
            </a:r>
            <a:r>
              <a:t>true</a:t>
            </a:r>
            <a:r>
              <a:rPr sz="2100">
                <a:solidFill>
                  <a:srgbClr val="000000"/>
                </a:solidFill>
              </a:rPr>
              <a:t>; }</a:t>
            </a:r>
            <a:endParaRPr sz="2100">
              <a:solidFill>
                <a:srgbClr val="000000"/>
              </a:solidFill>
            </a:endParaRPr>
          </a:p>
          <a:p>
            <a:pPr algn="l" defTabSz="407669">
              <a:tabLst>
                <a:tab pos="406400" algn="l"/>
              </a:tabLst>
              <a:defRPr b="0" sz="1900">
                <a:solidFill>
                  <a:srgbClr val="0433FF"/>
                </a:solidFill>
                <a:latin typeface="Menlo Regular"/>
                <a:ea typeface="Menlo Regular"/>
                <a:cs typeface="Menlo Regular"/>
                <a:sym typeface="Menlo Regular"/>
              </a:defRPr>
            </a:pPr>
            <a:r>
              <a:rPr sz="2100">
                <a:solidFill>
                  <a:srgbClr val="000000"/>
                </a:solidFill>
              </a:rPr>
              <a:t>  </a:t>
            </a:r>
            <a:r>
              <a:t>void</a:t>
            </a:r>
            <a:r>
              <a:rPr sz="2100">
                <a:solidFill>
                  <a:srgbClr val="000000"/>
                </a:solidFill>
              </a:rPr>
              <a:t> </a:t>
            </a:r>
            <a:r>
              <a:rPr>
                <a:solidFill>
                  <a:srgbClr val="057CB0"/>
                </a:solidFill>
              </a:rPr>
              <a:t>await_suspend</a:t>
            </a:r>
            <a:r>
              <a:rPr sz="2100">
                <a:solidFill>
                  <a:srgbClr val="000000"/>
                </a:solidFill>
              </a:rPr>
              <a:t>(</a:t>
            </a:r>
            <a:r>
              <a:t>coroutine_handle</a:t>
            </a:r>
            <a:r>
              <a:rPr sz="2100">
                <a:solidFill>
                  <a:srgbClr val="000000"/>
                </a:solidFill>
              </a:rPr>
              <a:t>&lt;&gt;) </a:t>
            </a:r>
            <a:r>
              <a:t>const</a:t>
            </a:r>
            <a:r>
              <a:rPr sz="2100">
                <a:solidFill>
                  <a:srgbClr val="000000"/>
                </a:solidFill>
              </a:rPr>
              <a:t> </a:t>
            </a:r>
            <a:r>
              <a:t>_NOEXCEPT</a:t>
            </a:r>
            <a:r>
              <a:rPr sz="2100">
                <a:solidFill>
                  <a:srgbClr val="000000"/>
                </a:solidFill>
              </a:rPr>
              <a:t> {}</a:t>
            </a:r>
            <a:endParaRPr sz="2100">
              <a:solidFill>
                <a:srgbClr val="000000"/>
              </a:solidFill>
            </a:endParaRPr>
          </a:p>
          <a:p>
            <a:pPr algn="l" defTabSz="407669">
              <a:tabLst>
                <a:tab pos="406400" algn="l"/>
              </a:tabLst>
              <a:defRPr b="0" sz="1900">
                <a:solidFill>
                  <a:srgbClr val="057CB0"/>
                </a:solidFill>
                <a:latin typeface="Menlo Regular"/>
                <a:ea typeface="Menlo Regular"/>
                <a:cs typeface="Menlo Regular"/>
                <a:sym typeface="Menlo Regular"/>
              </a:defRPr>
            </a:pPr>
            <a:r>
              <a:rPr sz="2100">
                <a:solidFill>
                  <a:srgbClr val="000000"/>
                </a:solidFill>
              </a:rPr>
              <a:t>  </a:t>
            </a:r>
            <a:r>
              <a:rPr>
                <a:solidFill>
                  <a:srgbClr val="0433FF"/>
                </a:solidFill>
              </a:rPr>
              <a:t>void</a:t>
            </a:r>
            <a:r>
              <a:rPr sz="2100">
                <a:solidFill>
                  <a:srgbClr val="000000"/>
                </a:solidFill>
              </a:rPr>
              <a:t> </a:t>
            </a:r>
            <a:r>
              <a:t>await_resume</a:t>
            </a:r>
            <a:r>
              <a:rPr sz="2100">
                <a:solidFill>
                  <a:srgbClr val="000000"/>
                </a:solidFill>
              </a:rPr>
              <a:t>() </a:t>
            </a:r>
            <a:r>
              <a:rPr>
                <a:solidFill>
                  <a:srgbClr val="0433FF"/>
                </a:solidFill>
              </a:rPr>
              <a:t>const</a:t>
            </a:r>
            <a:r>
              <a:rPr sz="2100">
                <a:solidFill>
                  <a:srgbClr val="000000"/>
                </a:solidFill>
              </a:rPr>
              <a:t> </a:t>
            </a:r>
            <a:r>
              <a:rPr>
                <a:solidFill>
                  <a:srgbClr val="0433FF"/>
                </a:solidFill>
              </a:rPr>
              <a:t>_NOEXCEPT</a:t>
            </a:r>
            <a:r>
              <a:rPr sz="2100">
                <a:solidFill>
                  <a:srgbClr val="000000"/>
                </a:solidFill>
              </a:rPr>
              <a:t> {}</a:t>
            </a:r>
            <a:endParaRPr sz="2100">
              <a:solidFill>
                <a:srgbClr val="000000"/>
              </a:solidFill>
            </a:endParaRPr>
          </a:p>
          <a:p>
            <a:pPr algn="l" defTabSz="407669">
              <a:tabLst>
                <a:tab pos="406400" algn="l"/>
              </a:tabLst>
              <a:defRPr b="0" sz="2100">
                <a:latin typeface="Menlo Regular"/>
                <a:ea typeface="Menlo Regular"/>
                <a:cs typeface="Menlo Regular"/>
                <a:sym typeface="Menlo Regular"/>
              </a:defRPr>
            </a:pPr>
            <a:r>
              <a:t>};</a:t>
            </a:r>
          </a:p>
          <a:p>
            <a:pPr algn="l" defTabSz="439419">
              <a:tabLst>
                <a:tab pos="431800" algn="l"/>
              </a:tabLst>
              <a:defRPr b="0" sz="2400">
                <a:solidFill>
                  <a:srgbClr val="7F8C98"/>
                </a:solidFill>
                <a:latin typeface="Menlo Regular"/>
                <a:ea typeface="Menlo Regular"/>
                <a:cs typeface="Menlo Regular"/>
                <a:sym typeface="Menlo Regular"/>
              </a:defRPr>
            </a:pPr>
            <a:r>
              <a:t>Coroutine_Awaiter_never_1</a:t>
            </a:r>
          </a:p>
          <a:p>
            <a:pPr algn="l" defTabSz="439419">
              <a:tabLst>
                <a:tab pos="431800" algn="l"/>
              </a:tabLst>
              <a:defRPr b="0" sz="2400">
                <a:solidFill>
                  <a:srgbClr val="7F8C98"/>
                </a:solidFill>
                <a:latin typeface="Menlo Regular"/>
                <a:ea typeface="Menlo Regular"/>
                <a:cs typeface="Menlo Regular"/>
                <a:sym typeface="Menlo Regular"/>
              </a:defRPr>
            </a:pPr>
          </a:p>
          <a:p>
            <a:pPr algn="l" defTabSz="407669">
              <a:tabLst>
                <a:tab pos="406400" algn="l"/>
              </a:tabLst>
              <a:defRPr b="0" sz="2000">
                <a:solidFill>
                  <a:srgbClr val="02638C"/>
                </a:solidFill>
                <a:latin typeface="Menlo Regular"/>
                <a:ea typeface="Menlo Regular"/>
                <a:cs typeface="Menlo Regular"/>
                <a:sym typeface="Menlo Regular"/>
              </a:defRPr>
            </a:pPr>
            <a:r>
              <a:rPr>
                <a:solidFill>
                  <a:srgbClr val="0433FF"/>
                </a:solidFill>
              </a:rPr>
              <a:t>struct</a:t>
            </a:r>
            <a:r>
              <a:rPr sz="2200">
                <a:solidFill>
                  <a:srgbClr val="000000"/>
                </a:solidFill>
              </a:rPr>
              <a:t> </a:t>
            </a:r>
            <a:r>
              <a:t>suspend_always</a:t>
            </a:r>
            <a:r>
              <a:rPr sz="2200">
                <a:solidFill>
                  <a:srgbClr val="000000"/>
                </a:solidFill>
              </a:rPr>
              <a:t> {</a:t>
            </a:r>
            <a:endParaRPr sz="2200">
              <a:solidFill>
                <a:srgbClr val="000000"/>
              </a:solidFill>
            </a:endParaRPr>
          </a:p>
          <a:p>
            <a:pPr algn="l" defTabSz="407669">
              <a:tabLst>
                <a:tab pos="406400" algn="l"/>
              </a:tabLst>
              <a:defRPr b="0" sz="2000">
                <a:solidFill>
                  <a:srgbClr val="02638C"/>
                </a:solidFill>
                <a:latin typeface="Menlo Regular"/>
                <a:ea typeface="Menlo Regular"/>
                <a:cs typeface="Menlo Regular"/>
                <a:sym typeface="Menlo Regular"/>
              </a:defRPr>
            </a:pPr>
            <a:endParaRPr sz="2200">
              <a:solidFill>
                <a:srgbClr val="000000"/>
              </a:solidFill>
            </a:endParaRPr>
          </a:p>
          <a:p>
            <a:pPr algn="l" defTabSz="407669">
              <a:tabLst>
                <a:tab pos="406400" algn="l"/>
              </a:tabLst>
              <a:defRPr b="0" sz="2000">
                <a:solidFill>
                  <a:srgbClr val="0433FF"/>
                </a:solidFill>
                <a:latin typeface="Menlo Regular"/>
                <a:ea typeface="Menlo Regular"/>
                <a:cs typeface="Menlo Regular"/>
                <a:sym typeface="Menlo Regular"/>
              </a:defRPr>
            </a:pPr>
            <a:r>
              <a:rPr sz="2200">
                <a:solidFill>
                  <a:srgbClr val="000000"/>
                </a:solidFill>
              </a:rPr>
              <a:t>   </a:t>
            </a:r>
            <a:r>
              <a:t>bool</a:t>
            </a:r>
            <a:r>
              <a:rPr sz="2200">
                <a:solidFill>
                  <a:srgbClr val="000000"/>
                </a:solidFill>
              </a:rPr>
              <a:t> </a:t>
            </a:r>
            <a:r>
              <a:t>await_ready</a:t>
            </a:r>
            <a:r>
              <a:rPr sz="2200">
                <a:solidFill>
                  <a:srgbClr val="000000"/>
                </a:solidFill>
              </a:rPr>
              <a:t>() </a:t>
            </a:r>
            <a:r>
              <a:t>const</a:t>
            </a:r>
            <a:r>
              <a:rPr sz="2200">
                <a:solidFill>
                  <a:srgbClr val="000000"/>
                </a:solidFill>
              </a:rPr>
              <a:t> </a:t>
            </a:r>
            <a:r>
              <a:t>_NOEXCEPT</a:t>
            </a:r>
            <a:r>
              <a:rPr sz="2200">
                <a:solidFill>
                  <a:srgbClr val="000000"/>
                </a:solidFill>
              </a:rPr>
              <a:t> { </a:t>
            </a:r>
            <a:r>
              <a:t>return</a:t>
            </a:r>
            <a:r>
              <a:rPr sz="2200">
                <a:solidFill>
                  <a:srgbClr val="000000"/>
                </a:solidFill>
              </a:rPr>
              <a:t> </a:t>
            </a:r>
            <a:r>
              <a:t>false</a:t>
            </a:r>
            <a:r>
              <a:rPr sz="2200">
                <a:solidFill>
                  <a:srgbClr val="000000"/>
                </a:solidFill>
              </a:rPr>
              <a:t>; }</a:t>
            </a:r>
            <a:endParaRPr sz="2200">
              <a:solidFill>
                <a:srgbClr val="000000"/>
              </a:solidFill>
            </a:endParaRPr>
          </a:p>
          <a:p>
            <a:pPr algn="l" defTabSz="407669">
              <a:tabLst>
                <a:tab pos="406400" algn="l"/>
              </a:tabLst>
              <a:defRPr b="0" sz="2000">
                <a:solidFill>
                  <a:srgbClr val="0433FF"/>
                </a:solidFill>
                <a:latin typeface="Menlo Regular"/>
                <a:ea typeface="Menlo Regular"/>
                <a:cs typeface="Menlo Regular"/>
                <a:sym typeface="Menlo Regular"/>
              </a:defRPr>
            </a:pPr>
            <a:r>
              <a:rPr sz="2200">
                <a:solidFill>
                  <a:srgbClr val="000000"/>
                </a:solidFill>
              </a:rPr>
              <a:t>   </a:t>
            </a:r>
            <a:r>
              <a:t>void</a:t>
            </a:r>
            <a:r>
              <a:rPr sz="2200">
                <a:solidFill>
                  <a:srgbClr val="000000"/>
                </a:solidFill>
              </a:rPr>
              <a:t> </a:t>
            </a:r>
            <a:r>
              <a:rPr>
                <a:solidFill>
                  <a:srgbClr val="057CB0"/>
                </a:solidFill>
              </a:rPr>
              <a:t>await_suspend</a:t>
            </a:r>
            <a:r>
              <a:rPr sz="2200">
                <a:solidFill>
                  <a:srgbClr val="000000"/>
                </a:solidFill>
              </a:rPr>
              <a:t>(</a:t>
            </a:r>
            <a:r>
              <a:t>coroutine_handle</a:t>
            </a:r>
            <a:r>
              <a:rPr sz="2200">
                <a:solidFill>
                  <a:srgbClr val="000000"/>
                </a:solidFill>
              </a:rPr>
              <a:t>&lt;&gt;) </a:t>
            </a:r>
            <a:r>
              <a:t>const</a:t>
            </a:r>
            <a:r>
              <a:rPr sz="2200">
                <a:solidFill>
                  <a:srgbClr val="000000"/>
                </a:solidFill>
              </a:rPr>
              <a:t> </a:t>
            </a:r>
            <a:r>
              <a:t>_NOEXCEPT</a:t>
            </a:r>
            <a:r>
              <a:rPr sz="2200">
                <a:solidFill>
                  <a:srgbClr val="000000"/>
                </a:solidFill>
              </a:rPr>
              <a:t> {}</a:t>
            </a:r>
            <a:endParaRPr sz="2200">
              <a:solidFill>
                <a:srgbClr val="000000"/>
              </a:solidFill>
            </a:endParaRPr>
          </a:p>
          <a:p>
            <a:pPr algn="l" defTabSz="407669">
              <a:tabLst>
                <a:tab pos="406400" algn="l"/>
              </a:tabLst>
              <a:defRPr b="0" sz="2000">
                <a:solidFill>
                  <a:srgbClr val="057CB0"/>
                </a:solidFill>
                <a:latin typeface="Menlo Regular"/>
                <a:ea typeface="Menlo Regular"/>
                <a:cs typeface="Menlo Regular"/>
                <a:sym typeface="Menlo Regular"/>
              </a:defRPr>
            </a:pPr>
            <a:r>
              <a:rPr sz="2200">
                <a:solidFill>
                  <a:srgbClr val="000000"/>
                </a:solidFill>
              </a:rPr>
              <a:t>   </a:t>
            </a:r>
            <a:r>
              <a:rPr>
                <a:solidFill>
                  <a:srgbClr val="0433FF"/>
                </a:solidFill>
              </a:rPr>
              <a:t>void</a:t>
            </a:r>
            <a:r>
              <a:rPr sz="2200">
                <a:solidFill>
                  <a:srgbClr val="000000"/>
                </a:solidFill>
              </a:rPr>
              <a:t> </a:t>
            </a:r>
            <a:r>
              <a:t>await_resume</a:t>
            </a:r>
            <a:r>
              <a:rPr sz="2200">
                <a:solidFill>
                  <a:srgbClr val="000000"/>
                </a:solidFill>
              </a:rPr>
              <a:t>() </a:t>
            </a:r>
            <a:r>
              <a:rPr>
                <a:solidFill>
                  <a:srgbClr val="0433FF"/>
                </a:solidFill>
              </a:rPr>
              <a:t>const</a:t>
            </a:r>
            <a:r>
              <a:rPr sz="2200">
                <a:solidFill>
                  <a:srgbClr val="000000"/>
                </a:solidFill>
              </a:rPr>
              <a:t> </a:t>
            </a:r>
            <a:r>
              <a:rPr>
                <a:solidFill>
                  <a:srgbClr val="0433FF"/>
                </a:solidFill>
              </a:rPr>
              <a:t>_NOEXCEPT</a:t>
            </a:r>
            <a:r>
              <a:rPr sz="2200">
                <a:solidFill>
                  <a:srgbClr val="000000"/>
                </a:solidFill>
              </a:rPr>
              <a:t> {}</a:t>
            </a:r>
            <a:endParaRPr sz="2200">
              <a:solidFill>
                <a:srgbClr val="000000"/>
              </a:solidFill>
            </a:endParaRPr>
          </a:p>
          <a:p>
            <a:pPr algn="l" defTabSz="407669">
              <a:tabLst>
                <a:tab pos="406400" algn="l"/>
              </a:tabLst>
              <a:defRPr b="0" sz="22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functions"/>
          <p:cNvSpPr txBox="1"/>
          <p:nvPr>
            <p:ph type="title"/>
          </p:nvPr>
        </p:nvSpPr>
        <p:spPr>
          <a:prstGeom prst="rect">
            <a:avLst/>
          </a:prstGeom>
        </p:spPr>
        <p:txBody>
          <a:bodyPr/>
          <a:lstStyle/>
          <a:p>
            <a:pPr/>
            <a:r>
              <a:t>functions</a:t>
            </a:r>
          </a:p>
        </p:txBody>
      </p:sp>
      <p:sp>
        <p:nvSpPr>
          <p:cNvPr id="263" name="Double-click to edit"/>
          <p:cNvSpPr txBox="1"/>
          <p:nvPr>
            <p:ph type="body" idx="1"/>
          </p:nvPr>
        </p:nvSpPr>
        <p:spPr>
          <a:prstGeom prst="rect">
            <a:avLst/>
          </a:prstGeom>
        </p:spPr>
        <p:txBody>
          <a:bodyPr/>
          <a:lstStyle/>
          <a:p>
            <a:pPr marL="0" indent="0" defTabSz="439419">
              <a:spcBef>
                <a:spcPts val="0"/>
              </a:spcBef>
              <a:buSzTx/>
              <a:buNone/>
              <a:tabLst>
                <a:tab pos="431800" algn="l"/>
              </a:tabLst>
              <a:defRPr sz="1400">
                <a:solidFill>
                  <a:srgbClr val="FF8170"/>
                </a:solidFill>
                <a:latin typeface="Menlo Regular"/>
                <a:ea typeface="Menlo Regular"/>
                <a:cs typeface="Menlo Regular"/>
                <a:sym typeface="Menlo Regular"/>
              </a:defRPr>
            </a:pPr>
          </a:p>
        </p:txBody>
      </p:sp>
    </p:spTree>
  </p:cSld>
  <p:clrMapOvr>
    <a:masterClrMapping/>
  </p:clrMapOvr>
  <p:transition xmlns:p14="http://schemas.microsoft.com/office/powerpoint/2010/main" spd="med" advClick="1"/>
</p:sld>
</file>

<file path=ppt/slides/slide4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8" name="Coroutine"/>
          <p:cNvSpPr txBox="1"/>
          <p:nvPr>
            <p:ph type="title"/>
          </p:nvPr>
        </p:nvSpPr>
        <p:spPr>
          <a:prstGeom prst="rect">
            <a:avLst/>
          </a:prstGeom>
        </p:spPr>
        <p:txBody>
          <a:bodyPr/>
          <a:lstStyle/>
          <a:p>
            <a:pPr/>
            <a:r>
              <a:t>Coroutine</a:t>
            </a:r>
          </a:p>
        </p:txBody>
      </p:sp>
      <p:sp>
        <p:nvSpPr>
          <p:cNvPr id="1489" name="co_wait is  indirectly related to Awaitable…"/>
          <p:cNvSpPr txBox="1"/>
          <p:nvPr>
            <p:ph type="body" idx="1"/>
          </p:nvPr>
        </p:nvSpPr>
        <p:spPr>
          <a:prstGeom prst="rect">
            <a:avLst/>
          </a:prstGeom>
        </p:spPr>
        <p:txBody>
          <a:bodyPr/>
          <a:lstStyle/>
          <a:p>
            <a:pPr marL="0" indent="0" defTabSz="452627">
              <a:spcBef>
                <a:spcPts val="0"/>
              </a:spcBef>
              <a:buSzTx/>
              <a:buNone/>
              <a:defRPr sz="3762">
                <a:solidFill>
                  <a:srgbClr val="007000"/>
                </a:solidFill>
                <a:latin typeface="Courier"/>
                <a:ea typeface="Courier"/>
                <a:cs typeface="Courier"/>
                <a:sym typeface="Courier"/>
              </a:defRPr>
            </a:pPr>
            <a:r>
              <a:t>co_wait is  indirectly related to Awaitable</a:t>
            </a:r>
          </a:p>
          <a:p>
            <a:pPr marL="0" indent="0" defTabSz="403593">
              <a:spcBef>
                <a:spcPts val="0"/>
              </a:spcBef>
              <a:buSzTx/>
              <a:buNone/>
              <a:tabLst>
                <a:tab pos="393700" algn="l"/>
              </a:tabLst>
              <a:defRPr sz="1287">
                <a:latin typeface="Menlo Regular"/>
                <a:ea typeface="Menlo Regular"/>
                <a:cs typeface="Menlo Regular"/>
                <a:sym typeface="Menlo Regular"/>
              </a:defRPr>
            </a:pPr>
          </a:p>
          <a:p>
            <a:pPr marL="0" indent="0" defTabSz="403593">
              <a:spcBef>
                <a:spcPts val="0"/>
              </a:spcBef>
              <a:buSzTx/>
              <a:buNone/>
              <a:tabLst>
                <a:tab pos="393700" algn="l"/>
              </a:tabLst>
              <a:defRPr sz="3069">
                <a:latin typeface="Menlo Regular"/>
                <a:ea typeface="Menlo Regular"/>
                <a:cs typeface="Menlo Regular"/>
                <a:sym typeface="Menlo Regular"/>
              </a:defRPr>
            </a:pPr>
            <a:r>
              <a:t>Coroutine_Awaiter_Counter_2</a:t>
            </a:r>
          </a:p>
          <a:p>
            <a:pPr marL="0" indent="0" defTabSz="403593">
              <a:spcBef>
                <a:spcPts val="0"/>
              </a:spcBef>
              <a:buSzTx/>
              <a:buNone/>
              <a:tabLst>
                <a:tab pos="393700" algn="l"/>
              </a:tabLst>
              <a:defRPr sz="2871">
                <a:solidFill>
                  <a:srgbClr val="02638C"/>
                </a:solidFill>
                <a:latin typeface="Menlo Regular"/>
                <a:ea typeface="Menlo Regular"/>
                <a:cs typeface="Menlo Regular"/>
                <a:sym typeface="Menlo Regular"/>
              </a:defRPr>
            </a:pPr>
            <a:r>
              <a:rPr>
                <a:solidFill>
                  <a:srgbClr val="0433FF"/>
                </a:solidFill>
              </a:rPr>
              <a:t>struct</a:t>
            </a:r>
            <a:r>
              <a:rPr sz="3069">
                <a:solidFill>
                  <a:srgbClr val="000000"/>
                </a:solidFill>
              </a:rPr>
              <a:t> </a:t>
            </a:r>
            <a:r>
              <a:t>Awaitable</a:t>
            </a:r>
            <a:endParaRPr sz="3069">
              <a:solidFill>
                <a:srgbClr val="000000"/>
              </a:solidFill>
            </a:endParaRPr>
          </a:p>
          <a:p>
            <a:pPr marL="0" indent="0" defTabSz="403593">
              <a:spcBef>
                <a:spcPts val="0"/>
              </a:spcBef>
              <a:buSzTx/>
              <a:buNone/>
              <a:tabLst>
                <a:tab pos="393700" algn="l"/>
              </a:tabLst>
              <a:defRPr sz="3069">
                <a:latin typeface="Menlo Regular"/>
                <a:ea typeface="Menlo Regular"/>
                <a:cs typeface="Menlo Regular"/>
                <a:sym typeface="Menlo Regular"/>
              </a:defRPr>
            </a:pPr>
            <a:r>
              <a:t>{</a:t>
            </a:r>
          </a:p>
          <a:p>
            <a:pPr marL="0" indent="0" defTabSz="403593">
              <a:spcBef>
                <a:spcPts val="0"/>
              </a:spcBef>
              <a:buSzTx/>
              <a:buNone/>
              <a:tabLst>
                <a:tab pos="393700" algn="l"/>
              </a:tabLst>
              <a:defRPr sz="2871">
                <a:solidFill>
                  <a:srgbClr val="0433FF"/>
                </a:solidFill>
                <a:latin typeface="Menlo Regular"/>
                <a:ea typeface="Menlo Regular"/>
                <a:cs typeface="Menlo Regular"/>
                <a:sym typeface="Menlo Regular"/>
              </a:defRPr>
            </a:pPr>
            <a:r>
              <a:t>public</a:t>
            </a:r>
            <a:r>
              <a:rPr sz="3069">
                <a:solidFill>
                  <a:srgbClr val="000000"/>
                </a:solidFill>
              </a:rPr>
              <a:t>:</a:t>
            </a:r>
            <a:endParaRPr sz="3069">
              <a:solidFill>
                <a:srgbClr val="000000"/>
              </a:solidFill>
            </a:endParaRPr>
          </a:p>
          <a:p>
            <a:pPr marL="0" indent="0" defTabSz="403593">
              <a:spcBef>
                <a:spcPts val="0"/>
              </a:spcBef>
              <a:buSzTx/>
              <a:buNone/>
              <a:tabLst>
                <a:tab pos="393700" algn="l"/>
              </a:tabLst>
              <a:defRPr sz="3069">
                <a:latin typeface="Menlo Regular"/>
                <a:ea typeface="Menlo Regular"/>
                <a:cs typeface="Menlo Regular"/>
                <a:sym typeface="Menlo Regular"/>
              </a:defRPr>
            </a:pPr>
            <a:r>
              <a:t>   </a:t>
            </a:r>
            <a:r>
              <a:rPr sz="2871">
                <a:solidFill>
                  <a:srgbClr val="0433FF"/>
                </a:solidFill>
              </a:rPr>
              <a:t>explicit</a:t>
            </a:r>
            <a:r>
              <a:t> </a:t>
            </a:r>
            <a:r>
              <a:rPr sz="2871">
                <a:solidFill>
                  <a:srgbClr val="057CB0"/>
                </a:solidFill>
              </a:rPr>
              <a:t>Awaitable</a:t>
            </a:r>
            <a:r>
              <a:t>(std::coroutine_handle&lt;&gt;* coroutineHandle): coroutineHandle(coroutineHandle){}</a:t>
            </a:r>
          </a:p>
          <a:p>
            <a:pPr marL="0" indent="0" defTabSz="403593">
              <a:spcBef>
                <a:spcPts val="0"/>
              </a:spcBef>
              <a:buSzTx/>
              <a:buNone/>
              <a:tabLst>
                <a:tab pos="393700" algn="l"/>
              </a:tabLst>
              <a:defRPr sz="2871">
                <a:solidFill>
                  <a:srgbClr val="057CB0"/>
                </a:solidFill>
                <a:latin typeface="Menlo Regular"/>
                <a:ea typeface="Menlo Regular"/>
                <a:cs typeface="Menlo Regular"/>
                <a:sym typeface="Menlo Regular"/>
              </a:defRPr>
            </a:pPr>
            <a:r>
              <a:rPr sz="3069">
                <a:solidFill>
                  <a:srgbClr val="000000"/>
                </a:solidFill>
              </a:rPr>
              <a:t>   ~</a:t>
            </a:r>
            <a:r>
              <a:t>Awaitable</a:t>
            </a:r>
            <a:r>
              <a:rPr sz="3069">
                <a:solidFill>
                  <a:srgbClr val="000000"/>
                </a:solidFill>
              </a:rPr>
              <a:t>()</a:t>
            </a:r>
            <a:endParaRPr sz="3069">
              <a:solidFill>
                <a:srgbClr val="000000"/>
              </a:solidFill>
            </a:endParaRPr>
          </a:p>
          <a:p>
            <a:pPr marL="0" indent="0" defTabSz="403593">
              <a:spcBef>
                <a:spcPts val="0"/>
              </a:spcBef>
              <a:buSzTx/>
              <a:buNone/>
              <a:tabLst>
                <a:tab pos="393700" algn="l"/>
              </a:tabLst>
              <a:defRPr sz="3069">
                <a:latin typeface="Menlo Regular"/>
                <a:ea typeface="Menlo Regular"/>
                <a:cs typeface="Menlo Regular"/>
                <a:sym typeface="Menlo Regular"/>
              </a:defRPr>
            </a:pPr>
            <a:r>
              <a:t>   {</a:t>
            </a:r>
          </a:p>
          <a:p>
            <a:pPr marL="0" indent="0" defTabSz="403593">
              <a:spcBef>
                <a:spcPts val="0"/>
              </a:spcBef>
              <a:buSzTx/>
              <a:buNone/>
              <a:tabLst>
                <a:tab pos="393700" algn="l"/>
              </a:tabLst>
              <a:defRPr sz="3069">
                <a:latin typeface="Menlo Regular"/>
                <a:ea typeface="Menlo Regular"/>
                <a:cs typeface="Menlo Regular"/>
                <a:sym typeface="Menlo Regular"/>
              </a:defRPr>
            </a:pPr>
            <a:r>
              <a:t>       </a:t>
            </a:r>
            <a:r>
              <a:rPr sz="2871">
                <a:solidFill>
                  <a:srgbClr val="0433FF"/>
                </a:solidFill>
              </a:rPr>
              <a:t>if</a:t>
            </a:r>
            <a:r>
              <a:t>(</a:t>
            </a:r>
            <a:r>
              <a:rPr sz="2871">
                <a:solidFill>
                  <a:srgbClr val="0433FF"/>
                </a:solidFill>
              </a:rPr>
              <a:t>this</a:t>
            </a:r>
            <a:r>
              <a:t>-&gt;coroutineHandle)</a:t>
            </a:r>
          </a:p>
          <a:p>
            <a:pPr marL="0" indent="0" defTabSz="403593">
              <a:spcBef>
                <a:spcPts val="0"/>
              </a:spcBef>
              <a:buSzTx/>
              <a:buNone/>
              <a:tabLst>
                <a:tab pos="393700" algn="l"/>
              </a:tabLst>
              <a:defRPr sz="3069">
                <a:latin typeface="Menlo Regular"/>
                <a:ea typeface="Menlo Regular"/>
                <a:cs typeface="Menlo Regular"/>
                <a:sym typeface="Menlo Regular"/>
              </a:defRPr>
            </a:pPr>
            <a:r>
              <a:t>           </a:t>
            </a:r>
            <a:r>
              <a:rPr sz="2871">
                <a:solidFill>
                  <a:srgbClr val="0433FF"/>
                </a:solidFill>
              </a:rPr>
              <a:t>this</a:t>
            </a:r>
            <a:r>
              <a:t>-&gt;coroutineHandle-&gt;destroy();</a:t>
            </a:r>
          </a:p>
          <a:p>
            <a:pPr marL="0" indent="0" defTabSz="403593">
              <a:spcBef>
                <a:spcPts val="0"/>
              </a:spcBef>
              <a:buSzTx/>
              <a:buNone/>
              <a:tabLst>
                <a:tab pos="393700" algn="l"/>
              </a:tabLst>
              <a:defRPr sz="3069">
                <a:latin typeface="Menlo Regular"/>
                <a:ea typeface="Menlo Regular"/>
                <a:cs typeface="Menlo Regular"/>
                <a:sym typeface="Menlo Regular"/>
              </a:defRPr>
            </a:pPr>
            <a:r>
              <a:t>   }</a:t>
            </a:r>
          </a:p>
          <a:p>
            <a:pPr marL="0" indent="0" defTabSz="403593">
              <a:spcBef>
                <a:spcPts val="0"/>
              </a:spcBef>
              <a:buSzTx/>
              <a:buNone/>
              <a:tabLst>
                <a:tab pos="393700" algn="l"/>
              </a:tabLst>
              <a:defRPr sz="3069">
                <a:latin typeface="Menlo Regular"/>
                <a:ea typeface="Menlo Regular"/>
                <a:cs typeface="Menlo Regular"/>
                <a:sym typeface="Menlo Regular"/>
              </a:defRPr>
            </a:pPr>
          </a:p>
          <a:p>
            <a:pPr marL="0" indent="0" defTabSz="403593">
              <a:spcBef>
                <a:spcPts val="0"/>
              </a:spcBef>
              <a:buSzTx/>
              <a:buNone/>
              <a:tabLst>
                <a:tab pos="393700" algn="l"/>
              </a:tabLst>
              <a:defRPr sz="2871">
                <a:solidFill>
                  <a:srgbClr val="008F00"/>
                </a:solidFill>
                <a:latin typeface="Menlo Regular"/>
                <a:ea typeface="Menlo Regular"/>
                <a:cs typeface="Menlo Regular"/>
                <a:sym typeface="Menlo Regular"/>
              </a:defRPr>
            </a:pPr>
            <a:r>
              <a:rPr sz="3069">
                <a:solidFill>
                  <a:srgbClr val="000000"/>
                </a:solidFill>
              </a:rPr>
              <a:t>   </a:t>
            </a:r>
            <a:r>
              <a:t>// required</a:t>
            </a:r>
            <a:endParaRPr sz="3069">
              <a:solidFill>
                <a:srgbClr val="000000"/>
              </a:solidFill>
            </a:endParaRPr>
          </a:p>
          <a:p>
            <a:pPr marL="0" indent="0" defTabSz="403593">
              <a:spcBef>
                <a:spcPts val="0"/>
              </a:spcBef>
              <a:buSzTx/>
              <a:buNone/>
              <a:tabLst>
                <a:tab pos="393700" algn="l"/>
              </a:tabLst>
              <a:defRPr sz="2871">
                <a:solidFill>
                  <a:srgbClr val="057CB0"/>
                </a:solidFill>
                <a:latin typeface="Menlo Regular"/>
                <a:ea typeface="Menlo Regular"/>
                <a:cs typeface="Menlo Regular"/>
                <a:sym typeface="Menlo Regular"/>
              </a:defRPr>
            </a:pPr>
            <a:r>
              <a:rPr sz="3069">
                <a:solidFill>
                  <a:srgbClr val="000000"/>
                </a:solidFill>
              </a:rPr>
              <a:t>   </a:t>
            </a:r>
            <a:r>
              <a:rPr>
                <a:solidFill>
                  <a:srgbClr val="0433FF"/>
                </a:solidFill>
              </a:rPr>
              <a:t>bool</a:t>
            </a:r>
            <a:r>
              <a:rPr sz="3069">
                <a:solidFill>
                  <a:srgbClr val="000000"/>
                </a:solidFill>
              </a:rPr>
              <a:t> </a:t>
            </a:r>
            <a:r>
              <a:t>await_ready</a:t>
            </a:r>
            <a:r>
              <a:rPr sz="3069">
                <a:solidFill>
                  <a:srgbClr val="000000"/>
                </a:solidFill>
              </a:rPr>
              <a:t>() </a:t>
            </a:r>
            <a:r>
              <a:rPr>
                <a:solidFill>
                  <a:srgbClr val="0433FF"/>
                </a:solidFill>
              </a:rPr>
              <a:t>const</a:t>
            </a:r>
            <a:r>
              <a:rPr sz="3069">
                <a:solidFill>
                  <a:srgbClr val="000000"/>
                </a:solidFill>
              </a:rPr>
              <a:t> </a:t>
            </a:r>
            <a:r>
              <a:rPr>
                <a:solidFill>
                  <a:srgbClr val="0433FF"/>
                </a:solidFill>
              </a:rPr>
              <a:t>noexcept</a:t>
            </a:r>
            <a:r>
              <a:rPr sz="3069">
                <a:solidFill>
                  <a:srgbClr val="000000"/>
                </a:solidFill>
              </a:rPr>
              <a:t> { </a:t>
            </a:r>
            <a:r>
              <a:rPr>
                <a:solidFill>
                  <a:srgbClr val="0433FF"/>
                </a:solidFill>
              </a:rPr>
              <a:t>return</a:t>
            </a:r>
            <a:r>
              <a:rPr sz="3069">
                <a:solidFill>
                  <a:srgbClr val="000000"/>
                </a:solidFill>
              </a:rPr>
              <a:t> </a:t>
            </a:r>
            <a:r>
              <a:rPr>
                <a:solidFill>
                  <a:srgbClr val="0433FF"/>
                </a:solidFill>
              </a:rPr>
              <a:t>false</a:t>
            </a:r>
            <a:r>
              <a:rPr sz="3069">
                <a:solidFill>
                  <a:srgbClr val="000000"/>
                </a:solidFill>
              </a:rPr>
              <a:t>; }</a:t>
            </a:r>
            <a:endParaRPr sz="3069">
              <a:solidFill>
                <a:srgbClr val="000000"/>
              </a:solidFill>
            </a:endParaRPr>
          </a:p>
          <a:p>
            <a:pPr marL="0" indent="0" defTabSz="403593">
              <a:spcBef>
                <a:spcPts val="0"/>
              </a:spcBef>
              <a:buSzTx/>
              <a:buNone/>
              <a:tabLst>
                <a:tab pos="393700" algn="l"/>
              </a:tabLst>
              <a:defRPr sz="3069">
                <a:latin typeface="Menlo Regular"/>
                <a:ea typeface="Menlo Regular"/>
                <a:cs typeface="Menlo Regular"/>
                <a:sym typeface="Menlo Regular"/>
              </a:defRPr>
            </a:pPr>
            <a:r>
              <a:t>   </a:t>
            </a:r>
            <a:r>
              <a:rPr sz="2871">
                <a:solidFill>
                  <a:srgbClr val="0433FF"/>
                </a:solidFill>
              </a:rPr>
              <a:t>void</a:t>
            </a:r>
            <a:r>
              <a:t> </a:t>
            </a:r>
            <a:r>
              <a:rPr sz="2871">
                <a:solidFill>
                  <a:srgbClr val="057CB0"/>
                </a:solidFill>
              </a:rPr>
              <a:t>await_suspend</a:t>
            </a:r>
            <a:r>
              <a:t>(std::coroutine_handle&lt;&gt; h) { *coroutineHandle = h; }</a:t>
            </a:r>
          </a:p>
          <a:p>
            <a:pPr marL="0" indent="0" defTabSz="403593">
              <a:spcBef>
                <a:spcPts val="0"/>
              </a:spcBef>
              <a:buSzTx/>
              <a:buNone/>
              <a:tabLst>
                <a:tab pos="393700" algn="l"/>
              </a:tabLst>
              <a:defRPr sz="2871">
                <a:solidFill>
                  <a:srgbClr val="057CB0"/>
                </a:solidFill>
                <a:latin typeface="Menlo Regular"/>
                <a:ea typeface="Menlo Regular"/>
                <a:cs typeface="Menlo Regular"/>
                <a:sym typeface="Menlo Regular"/>
              </a:defRPr>
            </a:pPr>
            <a:r>
              <a:rPr sz="3069">
                <a:solidFill>
                  <a:srgbClr val="000000"/>
                </a:solidFill>
              </a:rPr>
              <a:t>   </a:t>
            </a:r>
            <a:r>
              <a:rPr>
                <a:solidFill>
                  <a:srgbClr val="0433FF"/>
                </a:solidFill>
              </a:rPr>
              <a:t>void</a:t>
            </a:r>
            <a:r>
              <a:rPr sz="3069">
                <a:solidFill>
                  <a:srgbClr val="000000"/>
                </a:solidFill>
              </a:rPr>
              <a:t> </a:t>
            </a:r>
            <a:r>
              <a:t>await_resume</a:t>
            </a:r>
            <a:r>
              <a:rPr sz="3069">
                <a:solidFill>
                  <a:srgbClr val="000000"/>
                </a:solidFill>
              </a:rPr>
              <a:t>() </a:t>
            </a:r>
            <a:r>
              <a:rPr>
                <a:solidFill>
                  <a:srgbClr val="0433FF"/>
                </a:solidFill>
              </a:rPr>
              <a:t>const</a:t>
            </a:r>
            <a:r>
              <a:rPr sz="3069">
                <a:solidFill>
                  <a:srgbClr val="000000"/>
                </a:solidFill>
              </a:rPr>
              <a:t> </a:t>
            </a:r>
            <a:r>
              <a:rPr>
                <a:solidFill>
                  <a:srgbClr val="0433FF"/>
                </a:solidFill>
              </a:rPr>
              <a:t>noexcept</a:t>
            </a:r>
            <a:r>
              <a:rPr sz="3069">
                <a:solidFill>
                  <a:srgbClr val="000000"/>
                </a:solidFill>
              </a:rPr>
              <a:t> {}</a:t>
            </a:r>
            <a:endParaRPr sz="3069">
              <a:solidFill>
                <a:srgbClr val="000000"/>
              </a:solidFill>
            </a:endParaRPr>
          </a:p>
          <a:p>
            <a:pPr marL="0" indent="0" defTabSz="403593">
              <a:spcBef>
                <a:spcPts val="0"/>
              </a:spcBef>
              <a:buSzTx/>
              <a:buNone/>
              <a:tabLst>
                <a:tab pos="393700" algn="l"/>
              </a:tabLst>
              <a:defRPr sz="2871">
                <a:solidFill>
                  <a:srgbClr val="0433FF"/>
                </a:solidFill>
                <a:latin typeface="Menlo Regular"/>
                <a:ea typeface="Menlo Regular"/>
                <a:cs typeface="Menlo Regular"/>
                <a:sym typeface="Menlo Regular"/>
              </a:defRPr>
            </a:pPr>
            <a:r>
              <a:t>private</a:t>
            </a:r>
            <a:r>
              <a:rPr sz="3069">
                <a:solidFill>
                  <a:srgbClr val="000000"/>
                </a:solidFill>
              </a:rPr>
              <a:t>:</a:t>
            </a:r>
            <a:endParaRPr sz="3069">
              <a:solidFill>
                <a:srgbClr val="000000"/>
              </a:solidFill>
            </a:endParaRPr>
          </a:p>
          <a:p>
            <a:pPr marL="0" indent="0" defTabSz="403593">
              <a:spcBef>
                <a:spcPts val="0"/>
              </a:spcBef>
              <a:buSzTx/>
              <a:buNone/>
              <a:tabLst>
                <a:tab pos="393700" algn="l"/>
              </a:tabLst>
              <a:defRPr sz="3069">
                <a:latin typeface="Menlo Regular"/>
                <a:ea typeface="Menlo Regular"/>
                <a:cs typeface="Menlo Regular"/>
                <a:sym typeface="Menlo Regular"/>
              </a:defRPr>
            </a:pPr>
            <a:r>
              <a:t>   std::coroutine_handle&lt;&gt;* coroutineHandle;</a:t>
            </a:r>
          </a:p>
          <a:p>
            <a:pPr marL="0" indent="0" defTabSz="403593">
              <a:spcBef>
                <a:spcPts val="0"/>
              </a:spcBef>
              <a:buSzTx/>
              <a:buNone/>
              <a:tabLst>
                <a:tab pos="393700" algn="l"/>
              </a:tabLst>
              <a:defRPr sz="3069">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4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1" name="Coroutine"/>
          <p:cNvSpPr txBox="1"/>
          <p:nvPr>
            <p:ph type="title"/>
          </p:nvPr>
        </p:nvSpPr>
        <p:spPr>
          <a:prstGeom prst="rect">
            <a:avLst/>
          </a:prstGeom>
        </p:spPr>
        <p:txBody>
          <a:bodyPr/>
          <a:lstStyle/>
          <a:p>
            <a:pPr/>
            <a:r>
              <a:t>Coroutine</a:t>
            </a:r>
          </a:p>
        </p:txBody>
      </p:sp>
      <p:sp>
        <p:nvSpPr>
          <p:cNvPr id="1492" name="co_await std::suspend_always{};…"/>
          <p:cNvSpPr txBox="1"/>
          <p:nvPr>
            <p:ph type="body" idx="1"/>
          </p:nvPr>
        </p:nvSpPr>
        <p:spPr>
          <a:xfrm>
            <a:off x="1689100" y="2641600"/>
            <a:ext cx="21005800" cy="9296400"/>
          </a:xfrm>
          <a:prstGeom prst="rect">
            <a:avLst/>
          </a:prstGeom>
        </p:spPr>
        <p:txBody>
          <a:bodyPr/>
          <a:lstStyle/>
          <a:p>
            <a:pPr marL="0" indent="0" defTabSz="457200">
              <a:spcBef>
                <a:spcPts val="0"/>
              </a:spcBef>
              <a:buSzTx/>
              <a:buNone/>
              <a:defRPr sz="1200">
                <a:solidFill>
                  <a:srgbClr val="007000"/>
                </a:solidFill>
                <a:latin typeface="Courier"/>
                <a:ea typeface="Courier"/>
                <a:cs typeface="Courier"/>
                <a:sym typeface="Courier"/>
              </a:defRPr>
            </a:pPr>
          </a:p>
          <a:p>
            <a:pPr marL="0" indent="0" defTabSz="457200">
              <a:spcBef>
                <a:spcPts val="0"/>
              </a:spcBef>
              <a:buSzTx/>
              <a:buNone/>
              <a:defRPr sz="3750">
                <a:latin typeface="Courier"/>
                <a:ea typeface="Courier"/>
                <a:cs typeface="Courier"/>
                <a:sym typeface="Courier"/>
              </a:defRPr>
            </a:pPr>
            <a:r>
              <a:t> </a:t>
            </a:r>
            <a:r>
              <a:rPr b="1">
                <a:solidFill>
                  <a:srgbClr val="007020"/>
                </a:solidFill>
              </a:rPr>
              <a:t>co_await</a:t>
            </a:r>
            <a:r>
              <a:t> </a:t>
            </a:r>
            <a:r>
              <a:rPr>
                <a:solidFill>
                  <a:srgbClr val="008000"/>
                </a:solidFill>
              </a:rPr>
              <a:t>std::</a:t>
            </a:r>
            <a:r>
              <a:t>suspend_always</a:t>
            </a:r>
            <a:r>
              <a:rPr>
                <a:solidFill>
                  <a:srgbClr val="666666"/>
                </a:solidFill>
              </a:rPr>
              <a:t>{};</a:t>
            </a:r>
          </a:p>
          <a:p>
            <a:pPr marL="0" indent="0" defTabSz="407669">
              <a:spcBef>
                <a:spcPts val="0"/>
              </a:spcBef>
              <a:buSzTx/>
              <a:buNone/>
              <a:tabLst>
                <a:tab pos="406400" algn="l"/>
              </a:tabLst>
              <a:defRPr sz="2900">
                <a:latin typeface="Menlo Regular"/>
                <a:ea typeface="Menlo Regular"/>
                <a:cs typeface="Menlo Regular"/>
                <a:sym typeface="Menlo Regular"/>
              </a:defRPr>
            </a:pPr>
          </a:p>
          <a:p>
            <a:pPr marL="0" indent="0" defTabSz="407669">
              <a:spcBef>
                <a:spcPts val="0"/>
              </a:spcBef>
              <a:buSzTx/>
              <a:buNone/>
              <a:tabLst>
                <a:tab pos="406400" algn="l"/>
              </a:tabLst>
              <a:defRPr sz="2700">
                <a:solidFill>
                  <a:srgbClr val="008F00"/>
                </a:solidFill>
                <a:latin typeface="Menlo Regular"/>
                <a:ea typeface="Menlo Regular"/>
                <a:cs typeface="Menlo Regular"/>
                <a:sym typeface="Menlo Regular"/>
              </a:defRPr>
            </a:pPr>
            <a:r>
              <a:t>// compiler transform</a:t>
            </a:r>
            <a:endParaRPr sz="2900">
              <a:solidFill>
                <a:srgbClr val="000000"/>
              </a:solidFill>
            </a:endParaRPr>
          </a:p>
          <a:p>
            <a:pPr marL="0" indent="0" defTabSz="407669">
              <a:spcBef>
                <a:spcPts val="0"/>
              </a:spcBef>
              <a:buSzTx/>
              <a:buNone/>
              <a:tabLst>
                <a:tab pos="406400" algn="l"/>
              </a:tabLst>
              <a:defRPr sz="2900">
                <a:latin typeface="Menlo Regular"/>
                <a:ea typeface="Menlo Regular"/>
                <a:cs typeface="Menlo Regular"/>
                <a:sym typeface="Menlo Regular"/>
              </a:defRPr>
            </a:pPr>
            <a:r>
              <a:rPr sz="2700">
                <a:solidFill>
                  <a:srgbClr val="0433FF"/>
                </a:solidFill>
              </a:rPr>
              <a:t>auto</a:t>
            </a:r>
            <a:r>
              <a:t>&amp;&amp; awaiter = std::suspend_always{};</a:t>
            </a:r>
          </a:p>
          <a:p>
            <a:pPr marL="0" indent="0" defTabSz="407669">
              <a:spcBef>
                <a:spcPts val="0"/>
              </a:spcBef>
              <a:buSzTx/>
              <a:buNone/>
              <a:tabLst>
                <a:tab pos="406400" algn="l"/>
              </a:tabLst>
              <a:defRPr sz="2900">
                <a:latin typeface="Menlo Regular"/>
                <a:ea typeface="Menlo Regular"/>
                <a:cs typeface="Menlo Regular"/>
                <a:sym typeface="Menlo Regular"/>
              </a:defRPr>
            </a:pPr>
            <a:r>
              <a:rPr sz="2700">
                <a:solidFill>
                  <a:srgbClr val="0433FF"/>
                </a:solidFill>
              </a:rPr>
              <a:t>if</a:t>
            </a:r>
            <a:r>
              <a:t>(awaiter.await_ready()) {</a:t>
            </a:r>
          </a:p>
          <a:p>
            <a:pPr marL="0" indent="0" defTabSz="407669">
              <a:spcBef>
                <a:spcPts val="0"/>
              </a:spcBef>
              <a:buSzTx/>
              <a:buNone/>
              <a:tabLst>
                <a:tab pos="406400" algn="l"/>
              </a:tabLst>
              <a:defRPr sz="2900">
                <a:latin typeface="Menlo Regular"/>
                <a:ea typeface="Menlo Regular"/>
                <a:cs typeface="Menlo Regular"/>
                <a:sym typeface="Menlo Regular"/>
              </a:defRPr>
            </a:pPr>
            <a:r>
              <a:t>  awaiter.</a:t>
            </a:r>
            <a:r>
              <a:rPr sz="2700">
                <a:solidFill>
                  <a:srgbClr val="057CB0"/>
                </a:solidFill>
              </a:rPr>
              <a:t>await_suspend</a:t>
            </a:r>
            <a:r>
              <a:t>(std::coroutine_handle&lt;&gt;..);</a:t>
            </a:r>
          </a:p>
          <a:p>
            <a:pPr marL="0" indent="0" defTabSz="407669">
              <a:spcBef>
                <a:spcPts val="0"/>
              </a:spcBef>
              <a:buSzTx/>
              <a:buNone/>
              <a:tabLst>
                <a:tab pos="406400" algn="l"/>
              </a:tabLst>
              <a:defRPr sz="2700">
                <a:solidFill>
                  <a:srgbClr val="008F00"/>
                </a:solidFill>
                <a:latin typeface="Menlo Regular"/>
                <a:ea typeface="Menlo Regular"/>
                <a:cs typeface="Menlo Regular"/>
                <a:sym typeface="Menlo Regular"/>
              </a:defRPr>
            </a:pPr>
            <a:r>
              <a:rPr sz="2900">
                <a:solidFill>
                  <a:srgbClr val="000000"/>
                </a:solidFill>
              </a:rPr>
              <a:t>  </a:t>
            </a:r>
            <a:r>
              <a:t>//&lt;suspend/resume&gt;</a:t>
            </a:r>
            <a:endParaRPr sz="2900">
              <a:solidFill>
                <a:srgbClr val="000000"/>
              </a:solidFill>
            </a:endParaRPr>
          </a:p>
          <a:p>
            <a:pPr marL="0" indent="0" defTabSz="407669">
              <a:spcBef>
                <a:spcPts val="0"/>
              </a:spcBef>
              <a:buSzTx/>
              <a:buNone/>
              <a:tabLst>
                <a:tab pos="406400" algn="l"/>
              </a:tabLst>
              <a:defRPr sz="2900">
                <a:latin typeface="Menlo Regular"/>
                <a:ea typeface="Menlo Regular"/>
                <a:cs typeface="Menlo Regular"/>
                <a:sym typeface="Menlo Regular"/>
              </a:defRPr>
            </a:pPr>
            <a:r>
              <a:t>}</a:t>
            </a:r>
          </a:p>
          <a:p>
            <a:pPr marL="0" indent="0" defTabSz="407669">
              <a:spcBef>
                <a:spcPts val="0"/>
              </a:spcBef>
              <a:buSzTx/>
              <a:buNone/>
              <a:tabLst>
                <a:tab pos="406400" algn="l"/>
              </a:tabLst>
              <a:defRPr sz="2700">
                <a:solidFill>
                  <a:srgbClr val="057CB0"/>
                </a:solidFill>
                <a:latin typeface="Menlo Regular"/>
                <a:ea typeface="Menlo Regular"/>
                <a:cs typeface="Menlo Regular"/>
                <a:sym typeface="Menlo Regular"/>
              </a:defRPr>
            </a:pPr>
            <a:r>
              <a:rPr sz="2900">
                <a:solidFill>
                  <a:srgbClr val="000000"/>
                </a:solidFill>
              </a:rPr>
              <a:t>awaiter.</a:t>
            </a:r>
            <a:r>
              <a:t>await_resume</a:t>
            </a:r>
            <a:r>
              <a:rPr sz="2900">
                <a:solidFill>
                  <a:srgbClr val="000000"/>
                </a:solidFill>
              </a:rPr>
              <a:t>();</a:t>
            </a:r>
          </a:p>
        </p:txBody>
      </p:sp>
    </p:spTree>
  </p:cSld>
  <p:clrMapOvr>
    <a:masterClrMapping/>
  </p:clrMapOvr>
  <p:transition xmlns:p14="http://schemas.microsoft.com/office/powerpoint/2010/main" spd="med" advClick="1"/>
</p:sld>
</file>

<file path=ppt/slides/slide4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4" name="H"/>
          <p:cNvSpPr txBox="1"/>
          <p:nvPr>
            <p:ph type="title"/>
          </p:nvPr>
        </p:nvSpPr>
        <p:spPr>
          <a:prstGeom prst="rect">
            <a:avLst/>
          </a:prstGeom>
        </p:spPr>
        <p:txBody>
          <a:bodyPr/>
          <a:lstStyle/>
          <a:p>
            <a:pPr/>
            <a:r>
              <a:t>H</a:t>
            </a:r>
          </a:p>
        </p:txBody>
      </p:sp>
      <p:sp>
        <p:nvSpPr>
          <p:cNvPr id="1495"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7" name="H"/>
          <p:cNvSpPr txBox="1"/>
          <p:nvPr>
            <p:ph type="title"/>
          </p:nvPr>
        </p:nvSpPr>
        <p:spPr>
          <a:prstGeom prst="rect">
            <a:avLst/>
          </a:prstGeom>
        </p:spPr>
        <p:txBody>
          <a:bodyPr/>
          <a:lstStyle/>
          <a:p>
            <a:pPr/>
            <a:r>
              <a:t>H</a:t>
            </a:r>
          </a:p>
        </p:txBody>
      </p:sp>
      <p:sp>
        <p:nvSpPr>
          <p:cNvPr id="1498"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0" name="H"/>
          <p:cNvSpPr txBox="1"/>
          <p:nvPr>
            <p:ph type="title"/>
          </p:nvPr>
        </p:nvSpPr>
        <p:spPr>
          <a:prstGeom prst="rect">
            <a:avLst/>
          </a:prstGeom>
        </p:spPr>
        <p:txBody>
          <a:bodyPr/>
          <a:lstStyle/>
          <a:p>
            <a:pPr/>
            <a:r>
              <a:t>H</a:t>
            </a:r>
          </a:p>
        </p:txBody>
      </p:sp>
      <p:sp>
        <p:nvSpPr>
          <p:cNvPr id="150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3" name="H"/>
          <p:cNvSpPr txBox="1"/>
          <p:nvPr>
            <p:ph type="title"/>
          </p:nvPr>
        </p:nvSpPr>
        <p:spPr>
          <a:prstGeom prst="rect">
            <a:avLst/>
          </a:prstGeom>
        </p:spPr>
        <p:txBody>
          <a:bodyPr/>
          <a:lstStyle/>
          <a:p>
            <a:pPr/>
            <a:r>
              <a:t>H</a:t>
            </a:r>
          </a:p>
        </p:txBody>
      </p:sp>
      <p:sp>
        <p:nvSpPr>
          <p:cNvPr id="150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6" name="H"/>
          <p:cNvSpPr txBox="1"/>
          <p:nvPr>
            <p:ph type="title"/>
          </p:nvPr>
        </p:nvSpPr>
        <p:spPr>
          <a:prstGeom prst="rect">
            <a:avLst/>
          </a:prstGeom>
        </p:spPr>
        <p:txBody>
          <a:bodyPr/>
          <a:lstStyle/>
          <a:p>
            <a:pPr/>
            <a:r>
              <a:t>H</a:t>
            </a:r>
          </a:p>
        </p:txBody>
      </p:sp>
      <p:sp>
        <p:nvSpPr>
          <p:cNvPr id="150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9" name="H"/>
          <p:cNvSpPr txBox="1"/>
          <p:nvPr>
            <p:ph type="title"/>
          </p:nvPr>
        </p:nvSpPr>
        <p:spPr>
          <a:prstGeom prst="rect">
            <a:avLst/>
          </a:prstGeom>
        </p:spPr>
        <p:txBody>
          <a:bodyPr/>
          <a:lstStyle/>
          <a:p>
            <a:pPr/>
            <a:r>
              <a:t>H</a:t>
            </a:r>
          </a:p>
        </p:txBody>
      </p:sp>
      <p:sp>
        <p:nvSpPr>
          <p:cNvPr id="151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2" name="H"/>
          <p:cNvSpPr txBox="1"/>
          <p:nvPr>
            <p:ph type="title"/>
          </p:nvPr>
        </p:nvSpPr>
        <p:spPr>
          <a:prstGeom prst="rect">
            <a:avLst/>
          </a:prstGeom>
        </p:spPr>
        <p:txBody>
          <a:bodyPr/>
          <a:lstStyle/>
          <a:p>
            <a:pPr/>
            <a:r>
              <a:t>H</a:t>
            </a:r>
          </a:p>
        </p:txBody>
      </p:sp>
      <p:sp>
        <p:nvSpPr>
          <p:cNvPr id="151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5" name="H"/>
          <p:cNvSpPr txBox="1"/>
          <p:nvPr>
            <p:ph type="title"/>
          </p:nvPr>
        </p:nvSpPr>
        <p:spPr>
          <a:prstGeom prst="rect">
            <a:avLst/>
          </a:prstGeom>
        </p:spPr>
        <p:txBody>
          <a:bodyPr/>
          <a:lstStyle/>
          <a:p>
            <a:pPr/>
            <a:r>
              <a:t>H</a:t>
            </a:r>
          </a:p>
        </p:txBody>
      </p:sp>
      <p:sp>
        <p:nvSpPr>
          <p:cNvPr id="151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functions"/>
          <p:cNvSpPr txBox="1"/>
          <p:nvPr>
            <p:ph type="title"/>
          </p:nvPr>
        </p:nvSpPr>
        <p:spPr>
          <a:prstGeom prst="rect">
            <a:avLst/>
          </a:prstGeom>
        </p:spPr>
        <p:txBody>
          <a:bodyPr/>
          <a:lstStyle/>
          <a:p>
            <a:pPr/>
            <a:r>
              <a:t>functions</a:t>
            </a:r>
          </a:p>
        </p:txBody>
      </p:sp>
      <p:sp>
        <p:nvSpPr>
          <p:cNvPr id="266" name="(*)()…"/>
          <p:cNvSpPr txBox="1"/>
          <p:nvPr>
            <p:ph type="body" idx="1"/>
          </p:nvPr>
        </p:nvSpPr>
        <p:spPr>
          <a:prstGeom prst="rect">
            <a:avLst/>
          </a:prstGeom>
        </p:spPr>
        <p:txBody>
          <a:bodyPr/>
          <a:lstStyle/>
          <a:p>
            <a:pPr marL="0" indent="0" defTabSz="457200">
              <a:spcBef>
                <a:spcPts val="0"/>
              </a:spcBef>
              <a:buSzTx/>
              <a:buNone/>
              <a:defRPr sz="3600">
                <a:solidFill>
                  <a:srgbClr val="569CD6"/>
                </a:solidFill>
                <a:latin typeface="Menlo Regular"/>
                <a:ea typeface="Menlo Regular"/>
                <a:cs typeface="Menlo Regular"/>
                <a:sym typeface="Menlo Regular"/>
              </a:defRPr>
            </a:pPr>
            <a:r>
              <a:t>(*)()</a:t>
            </a:r>
          </a:p>
          <a:p>
            <a:pPr marL="0" indent="0" defTabSz="457200">
              <a:spcBef>
                <a:spcPts val="0"/>
              </a:spcBef>
              <a:buSzTx/>
              <a:buNone/>
              <a:defRPr sz="3600">
                <a:solidFill>
                  <a:srgbClr val="569CD6"/>
                </a:solidFill>
                <a:latin typeface="Menlo Regular"/>
                <a:ea typeface="Menlo Regular"/>
                <a:cs typeface="Menlo Regular"/>
                <a:sym typeface="Menlo Regular"/>
              </a:defRPr>
            </a:pPr>
          </a:p>
          <a:p>
            <a:pPr marL="0" indent="0" defTabSz="457200">
              <a:spcBef>
                <a:spcPts val="0"/>
              </a:spcBef>
              <a:buSzTx/>
              <a:buNone/>
              <a:defRPr sz="3600">
                <a:solidFill>
                  <a:srgbClr val="569CD6"/>
                </a:solidFill>
                <a:latin typeface="Menlo Regular"/>
                <a:ea typeface="Menlo Regular"/>
                <a:cs typeface="Menlo Regular"/>
                <a:sym typeface="Menlo Regular"/>
              </a:defRPr>
            </a:pPr>
            <a:r>
              <a:t>typedef</a:t>
            </a:r>
            <a:r>
              <a:rPr>
                <a:solidFill>
                  <a:srgbClr val="E6E6E6"/>
                </a:solidFill>
              </a:rPr>
              <a:t> </a:t>
            </a:r>
            <a:r>
              <a:rPr>
                <a:solidFill>
                  <a:srgbClr val="01CFFF"/>
                </a:solidFill>
              </a:rPr>
              <a:t>int</a:t>
            </a:r>
            <a:r>
              <a:rPr>
                <a:solidFill>
                  <a:srgbClr val="E6E6E6"/>
                </a:solidFill>
              </a:rPr>
              <a:t> (*fp)(</a:t>
            </a:r>
            <a:r>
              <a:t>int</a:t>
            </a:r>
            <a:r>
              <a:rPr>
                <a:solidFill>
                  <a:srgbClr val="E6E6E6"/>
                </a:solidFill>
              </a:rPr>
              <a:t>);</a:t>
            </a:r>
            <a:endParaRPr>
              <a:solidFill>
                <a:srgbClr val="E6E6E6"/>
              </a:solidFill>
            </a:endParaRPr>
          </a:p>
          <a:p>
            <a:pPr marL="0" indent="0" defTabSz="457200">
              <a:spcBef>
                <a:spcPts val="0"/>
              </a:spcBef>
              <a:buSzTx/>
              <a:buNone/>
              <a:defRPr sz="3600">
                <a:solidFill>
                  <a:srgbClr val="569CD6"/>
                </a:solidFill>
                <a:latin typeface="Menlo Regular"/>
                <a:ea typeface="Menlo Regular"/>
                <a:cs typeface="Menlo Regular"/>
                <a:sym typeface="Menlo Regular"/>
              </a:defRPr>
            </a:pPr>
            <a:endParaRPr>
              <a:solidFill>
                <a:srgbClr val="E6E6E6"/>
              </a:solidFill>
            </a:endParaRPr>
          </a:p>
          <a:p>
            <a:pPr marL="0" indent="0" defTabSz="457200">
              <a:spcBef>
                <a:spcPts val="0"/>
              </a:spcBef>
              <a:buSzTx/>
              <a:buNone/>
              <a:defRPr sz="3600">
                <a:solidFill>
                  <a:srgbClr val="63B456"/>
                </a:solidFill>
                <a:latin typeface="Menlo Regular"/>
                <a:ea typeface="Menlo Regular"/>
                <a:cs typeface="Menlo Regular"/>
                <a:sym typeface="Menlo Regular"/>
              </a:defRPr>
            </a:pPr>
            <a:r>
              <a:rPr>
                <a:solidFill>
                  <a:srgbClr val="E6E6E6"/>
                </a:solidFill>
              </a:rPr>
              <a:t>fp </a:t>
            </a:r>
            <a:r>
              <a:rPr>
                <a:solidFill>
                  <a:srgbClr val="01CFFF"/>
                </a:solidFill>
              </a:rPr>
              <a:t>myFunction</a:t>
            </a:r>
            <a:r>
              <a:rPr>
                <a:solidFill>
                  <a:srgbClr val="E6E6E6"/>
                </a:solidFill>
              </a:rPr>
              <a:t>(</a:t>
            </a:r>
            <a:r>
              <a:rPr>
                <a:solidFill>
                  <a:srgbClr val="569CD6"/>
                </a:solidFill>
              </a:rPr>
              <a:t>char</a:t>
            </a:r>
            <a:r>
              <a:rPr>
                <a:solidFill>
                  <a:srgbClr val="E6E6E6"/>
                </a:solidFill>
              </a:rPr>
              <a:t>* s); </a:t>
            </a:r>
            <a:r>
              <a:t>// function returning function pointer</a:t>
            </a:r>
          </a:p>
          <a:p>
            <a:pPr marL="0" indent="0" defTabSz="457200">
              <a:spcBef>
                <a:spcPts val="0"/>
              </a:spcBef>
              <a:buSzTx/>
              <a:buNone/>
              <a:defRPr sz="3600">
                <a:solidFill>
                  <a:srgbClr val="63B456"/>
                </a:solidFill>
                <a:latin typeface="Menlo Regular"/>
                <a:ea typeface="Menlo Regular"/>
                <a:cs typeface="Menlo Regular"/>
                <a:sym typeface="Menlo Regular"/>
              </a:defRPr>
            </a:pPr>
          </a:p>
          <a:p>
            <a:pPr marL="0" indent="0" defTabSz="457200">
              <a:spcBef>
                <a:spcPts val="0"/>
              </a:spcBef>
              <a:buSzTx/>
              <a:buNone/>
              <a:defRPr sz="3600">
                <a:solidFill>
                  <a:srgbClr val="E6E6E6"/>
                </a:solidFill>
                <a:latin typeface="Menlo Regular"/>
                <a:ea typeface="Menlo Regular"/>
                <a:cs typeface="Menlo Regular"/>
                <a:sym typeface="Menlo Regular"/>
              </a:defRPr>
            </a:pPr>
            <a:r>
              <a:rPr>
                <a:solidFill>
                  <a:srgbClr val="569CD6"/>
                </a:solidFill>
              </a:rPr>
              <a:t>nt</a:t>
            </a:r>
            <a:r>
              <a:t> (*myFunction(</a:t>
            </a:r>
            <a:r>
              <a:rPr>
                <a:solidFill>
                  <a:srgbClr val="569CD6"/>
                </a:solidFill>
              </a:rPr>
              <a:t>char</a:t>
            </a:r>
            <a:r>
              <a:t>* s))(</a:t>
            </a:r>
            <a:r>
              <a:rPr>
                <a:solidFill>
                  <a:srgbClr val="569CD6"/>
                </a:solidFill>
              </a:rPr>
              <a:t>int</a:t>
            </a:r>
            <a:r>
              <a:t>);</a:t>
            </a:r>
          </a:p>
        </p:txBody>
      </p:sp>
    </p:spTree>
  </p:cSld>
  <p:clrMapOvr>
    <a:masterClrMapping/>
  </p:clrMapOvr>
  <p:transition xmlns:p14="http://schemas.microsoft.com/office/powerpoint/2010/main" spd="med" advClick="1"/>
</p:sld>
</file>

<file path=ppt/slides/slide4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8" name="H"/>
          <p:cNvSpPr txBox="1"/>
          <p:nvPr>
            <p:ph type="title"/>
          </p:nvPr>
        </p:nvSpPr>
        <p:spPr>
          <a:prstGeom prst="rect">
            <a:avLst/>
          </a:prstGeom>
        </p:spPr>
        <p:txBody>
          <a:bodyPr/>
          <a:lstStyle/>
          <a:p>
            <a:pPr/>
            <a:r>
              <a:t>H</a:t>
            </a:r>
          </a:p>
        </p:txBody>
      </p:sp>
      <p:sp>
        <p:nvSpPr>
          <p:cNvPr id="151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1" name="H"/>
          <p:cNvSpPr txBox="1"/>
          <p:nvPr>
            <p:ph type="title"/>
          </p:nvPr>
        </p:nvSpPr>
        <p:spPr>
          <a:prstGeom prst="rect">
            <a:avLst/>
          </a:prstGeom>
        </p:spPr>
        <p:txBody>
          <a:bodyPr/>
          <a:lstStyle/>
          <a:p>
            <a:pPr/>
            <a:r>
              <a:t>H</a:t>
            </a:r>
          </a:p>
        </p:txBody>
      </p:sp>
      <p:sp>
        <p:nvSpPr>
          <p:cNvPr id="1522"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4" name="H"/>
          <p:cNvSpPr txBox="1"/>
          <p:nvPr>
            <p:ph type="title"/>
          </p:nvPr>
        </p:nvSpPr>
        <p:spPr>
          <a:prstGeom prst="rect">
            <a:avLst/>
          </a:prstGeom>
        </p:spPr>
        <p:txBody>
          <a:bodyPr/>
          <a:lstStyle/>
          <a:p>
            <a:pPr/>
            <a:r>
              <a:t>H</a:t>
            </a:r>
          </a:p>
        </p:txBody>
      </p:sp>
      <p:sp>
        <p:nvSpPr>
          <p:cNvPr id="1525"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7" name="H"/>
          <p:cNvSpPr txBox="1"/>
          <p:nvPr>
            <p:ph type="title"/>
          </p:nvPr>
        </p:nvSpPr>
        <p:spPr>
          <a:prstGeom prst="rect">
            <a:avLst/>
          </a:prstGeom>
        </p:spPr>
        <p:txBody>
          <a:bodyPr/>
          <a:lstStyle/>
          <a:p>
            <a:pPr/>
            <a:r>
              <a:t>H</a:t>
            </a:r>
          </a:p>
        </p:txBody>
      </p:sp>
      <p:sp>
        <p:nvSpPr>
          <p:cNvPr id="1528"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0" name="H"/>
          <p:cNvSpPr txBox="1"/>
          <p:nvPr>
            <p:ph type="title"/>
          </p:nvPr>
        </p:nvSpPr>
        <p:spPr>
          <a:prstGeom prst="rect">
            <a:avLst/>
          </a:prstGeom>
        </p:spPr>
        <p:txBody>
          <a:bodyPr/>
          <a:lstStyle/>
          <a:p>
            <a:pPr/>
            <a:r>
              <a:t>H</a:t>
            </a:r>
          </a:p>
        </p:txBody>
      </p:sp>
      <p:sp>
        <p:nvSpPr>
          <p:cNvPr id="153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3" name="H"/>
          <p:cNvSpPr txBox="1"/>
          <p:nvPr>
            <p:ph type="title"/>
          </p:nvPr>
        </p:nvSpPr>
        <p:spPr>
          <a:prstGeom prst="rect">
            <a:avLst/>
          </a:prstGeom>
        </p:spPr>
        <p:txBody>
          <a:bodyPr/>
          <a:lstStyle/>
          <a:p>
            <a:pPr/>
            <a:r>
              <a:t>H</a:t>
            </a:r>
          </a:p>
        </p:txBody>
      </p:sp>
      <p:sp>
        <p:nvSpPr>
          <p:cNvPr id="153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6" name="H"/>
          <p:cNvSpPr txBox="1"/>
          <p:nvPr>
            <p:ph type="title"/>
          </p:nvPr>
        </p:nvSpPr>
        <p:spPr>
          <a:prstGeom prst="rect">
            <a:avLst/>
          </a:prstGeom>
        </p:spPr>
        <p:txBody>
          <a:bodyPr/>
          <a:lstStyle/>
          <a:p>
            <a:pPr/>
            <a:r>
              <a:t>H</a:t>
            </a:r>
          </a:p>
        </p:txBody>
      </p:sp>
      <p:sp>
        <p:nvSpPr>
          <p:cNvPr id="153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9" name="H"/>
          <p:cNvSpPr txBox="1"/>
          <p:nvPr>
            <p:ph type="title"/>
          </p:nvPr>
        </p:nvSpPr>
        <p:spPr>
          <a:prstGeom prst="rect">
            <a:avLst/>
          </a:prstGeom>
        </p:spPr>
        <p:txBody>
          <a:bodyPr/>
          <a:lstStyle/>
          <a:p>
            <a:pPr/>
            <a:r>
              <a:t>H</a:t>
            </a:r>
          </a:p>
        </p:txBody>
      </p:sp>
      <p:sp>
        <p:nvSpPr>
          <p:cNvPr id="154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2" name="H"/>
          <p:cNvSpPr txBox="1"/>
          <p:nvPr>
            <p:ph type="title"/>
          </p:nvPr>
        </p:nvSpPr>
        <p:spPr>
          <a:prstGeom prst="rect">
            <a:avLst/>
          </a:prstGeom>
        </p:spPr>
        <p:txBody>
          <a:bodyPr/>
          <a:lstStyle/>
          <a:p>
            <a:pPr/>
            <a:r>
              <a:t>H</a:t>
            </a:r>
          </a:p>
        </p:txBody>
      </p:sp>
      <p:sp>
        <p:nvSpPr>
          <p:cNvPr id="154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5" name="H"/>
          <p:cNvSpPr txBox="1"/>
          <p:nvPr>
            <p:ph type="title"/>
          </p:nvPr>
        </p:nvSpPr>
        <p:spPr>
          <a:prstGeom prst="rect">
            <a:avLst/>
          </a:prstGeom>
        </p:spPr>
        <p:txBody>
          <a:bodyPr/>
          <a:lstStyle/>
          <a:p>
            <a:pPr/>
            <a:r>
              <a:t>H</a:t>
            </a:r>
          </a:p>
        </p:txBody>
      </p:sp>
      <p:sp>
        <p:nvSpPr>
          <p:cNvPr id="154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functions default arguments"/>
          <p:cNvSpPr txBox="1"/>
          <p:nvPr>
            <p:ph type="title"/>
          </p:nvPr>
        </p:nvSpPr>
        <p:spPr>
          <a:prstGeom prst="rect">
            <a:avLst/>
          </a:prstGeom>
        </p:spPr>
        <p:txBody>
          <a:bodyPr/>
          <a:lstStyle/>
          <a:p>
            <a:pPr/>
            <a:r>
              <a:t>functions default arguments</a:t>
            </a:r>
          </a:p>
        </p:txBody>
      </p:sp>
      <p:sp>
        <p:nvSpPr>
          <p:cNvPr id="269" name="// Prototype three print functions.…"/>
          <p:cNvSpPr txBox="1"/>
          <p:nvPr>
            <p:ph type="body" idx="1"/>
          </p:nvPr>
        </p:nvSpPr>
        <p:spPr>
          <a:xfrm>
            <a:off x="1079500" y="2413000"/>
            <a:ext cx="21005800" cy="9296400"/>
          </a:xfrm>
          <a:prstGeom prst="rect">
            <a:avLst/>
          </a:prstGeom>
        </p:spPr>
        <p:txBody>
          <a:bodyPr/>
          <a:lstStyle/>
          <a:p>
            <a:pPr marL="0" indent="0" defTabSz="457200">
              <a:spcBef>
                <a:spcPts val="0"/>
              </a:spcBef>
              <a:buSzTx/>
              <a:buNone/>
              <a:defRPr sz="4000">
                <a:solidFill>
                  <a:srgbClr val="63B456"/>
                </a:solidFill>
                <a:latin typeface="Menlo Regular"/>
                <a:ea typeface="Menlo Regular"/>
                <a:cs typeface="Menlo Regular"/>
                <a:sym typeface="Menlo Regular"/>
              </a:defRPr>
            </a:pPr>
            <a:r>
              <a:t>/</a:t>
            </a:r>
            <a:r>
              <a:rPr sz="4500"/>
              <a:t>/ Prototype three print functions.</a:t>
            </a:r>
            <a:endParaRPr sz="4500">
              <a:solidFill>
                <a:srgbClr val="E6E6E6"/>
              </a:solidFill>
            </a:endParaRPr>
          </a:p>
          <a:p>
            <a:pPr marL="0" indent="0" defTabSz="457200">
              <a:spcBef>
                <a:spcPts val="0"/>
              </a:spcBef>
              <a:buSzTx/>
              <a:buNone/>
              <a:defRPr sz="4500">
                <a:solidFill>
                  <a:srgbClr val="E6E6E6"/>
                </a:solidFill>
                <a:latin typeface="Menlo Regular"/>
                <a:ea typeface="Menlo Regular"/>
                <a:cs typeface="Menlo Regular"/>
                <a:sym typeface="Menlo Regular"/>
              </a:defRPr>
            </a:pPr>
            <a:r>
              <a:rPr>
                <a:solidFill>
                  <a:srgbClr val="569CD6"/>
                </a:solidFill>
              </a:rPr>
              <a:t>int</a:t>
            </a:r>
            <a:r>
              <a:t> </a:t>
            </a:r>
            <a:r>
              <a:rPr>
                <a:solidFill>
                  <a:srgbClr val="01CFFF"/>
                </a:solidFill>
              </a:rPr>
              <a:t>print</a:t>
            </a:r>
            <a:r>
              <a:t>( </a:t>
            </a:r>
            <a:r>
              <a:rPr>
                <a:solidFill>
                  <a:srgbClr val="569CD6"/>
                </a:solidFill>
              </a:rPr>
              <a:t>char</a:t>
            </a:r>
            <a:r>
              <a:t> *s );                  </a:t>
            </a:r>
            <a:r>
              <a:rPr>
                <a:solidFill>
                  <a:srgbClr val="63B456"/>
                </a:solidFill>
              </a:rPr>
              <a:t>// Print a string.</a:t>
            </a:r>
          </a:p>
          <a:p>
            <a:pPr marL="0" indent="0" defTabSz="457200">
              <a:spcBef>
                <a:spcPts val="0"/>
              </a:spcBef>
              <a:buSzTx/>
              <a:buNone/>
              <a:defRPr sz="4500">
                <a:solidFill>
                  <a:srgbClr val="E6E6E6"/>
                </a:solidFill>
                <a:latin typeface="Menlo Regular"/>
                <a:ea typeface="Menlo Regular"/>
                <a:cs typeface="Menlo Regular"/>
                <a:sym typeface="Menlo Regular"/>
              </a:defRPr>
            </a:pPr>
            <a:r>
              <a:rPr>
                <a:solidFill>
                  <a:srgbClr val="569CD6"/>
                </a:solidFill>
              </a:rPr>
              <a:t>int</a:t>
            </a:r>
            <a:r>
              <a:t> </a:t>
            </a:r>
            <a:r>
              <a:rPr>
                <a:solidFill>
                  <a:srgbClr val="01CFFF"/>
                </a:solidFill>
              </a:rPr>
              <a:t>print</a:t>
            </a:r>
            <a:r>
              <a:t>( </a:t>
            </a:r>
            <a:r>
              <a:rPr>
                <a:solidFill>
                  <a:srgbClr val="569CD6"/>
                </a:solidFill>
              </a:rPr>
              <a:t>double</a:t>
            </a:r>
            <a:r>
              <a:t> dvalue );            </a:t>
            </a:r>
            <a:r>
              <a:rPr>
                <a:solidFill>
                  <a:srgbClr val="63B456"/>
                </a:solidFill>
              </a:rPr>
              <a:t>// Print a double.</a:t>
            </a:r>
          </a:p>
          <a:p>
            <a:pPr marL="0" indent="0" defTabSz="457200">
              <a:spcBef>
                <a:spcPts val="0"/>
              </a:spcBef>
              <a:buSzTx/>
              <a:buNone/>
              <a:defRPr sz="4500">
                <a:solidFill>
                  <a:srgbClr val="63B456"/>
                </a:solidFill>
                <a:latin typeface="Menlo Regular"/>
                <a:ea typeface="Menlo Regular"/>
                <a:cs typeface="Menlo Regular"/>
                <a:sym typeface="Menlo Regular"/>
              </a:defRPr>
            </a:pPr>
            <a:r>
              <a:rPr>
                <a:solidFill>
                  <a:srgbClr val="569CD6"/>
                </a:solidFill>
              </a:rPr>
              <a:t>int</a:t>
            </a:r>
            <a:r>
              <a:rPr>
                <a:solidFill>
                  <a:srgbClr val="E6E6E6"/>
                </a:solidFill>
              </a:rPr>
              <a:t> </a:t>
            </a:r>
            <a:r>
              <a:rPr>
                <a:solidFill>
                  <a:srgbClr val="01CFFF"/>
                </a:solidFill>
              </a:rPr>
              <a:t>print</a:t>
            </a:r>
            <a:r>
              <a:rPr>
                <a:solidFill>
                  <a:srgbClr val="E6E6E6"/>
                </a:solidFill>
              </a:rPr>
              <a:t>( </a:t>
            </a:r>
            <a:r>
              <a:rPr>
                <a:solidFill>
                  <a:srgbClr val="569CD6"/>
                </a:solidFill>
              </a:rPr>
              <a:t>double</a:t>
            </a:r>
            <a:r>
              <a:rPr>
                <a:solidFill>
                  <a:srgbClr val="E6E6E6"/>
                </a:solidFill>
              </a:rPr>
              <a:t> dvalue, </a:t>
            </a:r>
            <a:r>
              <a:rPr>
                <a:solidFill>
                  <a:srgbClr val="569CD6"/>
                </a:solidFill>
              </a:rPr>
              <a:t>int</a:t>
            </a:r>
            <a:r>
              <a:rPr>
                <a:solidFill>
                  <a:srgbClr val="E6E6E6"/>
                </a:solidFill>
              </a:rPr>
              <a:t> prec );  </a:t>
            </a:r>
            <a:r>
              <a:t>// Print a double with a</a:t>
            </a:r>
            <a:endParaRPr>
              <a:solidFill>
                <a:srgbClr val="E6E6E6"/>
              </a:solidFill>
            </a:endParaRPr>
          </a:p>
          <a:p>
            <a:pPr marL="0" indent="0" defTabSz="457200">
              <a:spcBef>
                <a:spcPts val="0"/>
              </a:spcBef>
              <a:buSzTx/>
              <a:buNone/>
              <a:defRPr sz="4500">
                <a:solidFill>
                  <a:srgbClr val="63B456"/>
                </a:solidFill>
                <a:latin typeface="Menlo Regular"/>
                <a:ea typeface="Menlo Regular"/>
                <a:cs typeface="Menlo Regular"/>
                <a:sym typeface="Menlo Regular"/>
              </a:defRPr>
            </a:pPr>
            <a:r>
              <a:t>//  given precision.</a:t>
            </a:r>
          </a:p>
        </p:txBody>
      </p:sp>
    </p:spTree>
  </p:cSld>
  <p:clrMapOvr>
    <a:masterClrMapping/>
  </p:clrMapOvr>
  <p:transition xmlns:p14="http://schemas.microsoft.com/office/powerpoint/2010/main" spd="med" advClick="1"/>
</p:sld>
</file>

<file path=ppt/slides/slide4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8" name="H"/>
          <p:cNvSpPr txBox="1"/>
          <p:nvPr>
            <p:ph type="title"/>
          </p:nvPr>
        </p:nvSpPr>
        <p:spPr>
          <a:prstGeom prst="rect">
            <a:avLst/>
          </a:prstGeom>
        </p:spPr>
        <p:txBody>
          <a:bodyPr/>
          <a:lstStyle/>
          <a:p>
            <a:pPr/>
            <a:r>
              <a:t>H</a:t>
            </a:r>
          </a:p>
        </p:txBody>
      </p:sp>
      <p:sp>
        <p:nvSpPr>
          <p:cNvPr id="154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1" name="H"/>
          <p:cNvSpPr txBox="1"/>
          <p:nvPr>
            <p:ph type="title"/>
          </p:nvPr>
        </p:nvSpPr>
        <p:spPr>
          <a:prstGeom prst="rect">
            <a:avLst/>
          </a:prstGeom>
        </p:spPr>
        <p:txBody>
          <a:bodyPr/>
          <a:lstStyle/>
          <a:p>
            <a:pPr/>
            <a:r>
              <a:t>H</a:t>
            </a:r>
          </a:p>
        </p:txBody>
      </p:sp>
      <p:sp>
        <p:nvSpPr>
          <p:cNvPr id="1552"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4" name="H"/>
          <p:cNvSpPr txBox="1"/>
          <p:nvPr>
            <p:ph type="title"/>
          </p:nvPr>
        </p:nvSpPr>
        <p:spPr>
          <a:prstGeom prst="rect">
            <a:avLst/>
          </a:prstGeom>
        </p:spPr>
        <p:txBody>
          <a:bodyPr/>
          <a:lstStyle/>
          <a:p>
            <a:pPr/>
            <a:r>
              <a:t>H</a:t>
            </a:r>
          </a:p>
        </p:txBody>
      </p:sp>
      <p:sp>
        <p:nvSpPr>
          <p:cNvPr id="1555"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7" name="H"/>
          <p:cNvSpPr txBox="1"/>
          <p:nvPr>
            <p:ph type="title"/>
          </p:nvPr>
        </p:nvSpPr>
        <p:spPr>
          <a:prstGeom prst="rect">
            <a:avLst/>
          </a:prstGeom>
        </p:spPr>
        <p:txBody>
          <a:bodyPr/>
          <a:lstStyle/>
          <a:p>
            <a:pPr/>
            <a:r>
              <a:t>H</a:t>
            </a:r>
          </a:p>
        </p:txBody>
      </p:sp>
      <p:sp>
        <p:nvSpPr>
          <p:cNvPr id="1558"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0" name="H"/>
          <p:cNvSpPr txBox="1"/>
          <p:nvPr>
            <p:ph type="title"/>
          </p:nvPr>
        </p:nvSpPr>
        <p:spPr>
          <a:prstGeom prst="rect">
            <a:avLst/>
          </a:prstGeom>
        </p:spPr>
        <p:txBody>
          <a:bodyPr/>
          <a:lstStyle/>
          <a:p>
            <a:pPr/>
            <a:r>
              <a:t>H</a:t>
            </a:r>
          </a:p>
        </p:txBody>
      </p:sp>
      <p:sp>
        <p:nvSpPr>
          <p:cNvPr id="156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3" name="H"/>
          <p:cNvSpPr txBox="1"/>
          <p:nvPr>
            <p:ph type="title"/>
          </p:nvPr>
        </p:nvSpPr>
        <p:spPr>
          <a:prstGeom prst="rect">
            <a:avLst/>
          </a:prstGeom>
        </p:spPr>
        <p:txBody>
          <a:bodyPr/>
          <a:lstStyle/>
          <a:p>
            <a:pPr/>
            <a:r>
              <a:t>H</a:t>
            </a:r>
          </a:p>
        </p:txBody>
      </p:sp>
      <p:sp>
        <p:nvSpPr>
          <p:cNvPr id="156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6" name="H"/>
          <p:cNvSpPr txBox="1"/>
          <p:nvPr>
            <p:ph type="title"/>
          </p:nvPr>
        </p:nvSpPr>
        <p:spPr>
          <a:prstGeom prst="rect">
            <a:avLst/>
          </a:prstGeom>
        </p:spPr>
        <p:txBody>
          <a:bodyPr/>
          <a:lstStyle/>
          <a:p>
            <a:pPr/>
            <a:r>
              <a:t>H</a:t>
            </a:r>
          </a:p>
        </p:txBody>
      </p:sp>
      <p:sp>
        <p:nvSpPr>
          <p:cNvPr id="156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9" name="H"/>
          <p:cNvSpPr txBox="1"/>
          <p:nvPr>
            <p:ph type="title"/>
          </p:nvPr>
        </p:nvSpPr>
        <p:spPr>
          <a:prstGeom prst="rect">
            <a:avLst/>
          </a:prstGeom>
        </p:spPr>
        <p:txBody>
          <a:bodyPr/>
          <a:lstStyle/>
          <a:p>
            <a:pPr/>
            <a:r>
              <a:t>H</a:t>
            </a:r>
          </a:p>
        </p:txBody>
      </p:sp>
      <p:sp>
        <p:nvSpPr>
          <p:cNvPr id="157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2" name="H"/>
          <p:cNvSpPr txBox="1"/>
          <p:nvPr>
            <p:ph type="title"/>
          </p:nvPr>
        </p:nvSpPr>
        <p:spPr>
          <a:prstGeom prst="rect">
            <a:avLst/>
          </a:prstGeom>
        </p:spPr>
        <p:txBody>
          <a:bodyPr/>
          <a:lstStyle/>
          <a:p>
            <a:pPr/>
            <a:r>
              <a:t>H</a:t>
            </a:r>
          </a:p>
        </p:txBody>
      </p:sp>
      <p:sp>
        <p:nvSpPr>
          <p:cNvPr id="157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5" name="H"/>
          <p:cNvSpPr txBox="1"/>
          <p:nvPr>
            <p:ph type="title"/>
          </p:nvPr>
        </p:nvSpPr>
        <p:spPr>
          <a:prstGeom prst="rect">
            <a:avLst/>
          </a:prstGeom>
        </p:spPr>
        <p:txBody>
          <a:bodyPr/>
          <a:lstStyle/>
          <a:p>
            <a:pPr/>
            <a:r>
              <a:t>H</a:t>
            </a:r>
          </a:p>
        </p:txBody>
      </p:sp>
      <p:sp>
        <p:nvSpPr>
          <p:cNvPr id="157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functions macro"/>
          <p:cNvSpPr txBox="1"/>
          <p:nvPr>
            <p:ph type="title"/>
          </p:nvPr>
        </p:nvSpPr>
        <p:spPr>
          <a:prstGeom prst="rect">
            <a:avLst/>
          </a:prstGeom>
        </p:spPr>
        <p:txBody>
          <a:bodyPr/>
          <a:lstStyle/>
          <a:p>
            <a:pPr/>
            <a:r>
              <a:t>functions macro</a:t>
            </a:r>
          </a:p>
        </p:txBody>
      </p:sp>
      <p:sp>
        <p:nvSpPr>
          <p:cNvPr id="272" name="Inline functions are similar to macros, because the function code is expanded at the point of the call at compile time. However, inline functions are parsed by the compiler, and macros are expanded by the preprocessor. As a result, there are several impo"/>
          <p:cNvSpPr txBox="1"/>
          <p:nvPr>
            <p:ph type="body" idx="1"/>
          </p:nvPr>
        </p:nvSpPr>
        <p:spPr>
          <a:prstGeom prst="rect">
            <a:avLst/>
          </a:prstGeom>
        </p:spPr>
        <p:txBody>
          <a:bodyPr/>
          <a:lstStyle/>
          <a:p>
            <a:pPr marL="0" indent="0" defTabSz="457200">
              <a:spcBef>
                <a:spcPts val="0"/>
              </a:spcBef>
              <a:buSzTx/>
              <a:buNone/>
              <a:defRPr sz="3000">
                <a:solidFill>
                  <a:srgbClr val="E6E6E6"/>
                </a:solidFill>
              </a:defRPr>
            </a:pPr>
            <a:r>
              <a:t>Inline functions are similar to macros, because the function code is expanded at the point of the call at compile time. However, inline functions are parsed by the compiler, and macros are expanded by the preprocessor. As a result, there are several important differences:</a:t>
            </a:r>
          </a:p>
          <a:p>
            <a:pPr marL="457200" indent="-317500" defTabSz="457200">
              <a:spcBef>
                <a:spcPts val="0"/>
              </a:spcBef>
              <a:buClr>
                <a:srgbClr val="E6E6E6"/>
              </a:buClr>
              <a:buFont typeface="Helvetica Neue"/>
              <a:defRPr sz="3000">
                <a:solidFill>
                  <a:srgbClr val="E6E6E6"/>
                </a:solidFill>
              </a:defRPr>
            </a:pPr>
          </a:p>
          <a:p>
            <a:pPr marL="457200" indent="-457200" defTabSz="457200">
              <a:spcBef>
                <a:spcPts val="0"/>
              </a:spcBef>
              <a:buSzTx/>
              <a:buNone/>
              <a:tabLst>
                <a:tab pos="139700" algn="l"/>
                <a:tab pos="457200" algn="l"/>
              </a:tabLst>
              <a:defRPr sz="3000">
                <a:solidFill>
                  <a:srgbClr val="E6E6E6"/>
                </a:solidFill>
              </a:defRPr>
            </a:pPr>
          </a:p>
          <a:p>
            <a:pPr marL="0" indent="0" defTabSz="457200">
              <a:spcBef>
                <a:spcPts val="0"/>
              </a:spcBef>
              <a:buSzTx/>
              <a:buNone/>
              <a:defRPr sz="2800">
                <a:solidFill>
                  <a:srgbClr val="63B456"/>
                </a:solidFill>
                <a:latin typeface="Menlo Regular"/>
                <a:ea typeface="Menlo Regular"/>
                <a:cs typeface="Menlo Regular"/>
                <a:sym typeface="Menlo Regular"/>
              </a:defRPr>
            </a:pPr>
          </a:p>
          <a:p>
            <a:pPr marL="0" indent="0" defTabSz="439419">
              <a:spcBef>
                <a:spcPts val="0"/>
              </a:spcBef>
              <a:buSzTx/>
              <a:buNone/>
              <a:tabLst>
                <a:tab pos="431800" algn="l"/>
              </a:tabLst>
              <a:defRPr sz="34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b="1" sz="34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400">
                <a:solidFill>
                  <a:srgbClr val="FFA14F"/>
                </a:solidFill>
                <a:latin typeface="Menlo Regular"/>
                <a:ea typeface="Menlo Regular"/>
                <a:cs typeface="Menlo Regular"/>
                <a:sym typeface="Menlo Regular"/>
              </a:defRPr>
            </a:pPr>
            <a:r>
              <a:t>#define TOUPPER(a) ((a) &gt;= </a:t>
            </a:r>
            <a:r>
              <a:rPr>
                <a:solidFill>
                  <a:srgbClr val="D9C97C"/>
                </a:solidFill>
              </a:rPr>
              <a:t>'a'</a:t>
            </a:r>
            <a:r>
              <a:t> &amp;&amp; ((a) &lt;= </a:t>
            </a:r>
            <a:r>
              <a:rPr>
                <a:solidFill>
                  <a:srgbClr val="D9C97C"/>
                </a:solidFill>
              </a:rPr>
              <a:t>'z'</a:t>
            </a:r>
            <a:r>
              <a:t>) ? ((a)-(</a:t>
            </a:r>
            <a:r>
              <a:rPr>
                <a:solidFill>
                  <a:srgbClr val="D9C97C"/>
                </a:solidFill>
              </a:rPr>
              <a:t>'a'</a:t>
            </a:r>
            <a:r>
              <a:t>-</a:t>
            </a:r>
            <a:r>
              <a:rPr>
                <a:solidFill>
                  <a:srgbClr val="D9C97C"/>
                </a:solidFill>
              </a:rPr>
              <a:t>'A'</a:t>
            </a:r>
            <a:r>
              <a:t>)):(a))</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r>
              <a:rPr b="1">
                <a:solidFill>
                  <a:srgbClr val="FF7AB2"/>
                </a:solidFill>
              </a:rPr>
              <a:t>char</a:t>
            </a:r>
            <a:r>
              <a:t> ch;</a:t>
            </a:r>
          </a:p>
          <a:p>
            <a:pPr marL="0" indent="0" defTabSz="439419">
              <a:spcBef>
                <a:spcPts val="0"/>
              </a:spcBef>
              <a:buSzTx/>
              <a:buNone/>
              <a:tabLst>
                <a:tab pos="431800" algn="l"/>
              </a:tabLst>
              <a:defRPr sz="3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 Enter a char : "</a:t>
            </a:r>
            <a:r>
              <a:rPr>
                <a:solidFill>
                  <a:srgbClr val="FFFFFF">
                    <a:alpha val="85000"/>
                  </a:srgbClr>
                </a:solidFill>
              </a:rPr>
              <a:t> ;</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r>
              <a:rPr>
                <a:solidFill>
                  <a:srgbClr val="B281EB"/>
                </a:solidFill>
              </a:rPr>
              <a:t>cin</a:t>
            </a:r>
            <a:r>
              <a:t> &gt;&gt; ch;</a:t>
            </a: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4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 Result : "</a:t>
            </a:r>
            <a:r>
              <a:rPr>
                <a:solidFill>
                  <a:srgbClr val="FFFFFF">
                    <a:alpha val="85000"/>
                  </a:srgbClr>
                </a:solidFill>
              </a:rPr>
              <a:t> &lt;&lt; (</a:t>
            </a:r>
            <a:r>
              <a:rPr b="1">
                <a:solidFill>
                  <a:srgbClr val="FF7AB2"/>
                </a:solidFill>
              </a:rPr>
              <a:t>char</a:t>
            </a:r>
            <a:r>
              <a:rPr>
                <a:solidFill>
                  <a:srgbClr val="FFFFFF">
                    <a:alpha val="85000"/>
                  </a:srgbClr>
                </a:solidFill>
              </a:rPr>
              <a:t>) </a:t>
            </a:r>
            <a:r>
              <a:rPr>
                <a:solidFill>
                  <a:srgbClr val="FFA14F"/>
                </a:solidFill>
              </a:rPr>
              <a:t>TOUPPER</a:t>
            </a:r>
            <a:r>
              <a:rPr>
                <a:solidFill>
                  <a:srgbClr val="FFFFFF">
                    <a:alpha val="85000"/>
                  </a:srgbClr>
                </a:solidFill>
              </a:rPr>
              <a:t>(ch) &lt;&lt; </a:t>
            </a:r>
            <a:r>
              <a:rPr>
                <a:solidFill>
                  <a:srgbClr val="B281EB"/>
                </a:solidFill>
              </a:rPr>
              <a:t>endl</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4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4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8" name="H"/>
          <p:cNvSpPr txBox="1"/>
          <p:nvPr>
            <p:ph type="title"/>
          </p:nvPr>
        </p:nvSpPr>
        <p:spPr>
          <a:prstGeom prst="rect">
            <a:avLst/>
          </a:prstGeom>
        </p:spPr>
        <p:txBody>
          <a:bodyPr/>
          <a:lstStyle/>
          <a:p>
            <a:pPr/>
            <a:r>
              <a:t>H</a:t>
            </a:r>
          </a:p>
        </p:txBody>
      </p:sp>
      <p:sp>
        <p:nvSpPr>
          <p:cNvPr id="157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1" name="H"/>
          <p:cNvSpPr txBox="1"/>
          <p:nvPr>
            <p:ph type="title"/>
          </p:nvPr>
        </p:nvSpPr>
        <p:spPr>
          <a:prstGeom prst="rect">
            <a:avLst/>
          </a:prstGeom>
        </p:spPr>
        <p:txBody>
          <a:bodyPr/>
          <a:lstStyle/>
          <a:p>
            <a:pPr/>
            <a:r>
              <a:t>H</a:t>
            </a:r>
          </a:p>
        </p:txBody>
      </p:sp>
      <p:sp>
        <p:nvSpPr>
          <p:cNvPr id="1582"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4" name="H"/>
          <p:cNvSpPr txBox="1"/>
          <p:nvPr>
            <p:ph type="title"/>
          </p:nvPr>
        </p:nvSpPr>
        <p:spPr>
          <a:prstGeom prst="rect">
            <a:avLst/>
          </a:prstGeom>
        </p:spPr>
        <p:txBody>
          <a:bodyPr/>
          <a:lstStyle/>
          <a:p>
            <a:pPr/>
            <a:r>
              <a:t>H</a:t>
            </a:r>
          </a:p>
        </p:txBody>
      </p:sp>
      <p:sp>
        <p:nvSpPr>
          <p:cNvPr id="1585"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7" name="H"/>
          <p:cNvSpPr txBox="1"/>
          <p:nvPr>
            <p:ph type="title"/>
          </p:nvPr>
        </p:nvSpPr>
        <p:spPr>
          <a:prstGeom prst="rect">
            <a:avLst/>
          </a:prstGeom>
        </p:spPr>
        <p:txBody>
          <a:bodyPr/>
          <a:lstStyle/>
          <a:p>
            <a:pPr/>
            <a:r>
              <a:t>H</a:t>
            </a:r>
          </a:p>
        </p:txBody>
      </p:sp>
      <p:sp>
        <p:nvSpPr>
          <p:cNvPr id="1588"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0" name="H"/>
          <p:cNvSpPr txBox="1"/>
          <p:nvPr>
            <p:ph type="title"/>
          </p:nvPr>
        </p:nvSpPr>
        <p:spPr>
          <a:prstGeom prst="rect">
            <a:avLst/>
          </a:prstGeom>
        </p:spPr>
        <p:txBody>
          <a:bodyPr/>
          <a:lstStyle/>
          <a:p>
            <a:pPr/>
            <a:r>
              <a:t>H</a:t>
            </a:r>
          </a:p>
        </p:txBody>
      </p:sp>
      <p:sp>
        <p:nvSpPr>
          <p:cNvPr id="159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3" name="H"/>
          <p:cNvSpPr txBox="1"/>
          <p:nvPr>
            <p:ph type="title"/>
          </p:nvPr>
        </p:nvSpPr>
        <p:spPr>
          <a:prstGeom prst="rect">
            <a:avLst/>
          </a:prstGeom>
        </p:spPr>
        <p:txBody>
          <a:bodyPr/>
          <a:lstStyle/>
          <a:p>
            <a:pPr/>
            <a:r>
              <a:t>H</a:t>
            </a:r>
          </a:p>
        </p:txBody>
      </p:sp>
      <p:sp>
        <p:nvSpPr>
          <p:cNvPr id="159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6" name="H"/>
          <p:cNvSpPr txBox="1"/>
          <p:nvPr>
            <p:ph type="title"/>
          </p:nvPr>
        </p:nvSpPr>
        <p:spPr>
          <a:prstGeom prst="rect">
            <a:avLst/>
          </a:prstGeom>
        </p:spPr>
        <p:txBody>
          <a:bodyPr/>
          <a:lstStyle/>
          <a:p>
            <a:pPr/>
            <a:r>
              <a:t>H</a:t>
            </a:r>
          </a:p>
        </p:txBody>
      </p:sp>
      <p:sp>
        <p:nvSpPr>
          <p:cNvPr id="1597"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9" name="H"/>
          <p:cNvSpPr txBox="1"/>
          <p:nvPr>
            <p:ph type="title"/>
          </p:nvPr>
        </p:nvSpPr>
        <p:spPr>
          <a:prstGeom prst="rect">
            <a:avLst/>
          </a:prstGeom>
        </p:spPr>
        <p:txBody>
          <a:bodyPr/>
          <a:lstStyle/>
          <a:p>
            <a:pPr/>
            <a:r>
              <a:t>H</a:t>
            </a:r>
          </a:p>
        </p:txBody>
      </p:sp>
      <p:sp>
        <p:nvSpPr>
          <p:cNvPr id="160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2" name="H"/>
          <p:cNvSpPr txBox="1"/>
          <p:nvPr>
            <p:ph type="title"/>
          </p:nvPr>
        </p:nvSpPr>
        <p:spPr>
          <a:prstGeom prst="rect">
            <a:avLst/>
          </a:prstGeom>
        </p:spPr>
        <p:txBody>
          <a:bodyPr/>
          <a:lstStyle/>
          <a:p>
            <a:pPr/>
            <a:r>
              <a:t>H</a:t>
            </a:r>
          </a:p>
        </p:txBody>
      </p:sp>
      <p:sp>
        <p:nvSpPr>
          <p:cNvPr id="1603"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5" name="H"/>
          <p:cNvSpPr txBox="1"/>
          <p:nvPr>
            <p:ph type="title"/>
          </p:nvPr>
        </p:nvSpPr>
        <p:spPr>
          <a:prstGeom prst="rect">
            <a:avLst/>
          </a:prstGeom>
        </p:spPr>
        <p:txBody>
          <a:bodyPr/>
          <a:lstStyle/>
          <a:p>
            <a:pPr/>
            <a:r>
              <a:t>H</a:t>
            </a:r>
          </a:p>
        </p:txBody>
      </p:sp>
      <p:sp>
        <p:nvSpPr>
          <p:cNvPr id="1606"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functions inline"/>
          <p:cNvSpPr txBox="1"/>
          <p:nvPr>
            <p:ph type="title"/>
          </p:nvPr>
        </p:nvSpPr>
        <p:spPr>
          <a:prstGeom prst="rect">
            <a:avLst/>
          </a:prstGeom>
        </p:spPr>
        <p:txBody>
          <a:bodyPr/>
          <a:lstStyle/>
          <a:p>
            <a:pPr/>
            <a:r>
              <a:t>functions inline </a:t>
            </a:r>
          </a:p>
        </p:txBody>
      </p:sp>
      <p:sp>
        <p:nvSpPr>
          <p:cNvPr id="275"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33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sz="3300">
                <a:solidFill>
                  <a:srgbClr val="7F8C98"/>
                </a:solidFill>
                <a:latin typeface="Menlo Regular"/>
                <a:ea typeface="Menlo Regular"/>
                <a:cs typeface="Menlo Regular"/>
                <a:sym typeface="Menlo Regular"/>
              </a:defRPr>
            </a:pPr>
            <a:r>
              <a:t>//#include &lt;conio&gt;</a:t>
            </a:r>
            <a:endParaRPr>
              <a:solidFill>
                <a:srgbClr val="FFFFFF">
                  <a:alpha val="85000"/>
                </a:srgbClr>
              </a:solidFill>
            </a:endParaRPr>
          </a:p>
          <a:p>
            <a:pPr marL="0" indent="0" defTabSz="439419">
              <a:spcBef>
                <a:spcPts val="0"/>
              </a:spcBef>
              <a:buSzTx/>
              <a:buNone/>
              <a:tabLst>
                <a:tab pos="431800" algn="l"/>
              </a:tabLst>
              <a:defRPr b="1" sz="33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33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300">
                <a:solidFill>
                  <a:srgbClr val="4EB0CC"/>
                </a:solidFill>
                <a:latin typeface="Menlo Regular"/>
                <a:ea typeface="Menlo Regular"/>
                <a:cs typeface="Menlo Regular"/>
                <a:sym typeface="Menlo Regular"/>
              </a:defRPr>
            </a:pPr>
            <a:r>
              <a:rPr b="1">
                <a:solidFill>
                  <a:srgbClr val="FF7AB2"/>
                </a:solidFill>
              </a:rPr>
              <a:t>inline</a:t>
            </a:r>
            <a:r>
              <a:rPr>
                <a:solidFill>
                  <a:srgbClr val="FFFFFF">
                    <a:alpha val="85000"/>
                  </a:srgbClr>
                </a:solidFill>
              </a:rPr>
              <a:t> </a:t>
            </a:r>
            <a:r>
              <a:rPr b="1">
                <a:solidFill>
                  <a:srgbClr val="FF7AB2"/>
                </a:solidFill>
              </a:rPr>
              <a:t>char</a:t>
            </a:r>
            <a:r>
              <a:rPr>
                <a:solidFill>
                  <a:srgbClr val="FFFFFF">
                    <a:alpha val="85000"/>
                  </a:srgbClr>
                </a:solidFill>
              </a:rPr>
              <a:t> </a:t>
            </a:r>
            <a:r>
              <a:t>toupper</a:t>
            </a:r>
            <a:r>
              <a:rPr>
                <a:solidFill>
                  <a:srgbClr val="FFFFFF">
                    <a:alpha val="85000"/>
                  </a:srgbClr>
                </a:solidFill>
              </a:rPr>
              <a:t>( </a:t>
            </a:r>
            <a:r>
              <a:rPr b="1">
                <a:solidFill>
                  <a:srgbClr val="FF7AB2"/>
                </a:solidFill>
              </a:rPr>
              <a:t>char</a:t>
            </a:r>
            <a:r>
              <a:rPr>
                <a:solidFill>
                  <a:srgbClr val="FFFFFF">
                    <a:alpha val="85000"/>
                  </a:srgbClr>
                </a:solidFill>
              </a:rPr>
              <a:t> a ) {</a:t>
            </a:r>
            <a:endParaRPr>
              <a:solidFill>
                <a:srgbClr val="FFFFFF">
                  <a:alpha val="85000"/>
                </a:srgbClr>
              </a:solidFill>
            </a:endParaRPr>
          </a:p>
          <a:p>
            <a:pPr marL="0" indent="0" defTabSz="439419">
              <a:spcBef>
                <a:spcPts val="0"/>
              </a:spcBef>
              <a:buSzTx/>
              <a:buNone/>
              <a:tabLst>
                <a:tab pos="431800" algn="l"/>
              </a:tabLst>
              <a:defRPr sz="3300">
                <a:solidFill>
                  <a:srgbClr val="FFFFFF">
                    <a:alpha val="85000"/>
                  </a:srgbClr>
                </a:solidFill>
                <a:latin typeface="Menlo Regular"/>
                <a:ea typeface="Menlo Regular"/>
                <a:cs typeface="Menlo Regular"/>
                <a:sym typeface="Menlo Regular"/>
              </a:defRPr>
            </a:pPr>
            <a:r>
              <a:t>   </a:t>
            </a:r>
            <a:r>
              <a:rPr b="1">
                <a:solidFill>
                  <a:srgbClr val="FF7AB2"/>
                </a:solidFill>
              </a:rPr>
              <a:t>return</a:t>
            </a:r>
            <a:r>
              <a:t> ((a &gt;= </a:t>
            </a:r>
            <a:r>
              <a:rPr>
                <a:solidFill>
                  <a:srgbClr val="D9C97C"/>
                </a:solidFill>
              </a:rPr>
              <a:t>'a'</a:t>
            </a:r>
            <a:r>
              <a:t> &amp;&amp; a &lt;= </a:t>
            </a:r>
            <a:r>
              <a:rPr>
                <a:solidFill>
                  <a:srgbClr val="D9C97C"/>
                </a:solidFill>
              </a:rPr>
              <a:t>'z'</a:t>
            </a:r>
            <a:r>
              <a:t>) ? a-(</a:t>
            </a:r>
            <a:r>
              <a:rPr>
                <a:solidFill>
                  <a:srgbClr val="D9C97C"/>
                </a:solidFill>
              </a:rPr>
              <a:t>'a'</a:t>
            </a:r>
            <a:r>
              <a:t>-</a:t>
            </a:r>
            <a:r>
              <a:rPr>
                <a:solidFill>
                  <a:srgbClr val="D9C97C"/>
                </a:solidFill>
              </a:rPr>
              <a:t>'A'</a:t>
            </a:r>
            <a:r>
              <a:t>) : a );</a:t>
            </a:r>
          </a:p>
          <a:p>
            <a:pPr marL="0" indent="0" defTabSz="439419">
              <a:spcBef>
                <a:spcPts val="0"/>
              </a:spcBef>
              <a:buSzTx/>
              <a:buNone/>
              <a:tabLst>
                <a:tab pos="431800" algn="l"/>
              </a:tabLst>
              <a:defRPr sz="33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33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3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33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 Enter a char : "</a:t>
            </a:r>
            <a:r>
              <a:rPr>
                <a:solidFill>
                  <a:srgbClr val="FFFFFF">
                    <a:alpha val="85000"/>
                  </a:srgbClr>
                </a:solidFill>
              </a:rPr>
              <a:t> ;</a:t>
            </a:r>
            <a:endParaRPr>
              <a:solidFill>
                <a:srgbClr val="FFFFFF">
                  <a:alpha val="85000"/>
                </a:srgbClr>
              </a:solidFill>
            </a:endParaRPr>
          </a:p>
          <a:p>
            <a:pPr marL="0" indent="0" defTabSz="439419">
              <a:spcBef>
                <a:spcPts val="0"/>
              </a:spcBef>
              <a:buSzTx/>
              <a:buNone/>
              <a:tabLst>
                <a:tab pos="431800" algn="l"/>
              </a:tabLst>
              <a:defRPr sz="3300">
                <a:solidFill>
                  <a:srgbClr val="FFFFFF">
                    <a:alpha val="85000"/>
                  </a:srgbClr>
                </a:solidFill>
                <a:latin typeface="Menlo Regular"/>
                <a:ea typeface="Menlo Regular"/>
                <a:cs typeface="Menlo Regular"/>
                <a:sym typeface="Menlo Regular"/>
              </a:defRPr>
            </a:pPr>
            <a:r>
              <a:t>    </a:t>
            </a:r>
            <a:r>
              <a:rPr b="1">
                <a:solidFill>
                  <a:srgbClr val="FF7AB2"/>
                </a:solidFill>
              </a:rPr>
              <a:t>char</a:t>
            </a:r>
            <a:r>
              <a:t> ch;</a:t>
            </a:r>
          </a:p>
          <a:p>
            <a:pPr marL="0" indent="0" defTabSz="439419">
              <a:spcBef>
                <a:spcPts val="0"/>
              </a:spcBef>
              <a:buSzTx/>
              <a:buNone/>
              <a:tabLst>
                <a:tab pos="431800" algn="l"/>
              </a:tabLst>
              <a:defRPr sz="3300">
                <a:solidFill>
                  <a:srgbClr val="FFFFFF">
                    <a:alpha val="85000"/>
                  </a:srgbClr>
                </a:solidFill>
                <a:latin typeface="Menlo Regular"/>
                <a:ea typeface="Menlo Regular"/>
                <a:cs typeface="Menlo Regular"/>
                <a:sym typeface="Menlo Regular"/>
              </a:defRPr>
            </a:pPr>
            <a:r>
              <a:t>    </a:t>
            </a:r>
            <a:r>
              <a:rPr>
                <a:solidFill>
                  <a:srgbClr val="B281EB"/>
                </a:solidFill>
              </a:rPr>
              <a:t>cin</a:t>
            </a:r>
            <a:r>
              <a:t> &gt;&gt; ch;</a:t>
            </a:r>
          </a:p>
          <a:p>
            <a:pPr marL="0" indent="0" defTabSz="439419">
              <a:spcBef>
                <a:spcPts val="0"/>
              </a:spcBef>
              <a:buSzTx/>
              <a:buNone/>
              <a:tabLst>
                <a:tab pos="431800" algn="l"/>
              </a:tabLst>
              <a:defRPr sz="33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3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 Result : "</a:t>
            </a:r>
            <a:r>
              <a:rPr>
                <a:solidFill>
                  <a:srgbClr val="FFFFFF">
                    <a:alpha val="85000"/>
                  </a:srgbClr>
                </a:solidFill>
              </a:rPr>
              <a:t> &lt;&lt; </a:t>
            </a:r>
            <a:r>
              <a:rPr>
                <a:solidFill>
                  <a:srgbClr val="78C2B3"/>
                </a:solidFill>
              </a:rPr>
              <a:t>toupper</a:t>
            </a:r>
            <a:r>
              <a:rPr>
                <a:solidFill>
                  <a:srgbClr val="FFFFFF">
                    <a:alpha val="85000"/>
                  </a:srgbClr>
                </a:solidFill>
              </a:rPr>
              <a:t>(ch) &lt;&lt; </a:t>
            </a:r>
            <a:r>
              <a:rPr>
                <a:solidFill>
                  <a:srgbClr val="B281EB"/>
                </a:solidFill>
              </a:rPr>
              <a:t>endl</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33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4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8" name="H"/>
          <p:cNvSpPr txBox="1"/>
          <p:nvPr>
            <p:ph type="title"/>
          </p:nvPr>
        </p:nvSpPr>
        <p:spPr>
          <a:prstGeom prst="rect">
            <a:avLst/>
          </a:prstGeom>
        </p:spPr>
        <p:txBody>
          <a:bodyPr/>
          <a:lstStyle/>
          <a:p>
            <a:pPr/>
            <a:r>
              <a:t>H</a:t>
            </a:r>
          </a:p>
        </p:txBody>
      </p:sp>
      <p:sp>
        <p:nvSpPr>
          <p:cNvPr id="1609"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1" name="H"/>
          <p:cNvSpPr txBox="1"/>
          <p:nvPr>
            <p:ph type="title"/>
          </p:nvPr>
        </p:nvSpPr>
        <p:spPr>
          <a:prstGeom prst="rect">
            <a:avLst/>
          </a:prstGeom>
        </p:spPr>
        <p:txBody>
          <a:bodyPr/>
          <a:lstStyle/>
          <a:p>
            <a:pPr/>
            <a:r>
              <a:t>H</a:t>
            </a:r>
          </a:p>
        </p:txBody>
      </p:sp>
      <p:sp>
        <p:nvSpPr>
          <p:cNvPr id="1612"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4" name="H"/>
          <p:cNvSpPr txBox="1"/>
          <p:nvPr>
            <p:ph type="title"/>
          </p:nvPr>
        </p:nvSpPr>
        <p:spPr>
          <a:prstGeom prst="rect">
            <a:avLst/>
          </a:prstGeom>
        </p:spPr>
        <p:txBody>
          <a:bodyPr/>
          <a:lstStyle/>
          <a:p>
            <a:pPr/>
            <a:r>
              <a:t>H</a:t>
            </a:r>
          </a:p>
        </p:txBody>
      </p:sp>
      <p:sp>
        <p:nvSpPr>
          <p:cNvPr id="1615"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Tree>
  </p:cSld>
  <p:clrMapOvr>
    <a:masterClrMapping/>
  </p:clrMapOvr>
  <p:transition xmlns:p14="http://schemas.microsoft.com/office/powerpoint/2010/main" spd="med" advClick="1"/>
</p:sld>
</file>

<file path=ppt/slides/slide4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7" name="Lambda"/>
          <p:cNvSpPr txBox="1"/>
          <p:nvPr>
            <p:ph type="title"/>
          </p:nvPr>
        </p:nvSpPr>
        <p:spPr>
          <a:prstGeom prst="rect">
            <a:avLst/>
          </a:prstGeom>
        </p:spPr>
        <p:txBody>
          <a:bodyPr/>
          <a:lstStyle>
            <a:lvl1pPr>
              <a:defRPr sz="5900"/>
            </a:lvl1pPr>
          </a:lstStyle>
          <a:p>
            <a:pPr/>
            <a:r>
              <a:t>Lambda</a:t>
            </a:r>
          </a:p>
        </p:txBody>
      </p:sp>
      <p:sp>
        <p:nvSpPr>
          <p:cNvPr id="1618" name="/"/>
          <p:cNvSpPr txBox="1"/>
          <p:nvPr>
            <p:ph type="body" idx="1"/>
          </p:nvPr>
        </p:nvSpPr>
        <p:spPr>
          <a:prstGeom prst="rect">
            <a:avLst/>
          </a:prstGeom>
        </p:spPr>
        <p:txBody>
          <a:bodyPr/>
          <a:lstStyle>
            <a:lvl1pPr marL="0" indent="0" defTabSz="182880">
              <a:spcBef>
                <a:spcPts val="0"/>
              </a:spcBef>
              <a:buSzTx/>
              <a:buNone/>
              <a:defRPr sz="480">
                <a:solidFill>
                  <a:srgbClr val="007000"/>
                </a:solidFill>
                <a:latin typeface="Courier"/>
                <a:ea typeface="Courier"/>
                <a:cs typeface="Courier"/>
                <a:sym typeface="Courier"/>
              </a:defRPr>
            </a:lvl1pPr>
          </a:lstStyle>
          <a:p>
            <a:pPr/>
            <a:r>
              <a:t>/</a:t>
            </a:r>
          </a:p>
        </p:txBody>
      </p:sp>
      <p:pic>
        <p:nvPicPr>
          <p:cNvPr id="1619" name="Image" descr="Image"/>
          <p:cNvPicPr>
            <a:picLocks noChangeAspect="1"/>
          </p:cNvPicPr>
          <p:nvPr/>
        </p:nvPicPr>
        <p:blipFill>
          <a:blip r:embed="rId2">
            <a:extLst/>
          </a:blip>
          <a:stretch>
            <a:fillRect/>
          </a:stretch>
        </p:blipFill>
        <p:spPr>
          <a:xfrm>
            <a:off x="1689100" y="3149600"/>
            <a:ext cx="12259565" cy="9194673"/>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functions"/>
          <p:cNvSpPr txBox="1"/>
          <p:nvPr>
            <p:ph type="title"/>
          </p:nvPr>
        </p:nvSpPr>
        <p:spPr>
          <a:prstGeom prst="rect">
            <a:avLst/>
          </a:prstGeom>
        </p:spPr>
        <p:txBody>
          <a:bodyPr/>
          <a:lstStyle/>
          <a:p>
            <a:pPr/>
            <a:r>
              <a:t>functions</a:t>
            </a:r>
          </a:p>
        </p:txBody>
      </p:sp>
      <p:sp>
        <p:nvSpPr>
          <p:cNvPr id="278" name="Double-click to edit"/>
          <p:cNvSpPr txBox="1"/>
          <p:nvPr>
            <p:ph type="body" idx="1"/>
          </p:nvPr>
        </p:nvSpPr>
        <p:spPr>
          <a:prstGeom prst="rect">
            <a:avLst/>
          </a:prstGeom>
        </p:spPr>
        <p:txBody>
          <a:bodyPr/>
          <a:lstStyle/>
          <a:p>
            <a:pPr marL="0" indent="0" defTabSz="439419">
              <a:spcBef>
                <a:spcPts val="0"/>
              </a:spcBef>
              <a:buSzTx/>
              <a:buNone/>
              <a:tabLst>
                <a:tab pos="431800" algn="l"/>
              </a:tabLst>
              <a:defRPr sz="1400">
                <a:solidFill>
                  <a:srgbClr val="FF8170"/>
                </a:solidFill>
                <a:latin typeface="Menlo Regular"/>
                <a:ea typeface="Menlo Regular"/>
                <a:cs typeface="Menlo Regular"/>
                <a:sym typeface="Menlo Regular"/>
              </a:defRPr>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For loop range based"/>
          <p:cNvSpPr txBox="1"/>
          <p:nvPr>
            <p:ph type="title"/>
          </p:nvPr>
        </p:nvSpPr>
        <p:spPr>
          <a:prstGeom prst="rect">
            <a:avLst/>
          </a:prstGeom>
        </p:spPr>
        <p:txBody>
          <a:bodyPr/>
          <a:lstStyle/>
          <a:p>
            <a:pPr/>
            <a:r>
              <a:t>For loop range based</a:t>
            </a:r>
          </a:p>
        </p:txBody>
      </p:sp>
      <p:sp>
        <p:nvSpPr>
          <p:cNvPr id="281" name="#include &lt;iostream&gt;…"/>
          <p:cNvSpPr txBox="1"/>
          <p:nvPr>
            <p:ph type="body" idx="1"/>
          </p:nvPr>
        </p:nvSpPr>
        <p:spPr>
          <a:prstGeom prst="rect">
            <a:avLst/>
          </a:prstGeom>
        </p:spPr>
        <p:txBody>
          <a:bodyPr/>
          <a:lstStyle/>
          <a:p>
            <a:pPr marL="0" indent="0" defTabSz="439419">
              <a:spcBef>
                <a:spcPts val="0"/>
              </a:spcBef>
              <a:buSzTx/>
              <a:buNone/>
              <a:tabLst>
                <a:tab pos="431800" algn="l"/>
              </a:tabLst>
              <a:defRPr sz="1400">
                <a:solidFill>
                  <a:srgbClr val="FF8170"/>
                </a:solidFill>
                <a:latin typeface="Menlo Regular"/>
                <a:ea typeface="Menlo Regular"/>
                <a:cs typeface="Menlo Regular"/>
                <a:sym typeface="Menlo Regular"/>
              </a:defRPr>
            </a:pPr>
            <a:r>
              <a:rPr>
                <a:solidFill>
                  <a:srgbClr val="FFA14F"/>
                </a:solidFill>
              </a:rPr>
              <a:t>#</a:t>
            </a:r>
            <a:r>
              <a:rPr sz="3000">
                <a:solidFill>
                  <a:srgbClr val="FFA14F"/>
                </a:solidFill>
              </a:rPr>
              <a:t>include </a:t>
            </a:r>
            <a:r>
              <a:rPr sz="3000"/>
              <a:t>&lt;iostream&gt;</a:t>
            </a:r>
            <a:endParaRPr sz="3000">
              <a:solidFill>
                <a:srgbClr val="FFFFFF">
                  <a:alpha val="85000"/>
                </a:srgbClr>
              </a:solidFill>
            </a:endParaRPr>
          </a:p>
          <a:p>
            <a:pPr marL="0" indent="0" defTabSz="439419">
              <a:spcBef>
                <a:spcPts val="0"/>
              </a:spcBef>
              <a:buSzTx/>
              <a:buNone/>
              <a:tabLst>
                <a:tab pos="431800" algn="l"/>
              </a:tabLst>
              <a:defRPr sz="3000">
                <a:solidFill>
                  <a:srgbClr val="FFA14F"/>
                </a:solidFill>
                <a:latin typeface="Menlo Regular"/>
                <a:ea typeface="Menlo Regular"/>
                <a:cs typeface="Menlo Regular"/>
                <a:sym typeface="Menlo Regular"/>
              </a:defRPr>
            </a:pPr>
            <a:r>
              <a:t>#include </a:t>
            </a:r>
            <a:r>
              <a:rPr>
                <a:solidFill>
                  <a:srgbClr val="FF8170"/>
                </a:solidFill>
              </a:rPr>
              <a:t>&lt;vector&gt;</a:t>
            </a:r>
            <a:endParaRPr>
              <a:solidFill>
                <a:srgbClr val="FFFFFF">
                  <a:alpha val="85000"/>
                </a:srgbClr>
              </a:solidFill>
            </a:endParaRPr>
          </a:p>
          <a:p>
            <a:pPr marL="0" indent="0" defTabSz="439419">
              <a:spcBef>
                <a:spcPts val="0"/>
              </a:spcBef>
              <a:buSzTx/>
              <a:buNone/>
              <a:tabLst>
                <a:tab pos="431800" algn="l"/>
              </a:tabLst>
              <a:defRPr sz="3000">
                <a:solidFill>
                  <a:srgbClr val="FF8170"/>
                </a:solidFill>
                <a:latin typeface="Menlo Regular"/>
                <a:ea typeface="Menlo Regular"/>
                <a:cs typeface="Menlo Regular"/>
                <a:sym typeface="Menlo Regular"/>
              </a:defRPr>
            </a:pPr>
            <a:r>
              <a:rPr>
                <a:solidFill>
                  <a:srgbClr val="FFA14F"/>
                </a:solidFill>
              </a:rPr>
              <a:t>#include </a:t>
            </a:r>
            <a:r>
              <a:t>&lt;algorithm&gt;</a:t>
            </a:r>
            <a:endParaRPr>
              <a:solidFill>
                <a:srgbClr val="FFFFFF">
                  <a:alpha val="85000"/>
                </a:srgbClr>
              </a:solidFill>
            </a:endParaRP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 {</a:t>
            </a: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rPr>
                <a:solidFill>
                  <a:srgbClr val="DABAFF"/>
                </a:solidFill>
              </a:rPr>
              <a:t>std</a:t>
            </a:r>
            <a:r>
              <a:t>::</a:t>
            </a:r>
            <a:r>
              <a:rPr>
                <a:solidFill>
                  <a:srgbClr val="DABAFF"/>
                </a:solidFill>
              </a:rPr>
              <a:t>vector</a:t>
            </a:r>
            <a:r>
              <a:t>&lt;</a:t>
            </a:r>
            <a:r>
              <a:rPr b="1">
                <a:solidFill>
                  <a:srgbClr val="FF7AB2"/>
                </a:solidFill>
              </a:rPr>
              <a:t>int</a:t>
            </a:r>
            <a:r>
              <a:t>&gt; vec = {</a:t>
            </a:r>
            <a:r>
              <a:rPr>
                <a:solidFill>
                  <a:srgbClr val="D9C97C"/>
                </a:solidFill>
              </a:rPr>
              <a:t>1</a:t>
            </a:r>
            <a:r>
              <a:t>, </a:t>
            </a:r>
            <a:r>
              <a:rPr>
                <a:solidFill>
                  <a:srgbClr val="D9C97C"/>
                </a:solidFill>
              </a:rPr>
              <a:t>2</a:t>
            </a:r>
            <a:r>
              <a:t>, </a:t>
            </a:r>
            <a:r>
              <a:rPr>
                <a:solidFill>
                  <a:srgbClr val="D9C97C"/>
                </a:solidFill>
              </a:rPr>
              <a:t>3</a:t>
            </a:r>
            <a:r>
              <a:t>, </a:t>
            </a:r>
            <a:r>
              <a:rPr>
                <a:solidFill>
                  <a:srgbClr val="D9C97C"/>
                </a:solidFill>
              </a:rPr>
              <a:t>4</a:t>
            </a:r>
            <a:r>
              <a:t>};</a:t>
            </a: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rPr b="1">
                <a:solidFill>
                  <a:srgbClr val="FF7AB2"/>
                </a:solidFill>
              </a:rPr>
              <a:t>if</a:t>
            </a:r>
            <a:r>
              <a:t> (</a:t>
            </a:r>
            <a:r>
              <a:rPr b="1">
                <a:solidFill>
                  <a:srgbClr val="FF7AB2"/>
                </a:solidFill>
              </a:rPr>
              <a:t>auto</a:t>
            </a:r>
            <a:r>
              <a:t> itr = </a:t>
            </a:r>
            <a:r>
              <a:rPr>
                <a:solidFill>
                  <a:srgbClr val="DABAFF"/>
                </a:solidFill>
              </a:rPr>
              <a:t>std</a:t>
            </a:r>
            <a:r>
              <a:t>::</a:t>
            </a:r>
            <a:r>
              <a:rPr>
                <a:solidFill>
                  <a:srgbClr val="B281EB"/>
                </a:solidFill>
              </a:rPr>
              <a:t>find</a:t>
            </a:r>
            <a:r>
              <a:t>(vec.</a:t>
            </a:r>
            <a:r>
              <a:rPr>
                <a:solidFill>
                  <a:srgbClr val="B281EB"/>
                </a:solidFill>
              </a:rPr>
              <a:t>begin</a:t>
            </a:r>
            <a:r>
              <a:t>(), vec.</a:t>
            </a:r>
            <a:r>
              <a:rPr>
                <a:solidFill>
                  <a:srgbClr val="B281EB"/>
                </a:solidFill>
              </a:rPr>
              <a:t>end</a:t>
            </a:r>
            <a:r>
              <a:t>(), </a:t>
            </a:r>
            <a:r>
              <a:rPr>
                <a:solidFill>
                  <a:srgbClr val="D9C97C"/>
                </a:solidFill>
              </a:rPr>
              <a:t>3</a:t>
            </a:r>
            <a:r>
              <a:t>); itr != vec.</a:t>
            </a:r>
            <a:r>
              <a:rPr>
                <a:solidFill>
                  <a:srgbClr val="B281EB"/>
                </a:solidFill>
              </a:rPr>
              <a:t>end</a:t>
            </a:r>
            <a:r>
              <a:t>()) *itr = </a:t>
            </a:r>
            <a:r>
              <a:rPr>
                <a:solidFill>
                  <a:srgbClr val="D9C97C"/>
                </a:solidFill>
              </a:rPr>
              <a:t>4</a:t>
            </a:r>
            <a:r>
              <a:t>;</a:t>
            </a: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t>    </a:t>
            </a:r>
            <a:r>
              <a:rPr b="1">
                <a:solidFill>
                  <a:srgbClr val="FF7AB2"/>
                </a:solidFill>
              </a:rPr>
              <a:t>for</a:t>
            </a:r>
            <a:r>
              <a:t> (</a:t>
            </a:r>
            <a:r>
              <a:rPr b="1">
                <a:solidFill>
                  <a:srgbClr val="FF7AB2"/>
                </a:solidFill>
              </a:rPr>
              <a:t>auto</a:t>
            </a:r>
            <a:r>
              <a:t> element : vec)</a:t>
            </a: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element &lt;&lt; </a:t>
            </a:r>
            <a:r>
              <a:rPr>
                <a:solidFill>
                  <a:srgbClr val="DABAFF"/>
                </a:solidFill>
              </a:rPr>
              <a:t>std</a:t>
            </a:r>
            <a:r>
              <a:t>::</a:t>
            </a:r>
            <a:r>
              <a:rPr>
                <a:solidFill>
                  <a:srgbClr val="B281EB"/>
                </a:solidFill>
              </a:rPr>
              <a:t>endl</a:t>
            </a:r>
            <a:r>
              <a:t>;</a:t>
            </a: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000">
                <a:solidFill>
                  <a:srgbClr val="7F8C98"/>
                </a:solidFill>
                <a:latin typeface="Menlo Regular"/>
                <a:ea typeface="Menlo Regular"/>
                <a:cs typeface="Menlo Regular"/>
                <a:sym typeface="Menlo Regular"/>
              </a:defRPr>
            </a:pPr>
            <a:r>
              <a:rPr>
                <a:solidFill>
                  <a:srgbClr val="FFFFFF">
                    <a:alpha val="85000"/>
                  </a:srgbClr>
                </a:solidFill>
              </a:rPr>
              <a:t>    </a:t>
            </a:r>
            <a:r>
              <a:t>//Writable</a:t>
            </a:r>
            <a:endParaRPr>
              <a:solidFill>
                <a:srgbClr val="FFFFFF">
                  <a:alpha val="85000"/>
                </a:srgbClr>
              </a:solidFill>
            </a:endParaRP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t>    </a:t>
            </a:r>
            <a:r>
              <a:rPr b="1">
                <a:solidFill>
                  <a:srgbClr val="FF7AB2"/>
                </a:solidFill>
              </a:rPr>
              <a:t>for</a:t>
            </a:r>
            <a:r>
              <a:t> (</a:t>
            </a:r>
            <a:r>
              <a:rPr b="1">
                <a:solidFill>
                  <a:srgbClr val="FF7AB2"/>
                </a:solidFill>
              </a:rPr>
              <a:t>auto</a:t>
            </a:r>
            <a:r>
              <a:t> &amp;element : vec) {</a:t>
            </a: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t>             element += </a:t>
            </a:r>
            <a:r>
              <a:rPr>
                <a:solidFill>
                  <a:srgbClr val="D9C97C"/>
                </a:solidFill>
              </a:rPr>
              <a:t>1</a:t>
            </a:r>
            <a:r>
              <a:t>; </a:t>
            </a:r>
            <a:r>
              <a:rPr>
                <a:solidFill>
                  <a:srgbClr val="7F8C98"/>
                </a:solidFill>
              </a:rPr>
              <a:t>// writeable</a:t>
            </a: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t>    </a:t>
            </a:r>
            <a:r>
              <a:rPr b="1">
                <a:solidFill>
                  <a:srgbClr val="FF7AB2"/>
                </a:solidFill>
              </a:rPr>
              <a:t>for</a:t>
            </a:r>
            <a:r>
              <a:t> (</a:t>
            </a:r>
            <a:r>
              <a:rPr b="1">
                <a:solidFill>
                  <a:srgbClr val="FF7AB2"/>
                </a:solidFill>
              </a:rPr>
              <a:t>auto</a:t>
            </a:r>
            <a:r>
              <a:t> element : vec)</a:t>
            </a: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t>        </a:t>
            </a:r>
            <a:r>
              <a:rPr>
                <a:solidFill>
                  <a:srgbClr val="DABAFF"/>
                </a:solidFill>
              </a:rPr>
              <a:t>std</a:t>
            </a:r>
            <a:r>
              <a:t>::</a:t>
            </a:r>
            <a:r>
              <a:rPr>
                <a:solidFill>
                  <a:srgbClr val="B281EB"/>
                </a:solidFill>
              </a:rPr>
              <a:t>cout</a:t>
            </a:r>
            <a:r>
              <a:t> &lt;&lt; element &lt;&lt; </a:t>
            </a:r>
            <a:r>
              <a:rPr>
                <a:solidFill>
                  <a:srgbClr val="DABAFF"/>
                </a:solidFill>
              </a:rPr>
              <a:t>std</a:t>
            </a:r>
            <a:r>
              <a:t>::</a:t>
            </a:r>
            <a:r>
              <a:rPr>
                <a:solidFill>
                  <a:srgbClr val="B281EB"/>
                </a:solidFill>
              </a:rPr>
              <a:t>endl</a:t>
            </a:r>
            <a:r>
              <a:t>; </a:t>
            </a:r>
            <a:r>
              <a:rPr>
                <a:solidFill>
                  <a:srgbClr val="7F8C98"/>
                </a:solidFill>
              </a:rPr>
              <a:t>// read only</a:t>
            </a:r>
          </a:p>
          <a:p>
            <a:pPr marL="0" indent="0" defTabSz="439419">
              <a:spcBef>
                <a:spcPts val="0"/>
              </a:spcBef>
              <a:buSzTx/>
              <a:buNone/>
              <a:tabLst>
                <a:tab pos="431800" algn="l"/>
              </a:tabLst>
              <a:defRPr sz="30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Return type deduction"/>
          <p:cNvSpPr txBox="1"/>
          <p:nvPr>
            <p:ph type="title"/>
          </p:nvPr>
        </p:nvSpPr>
        <p:spPr>
          <a:xfrm>
            <a:off x="741228" y="94935"/>
            <a:ext cx="21005801" cy="2286001"/>
          </a:xfrm>
          <a:prstGeom prst="rect">
            <a:avLst/>
          </a:prstGeom>
        </p:spPr>
        <p:txBody>
          <a:bodyPr/>
          <a:lstStyle/>
          <a:p>
            <a:pPr/>
            <a:r>
              <a:t>Return type deduction</a:t>
            </a:r>
          </a:p>
        </p:txBody>
      </p:sp>
      <p:sp>
        <p:nvSpPr>
          <p:cNvPr id="284" name="// type deduction using auto&amp;…"/>
          <p:cNvSpPr txBox="1"/>
          <p:nvPr>
            <p:ph type="body" idx="1"/>
          </p:nvPr>
        </p:nvSpPr>
        <p:spPr>
          <a:prstGeom prst="rect">
            <a:avLst/>
          </a:prstGeom>
        </p:spPr>
        <p:txBody>
          <a:bodyPr/>
          <a:lstStyle/>
          <a:p>
            <a:pPr marL="0" indent="0" defTabSz="338327">
              <a:lnSpc>
                <a:spcPts val="4300"/>
              </a:lnSpc>
              <a:spcBef>
                <a:spcPts val="0"/>
              </a:spcBef>
              <a:buSzTx/>
              <a:buNone/>
              <a:defRPr sz="2565">
                <a:solidFill>
                  <a:srgbClr val="75715E"/>
                </a:solidFill>
                <a:latin typeface="Courier New"/>
                <a:ea typeface="Courier New"/>
                <a:cs typeface="Courier New"/>
                <a:sym typeface="Courier New"/>
              </a:defRPr>
            </a:pPr>
            <a:r>
              <a:t>// type deduction using auto&amp;</a:t>
            </a:r>
            <a:endParaRPr sz="2368">
              <a:solidFill>
                <a:srgbClr val="FFFFFF"/>
              </a:solidFill>
            </a:endParaRPr>
          </a:p>
          <a:p>
            <a:pPr marL="0" indent="0" defTabSz="338327">
              <a:lnSpc>
                <a:spcPts val="4300"/>
              </a:lnSpc>
              <a:spcBef>
                <a:spcPts val="0"/>
              </a:spcBef>
              <a:buSzTx/>
              <a:buNone/>
              <a:defRPr sz="2565">
                <a:solidFill>
                  <a:srgbClr val="F8F8F2"/>
                </a:solidFill>
                <a:latin typeface="Courier New"/>
                <a:ea typeface="Courier New"/>
                <a:cs typeface="Courier New"/>
                <a:sym typeface="Courier New"/>
              </a:defRPr>
            </a:pPr>
            <a:r>
              <a:t>#include &lt;iostream&gt;</a:t>
            </a:r>
            <a:endParaRPr sz="2368">
              <a:solidFill>
                <a:srgbClr val="FFFFFF"/>
              </a:solidFill>
            </a:endParaRPr>
          </a:p>
          <a:p>
            <a:pPr marL="0" indent="0" defTabSz="338327">
              <a:lnSpc>
                <a:spcPts val="4300"/>
              </a:lnSpc>
              <a:spcBef>
                <a:spcPts val="0"/>
              </a:spcBef>
              <a:buSzTx/>
              <a:buNone/>
              <a:defRPr b="1" sz="2565">
                <a:solidFill>
                  <a:srgbClr val="F92672"/>
                </a:solidFill>
                <a:latin typeface="Courier New"/>
                <a:ea typeface="Courier New"/>
                <a:cs typeface="Courier New"/>
                <a:sym typeface="Courier New"/>
              </a:defRPr>
            </a:pPr>
            <a:r>
              <a:t>using</a:t>
            </a:r>
            <a:r>
              <a:rPr b="0" sz="2368">
                <a:solidFill>
                  <a:srgbClr val="FFFFFF"/>
                </a:solidFill>
              </a:rPr>
              <a:t> </a:t>
            </a:r>
            <a:r>
              <a:t>namespace</a:t>
            </a:r>
            <a:r>
              <a:rPr b="0" sz="2368">
                <a:solidFill>
                  <a:srgbClr val="FFFFFF"/>
                </a:solidFill>
              </a:rPr>
              <a:t> </a:t>
            </a:r>
            <a:r>
              <a:rPr b="0">
                <a:solidFill>
                  <a:srgbClr val="F8F8F2"/>
                </a:solidFill>
              </a:rPr>
              <a:t>std;</a:t>
            </a:r>
            <a:endParaRPr b="0" sz="2368">
              <a:solidFill>
                <a:srgbClr val="FFFFFF"/>
              </a:solidFill>
            </a:endParaRPr>
          </a:p>
          <a:p>
            <a:pPr marL="0" indent="0" defTabSz="338327">
              <a:lnSpc>
                <a:spcPts val="4100"/>
              </a:lnSpc>
              <a:spcBef>
                <a:spcPts val="0"/>
              </a:spcBef>
              <a:buSzTx/>
              <a:buNone/>
              <a:defRPr sz="2368">
                <a:solidFill>
                  <a:srgbClr val="FFFFFF"/>
                </a:solidFill>
                <a:latin typeface="Courier New"/>
                <a:ea typeface="Courier New"/>
                <a:cs typeface="Courier New"/>
                <a:sym typeface="Courier New"/>
              </a:defRPr>
            </a:pPr>
            <a:r>
              <a:rPr sz="2565"/>
              <a:t> </a:t>
            </a:r>
            <a:r>
              <a:t> </a:t>
            </a:r>
          </a:p>
          <a:p>
            <a:pPr marL="0" indent="0" defTabSz="338327">
              <a:lnSpc>
                <a:spcPts val="4300"/>
              </a:lnSpc>
              <a:spcBef>
                <a:spcPts val="0"/>
              </a:spcBef>
              <a:buSzTx/>
              <a:buNone/>
              <a:defRPr sz="2565">
                <a:solidFill>
                  <a:srgbClr val="75715E"/>
                </a:solidFill>
                <a:latin typeface="Courier New"/>
                <a:ea typeface="Courier New"/>
                <a:cs typeface="Courier New"/>
                <a:sym typeface="Courier New"/>
              </a:defRPr>
            </a:pPr>
            <a:r>
              <a:t>// Function to increment the value</a:t>
            </a:r>
            <a:endParaRPr sz="2368">
              <a:solidFill>
                <a:srgbClr val="FFFFFF"/>
              </a:solidFill>
            </a:endParaRPr>
          </a:p>
          <a:p>
            <a:pPr marL="0" indent="0" defTabSz="338327">
              <a:lnSpc>
                <a:spcPts val="4300"/>
              </a:lnSpc>
              <a:spcBef>
                <a:spcPts val="0"/>
              </a:spcBef>
              <a:buSzTx/>
              <a:buNone/>
              <a:defRPr sz="2565">
                <a:solidFill>
                  <a:srgbClr val="75715E"/>
                </a:solidFill>
                <a:latin typeface="Courier New"/>
                <a:ea typeface="Courier New"/>
                <a:cs typeface="Courier New"/>
                <a:sym typeface="Courier New"/>
              </a:defRPr>
            </a:pPr>
            <a:r>
              <a:t>// of a and return the updated value</a:t>
            </a:r>
            <a:endParaRPr sz="2368">
              <a:solidFill>
                <a:srgbClr val="FFFFFF"/>
              </a:solidFill>
            </a:endParaRPr>
          </a:p>
          <a:p>
            <a:pPr marL="0" indent="0" defTabSz="338327">
              <a:lnSpc>
                <a:spcPts val="4300"/>
              </a:lnSpc>
              <a:spcBef>
                <a:spcPts val="0"/>
              </a:spcBef>
              <a:buSzTx/>
              <a:buNone/>
              <a:defRPr sz="2565">
                <a:solidFill>
                  <a:srgbClr val="F8F8F2"/>
                </a:solidFill>
                <a:latin typeface="Courier New"/>
                <a:ea typeface="Courier New"/>
                <a:cs typeface="Courier New"/>
                <a:sym typeface="Courier New"/>
              </a:defRPr>
            </a:pPr>
            <a:r>
              <a:rPr b="1">
                <a:solidFill>
                  <a:srgbClr val="F92672"/>
                </a:solidFill>
              </a:rPr>
              <a:t>auto</a:t>
            </a:r>
            <a:r>
              <a:t>&amp; increase(</a:t>
            </a:r>
            <a:r>
              <a:rPr b="1">
                <a:solidFill>
                  <a:srgbClr val="66D9EF"/>
                </a:solidFill>
              </a:rPr>
              <a:t>int</a:t>
            </a:r>
            <a:r>
              <a:t>&amp; a)</a:t>
            </a:r>
            <a:endParaRPr sz="2368">
              <a:solidFill>
                <a:srgbClr val="FFFFFF"/>
              </a:solidFill>
            </a:endParaRPr>
          </a:p>
          <a:p>
            <a:pPr marL="0" indent="0" defTabSz="338327">
              <a:lnSpc>
                <a:spcPts val="4300"/>
              </a:lnSpc>
              <a:spcBef>
                <a:spcPts val="0"/>
              </a:spcBef>
              <a:buSzTx/>
              <a:buNone/>
              <a:defRPr sz="2565">
                <a:solidFill>
                  <a:srgbClr val="F8F8F2"/>
                </a:solidFill>
                <a:latin typeface="Courier New"/>
                <a:ea typeface="Courier New"/>
                <a:cs typeface="Courier New"/>
                <a:sym typeface="Courier New"/>
              </a:defRPr>
            </a:pPr>
            <a:r>
              <a:t>{</a:t>
            </a:r>
            <a:endParaRPr sz="2368">
              <a:solidFill>
                <a:srgbClr val="FFFFFF"/>
              </a:solidFill>
            </a:endParaRPr>
          </a:p>
          <a:p>
            <a:pPr marL="0" indent="0" defTabSz="338327">
              <a:lnSpc>
                <a:spcPts val="4300"/>
              </a:lnSpc>
              <a:spcBef>
                <a:spcPts val="0"/>
              </a:spcBef>
              <a:buSzTx/>
              <a:buNone/>
              <a:defRPr sz="2565">
                <a:solidFill>
                  <a:srgbClr val="FFFFFF"/>
                </a:solidFill>
                <a:latin typeface="Courier New"/>
                <a:ea typeface="Courier New"/>
                <a:cs typeface="Courier New"/>
                <a:sym typeface="Courier New"/>
              </a:defRPr>
            </a:pPr>
            <a:r>
              <a:t>    </a:t>
            </a:r>
            <a:r>
              <a:rPr>
                <a:solidFill>
                  <a:srgbClr val="F8F8F2"/>
                </a:solidFill>
              </a:rPr>
              <a:t>a++;</a:t>
            </a:r>
            <a:endParaRPr sz="2368"/>
          </a:p>
          <a:p>
            <a:pPr marL="0" indent="0" defTabSz="338327">
              <a:lnSpc>
                <a:spcPts val="4300"/>
              </a:lnSpc>
              <a:spcBef>
                <a:spcPts val="0"/>
              </a:spcBef>
              <a:buSzTx/>
              <a:buNone/>
              <a:defRPr b="1" sz="2565">
                <a:solidFill>
                  <a:srgbClr val="F92672"/>
                </a:solidFill>
                <a:latin typeface="Courier New"/>
                <a:ea typeface="Courier New"/>
                <a:cs typeface="Courier New"/>
                <a:sym typeface="Courier New"/>
              </a:defRPr>
            </a:pPr>
            <a:r>
              <a:rPr b="0">
                <a:solidFill>
                  <a:srgbClr val="FFFFFF"/>
                </a:solidFill>
              </a:rPr>
              <a:t>    </a:t>
            </a:r>
            <a:r>
              <a:t>return</a:t>
            </a:r>
            <a:r>
              <a:rPr b="0" sz="2368">
                <a:solidFill>
                  <a:srgbClr val="FFFFFF"/>
                </a:solidFill>
              </a:rPr>
              <a:t> </a:t>
            </a:r>
            <a:r>
              <a:rPr b="0">
                <a:solidFill>
                  <a:srgbClr val="F8F8F2"/>
                </a:solidFill>
              </a:rPr>
              <a:t>a;</a:t>
            </a:r>
            <a:endParaRPr b="0" sz="2368">
              <a:solidFill>
                <a:srgbClr val="FFFFFF"/>
              </a:solidFill>
            </a:endParaRPr>
          </a:p>
          <a:p>
            <a:pPr marL="0" indent="0" defTabSz="338327">
              <a:lnSpc>
                <a:spcPts val="4300"/>
              </a:lnSpc>
              <a:spcBef>
                <a:spcPts val="0"/>
              </a:spcBef>
              <a:buSzTx/>
              <a:buNone/>
              <a:defRPr sz="2565">
                <a:solidFill>
                  <a:srgbClr val="F8F8F2"/>
                </a:solidFill>
                <a:latin typeface="Courier New"/>
                <a:ea typeface="Courier New"/>
                <a:cs typeface="Courier New"/>
                <a:sym typeface="Courier New"/>
              </a:defRPr>
            </a:pPr>
            <a:r>
              <a:t>}</a:t>
            </a:r>
            <a:endParaRPr sz="2368">
              <a:solidFill>
                <a:srgbClr val="FFFFFF"/>
              </a:solidFill>
            </a:endParaRPr>
          </a:p>
          <a:p>
            <a:pPr marL="0" indent="0" defTabSz="338327">
              <a:lnSpc>
                <a:spcPts val="4100"/>
              </a:lnSpc>
              <a:spcBef>
                <a:spcPts val="0"/>
              </a:spcBef>
              <a:buSzTx/>
              <a:buNone/>
              <a:defRPr sz="2368">
                <a:solidFill>
                  <a:srgbClr val="FFFFFF"/>
                </a:solidFill>
                <a:latin typeface="Courier New"/>
                <a:ea typeface="Courier New"/>
                <a:cs typeface="Courier New"/>
                <a:sym typeface="Courier New"/>
              </a:defRPr>
            </a:pPr>
            <a:r>
              <a:rPr sz="2565"/>
              <a:t> </a:t>
            </a:r>
            <a:r>
              <a:t> </a:t>
            </a:r>
          </a:p>
          <a:p>
            <a:pPr marL="0" indent="0" defTabSz="338327">
              <a:lnSpc>
                <a:spcPts val="4300"/>
              </a:lnSpc>
              <a:spcBef>
                <a:spcPts val="0"/>
              </a:spcBef>
              <a:buSzTx/>
              <a:buNone/>
              <a:defRPr sz="2565">
                <a:solidFill>
                  <a:srgbClr val="75715E"/>
                </a:solidFill>
                <a:latin typeface="Courier New"/>
                <a:ea typeface="Courier New"/>
                <a:cs typeface="Courier New"/>
                <a:sym typeface="Courier New"/>
              </a:defRPr>
            </a:pPr>
            <a:r>
              <a:t>// Driver Code</a:t>
            </a:r>
            <a:endParaRPr sz="2368">
              <a:solidFill>
                <a:srgbClr val="FFFFFF"/>
              </a:solidFill>
            </a:endParaRPr>
          </a:p>
          <a:p>
            <a:pPr marL="0" indent="0" defTabSz="338327">
              <a:lnSpc>
                <a:spcPts val="4300"/>
              </a:lnSpc>
              <a:spcBef>
                <a:spcPts val="0"/>
              </a:spcBef>
              <a:buSzTx/>
              <a:buNone/>
              <a:defRPr sz="2565">
                <a:solidFill>
                  <a:srgbClr val="F8F8F2"/>
                </a:solidFill>
                <a:latin typeface="Courier New"/>
                <a:ea typeface="Courier New"/>
                <a:cs typeface="Courier New"/>
                <a:sym typeface="Courier New"/>
              </a:defRPr>
            </a:pPr>
            <a:r>
              <a:rPr b="1">
                <a:solidFill>
                  <a:srgbClr val="66D9EF"/>
                </a:solidFill>
              </a:rPr>
              <a:t>int</a:t>
            </a:r>
            <a:r>
              <a:rPr sz="2368">
                <a:solidFill>
                  <a:srgbClr val="FFFFFF"/>
                </a:solidFill>
              </a:rPr>
              <a:t> </a:t>
            </a:r>
            <a:r>
              <a:t>main()</a:t>
            </a:r>
            <a:endParaRPr sz="2368">
              <a:solidFill>
                <a:srgbClr val="FFFFFF"/>
              </a:solidFill>
            </a:endParaRPr>
          </a:p>
          <a:p>
            <a:pPr marL="0" indent="0" defTabSz="338327">
              <a:lnSpc>
                <a:spcPts val="4300"/>
              </a:lnSpc>
              <a:spcBef>
                <a:spcPts val="0"/>
              </a:spcBef>
              <a:buSzTx/>
              <a:buNone/>
              <a:defRPr sz="2565">
                <a:solidFill>
                  <a:srgbClr val="F8F8F2"/>
                </a:solidFill>
                <a:latin typeface="Courier New"/>
                <a:ea typeface="Courier New"/>
                <a:cs typeface="Courier New"/>
                <a:sym typeface="Courier New"/>
              </a:defRPr>
            </a:pPr>
            <a:r>
              <a:t>{</a:t>
            </a:r>
            <a:endParaRPr sz="2368">
              <a:solidFill>
                <a:srgbClr val="FFFFFF"/>
              </a:solidFill>
            </a:endParaRPr>
          </a:p>
          <a:p>
            <a:pPr marL="0" indent="0" defTabSz="338327">
              <a:lnSpc>
                <a:spcPts val="4300"/>
              </a:lnSpc>
              <a:spcBef>
                <a:spcPts val="0"/>
              </a:spcBef>
              <a:buSzTx/>
              <a:buNone/>
              <a:defRPr sz="2565">
                <a:solidFill>
                  <a:srgbClr val="F8F8F2"/>
                </a:solidFill>
                <a:latin typeface="Courier New"/>
                <a:ea typeface="Courier New"/>
                <a:cs typeface="Courier New"/>
                <a:sym typeface="Courier New"/>
              </a:defRPr>
            </a:pPr>
            <a:r>
              <a:rPr>
                <a:solidFill>
                  <a:srgbClr val="FFFFFF"/>
                </a:solidFill>
              </a:rPr>
              <a:t>    </a:t>
            </a:r>
            <a:r>
              <a:rPr b="1">
                <a:solidFill>
                  <a:srgbClr val="66D9EF"/>
                </a:solidFill>
              </a:rPr>
              <a:t>int</a:t>
            </a:r>
            <a:r>
              <a:rPr sz="2368">
                <a:solidFill>
                  <a:srgbClr val="FFFFFF"/>
                </a:solidFill>
              </a:rPr>
              <a:t> </a:t>
            </a:r>
            <a:r>
              <a:t>b = 10;</a:t>
            </a:r>
            <a:endParaRPr sz="2368">
              <a:solidFill>
                <a:srgbClr val="FFFFFF"/>
              </a:solidFill>
            </a:endParaRPr>
          </a:p>
          <a:p>
            <a:pPr marL="0" indent="0" defTabSz="338327">
              <a:lnSpc>
                <a:spcPts val="4100"/>
              </a:lnSpc>
              <a:spcBef>
                <a:spcPts val="0"/>
              </a:spcBef>
              <a:buSzTx/>
              <a:buNone/>
              <a:defRPr sz="2368">
                <a:solidFill>
                  <a:srgbClr val="FFFFFF"/>
                </a:solidFill>
                <a:latin typeface="Courier New"/>
                <a:ea typeface="Courier New"/>
                <a:cs typeface="Courier New"/>
                <a:sym typeface="Courier New"/>
              </a:defRPr>
            </a:pPr>
            <a:r>
              <a:rPr sz="2565"/>
              <a:t> </a:t>
            </a:r>
            <a:r>
              <a:t> </a:t>
            </a:r>
          </a:p>
          <a:p>
            <a:pPr marL="0" indent="0" defTabSz="338327">
              <a:lnSpc>
                <a:spcPts val="4300"/>
              </a:lnSpc>
              <a:spcBef>
                <a:spcPts val="0"/>
              </a:spcBef>
              <a:buSzTx/>
              <a:buNone/>
              <a:defRPr sz="2565">
                <a:solidFill>
                  <a:srgbClr val="75715E"/>
                </a:solidFill>
                <a:latin typeface="Courier New"/>
                <a:ea typeface="Courier New"/>
                <a:cs typeface="Courier New"/>
                <a:sym typeface="Courier New"/>
              </a:defRPr>
            </a:pPr>
            <a:r>
              <a:rPr>
                <a:solidFill>
                  <a:srgbClr val="FFFFFF"/>
                </a:solidFill>
              </a:rPr>
              <a:t>    </a:t>
            </a:r>
            <a:r>
              <a:t>// Function Call</a:t>
            </a:r>
            <a:endParaRPr sz="2368">
              <a:solidFill>
                <a:srgbClr val="FFFFFF"/>
              </a:solidFill>
            </a:endParaRPr>
          </a:p>
          <a:p>
            <a:pPr marL="0" indent="0" defTabSz="338327">
              <a:lnSpc>
                <a:spcPts val="4300"/>
              </a:lnSpc>
              <a:spcBef>
                <a:spcPts val="0"/>
              </a:spcBef>
              <a:buSzTx/>
              <a:buNone/>
              <a:defRPr sz="2565">
                <a:solidFill>
                  <a:srgbClr val="F8F8F2"/>
                </a:solidFill>
                <a:latin typeface="Courier New"/>
                <a:ea typeface="Courier New"/>
                <a:cs typeface="Courier New"/>
                <a:sym typeface="Courier New"/>
              </a:defRPr>
            </a:pPr>
            <a:r>
              <a:rPr>
                <a:solidFill>
                  <a:srgbClr val="FFFFFF"/>
                </a:solidFill>
              </a:rPr>
              <a:t>    </a:t>
            </a:r>
            <a:r>
              <a:rPr b="1">
                <a:solidFill>
                  <a:srgbClr val="66D9EF"/>
                </a:solidFill>
              </a:rPr>
              <a:t>int</a:t>
            </a:r>
            <a:r>
              <a:t>&amp; c = increase(b);</a:t>
            </a:r>
            <a:endParaRPr sz="2368">
              <a:solidFill>
                <a:srgbClr val="FFFFFF"/>
              </a:solidFill>
            </a:endParaRPr>
          </a:p>
          <a:p>
            <a:pPr marL="0" indent="0" defTabSz="338327">
              <a:lnSpc>
                <a:spcPts val="4300"/>
              </a:lnSpc>
              <a:spcBef>
                <a:spcPts val="0"/>
              </a:spcBef>
              <a:buSzTx/>
              <a:buNone/>
              <a:defRPr sz="2565">
                <a:solidFill>
                  <a:srgbClr val="F8F8F2"/>
                </a:solidFill>
                <a:latin typeface="Courier New"/>
                <a:ea typeface="Courier New"/>
                <a:cs typeface="Courier New"/>
                <a:sym typeface="Courier New"/>
              </a:defRPr>
            </a:pPr>
            <a:r>
              <a:rPr>
                <a:solidFill>
                  <a:srgbClr val="FFFFFF"/>
                </a:solidFill>
              </a:rPr>
              <a:t>    </a:t>
            </a:r>
            <a:r>
              <a:t>cout &lt;&lt; b &lt;&lt; </a:t>
            </a:r>
            <a:r>
              <a:rPr>
                <a:solidFill>
                  <a:srgbClr val="E6DB74"/>
                </a:solidFill>
              </a:rPr>
              <a:t>'\n'</a:t>
            </a:r>
            <a:endParaRPr sz="2368">
              <a:solidFill>
                <a:srgbClr val="FFFFFF"/>
              </a:solidFill>
            </a:endParaRPr>
          </a:p>
          <a:p>
            <a:pPr marL="0" indent="0" defTabSz="338327">
              <a:lnSpc>
                <a:spcPts val="4300"/>
              </a:lnSpc>
              <a:spcBef>
                <a:spcPts val="0"/>
              </a:spcBef>
              <a:buSzTx/>
              <a:buNone/>
              <a:defRPr sz="2565">
                <a:solidFill>
                  <a:srgbClr val="FFFFFF"/>
                </a:solidFill>
                <a:latin typeface="Courier New"/>
                <a:ea typeface="Courier New"/>
                <a:cs typeface="Courier New"/>
                <a:sym typeface="Courier New"/>
              </a:defRPr>
            </a:pPr>
            <a:r>
              <a:t>         </a:t>
            </a:r>
            <a:r>
              <a:rPr>
                <a:solidFill>
                  <a:srgbClr val="F8F8F2"/>
                </a:solidFill>
              </a:rPr>
              <a:t>&lt;&lt; c;</a:t>
            </a:r>
            <a:endParaRPr sz="2368"/>
          </a:p>
          <a:p>
            <a:pPr marL="0" indent="0" defTabSz="338327">
              <a:lnSpc>
                <a:spcPts val="4100"/>
              </a:lnSpc>
              <a:spcBef>
                <a:spcPts val="0"/>
              </a:spcBef>
              <a:buSzTx/>
              <a:buNone/>
              <a:defRPr sz="2368">
                <a:solidFill>
                  <a:srgbClr val="FFFFFF"/>
                </a:solidFill>
                <a:latin typeface="Courier New"/>
                <a:ea typeface="Courier New"/>
                <a:cs typeface="Courier New"/>
                <a:sym typeface="Courier New"/>
              </a:defRPr>
            </a:pPr>
            <a:r>
              <a:rPr sz="2565"/>
              <a:t> </a:t>
            </a:r>
            <a:r>
              <a:t> </a:t>
            </a:r>
          </a:p>
          <a:p>
            <a:pPr marL="0" indent="0" defTabSz="338327">
              <a:lnSpc>
                <a:spcPts val="4300"/>
              </a:lnSpc>
              <a:spcBef>
                <a:spcPts val="0"/>
              </a:spcBef>
              <a:buSzTx/>
              <a:buNone/>
              <a:defRPr b="1" sz="2565">
                <a:solidFill>
                  <a:srgbClr val="F92672"/>
                </a:solidFill>
                <a:latin typeface="Courier New"/>
                <a:ea typeface="Courier New"/>
                <a:cs typeface="Courier New"/>
                <a:sym typeface="Courier New"/>
              </a:defRPr>
            </a:pPr>
            <a:r>
              <a:rPr b="0">
                <a:solidFill>
                  <a:srgbClr val="FFFFFF"/>
                </a:solidFill>
              </a:rPr>
              <a:t>    </a:t>
            </a:r>
            <a:r>
              <a:t>return</a:t>
            </a:r>
            <a:r>
              <a:rPr b="0" sz="2368">
                <a:solidFill>
                  <a:srgbClr val="FFFFFF"/>
                </a:solidFill>
              </a:rPr>
              <a:t> </a:t>
            </a:r>
            <a:r>
              <a:rPr b="0">
                <a:solidFill>
                  <a:srgbClr val="F8F8F2"/>
                </a:solidFill>
              </a:rPr>
              <a:t>0;</a:t>
            </a:r>
            <a:endParaRPr b="0" sz="2368">
              <a:solidFill>
                <a:srgbClr val="FFFFFF"/>
              </a:solidFill>
            </a:endParaRPr>
          </a:p>
          <a:p>
            <a:pPr marL="0" indent="0" defTabSz="338327">
              <a:lnSpc>
                <a:spcPts val="4300"/>
              </a:lnSpc>
              <a:spcBef>
                <a:spcPts val="0"/>
              </a:spcBef>
              <a:buSzTx/>
              <a:buNone/>
              <a:defRPr sz="2565">
                <a:solidFill>
                  <a:srgbClr val="F8F8F2"/>
                </a:solidFill>
                <a:latin typeface="Courier New"/>
                <a:ea typeface="Courier New"/>
                <a:cs typeface="Courier New"/>
                <a:sym typeface="Courier New"/>
              </a:defRPr>
            </a:pPr>
            <a:r>
              <a:t>}</a:t>
            </a:r>
            <a:endParaRPr sz="2368">
              <a:solidFill>
                <a:srgbClr val="FFFFFF"/>
              </a:solidFill>
            </a:endParaR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Return type deduction"/>
          <p:cNvSpPr txBox="1"/>
          <p:nvPr>
            <p:ph type="title"/>
          </p:nvPr>
        </p:nvSpPr>
        <p:spPr>
          <a:prstGeom prst="rect">
            <a:avLst/>
          </a:prstGeom>
        </p:spPr>
        <p:txBody>
          <a:bodyPr/>
          <a:lstStyle/>
          <a:p>
            <a:pPr/>
            <a:r>
              <a:t>Return type deduction</a:t>
            </a:r>
          </a:p>
        </p:txBody>
      </p:sp>
      <p:sp>
        <p:nvSpPr>
          <p:cNvPr id="287" name="// type deduction using decltype()…"/>
          <p:cNvSpPr txBox="1"/>
          <p:nvPr>
            <p:ph type="body" idx="1"/>
          </p:nvPr>
        </p:nvSpPr>
        <p:spPr>
          <a:prstGeom prst="rect">
            <a:avLst/>
          </a:prstGeom>
        </p:spPr>
        <p:txBody>
          <a:bodyPr/>
          <a:lstStyle/>
          <a:p>
            <a:pPr marL="0" indent="0" defTabSz="182880">
              <a:lnSpc>
                <a:spcPts val="3600"/>
              </a:lnSpc>
              <a:spcBef>
                <a:spcPts val="0"/>
              </a:spcBef>
              <a:buSzTx/>
              <a:buNone/>
              <a:defRPr sz="2440">
                <a:solidFill>
                  <a:srgbClr val="75715E"/>
                </a:solidFill>
                <a:latin typeface="Courier New"/>
                <a:ea typeface="Courier New"/>
                <a:cs typeface="Courier New"/>
                <a:sym typeface="Courier New"/>
              </a:defRPr>
            </a:pPr>
            <a:r>
              <a:t>// type deduction using decltype()</a:t>
            </a:r>
            <a:endParaRPr>
              <a:solidFill>
                <a:srgbClr val="FFFFFF"/>
              </a:solidFill>
            </a:endParaRPr>
          </a:p>
          <a:p>
            <a:pPr marL="0" indent="0" defTabSz="182880">
              <a:lnSpc>
                <a:spcPts val="3600"/>
              </a:lnSpc>
              <a:spcBef>
                <a:spcPts val="0"/>
              </a:spcBef>
              <a:buSzTx/>
              <a:buNone/>
              <a:defRPr sz="2440">
                <a:solidFill>
                  <a:srgbClr val="F8F8F2"/>
                </a:solidFill>
                <a:latin typeface="Courier New"/>
                <a:ea typeface="Courier New"/>
                <a:cs typeface="Courier New"/>
                <a:sym typeface="Courier New"/>
              </a:defRPr>
            </a:pPr>
            <a:r>
              <a:t>#include &lt;iostream&gt;</a:t>
            </a:r>
            <a:endParaRPr>
              <a:solidFill>
                <a:srgbClr val="FFFFFF"/>
              </a:solidFill>
            </a:endParaRPr>
          </a:p>
          <a:p>
            <a:pPr marL="0" indent="0" defTabSz="182880">
              <a:lnSpc>
                <a:spcPts val="3600"/>
              </a:lnSpc>
              <a:spcBef>
                <a:spcPts val="0"/>
              </a:spcBef>
              <a:buSzTx/>
              <a:buNone/>
              <a:defRPr b="1" sz="2440">
                <a:solidFill>
                  <a:srgbClr val="F92672"/>
                </a:solidFill>
                <a:latin typeface="Courier New"/>
                <a:ea typeface="Courier New"/>
                <a:cs typeface="Courier New"/>
                <a:sym typeface="Courier New"/>
              </a:defRPr>
            </a:pPr>
            <a:r>
              <a:t>using</a:t>
            </a:r>
            <a:r>
              <a:rPr b="0">
                <a:solidFill>
                  <a:srgbClr val="FFFFFF"/>
                </a:solidFill>
              </a:rPr>
              <a:t> </a:t>
            </a:r>
            <a:r>
              <a:t>namespace</a:t>
            </a:r>
            <a:r>
              <a:rPr b="0">
                <a:solidFill>
                  <a:srgbClr val="FFFFFF"/>
                </a:solidFill>
              </a:rPr>
              <a:t> </a:t>
            </a:r>
            <a:r>
              <a:rPr b="0">
                <a:solidFill>
                  <a:srgbClr val="F8F8F2"/>
                </a:solidFill>
              </a:rPr>
              <a:t>std;</a:t>
            </a:r>
            <a:endParaRPr b="0">
              <a:solidFill>
                <a:srgbClr val="FFFFFF"/>
              </a:solidFill>
            </a:endParaRPr>
          </a:p>
          <a:p>
            <a:pPr marL="0" indent="0" defTabSz="182880">
              <a:lnSpc>
                <a:spcPts val="3500"/>
              </a:lnSpc>
              <a:spcBef>
                <a:spcPts val="0"/>
              </a:spcBef>
              <a:buSzTx/>
              <a:buNone/>
              <a:defRPr sz="2440">
                <a:solidFill>
                  <a:srgbClr val="FFFFFF"/>
                </a:solidFill>
                <a:latin typeface="Courier New"/>
                <a:ea typeface="Courier New"/>
                <a:cs typeface="Courier New"/>
                <a:sym typeface="Courier New"/>
              </a:defRPr>
            </a:pPr>
            <a:r>
              <a:t>  </a:t>
            </a:r>
          </a:p>
          <a:p>
            <a:pPr marL="0" indent="0" defTabSz="182880">
              <a:lnSpc>
                <a:spcPts val="3600"/>
              </a:lnSpc>
              <a:spcBef>
                <a:spcPts val="0"/>
              </a:spcBef>
              <a:buSzTx/>
              <a:buNone/>
              <a:defRPr sz="2440">
                <a:solidFill>
                  <a:srgbClr val="75715E"/>
                </a:solidFill>
                <a:latin typeface="Courier New"/>
                <a:ea typeface="Courier New"/>
                <a:cs typeface="Courier New"/>
                <a:sym typeface="Courier New"/>
              </a:defRPr>
            </a:pPr>
            <a:r>
              <a:t>// Function that increments the value</a:t>
            </a:r>
            <a:endParaRPr>
              <a:solidFill>
                <a:srgbClr val="FFFFFF"/>
              </a:solidFill>
            </a:endParaRPr>
          </a:p>
          <a:p>
            <a:pPr marL="0" indent="0" defTabSz="182880">
              <a:lnSpc>
                <a:spcPts val="3600"/>
              </a:lnSpc>
              <a:spcBef>
                <a:spcPts val="0"/>
              </a:spcBef>
              <a:buSzTx/>
              <a:buNone/>
              <a:defRPr sz="2440">
                <a:solidFill>
                  <a:srgbClr val="75715E"/>
                </a:solidFill>
                <a:latin typeface="Courier New"/>
                <a:ea typeface="Courier New"/>
                <a:cs typeface="Courier New"/>
                <a:sym typeface="Courier New"/>
              </a:defRPr>
            </a:pPr>
            <a:r>
              <a:t>// of a and return the updated value</a:t>
            </a:r>
            <a:endParaRPr>
              <a:solidFill>
                <a:srgbClr val="FFFFFF"/>
              </a:solidFill>
            </a:endParaRPr>
          </a:p>
          <a:p>
            <a:pPr marL="0" indent="0" defTabSz="182880">
              <a:lnSpc>
                <a:spcPts val="3600"/>
              </a:lnSpc>
              <a:spcBef>
                <a:spcPts val="0"/>
              </a:spcBef>
              <a:buSzTx/>
              <a:buNone/>
              <a:defRPr sz="2440">
                <a:solidFill>
                  <a:srgbClr val="F8F8F2"/>
                </a:solidFill>
                <a:latin typeface="Courier New"/>
                <a:ea typeface="Courier New"/>
                <a:cs typeface="Courier New"/>
                <a:sym typeface="Courier New"/>
              </a:defRPr>
            </a:pPr>
            <a:r>
              <a:rPr b="1">
                <a:solidFill>
                  <a:srgbClr val="F92672"/>
                </a:solidFill>
              </a:rPr>
              <a:t>decltype</a:t>
            </a:r>
            <a:r>
              <a:t>(</a:t>
            </a:r>
            <a:r>
              <a:rPr b="1">
                <a:solidFill>
                  <a:srgbClr val="F92672"/>
                </a:solidFill>
              </a:rPr>
              <a:t>auto</a:t>
            </a:r>
            <a:r>
              <a:t>) increase(</a:t>
            </a:r>
            <a:r>
              <a:rPr b="1">
                <a:solidFill>
                  <a:srgbClr val="66D9EF"/>
                </a:solidFill>
              </a:rPr>
              <a:t>int</a:t>
            </a:r>
            <a:r>
              <a:t>&amp; a)</a:t>
            </a:r>
            <a:endParaRPr>
              <a:solidFill>
                <a:srgbClr val="FFFFFF"/>
              </a:solidFill>
            </a:endParaRPr>
          </a:p>
          <a:p>
            <a:pPr marL="0" indent="0" defTabSz="182880">
              <a:lnSpc>
                <a:spcPts val="3600"/>
              </a:lnSpc>
              <a:spcBef>
                <a:spcPts val="0"/>
              </a:spcBef>
              <a:buSzTx/>
              <a:buNone/>
              <a:defRPr sz="2440">
                <a:solidFill>
                  <a:srgbClr val="F8F8F2"/>
                </a:solidFill>
                <a:latin typeface="Courier New"/>
                <a:ea typeface="Courier New"/>
                <a:cs typeface="Courier New"/>
                <a:sym typeface="Courier New"/>
              </a:defRPr>
            </a:pPr>
            <a:r>
              <a:t>{</a:t>
            </a:r>
            <a:endParaRPr>
              <a:solidFill>
                <a:srgbClr val="FFFFFF"/>
              </a:solidFill>
            </a:endParaRPr>
          </a:p>
          <a:p>
            <a:pPr marL="0" indent="0" defTabSz="182880">
              <a:lnSpc>
                <a:spcPts val="3600"/>
              </a:lnSpc>
              <a:spcBef>
                <a:spcPts val="0"/>
              </a:spcBef>
              <a:buSzTx/>
              <a:buNone/>
              <a:defRPr sz="2440">
                <a:solidFill>
                  <a:srgbClr val="FFFFFF"/>
                </a:solidFill>
                <a:latin typeface="Courier New"/>
                <a:ea typeface="Courier New"/>
                <a:cs typeface="Courier New"/>
                <a:sym typeface="Courier New"/>
              </a:defRPr>
            </a:pPr>
            <a:r>
              <a:t>    </a:t>
            </a:r>
            <a:r>
              <a:rPr>
                <a:solidFill>
                  <a:srgbClr val="F8F8F2"/>
                </a:solidFill>
              </a:rPr>
              <a:t>a++;</a:t>
            </a:r>
          </a:p>
          <a:p>
            <a:pPr marL="0" indent="0" defTabSz="182880">
              <a:lnSpc>
                <a:spcPts val="3600"/>
              </a:lnSpc>
              <a:spcBef>
                <a:spcPts val="0"/>
              </a:spcBef>
              <a:buSzTx/>
              <a:buNone/>
              <a:defRPr b="1" sz="2440">
                <a:solidFill>
                  <a:srgbClr val="F92672"/>
                </a:solidFill>
                <a:latin typeface="Courier New"/>
                <a:ea typeface="Courier New"/>
                <a:cs typeface="Courier New"/>
                <a:sym typeface="Courier New"/>
              </a:defRPr>
            </a:pPr>
            <a:r>
              <a:rPr b="0">
                <a:solidFill>
                  <a:srgbClr val="FFFFFF"/>
                </a:solidFill>
              </a:rPr>
              <a:t>    </a:t>
            </a:r>
            <a:r>
              <a:t>return</a:t>
            </a:r>
            <a:r>
              <a:rPr b="0">
                <a:solidFill>
                  <a:srgbClr val="FFFFFF"/>
                </a:solidFill>
              </a:rPr>
              <a:t> </a:t>
            </a:r>
            <a:r>
              <a:rPr b="0">
                <a:solidFill>
                  <a:srgbClr val="F8F8F2"/>
                </a:solidFill>
              </a:rPr>
              <a:t>a;</a:t>
            </a:r>
            <a:endParaRPr b="0">
              <a:solidFill>
                <a:srgbClr val="FFFFFF"/>
              </a:solidFill>
            </a:endParaRPr>
          </a:p>
          <a:p>
            <a:pPr marL="0" indent="0" defTabSz="182880">
              <a:lnSpc>
                <a:spcPts val="3600"/>
              </a:lnSpc>
              <a:spcBef>
                <a:spcPts val="0"/>
              </a:spcBef>
              <a:buSzTx/>
              <a:buNone/>
              <a:defRPr sz="2440">
                <a:solidFill>
                  <a:srgbClr val="F8F8F2"/>
                </a:solidFill>
                <a:latin typeface="Courier New"/>
                <a:ea typeface="Courier New"/>
                <a:cs typeface="Courier New"/>
                <a:sym typeface="Courier New"/>
              </a:defRPr>
            </a:pPr>
            <a:r>
              <a:t>}</a:t>
            </a:r>
            <a:endParaRPr>
              <a:solidFill>
                <a:srgbClr val="FFFFFF"/>
              </a:solidFill>
            </a:endParaRPr>
          </a:p>
          <a:p>
            <a:pPr marL="0" indent="0" defTabSz="182880">
              <a:lnSpc>
                <a:spcPts val="3500"/>
              </a:lnSpc>
              <a:spcBef>
                <a:spcPts val="0"/>
              </a:spcBef>
              <a:buSzTx/>
              <a:buNone/>
              <a:defRPr sz="2440">
                <a:solidFill>
                  <a:srgbClr val="FFFFFF"/>
                </a:solidFill>
                <a:latin typeface="Courier New"/>
                <a:ea typeface="Courier New"/>
                <a:cs typeface="Courier New"/>
                <a:sym typeface="Courier New"/>
              </a:defRPr>
            </a:pPr>
            <a:r>
              <a:t>  </a:t>
            </a:r>
          </a:p>
          <a:p>
            <a:pPr marL="0" indent="0" defTabSz="182880">
              <a:lnSpc>
                <a:spcPts val="3600"/>
              </a:lnSpc>
              <a:spcBef>
                <a:spcPts val="0"/>
              </a:spcBef>
              <a:buSzTx/>
              <a:buNone/>
              <a:defRPr sz="2440">
                <a:solidFill>
                  <a:srgbClr val="75715E"/>
                </a:solidFill>
                <a:latin typeface="Courier New"/>
                <a:ea typeface="Courier New"/>
                <a:cs typeface="Courier New"/>
                <a:sym typeface="Courier New"/>
              </a:defRPr>
            </a:pPr>
            <a:r>
              <a:t>// Driver Code</a:t>
            </a:r>
            <a:endParaRPr>
              <a:solidFill>
                <a:srgbClr val="FFFFFF"/>
              </a:solidFill>
            </a:endParaRPr>
          </a:p>
          <a:p>
            <a:pPr marL="0" indent="0" defTabSz="182880">
              <a:lnSpc>
                <a:spcPts val="3600"/>
              </a:lnSpc>
              <a:spcBef>
                <a:spcPts val="0"/>
              </a:spcBef>
              <a:buSzTx/>
              <a:buNone/>
              <a:defRPr sz="2440">
                <a:solidFill>
                  <a:srgbClr val="F8F8F2"/>
                </a:solidFill>
                <a:latin typeface="Courier New"/>
                <a:ea typeface="Courier New"/>
                <a:cs typeface="Courier New"/>
                <a:sym typeface="Courier New"/>
              </a:defRPr>
            </a:pPr>
            <a:r>
              <a:rPr b="1">
                <a:solidFill>
                  <a:srgbClr val="66D9EF"/>
                </a:solidFill>
              </a:rPr>
              <a:t>int</a:t>
            </a:r>
            <a:r>
              <a:rPr>
                <a:solidFill>
                  <a:srgbClr val="FFFFFF"/>
                </a:solidFill>
              </a:rPr>
              <a:t> </a:t>
            </a:r>
            <a:r>
              <a:t>main()</a:t>
            </a:r>
            <a:endParaRPr>
              <a:solidFill>
                <a:srgbClr val="FFFFFF"/>
              </a:solidFill>
            </a:endParaRPr>
          </a:p>
          <a:p>
            <a:pPr marL="0" indent="0" defTabSz="182880">
              <a:lnSpc>
                <a:spcPts val="3600"/>
              </a:lnSpc>
              <a:spcBef>
                <a:spcPts val="0"/>
              </a:spcBef>
              <a:buSzTx/>
              <a:buNone/>
              <a:defRPr sz="2440">
                <a:solidFill>
                  <a:srgbClr val="F8F8F2"/>
                </a:solidFill>
                <a:latin typeface="Courier New"/>
                <a:ea typeface="Courier New"/>
                <a:cs typeface="Courier New"/>
                <a:sym typeface="Courier New"/>
              </a:defRPr>
            </a:pPr>
            <a:r>
              <a:t>{</a:t>
            </a:r>
            <a:endParaRPr>
              <a:solidFill>
                <a:srgbClr val="FFFFFF"/>
              </a:solidFill>
            </a:endParaRPr>
          </a:p>
          <a:p>
            <a:pPr marL="0" indent="0" defTabSz="182880">
              <a:lnSpc>
                <a:spcPts val="3600"/>
              </a:lnSpc>
              <a:spcBef>
                <a:spcPts val="0"/>
              </a:spcBef>
              <a:buSzTx/>
              <a:buNone/>
              <a:defRPr sz="2440">
                <a:solidFill>
                  <a:srgbClr val="F8F8F2"/>
                </a:solidFill>
                <a:latin typeface="Courier New"/>
                <a:ea typeface="Courier New"/>
                <a:cs typeface="Courier New"/>
                <a:sym typeface="Courier New"/>
              </a:defRPr>
            </a:pPr>
            <a:r>
              <a:rPr>
                <a:solidFill>
                  <a:srgbClr val="FFFFFF"/>
                </a:solidFill>
              </a:rPr>
              <a:t>    </a:t>
            </a:r>
            <a:r>
              <a:rPr b="1">
                <a:solidFill>
                  <a:srgbClr val="66D9EF"/>
                </a:solidFill>
              </a:rPr>
              <a:t>int</a:t>
            </a:r>
            <a:r>
              <a:rPr>
                <a:solidFill>
                  <a:srgbClr val="FFFFFF"/>
                </a:solidFill>
              </a:rPr>
              <a:t> </a:t>
            </a:r>
            <a:r>
              <a:t>b = 10;</a:t>
            </a:r>
            <a:endParaRPr>
              <a:solidFill>
                <a:srgbClr val="FFFFFF"/>
              </a:solidFill>
            </a:endParaRPr>
          </a:p>
          <a:p>
            <a:pPr marL="0" indent="0" defTabSz="182880">
              <a:lnSpc>
                <a:spcPts val="3500"/>
              </a:lnSpc>
              <a:spcBef>
                <a:spcPts val="0"/>
              </a:spcBef>
              <a:buSzTx/>
              <a:buNone/>
              <a:defRPr sz="2440">
                <a:solidFill>
                  <a:srgbClr val="FFFFFF"/>
                </a:solidFill>
                <a:latin typeface="Courier New"/>
                <a:ea typeface="Courier New"/>
                <a:cs typeface="Courier New"/>
                <a:sym typeface="Courier New"/>
              </a:defRPr>
            </a:pPr>
            <a:r>
              <a:t>  </a:t>
            </a:r>
          </a:p>
          <a:p>
            <a:pPr marL="0" indent="0" defTabSz="182880">
              <a:lnSpc>
                <a:spcPts val="3600"/>
              </a:lnSpc>
              <a:spcBef>
                <a:spcPts val="0"/>
              </a:spcBef>
              <a:buSzTx/>
              <a:buNone/>
              <a:defRPr sz="2440">
                <a:solidFill>
                  <a:srgbClr val="75715E"/>
                </a:solidFill>
                <a:latin typeface="Courier New"/>
                <a:ea typeface="Courier New"/>
                <a:cs typeface="Courier New"/>
                <a:sym typeface="Courier New"/>
              </a:defRPr>
            </a:pPr>
            <a:r>
              <a:rPr>
                <a:solidFill>
                  <a:srgbClr val="FFFFFF"/>
                </a:solidFill>
              </a:rPr>
              <a:t>    </a:t>
            </a:r>
            <a:r>
              <a:t>// Function Call</a:t>
            </a:r>
            <a:endParaRPr>
              <a:solidFill>
                <a:srgbClr val="FFFFFF"/>
              </a:solidFill>
            </a:endParaRPr>
          </a:p>
          <a:p>
            <a:pPr marL="0" indent="0" defTabSz="182880">
              <a:lnSpc>
                <a:spcPts val="3600"/>
              </a:lnSpc>
              <a:spcBef>
                <a:spcPts val="0"/>
              </a:spcBef>
              <a:buSzTx/>
              <a:buNone/>
              <a:defRPr sz="2440">
                <a:solidFill>
                  <a:srgbClr val="F8F8F2"/>
                </a:solidFill>
                <a:latin typeface="Courier New"/>
                <a:ea typeface="Courier New"/>
                <a:cs typeface="Courier New"/>
                <a:sym typeface="Courier New"/>
              </a:defRPr>
            </a:pPr>
            <a:r>
              <a:rPr>
                <a:solidFill>
                  <a:srgbClr val="FFFFFF"/>
                </a:solidFill>
              </a:rPr>
              <a:t>    </a:t>
            </a:r>
            <a:r>
              <a:rPr b="1">
                <a:solidFill>
                  <a:srgbClr val="66D9EF"/>
                </a:solidFill>
              </a:rPr>
              <a:t>int</a:t>
            </a:r>
            <a:r>
              <a:t>&amp; c = increase(b);</a:t>
            </a:r>
            <a:endParaRPr>
              <a:solidFill>
                <a:srgbClr val="FFFFFF"/>
              </a:solidFill>
            </a:endParaRPr>
          </a:p>
          <a:p>
            <a:pPr marL="0" indent="0" defTabSz="182880">
              <a:lnSpc>
                <a:spcPts val="3500"/>
              </a:lnSpc>
              <a:spcBef>
                <a:spcPts val="0"/>
              </a:spcBef>
              <a:buSzTx/>
              <a:buNone/>
              <a:defRPr sz="2440">
                <a:solidFill>
                  <a:srgbClr val="FFFFFF"/>
                </a:solidFill>
                <a:latin typeface="Courier New"/>
                <a:ea typeface="Courier New"/>
                <a:cs typeface="Courier New"/>
                <a:sym typeface="Courier New"/>
              </a:defRPr>
            </a:pPr>
            <a:r>
              <a:t>  </a:t>
            </a:r>
          </a:p>
          <a:p>
            <a:pPr marL="0" indent="0" defTabSz="182880">
              <a:lnSpc>
                <a:spcPts val="3600"/>
              </a:lnSpc>
              <a:spcBef>
                <a:spcPts val="0"/>
              </a:spcBef>
              <a:buSzTx/>
              <a:buNone/>
              <a:defRPr sz="2440">
                <a:solidFill>
                  <a:srgbClr val="F8F8F2"/>
                </a:solidFill>
                <a:latin typeface="Courier New"/>
                <a:ea typeface="Courier New"/>
                <a:cs typeface="Courier New"/>
                <a:sym typeface="Courier New"/>
              </a:defRPr>
            </a:pPr>
            <a:r>
              <a:rPr>
                <a:solidFill>
                  <a:srgbClr val="FFFFFF"/>
                </a:solidFill>
              </a:rPr>
              <a:t>    </a:t>
            </a:r>
            <a:r>
              <a:t>cout &lt;&lt; b &lt;&lt; </a:t>
            </a:r>
            <a:r>
              <a:rPr>
                <a:solidFill>
                  <a:srgbClr val="E6DB74"/>
                </a:solidFill>
              </a:rPr>
              <a:t>'\n'</a:t>
            </a:r>
            <a:endParaRPr>
              <a:solidFill>
                <a:srgbClr val="FFFFFF"/>
              </a:solidFill>
            </a:endParaRPr>
          </a:p>
          <a:p>
            <a:pPr marL="0" indent="0" defTabSz="182880">
              <a:lnSpc>
                <a:spcPts val="3600"/>
              </a:lnSpc>
              <a:spcBef>
                <a:spcPts val="0"/>
              </a:spcBef>
              <a:buSzTx/>
              <a:buNone/>
              <a:defRPr sz="2440">
                <a:solidFill>
                  <a:srgbClr val="FFFFFF"/>
                </a:solidFill>
                <a:latin typeface="Courier New"/>
                <a:ea typeface="Courier New"/>
                <a:cs typeface="Courier New"/>
                <a:sym typeface="Courier New"/>
              </a:defRPr>
            </a:pPr>
            <a:r>
              <a:t>         </a:t>
            </a:r>
            <a:r>
              <a:rPr>
                <a:solidFill>
                  <a:srgbClr val="F8F8F2"/>
                </a:solidFill>
              </a:rPr>
              <a:t>&lt;&lt; c;</a:t>
            </a:r>
          </a:p>
          <a:p>
            <a:pPr marL="0" indent="0" defTabSz="182880">
              <a:lnSpc>
                <a:spcPts val="3500"/>
              </a:lnSpc>
              <a:spcBef>
                <a:spcPts val="0"/>
              </a:spcBef>
              <a:buSzTx/>
              <a:buNone/>
              <a:defRPr sz="2440">
                <a:solidFill>
                  <a:srgbClr val="FFFFFF"/>
                </a:solidFill>
                <a:latin typeface="Courier New"/>
                <a:ea typeface="Courier New"/>
                <a:cs typeface="Courier New"/>
                <a:sym typeface="Courier New"/>
              </a:defRPr>
            </a:pPr>
            <a:r>
              <a:t>  </a:t>
            </a:r>
          </a:p>
          <a:p>
            <a:pPr marL="0" indent="0" defTabSz="182880">
              <a:lnSpc>
                <a:spcPts val="3600"/>
              </a:lnSpc>
              <a:spcBef>
                <a:spcPts val="0"/>
              </a:spcBef>
              <a:buSzTx/>
              <a:buNone/>
              <a:defRPr b="1" sz="2440">
                <a:solidFill>
                  <a:srgbClr val="F92672"/>
                </a:solidFill>
                <a:latin typeface="Courier New"/>
                <a:ea typeface="Courier New"/>
                <a:cs typeface="Courier New"/>
                <a:sym typeface="Courier New"/>
              </a:defRPr>
            </a:pPr>
            <a:r>
              <a:rPr b="0">
                <a:solidFill>
                  <a:srgbClr val="FFFFFF"/>
                </a:solidFill>
              </a:rPr>
              <a:t>    </a:t>
            </a:r>
            <a:r>
              <a:t>return</a:t>
            </a:r>
            <a:r>
              <a:rPr b="0">
                <a:solidFill>
                  <a:srgbClr val="FFFFFF"/>
                </a:solidFill>
              </a:rPr>
              <a:t> </a:t>
            </a:r>
            <a:r>
              <a:rPr b="0">
                <a:solidFill>
                  <a:srgbClr val="F8F8F2"/>
                </a:solidFill>
              </a:rPr>
              <a:t>0;</a:t>
            </a:r>
            <a:endParaRPr b="0">
              <a:solidFill>
                <a:srgbClr val="FFFFFF"/>
              </a:solidFill>
            </a:endParaRPr>
          </a:p>
          <a:p>
            <a:pPr marL="0" indent="0" defTabSz="182880">
              <a:lnSpc>
                <a:spcPts val="3600"/>
              </a:lnSpc>
              <a:spcBef>
                <a:spcPts val="0"/>
              </a:spcBef>
              <a:buSzTx/>
              <a:buNone/>
              <a:defRPr sz="2440">
                <a:solidFill>
                  <a:srgbClr val="F8F8F2"/>
                </a:solidFill>
                <a:latin typeface="Courier New"/>
                <a:ea typeface="Courier New"/>
                <a:cs typeface="Courier New"/>
                <a:sym typeface="Courier New"/>
              </a:defRPr>
            </a:pPr>
            <a:r>
              <a:t>}</a:t>
            </a:r>
            <a:endParaRPr>
              <a:solidFill>
                <a:srgbClr val="FFFFFF"/>
              </a:solidFill>
            </a:endParaR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Birds eye view on data type alignment"/>
          <p:cNvSpPr txBox="1"/>
          <p:nvPr>
            <p:ph type="title"/>
          </p:nvPr>
        </p:nvSpPr>
        <p:spPr>
          <a:prstGeom prst="rect">
            <a:avLst/>
          </a:prstGeom>
        </p:spPr>
        <p:txBody>
          <a:bodyPr/>
          <a:lstStyle>
            <a:lvl1pPr defTabSz="379475">
              <a:defRPr b="1" sz="4896">
                <a:latin typeface="Helvetica Neue"/>
                <a:ea typeface="Helvetica Neue"/>
                <a:cs typeface="Helvetica Neue"/>
                <a:sym typeface="Helvetica Neue"/>
              </a:defRPr>
            </a:lvl1pPr>
          </a:lstStyle>
          <a:p>
            <a:pPr/>
            <a:r>
              <a:t>Birds eye view on data type alignment</a:t>
            </a:r>
          </a:p>
        </p:txBody>
      </p:sp>
      <p:sp>
        <p:nvSpPr>
          <p:cNvPr id="150"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51" name="Screenshot 2021-12-10 at 8.29.13 PM.png" descr="Screenshot 2021-12-10 at 8.29.13 PM.png"/>
          <p:cNvPicPr>
            <a:picLocks noChangeAspect="1"/>
          </p:cNvPicPr>
          <p:nvPr/>
        </p:nvPicPr>
        <p:blipFill>
          <a:blip r:embed="rId2">
            <a:extLst/>
          </a:blip>
          <a:stretch>
            <a:fillRect/>
          </a:stretch>
        </p:blipFill>
        <p:spPr>
          <a:xfrm>
            <a:off x="3604815" y="1316678"/>
            <a:ext cx="17362317" cy="12295203"/>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Return type deduction"/>
          <p:cNvSpPr txBox="1"/>
          <p:nvPr>
            <p:ph type="title"/>
          </p:nvPr>
        </p:nvSpPr>
        <p:spPr>
          <a:prstGeom prst="rect">
            <a:avLst/>
          </a:prstGeom>
        </p:spPr>
        <p:txBody>
          <a:bodyPr/>
          <a:lstStyle/>
          <a:p>
            <a:pPr/>
            <a:r>
              <a:t>Return type deduction</a:t>
            </a:r>
          </a:p>
        </p:txBody>
      </p:sp>
      <p:sp>
        <p:nvSpPr>
          <p:cNvPr id="290" name="/ C++ program to demonstrate use of decltype…"/>
          <p:cNvSpPr txBox="1"/>
          <p:nvPr>
            <p:ph type="body" idx="1"/>
          </p:nvPr>
        </p:nvSpPr>
        <p:spPr>
          <a:prstGeom prst="rect">
            <a:avLst/>
          </a:prstGeom>
        </p:spPr>
        <p:txBody>
          <a:bodyPr/>
          <a:lstStyle/>
          <a:p>
            <a:pPr marL="0" indent="0" defTabSz="379475">
              <a:lnSpc>
                <a:spcPts val="5100"/>
              </a:lnSpc>
              <a:spcBef>
                <a:spcPts val="0"/>
              </a:spcBef>
              <a:buSzTx/>
              <a:buNone/>
              <a:defRPr sz="3043">
                <a:solidFill>
                  <a:srgbClr val="75715E"/>
                </a:solidFill>
                <a:latin typeface="Courier New"/>
                <a:ea typeface="Courier New"/>
                <a:cs typeface="Courier New"/>
                <a:sym typeface="Courier New"/>
              </a:defRPr>
            </a:pPr>
            <a:r>
              <a:t>/ C++ program to demonstrate use of decltype</a:t>
            </a:r>
            <a:endParaRPr sz="2822">
              <a:solidFill>
                <a:srgbClr val="FFFFFF"/>
              </a:solidFill>
            </a:endParaRPr>
          </a:p>
          <a:p>
            <a:pPr marL="0" indent="0" defTabSz="379475">
              <a:lnSpc>
                <a:spcPts val="5100"/>
              </a:lnSpc>
              <a:spcBef>
                <a:spcPts val="0"/>
              </a:spcBef>
              <a:buSzTx/>
              <a:buNone/>
              <a:defRPr sz="3043">
                <a:solidFill>
                  <a:srgbClr val="F8F8F2"/>
                </a:solidFill>
                <a:latin typeface="Courier New"/>
                <a:ea typeface="Courier New"/>
                <a:cs typeface="Courier New"/>
                <a:sym typeface="Courier New"/>
              </a:defRPr>
            </a:pPr>
            <a:r>
              <a:t>#include &lt;bits/stdc++.h&gt;</a:t>
            </a:r>
            <a:endParaRPr sz="2822">
              <a:solidFill>
                <a:srgbClr val="FFFFFF"/>
              </a:solidFill>
            </a:endParaRPr>
          </a:p>
          <a:p>
            <a:pPr marL="0" indent="0" defTabSz="379475">
              <a:lnSpc>
                <a:spcPts val="5100"/>
              </a:lnSpc>
              <a:spcBef>
                <a:spcPts val="0"/>
              </a:spcBef>
              <a:buSzTx/>
              <a:buNone/>
              <a:defRPr b="1" sz="3043">
                <a:solidFill>
                  <a:srgbClr val="F92672"/>
                </a:solidFill>
                <a:latin typeface="Courier New"/>
                <a:ea typeface="Courier New"/>
                <a:cs typeface="Courier New"/>
                <a:sym typeface="Courier New"/>
              </a:defRPr>
            </a:pPr>
            <a:r>
              <a:t>using</a:t>
            </a:r>
            <a:r>
              <a:rPr b="0" sz="2822">
                <a:solidFill>
                  <a:srgbClr val="FFFFFF"/>
                </a:solidFill>
              </a:rPr>
              <a:t> </a:t>
            </a:r>
            <a:r>
              <a:t>namespace</a:t>
            </a:r>
            <a:r>
              <a:rPr b="0" sz="2822">
                <a:solidFill>
                  <a:srgbClr val="FFFFFF"/>
                </a:solidFill>
              </a:rPr>
              <a:t> </a:t>
            </a:r>
            <a:r>
              <a:rPr b="0">
                <a:solidFill>
                  <a:srgbClr val="F8F8F2"/>
                </a:solidFill>
              </a:rPr>
              <a:t>std;</a:t>
            </a:r>
            <a:endParaRPr b="0" sz="2822">
              <a:solidFill>
                <a:srgbClr val="FFFFFF"/>
              </a:solidFill>
            </a:endParaRPr>
          </a:p>
          <a:p>
            <a:pPr marL="0" indent="0" defTabSz="379475">
              <a:lnSpc>
                <a:spcPts val="4800"/>
              </a:lnSpc>
              <a:spcBef>
                <a:spcPts val="0"/>
              </a:spcBef>
              <a:buSzTx/>
              <a:buNone/>
              <a:defRPr sz="2822">
                <a:solidFill>
                  <a:srgbClr val="FFFFFF"/>
                </a:solidFill>
                <a:latin typeface="Courier New"/>
                <a:ea typeface="Courier New"/>
                <a:cs typeface="Courier New"/>
                <a:sym typeface="Courier New"/>
              </a:defRPr>
            </a:pPr>
            <a:r>
              <a:rPr sz="3043"/>
              <a:t> </a:t>
            </a:r>
            <a:r>
              <a:t> </a:t>
            </a:r>
          </a:p>
          <a:p>
            <a:pPr marL="0" indent="0" defTabSz="379475">
              <a:lnSpc>
                <a:spcPts val="5100"/>
              </a:lnSpc>
              <a:spcBef>
                <a:spcPts val="0"/>
              </a:spcBef>
              <a:buSzTx/>
              <a:buNone/>
              <a:defRPr sz="3043">
                <a:solidFill>
                  <a:srgbClr val="F8F8F2"/>
                </a:solidFill>
                <a:latin typeface="Courier New"/>
                <a:ea typeface="Courier New"/>
                <a:cs typeface="Courier New"/>
                <a:sym typeface="Courier New"/>
              </a:defRPr>
            </a:pPr>
            <a:r>
              <a:rPr b="1">
                <a:solidFill>
                  <a:srgbClr val="66D9EF"/>
                </a:solidFill>
              </a:rPr>
              <a:t>int</a:t>
            </a:r>
            <a:r>
              <a:rPr sz="2822">
                <a:solidFill>
                  <a:srgbClr val="FFFFFF"/>
                </a:solidFill>
              </a:rPr>
              <a:t> </a:t>
            </a:r>
            <a:r>
              <a:t>fun1() { </a:t>
            </a:r>
            <a:r>
              <a:rPr b="1">
                <a:solidFill>
                  <a:srgbClr val="F92672"/>
                </a:solidFill>
              </a:rPr>
              <a:t>return</a:t>
            </a:r>
            <a:r>
              <a:rPr sz="2822">
                <a:solidFill>
                  <a:srgbClr val="FFFFFF"/>
                </a:solidFill>
              </a:rPr>
              <a:t> </a:t>
            </a:r>
            <a:r>
              <a:t>10; }</a:t>
            </a:r>
            <a:endParaRPr sz="2822">
              <a:solidFill>
                <a:srgbClr val="FFFFFF"/>
              </a:solidFill>
            </a:endParaRPr>
          </a:p>
          <a:p>
            <a:pPr marL="0" indent="0" defTabSz="379475">
              <a:lnSpc>
                <a:spcPts val="5100"/>
              </a:lnSpc>
              <a:spcBef>
                <a:spcPts val="0"/>
              </a:spcBef>
              <a:buSzTx/>
              <a:buNone/>
              <a:defRPr sz="3043">
                <a:solidFill>
                  <a:srgbClr val="F8F8F2"/>
                </a:solidFill>
                <a:latin typeface="Courier New"/>
                <a:ea typeface="Courier New"/>
                <a:cs typeface="Courier New"/>
                <a:sym typeface="Courier New"/>
              </a:defRPr>
            </a:pPr>
            <a:r>
              <a:rPr b="1">
                <a:solidFill>
                  <a:srgbClr val="66D9EF"/>
                </a:solidFill>
              </a:rPr>
              <a:t>char</a:t>
            </a:r>
            <a:r>
              <a:rPr sz="2822">
                <a:solidFill>
                  <a:srgbClr val="FFFFFF"/>
                </a:solidFill>
              </a:rPr>
              <a:t> </a:t>
            </a:r>
            <a:r>
              <a:t>fun2() { </a:t>
            </a:r>
            <a:r>
              <a:rPr b="1">
                <a:solidFill>
                  <a:srgbClr val="F92672"/>
                </a:solidFill>
              </a:rPr>
              <a:t>return</a:t>
            </a:r>
            <a:r>
              <a:rPr sz="2822">
                <a:solidFill>
                  <a:srgbClr val="FFFFFF"/>
                </a:solidFill>
              </a:rPr>
              <a:t> </a:t>
            </a:r>
            <a:r>
              <a:rPr>
                <a:solidFill>
                  <a:srgbClr val="E6DB74"/>
                </a:solidFill>
              </a:rPr>
              <a:t>'g'</a:t>
            </a:r>
            <a:r>
              <a:t>; }</a:t>
            </a:r>
            <a:endParaRPr sz="2822">
              <a:solidFill>
                <a:srgbClr val="FFFFFF"/>
              </a:solidFill>
            </a:endParaRPr>
          </a:p>
          <a:p>
            <a:pPr marL="0" indent="0" defTabSz="379475">
              <a:lnSpc>
                <a:spcPts val="4800"/>
              </a:lnSpc>
              <a:spcBef>
                <a:spcPts val="0"/>
              </a:spcBef>
              <a:buSzTx/>
              <a:buNone/>
              <a:defRPr sz="2822">
                <a:solidFill>
                  <a:srgbClr val="FFFFFF"/>
                </a:solidFill>
                <a:latin typeface="Courier New"/>
                <a:ea typeface="Courier New"/>
                <a:cs typeface="Courier New"/>
                <a:sym typeface="Courier New"/>
              </a:defRPr>
            </a:pPr>
            <a:r>
              <a:rPr sz="3043"/>
              <a:t> </a:t>
            </a:r>
            <a:r>
              <a:t> </a:t>
            </a:r>
          </a:p>
          <a:p>
            <a:pPr marL="0" indent="0" defTabSz="379475">
              <a:lnSpc>
                <a:spcPts val="5100"/>
              </a:lnSpc>
              <a:spcBef>
                <a:spcPts val="0"/>
              </a:spcBef>
              <a:buSzTx/>
              <a:buNone/>
              <a:defRPr sz="3043">
                <a:solidFill>
                  <a:srgbClr val="F8F8F2"/>
                </a:solidFill>
                <a:latin typeface="Courier New"/>
                <a:ea typeface="Courier New"/>
                <a:cs typeface="Courier New"/>
                <a:sym typeface="Courier New"/>
              </a:defRPr>
            </a:pPr>
            <a:r>
              <a:rPr b="1">
                <a:solidFill>
                  <a:srgbClr val="66D9EF"/>
                </a:solidFill>
              </a:rPr>
              <a:t>int</a:t>
            </a:r>
            <a:r>
              <a:rPr sz="2822">
                <a:solidFill>
                  <a:srgbClr val="FFFFFF"/>
                </a:solidFill>
              </a:rPr>
              <a:t> </a:t>
            </a:r>
            <a:r>
              <a:t>main()</a:t>
            </a:r>
            <a:endParaRPr sz="2822">
              <a:solidFill>
                <a:srgbClr val="FFFFFF"/>
              </a:solidFill>
            </a:endParaRPr>
          </a:p>
          <a:p>
            <a:pPr marL="0" indent="0" defTabSz="379475">
              <a:lnSpc>
                <a:spcPts val="5100"/>
              </a:lnSpc>
              <a:spcBef>
                <a:spcPts val="0"/>
              </a:spcBef>
              <a:buSzTx/>
              <a:buNone/>
              <a:defRPr sz="3043">
                <a:solidFill>
                  <a:srgbClr val="F8F8F2"/>
                </a:solidFill>
                <a:latin typeface="Courier New"/>
                <a:ea typeface="Courier New"/>
                <a:cs typeface="Courier New"/>
                <a:sym typeface="Courier New"/>
              </a:defRPr>
            </a:pPr>
            <a:r>
              <a:t>{</a:t>
            </a:r>
          </a:p>
          <a:p>
            <a:pPr marL="0" indent="0" defTabSz="379475">
              <a:lnSpc>
                <a:spcPts val="5100"/>
              </a:lnSpc>
              <a:spcBef>
                <a:spcPts val="0"/>
              </a:spcBef>
              <a:buSzTx/>
              <a:buNone/>
              <a:defRPr sz="3043">
                <a:solidFill>
                  <a:srgbClr val="F8F8F2"/>
                </a:solidFill>
                <a:latin typeface="Courier New"/>
                <a:ea typeface="Courier New"/>
                <a:cs typeface="Courier New"/>
                <a:sym typeface="Courier New"/>
              </a:defRPr>
            </a:pPr>
            <a:r>
              <a:t>//      When data type is unknown of its ambiguities </a:t>
            </a:r>
            <a:endParaRPr sz="2822">
              <a:solidFill>
                <a:srgbClr val="FFFFFF"/>
              </a:solidFill>
            </a:endParaRPr>
          </a:p>
          <a:p>
            <a:pPr marL="0" indent="0" defTabSz="379475">
              <a:lnSpc>
                <a:spcPts val="5100"/>
              </a:lnSpc>
              <a:spcBef>
                <a:spcPts val="0"/>
              </a:spcBef>
              <a:buSzTx/>
              <a:buNone/>
              <a:defRPr sz="3043">
                <a:solidFill>
                  <a:srgbClr val="75715E"/>
                </a:solidFill>
                <a:latin typeface="Courier New"/>
                <a:ea typeface="Courier New"/>
                <a:cs typeface="Courier New"/>
                <a:sym typeface="Courier New"/>
              </a:defRPr>
            </a:pPr>
            <a:r>
              <a:rPr>
                <a:solidFill>
                  <a:srgbClr val="FFFFFF"/>
                </a:solidFill>
              </a:rPr>
              <a:t>    </a:t>
            </a:r>
            <a:r>
              <a:t>// Data type of x is same as return type of fun1()</a:t>
            </a:r>
            <a:endParaRPr sz="2822">
              <a:solidFill>
                <a:srgbClr val="FFFFFF"/>
              </a:solidFill>
            </a:endParaRPr>
          </a:p>
          <a:p>
            <a:pPr marL="0" indent="0" defTabSz="379475">
              <a:lnSpc>
                <a:spcPts val="5100"/>
              </a:lnSpc>
              <a:spcBef>
                <a:spcPts val="0"/>
              </a:spcBef>
              <a:buSzTx/>
              <a:buNone/>
              <a:defRPr sz="3043">
                <a:solidFill>
                  <a:srgbClr val="75715E"/>
                </a:solidFill>
                <a:latin typeface="Courier New"/>
                <a:ea typeface="Courier New"/>
                <a:cs typeface="Courier New"/>
                <a:sym typeface="Courier New"/>
              </a:defRPr>
            </a:pPr>
            <a:r>
              <a:rPr>
                <a:solidFill>
                  <a:srgbClr val="FFFFFF"/>
                </a:solidFill>
              </a:rPr>
              <a:t>    </a:t>
            </a:r>
            <a:r>
              <a:t>// and type of y is same as return type of fun2()</a:t>
            </a:r>
            <a:endParaRPr sz="2822">
              <a:solidFill>
                <a:srgbClr val="FFFFFF"/>
              </a:solidFill>
            </a:endParaRPr>
          </a:p>
          <a:p>
            <a:pPr marL="0" indent="0" defTabSz="379475">
              <a:lnSpc>
                <a:spcPts val="5100"/>
              </a:lnSpc>
              <a:spcBef>
                <a:spcPts val="0"/>
              </a:spcBef>
              <a:buSzTx/>
              <a:buNone/>
              <a:defRPr sz="3043">
                <a:solidFill>
                  <a:srgbClr val="F8F8F2"/>
                </a:solidFill>
                <a:latin typeface="Courier New"/>
                <a:ea typeface="Courier New"/>
                <a:cs typeface="Courier New"/>
                <a:sym typeface="Courier New"/>
              </a:defRPr>
            </a:pPr>
            <a:r>
              <a:rPr>
                <a:solidFill>
                  <a:srgbClr val="FFFFFF"/>
                </a:solidFill>
              </a:rPr>
              <a:t>    </a:t>
            </a:r>
            <a:r>
              <a:rPr b="1">
                <a:solidFill>
                  <a:srgbClr val="F92672"/>
                </a:solidFill>
              </a:rPr>
              <a:t>decltype</a:t>
            </a:r>
            <a:r>
              <a:t>(fun1()) x; // Declare x as fun1() data type</a:t>
            </a:r>
            <a:r>
              <a:rPr sz="2822">
                <a:solidFill>
                  <a:srgbClr val="FFFFFF"/>
                </a:solidFill>
              </a:rPr>
              <a:t>  </a:t>
            </a:r>
            <a:endParaRPr sz="2822">
              <a:solidFill>
                <a:srgbClr val="FFFFFF"/>
              </a:solidFill>
            </a:endParaRPr>
          </a:p>
          <a:p>
            <a:pPr marL="0" indent="0" defTabSz="379475">
              <a:lnSpc>
                <a:spcPts val="5100"/>
              </a:lnSpc>
              <a:spcBef>
                <a:spcPts val="0"/>
              </a:spcBef>
              <a:buSzTx/>
              <a:buNone/>
              <a:defRPr sz="3043">
                <a:solidFill>
                  <a:srgbClr val="F8F8F2"/>
                </a:solidFill>
                <a:latin typeface="Courier New"/>
                <a:ea typeface="Courier New"/>
                <a:cs typeface="Courier New"/>
                <a:sym typeface="Courier New"/>
              </a:defRPr>
            </a:pPr>
            <a:r>
              <a:rPr>
                <a:solidFill>
                  <a:srgbClr val="FFFFFF"/>
                </a:solidFill>
              </a:rPr>
              <a:t>    </a:t>
            </a:r>
            <a:r>
              <a:rPr b="1">
                <a:solidFill>
                  <a:srgbClr val="F92672"/>
                </a:solidFill>
              </a:rPr>
              <a:t>decltype</a:t>
            </a:r>
            <a:r>
              <a:t>(fun2()) y;</a:t>
            </a:r>
            <a:endParaRPr sz="2822">
              <a:solidFill>
                <a:srgbClr val="FFFFFF"/>
              </a:solidFill>
            </a:endParaRPr>
          </a:p>
          <a:p>
            <a:pPr marL="0" indent="0" defTabSz="379475">
              <a:lnSpc>
                <a:spcPts val="4800"/>
              </a:lnSpc>
              <a:spcBef>
                <a:spcPts val="0"/>
              </a:spcBef>
              <a:buSzTx/>
              <a:buNone/>
              <a:defRPr sz="2822">
                <a:solidFill>
                  <a:srgbClr val="FFFFFF"/>
                </a:solidFill>
                <a:latin typeface="Courier New"/>
                <a:ea typeface="Courier New"/>
                <a:cs typeface="Courier New"/>
                <a:sym typeface="Courier New"/>
              </a:defRPr>
            </a:pPr>
            <a:r>
              <a:rPr sz="3043"/>
              <a:t> </a:t>
            </a:r>
            <a:r>
              <a:t> </a:t>
            </a:r>
          </a:p>
          <a:p>
            <a:pPr marL="0" indent="0" defTabSz="379475">
              <a:lnSpc>
                <a:spcPts val="5100"/>
              </a:lnSpc>
              <a:spcBef>
                <a:spcPts val="0"/>
              </a:spcBef>
              <a:buSzTx/>
              <a:buNone/>
              <a:defRPr sz="3043">
                <a:solidFill>
                  <a:srgbClr val="F8F8F2"/>
                </a:solidFill>
                <a:latin typeface="Courier New"/>
                <a:ea typeface="Courier New"/>
                <a:cs typeface="Courier New"/>
                <a:sym typeface="Courier New"/>
              </a:defRPr>
            </a:pPr>
            <a:r>
              <a:rPr>
                <a:solidFill>
                  <a:srgbClr val="FFFFFF"/>
                </a:solidFill>
              </a:rPr>
              <a:t>    </a:t>
            </a:r>
            <a:r>
              <a:t>cout &lt;&lt; </a:t>
            </a:r>
            <a:r>
              <a:rPr b="1">
                <a:solidFill>
                  <a:srgbClr val="F92672"/>
                </a:solidFill>
              </a:rPr>
              <a:t>typeid</a:t>
            </a:r>
            <a:r>
              <a:t>(x).name() &lt;&lt; endl;</a:t>
            </a:r>
            <a:endParaRPr sz="2822">
              <a:solidFill>
                <a:srgbClr val="FFFFFF"/>
              </a:solidFill>
            </a:endParaRPr>
          </a:p>
          <a:p>
            <a:pPr marL="0" indent="0" defTabSz="379475">
              <a:lnSpc>
                <a:spcPts val="5100"/>
              </a:lnSpc>
              <a:spcBef>
                <a:spcPts val="0"/>
              </a:spcBef>
              <a:buSzTx/>
              <a:buNone/>
              <a:defRPr sz="3043">
                <a:solidFill>
                  <a:srgbClr val="F8F8F2"/>
                </a:solidFill>
                <a:latin typeface="Courier New"/>
                <a:ea typeface="Courier New"/>
                <a:cs typeface="Courier New"/>
                <a:sym typeface="Courier New"/>
              </a:defRPr>
            </a:pPr>
            <a:r>
              <a:rPr>
                <a:solidFill>
                  <a:srgbClr val="FFFFFF"/>
                </a:solidFill>
              </a:rPr>
              <a:t>    </a:t>
            </a:r>
            <a:r>
              <a:t>cout &lt;&lt; </a:t>
            </a:r>
            <a:r>
              <a:rPr b="1">
                <a:solidFill>
                  <a:srgbClr val="F92672"/>
                </a:solidFill>
              </a:rPr>
              <a:t>typeid</a:t>
            </a:r>
            <a:r>
              <a:t>(y).name() &lt;&lt; endl;</a:t>
            </a:r>
            <a:endParaRPr sz="2822">
              <a:solidFill>
                <a:srgbClr val="FFFFFF"/>
              </a:solidFill>
            </a:endParaRPr>
          </a:p>
          <a:p>
            <a:pPr marL="0" indent="0" defTabSz="379475">
              <a:lnSpc>
                <a:spcPts val="4800"/>
              </a:lnSpc>
              <a:spcBef>
                <a:spcPts val="0"/>
              </a:spcBef>
              <a:buSzTx/>
              <a:buNone/>
              <a:defRPr sz="2822">
                <a:solidFill>
                  <a:srgbClr val="FFFFFF"/>
                </a:solidFill>
                <a:latin typeface="Courier New"/>
                <a:ea typeface="Courier New"/>
                <a:cs typeface="Courier New"/>
                <a:sym typeface="Courier New"/>
              </a:defRPr>
            </a:pPr>
            <a:r>
              <a:rPr sz="3043"/>
              <a:t> </a:t>
            </a:r>
            <a:r>
              <a:t> </a:t>
            </a:r>
          </a:p>
          <a:p>
            <a:pPr marL="0" indent="0" defTabSz="379475">
              <a:lnSpc>
                <a:spcPts val="5100"/>
              </a:lnSpc>
              <a:spcBef>
                <a:spcPts val="0"/>
              </a:spcBef>
              <a:buSzTx/>
              <a:buNone/>
              <a:defRPr b="1" sz="3043">
                <a:solidFill>
                  <a:srgbClr val="F92672"/>
                </a:solidFill>
                <a:latin typeface="Courier New"/>
                <a:ea typeface="Courier New"/>
                <a:cs typeface="Courier New"/>
                <a:sym typeface="Courier New"/>
              </a:defRPr>
            </a:pPr>
            <a:r>
              <a:rPr b="0">
                <a:solidFill>
                  <a:srgbClr val="FFFFFF"/>
                </a:solidFill>
              </a:rPr>
              <a:t>    </a:t>
            </a:r>
            <a:r>
              <a:t>return</a:t>
            </a:r>
            <a:r>
              <a:rPr b="0" sz="2822">
                <a:solidFill>
                  <a:srgbClr val="FFFFFF"/>
                </a:solidFill>
              </a:rPr>
              <a:t> </a:t>
            </a:r>
            <a:r>
              <a:rPr b="0">
                <a:solidFill>
                  <a:srgbClr val="F8F8F2"/>
                </a:solidFill>
              </a:rPr>
              <a:t>0;</a:t>
            </a:r>
            <a:endParaRPr b="0" sz="2822">
              <a:solidFill>
                <a:srgbClr val="FFFFFF"/>
              </a:solidFill>
            </a:endParaRPr>
          </a:p>
          <a:p>
            <a:pPr marL="0" indent="0" defTabSz="379475">
              <a:lnSpc>
                <a:spcPts val="5100"/>
              </a:lnSpc>
              <a:spcBef>
                <a:spcPts val="0"/>
              </a:spcBef>
              <a:buSzTx/>
              <a:buNone/>
              <a:defRPr sz="3043">
                <a:solidFill>
                  <a:srgbClr val="F8F8F2"/>
                </a:solidFill>
                <a:latin typeface="Courier New"/>
                <a:ea typeface="Courier New"/>
                <a:cs typeface="Courier New"/>
                <a:sym typeface="Courier New"/>
              </a:defRPr>
            </a:pPr>
            <a:r>
              <a:t>}</a:t>
            </a:r>
            <a:endParaRPr sz="2822">
              <a:solidFill>
                <a:srgbClr val="FFFFFF"/>
              </a:solidFill>
            </a:endParaR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Alias"/>
          <p:cNvSpPr txBox="1"/>
          <p:nvPr>
            <p:ph type="title"/>
          </p:nvPr>
        </p:nvSpPr>
        <p:spPr>
          <a:prstGeom prst="rect">
            <a:avLst/>
          </a:prstGeom>
        </p:spPr>
        <p:txBody>
          <a:bodyPr/>
          <a:lstStyle/>
          <a:p>
            <a:pPr/>
            <a:r>
              <a:t>Alias</a:t>
            </a:r>
          </a:p>
        </p:txBody>
      </p:sp>
      <p:sp>
        <p:nvSpPr>
          <p:cNvPr id="293" name="//typedef float f ;…"/>
          <p:cNvSpPr txBox="1"/>
          <p:nvPr>
            <p:ph type="body" idx="1"/>
          </p:nvPr>
        </p:nvSpPr>
        <p:spPr>
          <a:prstGeom prst="rect">
            <a:avLst/>
          </a:prstGeom>
        </p:spPr>
        <p:txBody>
          <a:bodyPr/>
          <a:lstStyle/>
          <a:p>
            <a:pPr marL="0" indent="0" defTabSz="439419">
              <a:spcBef>
                <a:spcPts val="0"/>
              </a:spcBef>
              <a:buSzTx/>
              <a:buNone/>
              <a:tabLst>
                <a:tab pos="431800" algn="l"/>
              </a:tabLst>
              <a:defRPr sz="4300">
                <a:solidFill>
                  <a:srgbClr val="7F8C98"/>
                </a:solidFill>
                <a:latin typeface="Menlo Regular"/>
                <a:ea typeface="Menlo Regular"/>
                <a:cs typeface="Menlo Regular"/>
                <a:sym typeface="Menlo Regular"/>
              </a:defRPr>
            </a:pPr>
            <a:r>
              <a:t>//typedef float f ;</a:t>
            </a:r>
            <a:endParaRPr>
              <a:solidFill>
                <a:srgbClr val="FFFFFF">
                  <a:alpha val="85000"/>
                </a:srgbClr>
              </a:solidFill>
            </a:endParaRPr>
          </a:p>
          <a:p>
            <a:pPr marL="0" indent="0" defTabSz="439419">
              <a:spcBef>
                <a:spcPts val="0"/>
              </a:spcBef>
              <a:buSzTx/>
              <a:buNone/>
              <a:tabLst>
                <a:tab pos="431800" algn="l"/>
              </a:tabLst>
              <a:defRPr b="1" sz="4300">
                <a:solidFill>
                  <a:srgbClr val="FF7AB2"/>
                </a:solidFill>
                <a:latin typeface="Menlo Regular"/>
                <a:ea typeface="Menlo Regular"/>
                <a:cs typeface="Menlo Regular"/>
                <a:sym typeface="Menlo Regular"/>
              </a:defRPr>
            </a:pPr>
            <a:r>
              <a:t>using</a:t>
            </a:r>
            <a:r>
              <a:rPr b="0">
                <a:solidFill>
                  <a:srgbClr val="FFFFFF">
                    <a:alpha val="85000"/>
                  </a:srgbClr>
                </a:solidFill>
              </a:rPr>
              <a:t> f = </a:t>
            </a:r>
            <a:r>
              <a:t>float</a:t>
            </a:r>
            <a:r>
              <a:rPr b="0">
                <a:solidFill>
                  <a:srgbClr val="FFFFFF">
                    <a:alpha val="85000"/>
                  </a:srgbClr>
                </a:solidFill>
              </a:rPr>
              <a:t> ;</a:t>
            </a:r>
            <a:endParaRPr b="0">
              <a:solidFill>
                <a:srgbClr val="FFFFFF">
                  <a:alpha val="85000"/>
                </a:srgbClr>
              </a:solidFill>
            </a:endParaRPr>
          </a:p>
          <a:p>
            <a:pPr marL="0" indent="0" defTabSz="439419">
              <a:spcBef>
                <a:spcPts val="0"/>
              </a:spcBef>
              <a:buSzTx/>
              <a:buNone/>
              <a:tabLst>
                <a:tab pos="431800" algn="l"/>
              </a:tabLst>
              <a:defRPr sz="43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43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439419">
              <a:spcBef>
                <a:spcPts val="0"/>
              </a:spcBef>
              <a:buSzTx/>
              <a:buNone/>
              <a:tabLst>
                <a:tab pos="431800" algn="l"/>
              </a:tabLst>
              <a:defRPr b="1" sz="43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DABAFF"/>
                </a:solidFill>
              </a:rPr>
              <a:t>std</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43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4300">
                <a:solidFill>
                  <a:srgbClr val="FFFFFF">
                    <a:alpha val="85000"/>
                  </a:srgbClr>
                </a:solidFill>
                <a:latin typeface="Menlo Regular"/>
                <a:ea typeface="Menlo Regular"/>
                <a:cs typeface="Menlo Regular"/>
                <a:sym typeface="Menlo Regular"/>
              </a:defRPr>
            </a:pPr>
            <a:r>
              <a:rPr b="1">
                <a:solidFill>
                  <a:srgbClr val="FF7AB2"/>
                </a:solidFill>
              </a:rPr>
              <a:t>int</a:t>
            </a:r>
            <a:r>
              <a:t> </a:t>
            </a:r>
            <a:r>
              <a:rPr>
                <a:solidFill>
                  <a:srgbClr val="4EB0CC"/>
                </a:solidFill>
              </a:rPr>
              <a:t>main</a:t>
            </a:r>
            <a:r>
              <a:t>(</a:t>
            </a:r>
            <a:r>
              <a:rPr b="1">
                <a:solidFill>
                  <a:srgbClr val="FF7AB2"/>
                </a:solidFill>
              </a:rPr>
              <a:t>int</a:t>
            </a:r>
            <a:r>
              <a:t> argc, </a:t>
            </a:r>
            <a:r>
              <a:rPr b="1">
                <a:solidFill>
                  <a:srgbClr val="FF7AB2"/>
                </a:solidFill>
              </a:rPr>
              <a:t>const</a:t>
            </a:r>
            <a:r>
              <a:t> </a:t>
            </a:r>
            <a:r>
              <a:rPr b="1">
                <a:solidFill>
                  <a:srgbClr val="FF7AB2"/>
                </a:solidFill>
              </a:rPr>
              <a:t>char</a:t>
            </a:r>
            <a:r>
              <a:t> * argv[]) {</a:t>
            </a:r>
          </a:p>
          <a:p>
            <a:pPr marL="0" indent="0" defTabSz="439419">
              <a:spcBef>
                <a:spcPts val="0"/>
              </a:spcBef>
              <a:buSzTx/>
              <a:buNone/>
              <a:tabLst>
                <a:tab pos="431800" algn="l"/>
              </a:tabLst>
              <a:defRPr sz="43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4300">
                <a:solidFill>
                  <a:srgbClr val="FFFFFF">
                    <a:alpha val="85000"/>
                  </a:srgbClr>
                </a:solidFill>
                <a:latin typeface="Menlo Regular"/>
                <a:ea typeface="Menlo Regular"/>
                <a:cs typeface="Menlo Regular"/>
                <a:sym typeface="Menlo Regular"/>
              </a:defRPr>
            </a:pPr>
            <a:r>
              <a:t>    </a:t>
            </a:r>
            <a:r>
              <a:rPr>
                <a:solidFill>
                  <a:srgbClr val="ACF2E4"/>
                </a:solidFill>
              </a:rPr>
              <a:t>f</a:t>
            </a:r>
            <a:r>
              <a:t> variable = </a:t>
            </a:r>
            <a:r>
              <a:rPr>
                <a:solidFill>
                  <a:srgbClr val="D9C97C"/>
                </a:solidFill>
              </a:rPr>
              <a:t>12.3</a:t>
            </a:r>
            <a:r>
              <a:t>;</a:t>
            </a:r>
          </a:p>
          <a:p>
            <a:pPr marL="0" indent="0" defTabSz="439419">
              <a:spcBef>
                <a:spcPts val="0"/>
              </a:spcBef>
              <a:buSzTx/>
              <a:buNone/>
              <a:tabLst>
                <a:tab pos="431800" algn="l"/>
              </a:tabLst>
              <a:defRPr sz="4300">
                <a:solidFill>
                  <a:srgbClr val="FFFFFF">
                    <a:alpha val="85000"/>
                  </a:srgbClr>
                </a:solidFill>
                <a:latin typeface="Menlo Regular"/>
                <a:ea typeface="Menlo Regular"/>
                <a:cs typeface="Menlo Regular"/>
                <a:sym typeface="Menlo Regular"/>
              </a:defRPr>
            </a:pPr>
            <a:r>
              <a:t>    </a:t>
            </a:r>
            <a:r>
              <a:rPr>
                <a:solidFill>
                  <a:srgbClr val="B281EB"/>
                </a:solidFill>
              </a:rPr>
              <a:t>cout</a:t>
            </a:r>
            <a:r>
              <a:t> &lt;&lt; variable &lt;&lt; </a:t>
            </a:r>
            <a:r>
              <a:rPr>
                <a:solidFill>
                  <a:srgbClr val="B281EB"/>
                </a:solidFill>
              </a:rPr>
              <a:t>endl</a:t>
            </a:r>
            <a:r>
              <a:t>;</a:t>
            </a:r>
          </a:p>
          <a:p>
            <a:pPr marL="0" indent="0" defTabSz="439419">
              <a:spcBef>
                <a:spcPts val="0"/>
              </a:spcBef>
              <a:buSzTx/>
              <a:buNone/>
              <a:tabLst>
                <a:tab pos="431800" algn="l"/>
              </a:tabLst>
              <a:defRPr b="1" sz="43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43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emplate Alias declaration"/>
          <p:cNvSpPr txBox="1"/>
          <p:nvPr>
            <p:ph type="title"/>
          </p:nvPr>
        </p:nvSpPr>
        <p:spPr>
          <a:prstGeom prst="rect">
            <a:avLst/>
          </a:prstGeom>
        </p:spPr>
        <p:txBody>
          <a:bodyPr/>
          <a:lstStyle/>
          <a:p>
            <a:pPr/>
            <a:r>
              <a:t>Template Alias declaration</a:t>
            </a:r>
          </a:p>
        </p:txBody>
      </p:sp>
      <p:sp>
        <p:nvSpPr>
          <p:cNvPr id="296" name="Double-click to edit"/>
          <p:cNvSpPr txBox="1"/>
          <p:nvPr>
            <p:ph type="body" idx="1"/>
          </p:nvPr>
        </p:nvSpPr>
        <p:spPr>
          <a:prstGeom prst="rect">
            <a:avLst/>
          </a:prstGeom>
        </p:spPr>
        <p:txBody>
          <a:bodyPr/>
          <a:lstStyle/>
          <a:p>
            <a:pPr marL="0" indent="0" defTabSz="457200">
              <a:spcBef>
                <a:spcPts val="500"/>
              </a:spcBef>
              <a:buSzTx/>
              <a:buNone/>
              <a:defRPr b="1" sz="1400">
                <a:latin typeface="Verdana"/>
                <a:ea typeface="Verdana"/>
                <a:cs typeface="Verdana"/>
                <a:sym typeface="Verdana"/>
              </a:defRPr>
            </a:pPr>
          </a:p>
        </p:txBody>
      </p:sp>
      <p:sp>
        <p:nvSpPr>
          <p:cNvPr id="297" name="typedef void(*FP)(int);…"/>
          <p:cNvSpPr txBox="1"/>
          <p:nvPr/>
        </p:nvSpPr>
        <p:spPr>
          <a:xfrm>
            <a:off x="897695" y="5130799"/>
            <a:ext cx="14465670" cy="558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4662">
                <a:solidFill>
                  <a:srgbClr val="000088"/>
                </a:solidFill>
                <a:latin typeface="Menlo Regular"/>
                <a:ea typeface="Menlo Regular"/>
                <a:cs typeface="Menlo Regular"/>
                <a:sym typeface="Menlo Regular"/>
              </a:defRPr>
            </a:pPr>
            <a:r>
              <a:t>typedef</a:t>
            </a:r>
            <a:r>
              <a:rPr>
                <a:solidFill>
                  <a:srgbClr val="000000"/>
                </a:solidFill>
              </a:rPr>
              <a:t> </a:t>
            </a:r>
            <a:r>
              <a:t>void</a:t>
            </a:r>
            <a:r>
              <a:rPr>
                <a:solidFill>
                  <a:srgbClr val="666600"/>
                </a:solidFill>
              </a:rPr>
              <a:t>(*</a:t>
            </a:r>
            <a:r>
              <a:rPr>
                <a:solidFill>
                  <a:srgbClr val="000000"/>
                </a:solidFill>
              </a:rPr>
              <a:t>FP</a:t>
            </a:r>
            <a:r>
              <a:rPr>
                <a:solidFill>
                  <a:srgbClr val="666600"/>
                </a:solidFill>
              </a:rPr>
              <a:t>)(</a:t>
            </a:r>
            <a:r>
              <a:rPr>
                <a:solidFill>
                  <a:srgbClr val="660066"/>
                </a:solidFill>
              </a:rPr>
              <a:t>int</a:t>
            </a:r>
            <a:r>
              <a:rPr>
                <a:solidFill>
                  <a:srgbClr val="666600"/>
                </a:solidFill>
              </a:rPr>
              <a:t>);</a:t>
            </a:r>
            <a:endParaRPr>
              <a:solidFill>
                <a:srgbClr val="000000"/>
              </a:solidFill>
            </a:endParaRPr>
          </a:p>
          <a:p>
            <a:pPr algn="l" defTabSz="457200">
              <a:defRPr b="0" sz="4662">
                <a:solidFill>
                  <a:srgbClr val="880000"/>
                </a:solidFill>
                <a:latin typeface="Menlo Regular"/>
                <a:ea typeface="Menlo Regular"/>
                <a:cs typeface="Menlo Regular"/>
                <a:sym typeface="Menlo Regular"/>
              </a:defRPr>
            </a:pPr>
            <a:r>
              <a:rPr>
                <a:solidFill>
                  <a:srgbClr val="000000"/>
                </a:solidFill>
              </a:rPr>
              <a:t>  </a:t>
            </a:r>
            <a:r>
              <a:t>// vs</a:t>
            </a:r>
            <a:endParaRPr>
              <a:solidFill>
                <a:srgbClr val="000000"/>
              </a:solidFill>
            </a:endParaRPr>
          </a:p>
          <a:p>
            <a:pPr algn="l" defTabSz="457200">
              <a:defRPr b="0" sz="4662">
                <a:solidFill>
                  <a:srgbClr val="000088"/>
                </a:solidFill>
                <a:latin typeface="Menlo Regular"/>
                <a:ea typeface="Menlo Regular"/>
                <a:cs typeface="Menlo Regular"/>
                <a:sym typeface="Menlo Regular"/>
              </a:defRPr>
            </a:pPr>
            <a:r>
              <a:t>using</a:t>
            </a:r>
            <a:r>
              <a:rPr>
                <a:solidFill>
                  <a:srgbClr val="000000"/>
                </a:solidFill>
              </a:rPr>
              <a:t> FP </a:t>
            </a:r>
            <a:r>
              <a:rPr>
                <a:solidFill>
                  <a:srgbClr val="666600"/>
                </a:solidFill>
              </a:rPr>
              <a:t>=</a:t>
            </a:r>
            <a:r>
              <a:rPr>
                <a:solidFill>
                  <a:srgbClr val="000000"/>
                </a:solidFill>
              </a:rPr>
              <a:t> </a:t>
            </a:r>
            <a:r>
              <a:t>void</a:t>
            </a:r>
            <a:r>
              <a:rPr>
                <a:solidFill>
                  <a:srgbClr val="666600"/>
                </a:solidFill>
              </a:rPr>
              <a:t>(*)(</a:t>
            </a:r>
            <a:r>
              <a:rPr>
                <a:solidFill>
                  <a:srgbClr val="660066"/>
                </a:solidFill>
              </a:rPr>
              <a:t>int</a:t>
            </a:r>
            <a:r>
              <a:rPr>
                <a:solidFill>
                  <a:srgbClr val="666600"/>
                </a:solidFill>
              </a:rPr>
              <a:t>);</a:t>
            </a:r>
            <a:endParaRPr>
              <a:solidFill>
                <a:srgbClr val="000000"/>
              </a:solidFill>
            </a:endParaRPr>
          </a:p>
          <a:p>
            <a:pPr algn="l" defTabSz="457200">
              <a:defRPr b="0" sz="4662">
                <a:latin typeface="Menlo Regular"/>
                <a:ea typeface="Menlo Regular"/>
                <a:cs typeface="Menlo Regular"/>
                <a:sym typeface="Menlo Regular"/>
              </a:defRPr>
            </a:pPr>
          </a:p>
          <a:p>
            <a:pPr algn="l" defTabSz="457200">
              <a:defRPr b="0" sz="4662">
                <a:solidFill>
                  <a:srgbClr val="880000"/>
                </a:solidFill>
                <a:latin typeface="Menlo Regular"/>
                <a:ea typeface="Menlo Regular"/>
                <a:cs typeface="Menlo Regular"/>
                <a:sym typeface="Menlo Regular"/>
              </a:defRPr>
            </a:pPr>
            <a:r>
              <a:t>// FP can be used to declare a function pointer</a:t>
            </a:r>
            <a:endParaRPr>
              <a:solidFill>
                <a:srgbClr val="000000"/>
              </a:solidFill>
            </a:endParaRPr>
          </a:p>
          <a:p>
            <a:pPr algn="l" defTabSz="457200">
              <a:defRPr b="0" sz="4662">
                <a:latin typeface="Menlo Regular"/>
                <a:ea typeface="Menlo Regular"/>
                <a:cs typeface="Menlo Regular"/>
                <a:sym typeface="Menlo Regular"/>
              </a:defRPr>
            </a:pPr>
            <a:r>
              <a:rPr>
                <a:solidFill>
                  <a:srgbClr val="000088"/>
                </a:solidFill>
              </a:rPr>
              <a:t>void</a:t>
            </a:r>
            <a:r>
              <a:t> foo</a:t>
            </a:r>
            <a:r>
              <a:rPr>
                <a:solidFill>
                  <a:srgbClr val="666600"/>
                </a:solidFill>
              </a:rPr>
              <a:t>(</a:t>
            </a:r>
            <a:r>
              <a:t>FP callback</a:t>
            </a:r>
            <a:r>
              <a:rPr>
                <a:solidFill>
                  <a:srgbClr val="666600"/>
                </a:solidFill>
              </a:rPr>
              <a:t>);</a:t>
            </a:r>
            <a:endParaRPr>
              <a:solidFill>
                <a:srgbClr val="212529"/>
              </a:solidFill>
            </a:endParaR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Member function"/>
          <p:cNvSpPr txBox="1"/>
          <p:nvPr>
            <p:ph type="title"/>
          </p:nvPr>
        </p:nvSpPr>
        <p:spPr>
          <a:prstGeom prst="rect">
            <a:avLst/>
          </a:prstGeom>
        </p:spPr>
        <p:txBody>
          <a:bodyPr/>
          <a:lstStyle/>
          <a:p>
            <a:pPr/>
            <a:r>
              <a:t>Member function</a:t>
            </a:r>
          </a:p>
        </p:txBody>
      </p:sp>
      <p:sp>
        <p:nvSpPr>
          <p:cNvPr id="300" name="A member function of a class is a function that has its definition or its prototype within the class definition like any other variable. It operates on any object of the class of which it is a member, and has access to all the members of a class for that"/>
          <p:cNvSpPr txBox="1"/>
          <p:nvPr>
            <p:ph type="body" idx="1"/>
          </p:nvPr>
        </p:nvSpPr>
        <p:spPr>
          <a:prstGeom prst="rect">
            <a:avLst/>
          </a:prstGeom>
        </p:spPr>
        <p:txBody>
          <a:bodyPr/>
          <a:lstStyle/>
          <a:p>
            <a:pPr marL="0" indent="0" defTabSz="457200">
              <a:spcBef>
                <a:spcPts val="0"/>
              </a:spcBef>
              <a:buSzTx/>
              <a:buNone/>
              <a:defRPr sz="4700">
                <a:solidFill>
                  <a:srgbClr val="BDC1C6"/>
                </a:solidFill>
                <a:latin typeface="Arial"/>
                <a:ea typeface="Arial"/>
                <a:cs typeface="Arial"/>
                <a:sym typeface="Arial"/>
              </a:defRPr>
            </a:pPr>
            <a:r>
              <a:t>A member function of a class is a function that has its definition or its prototype within the class definition like any other variable. It operates on </a:t>
            </a:r>
            <a:r>
              <a:rPr b="1"/>
              <a:t>any object of the</a:t>
            </a:r>
            <a:r>
              <a:t> class of which it is a member, and has access to all the members of a class for that object.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Auto pointer"/>
          <p:cNvSpPr txBox="1"/>
          <p:nvPr>
            <p:ph type="title"/>
          </p:nvPr>
        </p:nvSpPr>
        <p:spPr>
          <a:prstGeom prst="rect">
            <a:avLst/>
          </a:prstGeom>
        </p:spPr>
        <p:txBody>
          <a:bodyPr/>
          <a:lstStyle/>
          <a:p>
            <a:pPr/>
            <a:r>
              <a:t>Auto pointer </a:t>
            </a:r>
          </a:p>
        </p:txBody>
      </p:sp>
      <p:sp>
        <p:nvSpPr>
          <p:cNvPr id="303" name="Double-click to edit"/>
          <p:cNvSpPr txBox="1"/>
          <p:nvPr>
            <p:ph type="body" idx="1"/>
          </p:nvPr>
        </p:nvSpPr>
        <p:spPr>
          <a:prstGeom prst="rect">
            <a:avLst/>
          </a:prstGeom>
        </p:spPr>
        <p:txBody>
          <a:bodyPr/>
          <a:lstStyle/>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p>
        </p:txBody>
      </p:sp>
      <p:pic>
        <p:nvPicPr>
          <p:cNvPr id="304" name="Screenshot 2021-10-14 at 9.28.48 AM.png" descr="Screenshot 2021-10-14 at 9.28.48 AM.png"/>
          <p:cNvPicPr>
            <a:picLocks noChangeAspect="1"/>
          </p:cNvPicPr>
          <p:nvPr/>
        </p:nvPicPr>
        <p:blipFill>
          <a:blip r:embed="rId2">
            <a:extLst/>
          </a:blip>
          <a:stretch>
            <a:fillRect/>
          </a:stretch>
        </p:blipFill>
        <p:spPr>
          <a:xfrm>
            <a:off x="5386399" y="3577616"/>
            <a:ext cx="13611202" cy="8440368"/>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Auto ptr DEPRICIATED"/>
          <p:cNvSpPr txBox="1"/>
          <p:nvPr>
            <p:ph type="title"/>
          </p:nvPr>
        </p:nvSpPr>
        <p:spPr>
          <a:prstGeom prst="rect">
            <a:avLst/>
          </a:prstGeom>
        </p:spPr>
        <p:txBody>
          <a:bodyPr/>
          <a:lstStyle/>
          <a:p>
            <a:pPr/>
            <a:r>
              <a:t>Auto ptr DEPRICIATED</a:t>
            </a:r>
          </a:p>
        </p:txBody>
      </p:sp>
      <p:sp>
        <p:nvSpPr>
          <p:cNvPr id="307" name="// C++ program to illustrate the use of auto_ptr…"/>
          <p:cNvSpPr txBox="1"/>
          <p:nvPr>
            <p:ph type="body" idx="1"/>
          </p:nvPr>
        </p:nvSpPr>
        <p:spPr>
          <a:prstGeom prst="rect">
            <a:avLst/>
          </a:prstGeom>
        </p:spPr>
        <p:txBody>
          <a:bodyPr/>
          <a:lstStyle/>
          <a:p>
            <a:pPr marL="0" indent="0" defTabSz="379475">
              <a:lnSpc>
                <a:spcPts val="3800"/>
              </a:lnSpc>
              <a:spcBef>
                <a:spcPts val="0"/>
              </a:spcBef>
              <a:buSzTx/>
              <a:buNone/>
              <a:defRPr sz="1964">
                <a:solidFill>
                  <a:srgbClr val="75715E"/>
                </a:solidFill>
                <a:latin typeface="Courier New"/>
                <a:ea typeface="Courier New"/>
                <a:cs typeface="Courier New"/>
                <a:sym typeface="Courier New"/>
              </a:defRPr>
            </a:pPr>
            <a:r>
              <a:t>// C++ program to illustrate the use of auto_ptr</a:t>
            </a:r>
            <a:endParaRPr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t>#include &lt;iostream&gt;</a:t>
            </a:r>
            <a:endParaRPr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t>#include &lt;memory&gt;</a:t>
            </a:r>
            <a:endParaRPr sz="1743">
              <a:solidFill>
                <a:srgbClr val="FFFFFF"/>
              </a:solidFill>
            </a:endParaRPr>
          </a:p>
          <a:p>
            <a:pPr marL="0" indent="0" defTabSz="379475">
              <a:lnSpc>
                <a:spcPts val="3800"/>
              </a:lnSpc>
              <a:spcBef>
                <a:spcPts val="0"/>
              </a:spcBef>
              <a:buSzTx/>
              <a:buNone/>
              <a:defRPr b="1" sz="1964">
                <a:solidFill>
                  <a:srgbClr val="F92672"/>
                </a:solidFill>
                <a:latin typeface="Courier New"/>
                <a:ea typeface="Courier New"/>
                <a:cs typeface="Courier New"/>
                <a:sym typeface="Courier New"/>
              </a:defRPr>
            </a:pPr>
            <a:r>
              <a:t>using</a:t>
            </a:r>
            <a:r>
              <a:rPr b="0" sz="1743">
                <a:solidFill>
                  <a:srgbClr val="FFFFFF"/>
                </a:solidFill>
              </a:rPr>
              <a:t> </a:t>
            </a:r>
            <a:r>
              <a:t>namespace</a:t>
            </a:r>
            <a:r>
              <a:rPr b="0" sz="1743">
                <a:solidFill>
                  <a:srgbClr val="FFFFFF"/>
                </a:solidFill>
              </a:rPr>
              <a:t> </a:t>
            </a:r>
            <a:r>
              <a:rPr b="0">
                <a:solidFill>
                  <a:srgbClr val="F8F8F2"/>
                </a:solidFill>
              </a:rPr>
              <a:t>std;</a:t>
            </a:r>
            <a:endParaRPr b="0" sz="1743">
              <a:solidFill>
                <a:srgbClr val="FFFFFF"/>
              </a:solidFill>
            </a:endParaRPr>
          </a:p>
          <a:p>
            <a:pPr marL="0" indent="0" defTabSz="379475">
              <a:lnSpc>
                <a:spcPts val="3500"/>
              </a:lnSpc>
              <a:spcBef>
                <a:spcPts val="0"/>
              </a:spcBef>
              <a:buSzTx/>
              <a:buNone/>
              <a:defRPr sz="1743">
                <a:solidFill>
                  <a:srgbClr val="FFFFFF"/>
                </a:solidFill>
                <a:latin typeface="Courier New"/>
                <a:ea typeface="Courier New"/>
                <a:cs typeface="Courier New"/>
                <a:sym typeface="Courier New"/>
              </a:defRPr>
            </a:pPr>
            <a:r>
              <a:rPr sz="1964"/>
              <a:t> </a:t>
            </a:r>
            <a:r>
              <a:t> </a:t>
            </a:r>
          </a:p>
          <a:p>
            <a:pPr marL="0" indent="0" defTabSz="379475">
              <a:lnSpc>
                <a:spcPts val="3800"/>
              </a:lnSpc>
              <a:spcBef>
                <a:spcPts val="0"/>
              </a:spcBef>
              <a:buSzTx/>
              <a:buNone/>
              <a:defRPr b="1" sz="1964">
                <a:solidFill>
                  <a:srgbClr val="F92672"/>
                </a:solidFill>
                <a:latin typeface="Courier New"/>
                <a:ea typeface="Courier New"/>
                <a:cs typeface="Courier New"/>
                <a:sym typeface="Courier New"/>
              </a:defRPr>
            </a:pPr>
            <a:r>
              <a:t>class</a:t>
            </a:r>
            <a:r>
              <a:rPr b="0" sz="1743">
                <a:solidFill>
                  <a:srgbClr val="FFFFFF"/>
                </a:solidFill>
              </a:rPr>
              <a:t> </a:t>
            </a:r>
            <a:r>
              <a:rPr b="0">
                <a:solidFill>
                  <a:srgbClr val="F8F8F2"/>
                </a:solidFill>
              </a:rPr>
              <a:t>A {</a:t>
            </a:r>
            <a:endParaRPr b="0" sz="1743">
              <a:solidFill>
                <a:srgbClr val="FFFFFF"/>
              </a:solidFill>
            </a:endParaRPr>
          </a:p>
          <a:p>
            <a:pPr marL="0" indent="0" defTabSz="379475">
              <a:lnSpc>
                <a:spcPts val="3800"/>
              </a:lnSpc>
              <a:spcBef>
                <a:spcPts val="0"/>
              </a:spcBef>
              <a:buSzTx/>
              <a:buNone/>
              <a:defRPr b="1" sz="1964">
                <a:solidFill>
                  <a:srgbClr val="F92672"/>
                </a:solidFill>
                <a:latin typeface="Courier New"/>
                <a:ea typeface="Courier New"/>
                <a:cs typeface="Courier New"/>
                <a:sym typeface="Courier New"/>
              </a:defRPr>
            </a:pPr>
            <a:r>
              <a:t>public</a:t>
            </a:r>
            <a:r>
              <a:rPr b="0">
                <a:solidFill>
                  <a:srgbClr val="F8F8F2"/>
                </a:solidFill>
              </a:rPr>
              <a:t>:</a:t>
            </a:r>
            <a:endParaRPr b="0"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rPr>
                <a:solidFill>
                  <a:srgbClr val="FFFFFF"/>
                </a:solidFill>
              </a:rPr>
              <a:t>    </a:t>
            </a:r>
            <a:r>
              <a:rPr b="1">
                <a:solidFill>
                  <a:srgbClr val="F92672"/>
                </a:solidFill>
              </a:rPr>
              <a:t>void</a:t>
            </a:r>
            <a:r>
              <a:rPr sz="1743">
                <a:solidFill>
                  <a:srgbClr val="FFFFFF"/>
                </a:solidFill>
              </a:rPr>
              <a:t> </a:t>
            </a:r>
            <a:r>
              <a:t>show() { cout &lt;&lt; </a:t>
            </a:r>
            <a:r>
              <a:rPr>
                <a:solidFill>
                  <a:srgbClr val="E6DB74"/>
                </a:solidFill>
              </a:rPr>
              <a:t>"A::show()"</a:t>
            </a:r>
            <a:r>
              <a:rPr sz="1743">
                <a:solidFill>
                  <a:srgbClr val="FFFFFF"/>
                </a:solidFill>
              </a:rPr>
              <a:t> </a:t>
            </a:r>
            <a:r>
              <a:t>&lt;&lt; endl; }</a:t>
            </a:r>
            <a:endParaRPr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t>};</a:t>
            </a:r>
            <a:endParaRPr sz="1743">
              <a:solidFill>
                <a:srgbClr val="FFFFFF"/>
              </a:solidFill>
            </a:endParaRPr>
          </a:p>
          <a:p>
            <a:pPr marL="0" indent="0" defTabSz="379475">
              <a:lnSpc>
                <a:spcPts val="3500"/>
              </a:lnSpc>
              <a:spcBef>
                <a:spcPts val="0"/>
              </a:spcBef>
              <a:buSzTx/>
              <a:buNone/>
              <a:defRPr sz="1743">
                <a:solidFill>
                  <a:srgbClr val="FFFFFF"/>
                </a:solidFill>
                <a:latin typeface="Courier New"/>
                <a:ea typeface="Courier New"/>
                <a:cs typeface="Courier New"/>
                <a:sym typeface="Courier New"/>
              </a:defRPr>
            </a:pPr>
            <a:r>
              <a:rPr sz="1964"/>
              <a:t> </a:t>
            </a:r>
            <a:r>
              <a:t> </a:t>
            </a: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rPr b="1">
                <a:solidFill>
                  <a:srgbClr val="66D9EF"/>
                </a:solidFill>
              </a:rPr>
              <a:t>int</a:t>
            </a:r>
            <a:r>
              <a:rPr sz="1743">
                <a:solidFill>
                  <a:srgbClr val="FFFFFF"/>
                </a:solidFill>
              </a:rPr>
              <a:t> </a:t>
            </a:r>
            <a:r>
              <a:t>main()</a:t>
            </a:r>
            <a:endParaRPr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t>{</a:t>
            </a:r>
            <a:endParaRPr sz="1743">
              <a:solidFill>
                <a:srgbClr val="FFFFFF"/>
              </a:solidFill>
            </a:endParaRPr>
          </a:p>
          <a:p>
            <a:pPr marL="0" indent="0" defTabSz="379475">
              <a:lnSpc>
                <a:spcPts val="3800"/>
              </a:lnSpc>
              <a:spcBef>
                <a:spcPts val="0"/>
              </a:spcBef>
              <a:buSzTx/>
              <a:buNone/>
              <a:defRPr sz="1964">
                <a:solidFill>
                  <a:srgbClr val="75715E"/>
                </a:solidFill>
                <a:latin typeface="Courier New"/>
                <a:ea typeface="Courier New"/>
                <a:cs typeface="Courier New"/>
                <a:sym typeface="Courier New"/>
              </a:defRPr>
            </a:pPr>
            <a:r>
              <a:rPr>
                <a:solidFill>
                  <a:srgbClr val="FFFFFF"/>
                </a:solidFill>
              </a:rPr>
              <a:t>    </a:t>
            </a:r>
            <a:r>
              <a:t>// p1 is an auto_ptr of type A</a:t>
            </a:r>
            <a:endParaRPr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rPr>
                <a:solidFill>
                  <a:srgbClr val="FFFFFF"/>
                </a:solidFill>
              </a:rPr>
              <a:t>    </a:t>
            </a:r>
            <a:r>
              <a:t>auto_ptr&lt;A&gt; p1(</a:t>
            </a:r>
            <a:r>
              <a:rPr b="1">
                <a:solidFill>
                  <a:srgbClr val="F92672"/>
                </a:solidFill>
              </a:rPr>
              <a:t>new</a:t>
            </a:r>
            <a:r>
              <a:rPr sz="1743">
                <a:solidFill>
                  <a:srgbClr val="FFFFFF"/>
                </a:solidFill>
              </a:rPr>
              <a:t> </a:t>
            </a:r>
            <a:r>
              <a:t>A);</a:t>
            </a:r>
            <a:endParaRPr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rPr>
                <a:solidFill>
                  <a:srgbClr val="FFFFFF"/>
                </a:solidFill>
              </a:rPr>
              <a:t>    </a:t>
            </a:r>
            <a:r>
              <a:t>p1-&gt;show();</a:t>
            </a:r>
            <a:endParaRPr sz="1743">
              <a:solidFill>
                <a:srgbClr val="FFFFFF"/>
              </a:solidFill>
            </a:endParaRPr>
          </a:p>
          <a:p>
            <a:pPr marL="0" indent="0" defTabSz="379475">
              <a:lnSpc>
                <a:spcPts val="3500"/>
              </a:lnSpc>
              <a:spcBef>
                <a:spcPts val="0"/>
              </a:spcBef>
              <a:buSzTx/>
              <a:buNone/>
              <a:defRPr sz="1743">
                <a:solidFill>
                  <a:srgbClr val="FFFFFF"/>
                </a:solidFill>
                <a:latin typeface="Courier New"/>
                <a:ea typeface="Courier New"/>
                <a:cs typeface="Courier New"/>
                <a:sym typeface="Courier New"/>
              </a:defRPr>
            </a:pPr>
            <a:r>
              <a:rPr sz="1964"/>
              <a:t> </a:t>
            </a:r>
            <a:r>
              <a:t> </a:t>
            </a:r>
          </a:p>
          <a:p>
            <a:pPr marL="0" indent="0" defTabSz="379475">
              <a:lnSpc>
                <a:spcPts val="3800"/>
              </a:lnSpc>
              <a:spcBef>
                <a:spcPts val="0"/>
              </a:spcBef>
              <a:buSzTx/>
              <a:buNone/>
              <a:defRPr sz="1964">
                <a:solidFill>
                  <a:srgbClr val="75715E"/>
                </a:solidFill>
                <a:latin typeface="Courier New"/>
                <a:ea typeface="Courier New"/>
                <a:cs typeface="Courier New"/>
                <a:sym typeface="Courier New"/>
              </a:defRPr>
            </a:pPr>
            <a:r>
              <a:rPr>
                <a:solidFill>
                  <a:srgbClr val="FFFFFF"/>
                </a:solidFill>
              </a:rPr>
              <a:t>    </a:t>
            </a:r>
            <a:r>
              <a:t>// returns the memory address of p1</a:t>
            </a:r>
            <a:endParaRPr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rPr>
                <a:solidFill>
                  <a:srgbClr val="FFFFFF"/>
                </a:solidFill>
              </a:rPr>
              <a:t>    </a:t>
            </a:r>
            <a:r>
              <a:t>cout &lt;&lt; p1.get() &lt;&lt; endl;</a:t>
            </a:r>
            <a:endParaRPr sz="1743">
              <a:solidFill>
                <a:srgbClr val="FFFFFF"/>
              </a:solidFill>
            </a:endParaRPr>
          </a:p>
          <a:p>
            <a:pPr marL="0" indent="0" defTabSz="379475">
              <a:lnSpc>
                <a:spcPts val="3500"/>
              </a:lnSpc>
              <a:spcBef>
                <a:spcPts val="0"/>
              </a:spcBef>
              <a:buSzTx/>
              <a:buNone/>
              <a:defRPr sz="1743">
                <a:solidFill>
                  <a:srgbClr val="FFFFFF"/>
                </a:solidFill>
                <a:latin typeface="Courier New"/>
                <a:ea typeface="Courier New"/>
                <a:cs typeface="Courier New"/>
                <a:sym typeface="Courier New"/>
              </a:defRPr>
            </a:pPr>
            <a:r>
              <a:rPr sz="1964"/>
              <a:t> </a:t>
            </a:r>
            <a:r>
              <a:t> </a:t>
            </a:r>
          </a:p>
          <a:p>
            <a:pPr marL="0" indent="0" defTabSz="379475">
              <a:lnSpc>
                <a:spcPts val="3800"/>
              </a:lnSpc>
              <a:spcBef>
                <a:spcPts val="0"/>
              </a:spcBef>
              <a:buSzTx/>
              <a:buNone/>
              <a:defRPr sz="1964">
                <a:solidFill>
                  <a:srgbClr val="75715E"/>
                </a:solidFill>
                <a:latin typeface="Courier New"/>
                <a:ea typeface="Courier New"/>
                <a:cs typeface="Courier New"/>
                <a:sym typeface="Courier New"/>
              </a:defRPr>
            </a:pPr>
            <a:r>
              <a:rPr>
                <a:solidFill>
                  <a:srgbClr val="FFFFFF"/>
                </a:solidFill>
              </a:rPr>
              <a:t>    </a:t>
            </a:r>
            <a:r>
              <a:t>// copy constructor called, this makes p1 empty.</a:t>
            </a:r>
            <a:endParaRPr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rPr>
                <a:solidFill>
                  <a:srgbClr val="FFFFFF"/>
                </a:solidFill>
              </a:rPr>
              <a:t>    </a:t>
            </a:r>
            <a:r>
              <a:t>auto_ptr&lt;A&gt; p2(p1);</a:t>
            </a:r>
            <a:endParaRPr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rPr>
                <a:solidFill>
                  <a:srgbClr val="FFFFFF"/>
                </a:solidFill>
              </a:rPr>
              <a:t>    </a:t>
            </a:r>
            <a:r>
              <a:t>p2-&gt;show();</a:t>
            </a:r>
            <a:endParaRPr sz="1743">
              <a:solidFill>
                <a:srgbClr val="FFFFFF"/>
              </a:solidFill>
            </a:endParaRPr>
          </a:p>
          <a:p>
            <a:pPr marL="0" indent="0" defTabSz="379475">
              <a:lnSpc>
                <a:spcPts val="3500"/>
              </a:lnSpc>
              <a:spcBef>
                <a:spcPts val="0"/>
              </a:spcBef>
              <a:buSzTx/>
              <a:buNone/>
              <a:defRPr sz="1743">
                <a:solidFill>
                  <a:srgbClr val="FFFFFF"/>
                </a:solidFill>
                <a:latin typeface="Courier New"/>
                <a:ea typeface="Courier New"/>
                <a:cs typeface="Courier New"/>
                <a:sym typeface="Courier New"/>
              </a:defRPr>
            </a:pPr>
            <a:r>
              <a:rPr sz="1964"/>
              <a:t> </a:t>
            </a:r>
            <a:r>
              <a:t> </a:t>
            </a:r>
          </a:p>
          <a:p>
            <a:pPr marL="0" indent="0" defTabSz="379475">
              <a:lnSpc>
                <a:spcPts val="3800"/>
              </a:lnSpc>
              <a:spcBef>
                <a:spcPts val="0"/>
              </a:spcBef>
              <a:buSzTx/>
              <a:buNone/>
              <a:defRPr sz="1964">
                <a:solidFill>
                  <a:srgbClr val="75715E"/>
                </a:solidFill>
                <a:latin typeface="Courier New"/>
                <a:ea typeface="Courier New"/>
                <a:cs typeface="Courier New"/>
                <a:sym typeface="Courier New"/>
              </a:defRPr>
            </a:pPr>
            <a:r>
              <a:rPr>
                <a:solidFill>
                  <a:srgbClr val="FFFFFF"/>
                </a:solidFill>
              </a:rPr>
              <a:t>    </a:t>
            </a:r>
            <a:r>
              <a:t>// p1 is empty now</a:t>
            </a:r>
            <a:endParaRPr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rPr>
                <a:solidFill>
                  <a:srgbClr val="FFFFFF"/>
                </a:solidFill>
              </a:rPr>
              <a:t>    </a:t>
            </a:r>
            <a:r>
              <a:t>cout &lt;&lt; p1.get() &lt;&lt; endl;</a:t>
            </a:r>
            <a:endParaRPr sz="1743">
              <a:solidFill>
                <a:srgbClr val="FFFFFF"/>
              </a:solidFill>
            </a:endParaRPr>
          </a:p>
          <a:p>
            <a:pPr marL="0" indent="0" defTabSz="379475">
              <a:lnSpc>
                <a:spcPts val="3500"/>
              </a:lnSpc>
              <a:spcBef>
                <a:spcPts val="0"/>
              </a:spcBef>
              <a:buSzTx/>
              <a:buNone/>
              <a:defRPr sz="1743">
                <a:solidFill>
                  <a:srgbClr val="FFFFFF"/>
                </a:solidFill>
                <a:latin typeface="Courier New"/>
                <a:ea typeface="Courier New"/>
                <a:cs typeface="Courier New"/>
                <a:sym typeface="Courier New"/>
              </a:defRPr>
            </a:pPr>
            <a:r>
              <a:rPr sz="1964"/>
              <a:t> </a:t>
            </a:r>
            <a:r>
              <a:t> </a:t>
            </a:r>
          </a:p>
          <a:p>
            <a:pPr marL="0" indent="0" defTabSz="379475">
              <a:lnSpc>
                <a:spcPts val="3800"/>
              </a:lnSpc>
              <a:spcBef>
                <a:spcPts val="0"/>
              </a:spcBef>
              <a:buSzTx/>
              <a:buNone/>
              <a:defRPr sz="1964">
                <a:solidFill>
                  <a:srgbClr val="75715E"/>
                </a:solidFill>
                <a:latin typeface="Courier New"/>
                <a:ea typeface="Courier New"/>
                <a:cs typeface="Courier New"/>
                <a:sym typeface="Courier New"/>
              </a:defRPr>
            </a:pPr>
            <a:r>
              <a:rPr>
                <a:solidFill>
                  <a:srgbClr val="FFFFFF"/>
                </a:solidFill>
              </a:rPr>
              <a:t>    </a:t>
            </a:r>
            <a:r>
              <a:t>// p1 gets copied in p2</a:t>
            </a:r>
            <a:endParaRPr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rPr>
                <a:solidFill>
                  <a:srgbClr val="FFFFFF"/>
                </a:solidFill>
              </a:rPr>
              <a:t>    </a:t>
            </a:r>
            <a:r>
              <a:t>cout &lt;&lt; p2.get() &lt;&lt; endl;</a:t>
            </a:r>
            <a:endParaRPr sz="1743">
              <a:solidFill>
                <a:srgbClr val="FFFFFF"/>
              </a:solidFill>
            </a:endParaRPr>
          </a:p>
          <a:p>
            <a:pPr marL="0" indent="0" defTabSz="379475">
              <a:lnSpc>
                <a:spcPts val="3500"/>
              </a:lnSpc>
              <a:spcBef>
                <a:spcPts val="0"/>
              </a:spcBef>
              <a:buSzTx/>
              <a:buNone/>
              <a:defRPr sz="1743">
                <a:solidFill>
                  <a:srgbClr val="FFFFFF"/>
                </a:solidFill>
                <a:latin typeface="Courier New"/>
                <a:ea typeface="Courier New"/>
                <a:cs typeface="Courier New"/>
                <a:sym typeface="Courier New"/>
              </a:defRPr>
            </a:pPr>
            <a:r>
              <a:rPr sz="1964"/>
              <a:t> </a:t>
            </a:r>
            <a:r>
              <a:t> </a:t>
            </a:r>
          </a:p>
          <a:p>
            <a:pPr marL="0" indent="0" defTabSz="379475">
              <a:lnSpc>
                <a:spcPts val="3800"/>
              </a:lnSpc>
              <a:spcBef>
                <a:spcPts val="0"/>
              </a:spcBef>
              <a:buSzTx/>
              <a:buNone/>
              <a:defRPr b="1" sz="1964">
                <a:solidFill>
                  <a:srgbClr val="F92672"/>
                </a:solidFill>
                <a:latin typeface="Courier New"/>
                <a:ea typeface="Courier New"/>
                <a:cs typeface="Courier New"/>
                <a:sym typeface="Courier New"/>
              </a:defRPr>
            </a:pPr>
            <a:r>
              <a:rPr b="0">
                <a:solidFill>
                  <a:srgbClr val="FFFFFF"/>
                </a:solidFill>
              </a:rPr>
              <a:t>    </a:t>
            </a:r>
            <a:r>
              <a:t>return</a:t>
            </a:r>
            <a:r>
              <a:rPr b="0" sz="1743">
                <a:solidFill>
                  <a:srgbClr val="FFFFFF"/>
                </a:solidFill>
              </a:rPr>
              <a:t> </a:t>
            </a:r>
            <a:r>
              <a:rPr b="0">
                <a:solidFill>
                  <a:srgbClr val="F8F8F2"/>
                </a:solidFill>
              </a:rPr>
              <a:t>0;</a:t>
            </a:r>
            <a:endParaRPr b="0" sz="1743">
              <a:solidFill>
                <a:srgbClr val="FFFFFF"/>
              </a:solidFill>
            </a:endParaRPr>
          </a:p>
          <a:p>
            <a:pPr marL="0" indent="0" defTabSz="379475">
              <a:lnSpc>
                <a:spcPts val="3800"/>
              </a:lnSpc>
              <a:spcBef>
                <a:spcPts val="0"/>
              </a:spcBef>
              <a:buSzTx/>
              <a:buNone/>
              <a:defRPr sz="1964">
                <a:solidFill>
                  <a:srgbClr val="F8F8F2"/>
                </a:solidFill>
                <a:latin typeface="Courier New"/>
                <a:ea typeface="Courier New"/>
                <a:cs typeface="Courier New"/>
                <a:sym typeface="Courier New"/>
              </a:defRPr>
            </a:pPr>
            <a:r>
              <a:t>}</a:t>
            </a:r>
            <a:endParaRPr sz="1743">
              <a:solidFill>
                <a:srgbClr val="FFFFFF"/>
              </a:solidFill>
            </a:endParaR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Auto ptr"/>
          <p:cNvSpPr txBox="1"/>
          <p:nvPr>
            <p:ph type="title"/>
          </p:nvPr>
        </p:nvSpPr>
        <p:spPr>
          <a:prstGeom prst="rect">
            <a:avLst/>
          </a:prstGeom>
        </p:spPr>
        <p:txBody>
          <a:bodyPr/>
          <a:lstStyle/>
          <a:p>
            <a:pPr/>
            <a:r>
              <a:t>Auto ptr  </a:t>
            </a:r>
          </a:p>
        </p:txBody>
      </p:sp>
      <p:sp>
        <p:nvSpPr>
          <p:cNvPr id="310" name="A::show()A::…"/>
          <p:cNvSpPr txBox="1"/>
          <p:nvPr>
            <p:ph type="body" idx="1"/>
          </p:nvPr>
        </p:nvSpPr>
        <p:spPr>
          <a:prstGeom prst="rect">
            <a:avLst/>
          </a:prstGeom>
        </p:spPr>
        <p:txBody>
          <a:bodyPr/>
          <a:lstStyle/>
          <a:p>
            <a:pPr marL="0" indent="0" defTabSz="452627">
              <a:spcBef>
                <a:spcPts val="0"/>
              </a:spcBef>
              <a:buSzTx/>
              <a:buNone/>
              <a:defRPr sz="1584">
                <a:solidFill>
                  <a:srgbClr val="FFFFFF"/>
                </a:solidFill>
                <a:latin typeface="Courier"/>
                <a:ea typeface="Courier"/>
                <a:cs typeface="Courier"/>
                <a:sym typeface="Courier"/>
              </a:defRPr>
            </a:pPr>
            <a:r>
              <a:t>A::show()A::</a:t>
            </a:r>
          </a:p>
          <a:p>
            <a:pPr marL="0" indent="0" defTabSz="452627">
              <a:spcBef>
                <a:spcPts val="0"/>
              </a:spcBef>
              <a:buSzTx/>
              <a:buNone/>
              <a:defRPr b="1" sz="2970">
                <a:latin typeface="Courier"/>
                <a:ea typeface="Courier"/>
                <a:cs typeface="Courier"/>
                <a:sym typeface="Courier"/>
              </a:defRPr>
            </a:pPr>
            <a:r>
              <a:t>A::show()</a:t>
            </a:r>
          </a:p>
          <a:p>
            <a:pPr marL="0" indent="0" defTabSz="452627">
              <a:spcBef>
                <a:spcPts val="0"/>
              </a:spcBef>
              <a:buSzTx/>
              <a:buNone/>
              <a:defRPr b="1" sz="2970">
                <a:latin typeface="Courier"/>
                <a:ea typeface="Courier"/>
                <a:cs typeface="Courier"/>
                <a:sym typeface="Courier"/>
              </a:defRPr>
            </a:pPr>
            <a:r>
              <a:t>0          </a:t>
            </a:r>
          </a:p>
          <a:p>
            <a:pPr marL="0" indent="0" defTabSz="452627">
              <a:spcBef>
                <a:spcPts val="0"/>
              </a:spcBef>
              <a:buSzTx/>
              <a:buNone/>
              <a:defRPr b="1" sz="2970">
                <a:latin typeface="Courier"/>
                <a:ea typeface="Courier"/>
                <a:cs typeface="Courier"/>
                <a:sym typeface="Courier"/>
              </a:defRPr>
            </a:pPr>
            <a:r>
              <a:t>0x1b42c20</a:t>
            </a:r>
          </a:p>
          <a:p>
            <a:pPr marL="0" indent="0" defTabSz="452627">
              <a:spcBef>
                <a:spcPts val="0"/>
              </a:spcBef>
              <a:buSzTx/>
              <a:buNone/>
              <a:defRPr b="1" sz="2970">
                <a:latin typeface="Courier"/>
                <a:ea typeface="Courier"/>
                <a:cs typeface="Courier"/>
                <a:sym typeface="Courier"/>
              </a:defRPr>
            </a:pPr>
          </a:p>
          <a:p>
            <a:pPr marL="0" indent="0" defTabSz="452627">
              <a:spcBef>
                <a:spcPts val="0"/>
              </a:spcBef>
              <a:buSzTx/>
              <a:buNone/>
              <a:defRPr b="1" sz="2970">
                <a:latin typeface="Courier"/>
                <a:ea typeface="Courier"/>
                <a:cs typeface="Courier"/>
                <a:sym typeface="Courier"/>
              </a:defRPr>
            </a:pPr>
            <a:r>
              <a:t>0x1b42c20</a:t>
            </a:r>
          </a:p>
          <a:p>
            <a:pPr marL="0" indent="0" defTabSz="452627">
              <a:spcBef>
                <a:spcPts val="0"/>
              </a:spcBef>
              <a:buSzTx/>
              <a:buNone/>
              <a:defRPr b="1" sz="2970">
                <a:latin typeface="Courier"/>
                <a:ea typeface="Courier"/>
                <a:cs typeface="Courier"/>
                <a:sym typeface="Courier"/>
              </a:defRPr>
            </a:pPr>
            <a:r>
              <a:t>A::show()</a:t>
            </a:r>
          </a:p>
          <a:p>
            <a:pPr marL="0" indent="0" defTabSz="452627">
              <a:spcBef>
                <a:spcPts val="0"/>
              </a:spcBef>
              <a:buSzTx/>
              <a:buNone/>
              <a:defRPr b="1" sz="2970">
                <a:latin typeface="Courier"/>
                <a:ea typeface="Courier"/>
                <a:cs typeface="Courier"/>
                <a:sym typeface="Courier"/>
              </a:defRPr>
            </a:pPr>
            <a:r>
              <a:t>0          </a:t>
            </a:r>
          </a:p>
          <a:p>
            <a:pPr marL="0" indent="0" defTabSz="452627">
              <a:spcBef>
                <a:spcPts val="0"/>
              </a:spcBef>
              <a:buSzTx/>
              <a:buNone/>
              <a:defRPr b="1" sz="2970">
                <a:latin typeface="Courier"/>
                <a:ea typeface="Courier"/>
                <a:cs typeface="Courier"/>
                <a:sym typeface="Courier"/>
              </a:defRPr>
            </a:pPr>
            <a:r>
              <a:t>0x1b42c20</a:t>
            </a:r>
          </a:p>
          <a:p>
            <a:pPr marL="0" indent="0" defTabSz="452627">
              <a:spcBef>
                <a:spcPts val="0"/>
              </a:spcBef>
              <a:buSzTx/>
              <a:buNone/>
              <a:defRPr sz="1584">
                <a:solidFill>
                  <a:srgbClr val="FFFFFF"/>
                </a:solidFill>
                <a:latin typeface="Courier"/>
                <a:ea typeface="Courier"/>
                <a:cs typeface="Courier"/>
                <a:sym typeface="Courier"/>
              </a:defRPr>
            </a:pPr>
            <a:r>
              <a:t>show()</a:t>
            </a:r>
          </a:p>
          <a:p>
            <a:pPr marL="0" indent="0" defTabSz="452627">
              <a:spcBef>
                <a:spcPts val="0"/>
              </a:spcBef>
              <a:buSzTx/>
              <a:buNone/>
              <a:defRPr sz="1584">
                <a:solidFill>
                  <a:srgbClr val="FFFFFF"/>
                </a:solidFill>
                <a:latin typeface="Courier"/>
                <a:ea typeface="Courier"/>
                <a:cs typeface="Courier"/>
                <a:sym typeface="Courier"/>
              </a:defRPr>
            </a:pPr>
            <a:r>
              <a:t>0x1b42c20</a:t>
            </a:r>
          </a:p>
          <a:p>
            <a:pPr marL="0" indent="0" defTabSz="452627">
              <a:spcBef>
                <a:spcPts val="0"/>
              </a:spcBef>
              <a:buSzTx/>
              <a:buNone/>
              <a:defRPr sz="1584">
                <a:solidFill>
                  <a:srgbClr val="FFFFFF"/>
                </a:solidFill>
                <a:latin typeface="Courier"/>
                <a:ea typeface="Courier"/>
                <a:cs typeface="Courier"/>
                <a:sym typeface="Courier"/>
              </a:defRPr>
            </a:pPr>
            <a:r>
              <a:t>A::show()</a:t>
            </a:r>
          </a:p>
          <a:p>
            <a:pPr marL="0" indent="0" defTabSz="452627">
              <a:spcBef>
                <a:spcPts val="0"/>
              </a:spcBef>
              <a:buSzTx/>
              <a:buNone/>
              <a:defRPr sz="1584">
                <a:solidFill>
                  <a:srgbClr val="FFFFFF"/>
                </a:solidFill>
                <a:latin typeface="Courier"/>
                <a:ea typeface="Courier"/>
                <a:cs typeface="Courier"/>
                <a:sym typeface="Courier"/>
              </a:defRPr>
            </a:pPr>
            <a:r>
              <a:t>0          </a:t>
            </a:r>
          </a:p>
          <a:p>
            <a:pPr marL="0" indent="0" defTabSz="452627">
              <a:spcBef>
                <a:spcPts val="0"/>
              </a:spcBef>
              <a:buSzTx/>
              <a:buNone/>
              <a:defRPr sz="1584">
                <a:solidFill>
                  <a:srgbClr val="FFFFFF"/>
                </a:solidFill>
                <a:latin typeface="Courier"/>
                <a:ea typeface="Courier"/>
                <a:cs typeface="Courier"/>
                <a:sym typeface="Courier"/>
              </a:defRPr>
            </a:pPr>
            <a:r>
              <a:t>0x1b42c20</a:t>
            </a:r>
            <a:endParaRPr sz="2574"/>
          </a:p>
          <a:p>
            <a:pPr marL="0" indent="0" defTabSz="452627">
              <a:spcBef>
                <a:spcPts val="0"/>
              </a:spcBef>
              <a:buSzTx/>
              <a:buNone/>
              <a:defRPr sz="2574">
                <a:solidFill>
                  <a:srgbClr val="FFFFFF"/>
                </a:solidFill>
                <a:latin typeface="Courier"/>
                <a:ea typeface="Courier"/>
                <a:cs typeface="Courier"/>
                <a:sym typeface="Courier"/>
              </a:defRPr>
            </a:pPr>
            <a:r>
              <a:t>A::show()</a:t>
            </a:r>
          </a:p>
          <a:p>
            <a:pPr marL="0" indent="0" defTabSz="452627">
              <a:spcBef>
                <a:spcPts val="900"/>
              </a:spcBef>
              <a:buSzTx/>
              <a:buNone/>
              <a:defRPr sz="4059">
                <a:solidFill>
                  <a:srgbClr val="FFFFFF"/>
                </a:solidFill>
                <a:latin typeface="Helvetica"/>
                <a:ea typeface="Helvetica"/>
                <a:cs typeface="Helvetica"/>
                <a:sym typeface="Helvetica"/>
              </a:defRPr>
            </a:pPr>
            <a:r>
              <a:rPr b="1"/>
              <a:t>Why is auto_ptr deprecated?</a:t>
            </a:r>
            <a:br/>
            <a:r>
              <a:t>It takes ownership of the pointer in a way that no two pointers should contain the same object. Assignment transfers ownership and resets the rvalue auto pointer to a null pointer. Thus, they can’t be used within STL containers due to the aforementioned inability to be copied.</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Unique _ptr replacement for auto_ptr"/>
          <p:cNvSpPr txBox="1"/>
          <p:nvPr>
            <p:ph type="title"/>
          </p:nvPr>
        </p:nvSpPr>
        <p:spPr>
          <a:prstGeom prst="rect">
            <a:avLst/>
          </a:prstGeom>
        </p:spPr>
        <p:txBody>
          <a:bodyPr/>
          <a:lstStyle>
            <a:lvl1pPr defTabSz="709930">
              <a:defRPr sz="9632"/>
            </a:lvl1pPr>
          </a:lstStyle>
          <a:p>
            <a:pPr/>
            <a:r>
              <a:t>Unique _ptr replacement for auto_ptr </a:t>
            </a:r>
          </a:p>
        </p:txBody>
      </p:sp>
      <p:sp>
        <p:nvSpPr>
          <p:cNvPr id="313" name="unique_ptr&lt;A&gt; ptr1( new A ); (new A);…"/>
          <p:cNvSpPr txBox="1"/>
          <p:nvPr>
            <p:ph type="body" idx="1"/>
          </p:nvPr>
        </p:nvSpPr>
        <p:spPr>
          <a:prstGeom prst="rect">
            <a:avLst/>
          </a:prstGeom>
        </p:spPr>
        <p:txBody>
          <a:bodyPr/>
          <a:lstStyle/>
          <a:p>
            <a:pPr marL="0" indent="0" defTabSz="457200">
              <a:spcBef>
                <a:spcPts val="0"/>
              </a:spcBef>
              <a:buSzTx/>
              <a:buNone/>
              <a:defRPr sz="1600">
                <a:solidFill>
                  <a:srgbClr val="FFFFFF"/>
                </a:solidFill>
                <a:latin typeface="Courier"/>
                <a:ea typeface="Courier"/>
                <a:cs typeface="Courier"/>
                <a:sym typeface="Courier"/>
              </a:defRPr>
            </a:pPr>
            <a:r>
              <a:rPr>
                <a:solidFill>
                  <a:srgbClr val="000000"/>
                </a:solidFill>
              </a:rPr>
              <a:t>unique_ptr&lt;A&gt; ptr1( new A );</a:t>
            </a:r>
            <a:r>
              <a:t> (new A);</a:t>
            </a:r>
          </a:p>
          <a:p>
            <a:pPr marL="0" indent="0" defTabSz="457200">
              <a:spcBef>
                <a:spcPts val="0"/>
              </a:spcBef>
              <a:buSzTx/>
              <a:buNone/>
              <a:defRPr sz="1600">
                <a:latin typeface="Courier"/>
                <a:ea typeface="Courier"/>
                <a:cs typeface="Courier"/>
                <a:sym typeface="Courier"/>
              </a:defRPr>
            </a:pPr>
          </a:p>
          <a:p>
            <a:pPr marL="0" indent="0" defTabSz="457200">
              <a:spcBef>
                <a:spcPts val="0"/>
              </a:spcBef>
              <a:buSzTx/>
              <a:buNone/>
              <a:defRPr sz="1600">
                <a:latin typeface="Courier"/>
                <a:ea typeface="Courier"/>
                <a:cs typeface="Courier"/>
                <a:sym typeface="Courier"/>
              </a:defRPr>
            </a:pPr>
            <a:r>
              <a:t> // Error: can't copy unique_ptr</a:t>
            </a:r>
          </a:p>
          <a:p>
            <a:pPr marL="0" indent="0" defTabSz="457200">
              <a:spcBef>
                <a:spcPts val="0"/>
              </a:spcBef>
              <a:buSzTx/>
              <a:buNone/>
              <a:defRPr sz="1600">
                <a:latin typeface="Courier"/>
                <a:ea typeface="Courier"/>
                <a:cs typeface="Courier"/>
                <a:sym typeface="Courier"/>
              </a:defRPr>
            </a:pPr>
            <a:r>
              <a:t> unique_ptr&lt;A&gt; ptr2 = ptr1; </a:t>
            </a:r>
          </a:p>
          <a:p>
            <a:pPr marL="0" indent="0" defTabSz="457200">
              <a:spcBef>
                <a:spcPts val="0"/>
              </a:spcBef>
              <a:buSzTx/>
              <a:buNone/>
              <a:defRPr sz="1600">
                <a:latin typeface="Courier"/>
                <a:ea typeface="Courier"/>
                <a:cs typeface="Courier"/>
                <a:sym typeface="Courier"/>
              </a:defRPr>
            </a:pPr>
          </a:p>
          <a:p>
            <a:pPr marL="0" indent="0" defTabSz="457200">
              <a:spcBef>
                <a:spcPts val="1000"/>
              </a:spcBef>
              <a:buSzTx/>
              <a:buNone/>
              <a:defRPr sz="3700">
                <a:solidFill>
                  <a:srgbClr val="FFFFFF"/>
                </a:solidFill>
                <a:latin typeface="Helvetica"/>
                <a:ea typeface="Helvetica"/>
                <a:cs typeface="Helvetica"/>
                <a:sym typeface="Helvetica"/>
              </a:defRPr>
            </a:pPr>
            <a:r>
              <a:t>using std::move() function to transfer ownership of the contained pointer to another unique_ptr.</a:t>
            </a:r>
          </a:p>
          <a:p>
            <a:pPr marL="0" indent="0" defTabSz="457200">
              <a:spcBef>
                <a:spcPts val="1000"/>
              </a:spcBef>
              <a:buSzTx/>
              <a:buNone/>
              <a:defRPr sz="3700">
                <a:solidFill>
                  <a:srgbClr val="FFFFFF"/>
                </a:solidFill>
                <a:latin typeface="Helvetica"/>
                <a:ea typeface="Helvetica"/>
                <a:cs typeface="Helvetica"/>
                <a:sym typeface="Helvetica"/>
              </a:defRPr>
            </a:pPr>
          </a:p>
          <a:p>
            <a:pPr marL="0" indent="0" defTabSz="457200">
              <a:spcBef>
                <a:spcPts val="0"/>
              </a:spcBef>
              <a:buSzTx/>
              <a:buNone/>
              <a:defRPr sz="3600">
                <a:latin typeface="Courier"/>
                <a:ea typeface="Courier"/>
                <a:cs typeface="Courier"/>
                <a:sym typeface="Courier"/>
              </a:defRPr>
            </a:pPr>
            <a:r>
              <a:t>// Works, resource now stored in ptr2</a:t>
            </a:r>
          </a:p>
          <a:p>
            <a:pPr marL="0" indent="0" defTabSz="457200">
              <a:spcBef>
                <a:spcPts val="0"/>
              </a:spcBef>
              <a:buSzTx/>
              <a:buNone/>
              <a:defRPr sz="3600">
                <a:latin typeface="Courier"/>
                <a:ea typeface="Courier"/>
                <a:cs typeface="Courier"/>
                <a:sym typeface="Courier"/>
              </a:defRPr>
            </a:pPr>
            <a:r>
              <a:t>unique_ptr&lt;A&gt; ptr2 = move(ptr1); </a:t>
            </a:r>
          </a:p>
          <a:p>
            <a:pPr marL="0" indent="0" defTabSz="457200">
              <a:spcBef>
                <a:spcPts val="0"/>
              </a:spcBef>
              <a:buSzTx/>
              <a:buNone/>
              <a:defRPr sz="3600">
                <a:latin typeface="Courier"/>
                <a:ea typeface="Courier"/>
                <a:cs typeface="Courier"/>
                <a:sym typeface="Courier"/>
              </a:defRPr>
            </a:pPr>
          </a:p>
          <a:p>
            <a:pPr marL="0" indent="0" defTabSz="457200">
              <a:spcBef>
                <a:spcPts val="1000"/>
              </a:spcBef>
              <a:buSzTx/>
              <a:buNone/>
              <a:defRPr sz="3700">
                <a:solidFill>
                  <a:srgbClr val="FFFFFF"/>
                </a:solidFill>
                <a:latin typeface="Helvetica"/>
                <a:ea typeface="Helvetica"/>
                <a:cs typeface="Helvetica"/>
                <a:sym typeface="Helvetica"/>
              </a:defRPr>
            </a:pPr>
            <a:r>
              <a:t>So, it’s best to use unique_ptr when we want a single pointer to an object that will be reclaimed when that single pointer is destroyed.</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red ptr"/>
          <p:cNvSpPr txBox="1"/>
          <p:nvPr>
            <p:ph type="title"/>
          </p:nvPr>
        </p:nvSpPr>
        <p:spPr>
          <a:prstGeom prst="rect">
            <a:avLst/>
          </a:prstGeom>
        </p:spPr>
        <p:txBody>
          <a:bodyPr/>
          <a:lstStyle/>
          <a:p>
            <a:pPr/>
            <a:r>
              <a:t>shared ptr </a:t>
            </a:r>
          </a:p>
        </p:txBody>
      </p:sp>
      <p:sp>
        <p:nvSpPr>
          <p:cNvPr id="316" name="A shared_ptr is a container for raw pointers. It is a reference counting ownership model i.e. it maintains the reference count of its contained pointer in cooperation with all copies of the shared_ptr. So, the counter is incremented each time a new point"/>
          <p:cNvSpPr txBox="1"/>
          <p:nvPr>
            <p:ph type="body" idx="1"/>
          </p:nvPr>
        </p:nvSpPr>
        <p:spPr>
          <a:prstGeom prst="rect">
            <a:avLst/>
          </a:prstGeom>
        </p:spPr>
        <p:txBody>
          <a:bodyPr/>
          <a:lstStyle/>
          <a:p>
            <a:pPr marL="0" indent="0" defTabSz="457200">
              <a:spcBef>
                <a:spcPts val="1000"/>
              </a:spcBef>
              <a:buSzTx/>
              <a:buNone/>
              <a:defRPr sz="4300">
                <a:solidFill>
                  <a:srgbClr val="FFFFFF"/>
                </a:solidFill>
                <a:latin typeface="Helvetica"/>
                <a:ea typeface="Helvetica"/>
                <a:cs typeface="Helvetica"/>
                <a:sym typeface="Helvetica"/>
              </a:defRPr>
            </a:pPr>
            <a:r>
              <a:t>A shared_ptr is a container for raw pointers. It is a </a:t>
            </a:r>
            <a:r>
              <a:rPr b="1"/>
              <a:t>reference counting ownership model</a:t>
            </a:r>
            <a:r>
              <a:t> i.e. it maintains the reference count of its contained pointer in cooperation with all copies of the shared_ptr. So, the counter is incremented each time a new pointer points to the resource and decremented when the destructor of the object is called.</a:t>
            </a:r>
          </a:p>
          <a:p>
            <a:pPr marL="0" indent="0" defTabSz="457200">
              <a:spcBef>
                <a:spcPts val="1000"/>
              </a:spcBef>
              <a:buSzTx/>
              <a:buNone/>
              <a:defRPr sz="4300">
                <a:solidFill>
                  <a:srgbClr val="FFFFFF"/>
                </a:solidFill>
                <a:latin typeface="Helvetica"/>
                <a:ea typeface="Helvetica"/>
                <a:cs typeface="Helvetica"/>
                <a:sym typeface="Helvetica"/>
              </a:defRPr>
            </a:pPr>
            <a:r>
              <a:rPr b="1"/>
              <a:t>Reference Counting:</a:t>
            </a:r>
            <a:r>
              <a:t> It is a technique of storing the number of references, pointers or handles to a resource such as an object, block of memory, disk space or other resources.</a:t>
            </a:r>
          </a:p>
          <a:p>
            <a:pPr marL="0" indent="0" defTabSz="457200">
              <a:spcBef>
                <a:spcPts val="1000"/>
              </a:spcBef>
              <a:buSzTx/>
              <a:buNone/>
              <a:defRPr sz="4300">
                <a:solidFill>
                  <a:srgbClr val="FFFFFF"/>
                </a:solidFill>
                <a:latin typeface="Helvetica"/>
                <a:ea typeface="Helvetica"/>
                <a:cs typeface="Helvetica"/>
                <a:sym typeface="Helvetica"/>
              </a:defRPr>
            </a:pPr>
            <a:r>
              <a:t>An object referenced by the contained raw pointer will not be destroyed until reference count is greater than zero i.e. until all copies of shared_ptr have been deleted.</a:t>
            </a:r>
            <a:br/>
            <a:r>
              <a:t>So, we should use shared_ptr when we want to assign one raw pointer to multiple owners.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red_ptr"/>
          <p:cNvSpPr txBox="1"/>
          <p:nvPr>
            <p:ph type="title"/>
          </p:nvPr>
        </p:nvSpPr>
        <p:spPr>
          <a:prstGeom prst="rect">
            <a:avLst/>
          </a:prstGeom>
        </p:spPr>
        <p:txBody>
          <a:bodyPr/>
          <a:lstStyle/>
          <a:p>
            <a:pPr/>
            <a:r>
              <a:t>Shared_ptr </a:t>
            </a:r>
          </a:p>
        </p:txBody>
      </p:sp>
      <p:sp>
        <p:nvSpPr>
          <p:cNvPr id="319" name="#include &lt;iostream&gt;…"/>
          <p:cNvSpPr txBox="1"/>
          <p:nvPr>
            <p:ph type="body" idx="1"/>
          </p:nvPr>
        </p:nvSpPr>
        <p:spPr>
          <a:prstGeom prst="rect">
            <a:avLst/>
          </a:prstGeom>
        </p:spPr>
        <p:txBody>
          <a:bodyPr/>
          <a:lstStyle/>
          <a:p>
            <a:pPr marL="0" indent="0" defTabSz="219709">
              <a:spcBef>
                <a:spcPts val="0"/>
              </a:spcBef>
              <a:buSzTx/>
              <a:buNone/>
              <a:tabLst>
                <a:tab pos="215900" algn="l"/>
              </a:tabLst>
              <a:defRPr sz="700">
                <a:solidFill>
                  <a:srgbClr val="FF8170"/>
                </a:solidFill>
                <a:latin typeface="Menlo Regular"/>
                <a:ea typeface="Menlo Regular"/>
                <a:cs typeface="Menlo Regular"/>
                <a:sym typeface="Menlo Regular"/>
              </a:defRPr>
            </a:pPr>
            <a:r>
              <a:rPr>
                <a:solidFill>
                  <a:srgbClr val="FFA14F"/>
                </a:solidFill>
              </a:rPr>
              <a:t>#include </a:t>
            </a:r>
            <a:r>
              <a:t>&lt;iostream&gt;</a:t>
            </a:r>
            <a:endParaRPr>
              <a:solidFill>
                <a:srgbClr val="FFFFFF">
                  <a:alpha val="85000"/>
                </a:srgbClr>
              </a:solidFill>
            </a:endParaRPr>
          </a:p>
          <a:p>
            <a:pPr marL="0" indent="0" defTabSz="219709">
              <a:spcBef>
                <a:spcPts val="0"/>
              </a:spcBef>
              <a:buSzTx/>
              <a:buNone/>
              <a:tabLst>
                <a:tab pos="215900" algn="l"/>
              </a:tabLst>
              <a:defRPr sz="700">
                <a:solidFill>
                  <a:srgbClr val="FFA14F"/>
                </a:solidFill>
                <a:latin typeface="Menlo Regular"/>
                <a:ea typeface="Menlo Regular"/>
                <a:cs typeface="Menlo Regular"/>
                <a:sym typeface="Menlo Regular"/>
              </a:defRPr>
            </a:pPr>
            <a:r>
              <a:t>#include </a:t>
            </a:r>
            <a:r>
              <a:rPr>
                <a:solidFill>
                  <a:srgbClr val="FF8170"/>
                </a:solidFill>
              </a:rPr>
              <a:t>&lt;memory&gt;</a:t>
            </a:r>
            <a:endParaRPr>
              <a:solidFill>
                <a:srgbClr val="FFFFFF">
                  <a:alpha val="85000"/>
                </a:srgbClr>
              </a:solidFill>
            </a:endParaRPr>
          </a:p>
          <a:p>
            <a:pPr marL="0" indent="0" defTabSz="219709">
              <a:spcBef>
                <a:spcPts val="0"/>
              </a:spcBef>
              <a:buSzTx/>
              <a:buNone/>
              <a:tabLst>
                <a:tab pos="215900" algn="l"/>
              </a:tabLst>
              <a:defRPr b="1" sz="700">
                <a:solidFill>
                  <a:srgbClr val="FF7AB2"/>
                </a:solidFill>
                <a:latin typeface="Menlo Regular"/>
                <a:ea typeface="Menlo Regular"/>
                <a:cs typeface="Menlo Regular"/>
                <a:sym typeface="Menlo Regular"/>
              </a:defRPr>
            </a:pPr>
            <a:r>
              <a:t>u</a:t>
            </a:r>
            <a:r>
              <a:rPr sz="1750"/>
              <a:t>sing</a:t>
            </a:r>
            <a:r>
              <a:rPr b="0" sz="1750">
                <a:solidFill>
                  <a:srgbClr val="FFFFFF">
                    <a:alpha val="85000"/>
                  </a:srgbClr>
                </a:solidFill>
              </a:rPr>
              <a:t> </a:t>
            </a:r>
            <a:r>
              <a:rPr sz="1750"/>
              <a:t>namespace</a:t>
            </a:r>
            <a:r>
              <a:rPr b="0" sz="1750">
                <a:solidFill>
                  <a:srgbClr val="FFFFFF">
                    <a:alpha val="85000"/>
                  </a:srgbClr>
                </a:solidFill>
              </a:rPr>
              <a:t> </a:t>
            </a:r>
            <a:r>
              <a:rPr b="0" sz="1750">
                <a:solidFill>
                  <a:srgbClr val="6BDFFF"/>
                </a:solidFill>
              </a:rPr>
              <a:t>std</a:t>
            </a:r>
            <a:r>
              <a:rPr b="0" sz="1750">
                <a:solidFill>
                  <a:srgbClr val="FFFFFF">
                    <a:alpha val="85000"/>
                  </a:srgbClr>
                </a:solidFill>
              </a:rPr>
              <a:t>;</a:t>
            </a:r>
            <a:endParaRPr b="0" sz="1750">
              <a:solidFill>
                <a:srgbClr val="FFFFFF">
                  <a:alpha val="85000"/>
                </a:srgbClr>
              </a:solidFill>
            </a:endParaRP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p>
          <a:p>
            <a:pPr marL="0" indent="0" defTabSz="219709">
              <a:spcBef>
                <a:spcPts val="0"/>
              </a:spcBef>
              <a:buSzTx/>
              <a:buNone/>
              <a:tabLst>
                <a:tab pos="215900" algn="l"/>
              </a:tabLst>
              <a:defRPr b="1" sz="1750">
                <a:solidFill>
                  <a:srgbClr val="FF7AB2"/>
                </a:solidFill>
                <a:latin typeface="Menlo Regular"/>
                <a:ea typeface="Menlo Regular"/>
                <a:cs typeface="Menlo Regular"/>
                <a:sym typeface="Menlo Regular"/>
              </a:defRPr>
            </a:pPr>
            <a:r>
              <a:t>class</a:t>
            </a:r>
            <a:r>
              <a:rPr b="0">
                <a:solidFill>
                  <a:srgbClr val="FFFFFF">
                    <a:alpha val="85000"/>
                  </a:srgbClr>
                </a:solidFill>
              </a:rPr>
              <a:t> </a:t>
            </a:r>
            <a:r>
              <a:rPr b="0">
                <a:solidFill>
                  <a:srgbClr val="6BDFFF"/>
                </a:solidFill>
              </a:rPr>
              <a:t>A</a:t>
            </a:r>
            <a:r>
              <a:rPr b="0">
                <a:solidFill>
                  <a:srgbClr val="FFFFFF">
                    <a:alpha val="85000"/>
                  </a:srgbClr>
                </a:solidFill>
              </a:rPr>
              <a:t> {</a:t>
            </a:r>
            <a:endParaRPr b="0">
              <a:solidFill>
                <a:srgbClr val="FFFFFF">
                  <a:alpha val="85000"/>
                </a:srgbClr>
              </a:solidFill>
            </a:endParaRPr>
          </a:p>
          <a:p>
            <a:pPr marL="0" indent="0" defTabSz="219709">
              <a:spcBef>
                <a:spcPts val="0"/>
              </a:spcBef>
              <a:buSzTx/>
              <a:buNone/>
              <a:tabLst>
                <a:tab pos="215900" algn="l"/>
              </a:tabLst>
              <a:defRPr b="1" sz="1750">
                <a:solidFill>
                  <a:srgbClr val="FF7AB2"/>
                </a:solidFill>
                <a:latin typeface="Menlo Regular"/>
                <a:ea typeface="Menlo Regular"/>
                <a:cs typeface="Menlo Regular"/>
                <a:sym typeface="Menlo Regular"/>
              </a:defRPr>
            </a:pPr>
            <a:r>
              <a:t>public</a:t>
            </a:r>
            <a:r>
              <a:rPr b="0">
                <a:solidFill>
                  <a:srgbClr val="FFFFFF">
                    <a:alpha val="85000"/>
                  </a:srgbClr>
                </a:solidFill>
              </a:rPr>
              <a:t>:</a:t>
            </a:r>
            <a:endParaRPr b="0">
              <a:solidFill>
                <a:srgbClr val="FFFFFF">
                  <a:alpha val="85000"/>
                </a:srgbClr>
              </a:solidFill>
            </a:endParaRP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r>
              <a:rPr b="1">
                <a:solidFill>
                  <a:srgbClr val="FF7AB2"/>
                </a:solidFill>
              </a:rPr>
              <a:t>void</a:t>
            </a:r>
            <a:r>
              <a:t> </a:t>
            </a:r>
            <a:r>
              <a:rPr>
                <a:solidFill>
                  <a:srgbClr val="4EB0CC"/>
                </a:solidFill>
              </a:rPr>
              <a:t>show</a:t>
            </a:r>
            <a:r>
              <a:t>()</a:t>
            </a: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p>
          <a:p>
            <a:pPr marL="0" indent="0" defTabSz="219709">
              <a:spcBef>
                <a:spcPts val="0"/>
              </a:spcBef>
              <a:buSzTx/>
              <a:buNone/>
              <a:tabLst>
                <a:tab pos="215900" algn="l"/>
              </a:tabLst>
              <a:defRPr sz="175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 &lt;&lt; </a:t>
            </a:r>
            <a:r>
              <a:t>"A::show()"</a:t>
            </a:r>
            <a:r>
              <a:rPr>
                <a:solidFill>
                  <a:srgbClr val="FFFFFF">
                    <a:alpha val="85000"/>
                  </a:srgbClr>
                </a:solidFill>
              </a:rPr>
              <a:t> &lt;&lt; </a:t>
            </a:r>
            <a:r>
              <a:rPr>
                <a:solidFill>
                  <a:srgbClr val="B281EB"/>
                </a:solidFill>
              </a:rPr>
              <a:t>endl</a:t>
            </a:r>
            <a:r>
              <a:rPr>
                <a:solidFill>
                  <a:srgbClr val="FFFFFF">
                    <a:alpha val="85000"/>
                  </a:srgbClr>
                </a:solidFill>
              </a:rPr>
              <a:t>;</a:t>
            </a:r>
            <a:endParaRPr>
              <a:solidFill>
                <a:srgbClr val="FFFFFF">
                  <a:alpha val="85000"/>
                </a:srgbClr>
              </a:solidFill>
            </a:endParaRP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a:t>
            </a: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p>
          <a:p>
            <a:pPr marL="0" indent="0" defTabSz="219709">
              <a:spcBef>
                <a:spcPts val="0"/>
              </a:spcBef>
              <a:buSzTx/>
              <a:buNone/>
              <a:tabLst>
                <a:tab pos="215900" algn="l"/>
              </a:tabLst>
              <a:defRPr sz="175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a:t>
            </a:r>
          </a:p>
          <a:p>
            <a:pPr marL="0" indent="0" defTabSz="219709">
              <a:spcBef>
                <a:spcPts val="0"/>
              </a:spcBef>
              <a:buSzTx/>
              <a:buNone/>
              <a:tabLst>
                <a:tab pos="215900" algn="l"/>
              </a:tabLst>
              <a:defRPr sz="1750">
                <a:solidFill>
                  <a:srgbClr val="DABAFF"/>
                </a:solidFill>
                <a:latin typeface="Menlo Regular"/>
                <a:ea typeface="Menlo Regular"/>
                <a:cs typeface="Menlo Regular"/>
                <a:sym typeface="Menlo Regular"/>
              </a:defRPr>
            </a:pPr>
            <a:r>
              <a:rPr>
                <a:solidFill>
                  <a:srgbClr val="FFFFFF">
                    <a:alpha val="85000"/>
                  </a:srgbClr>
                </a:solidFill>
              </a:rPr>
              <a:t>    </a:t>
            </a:r>
            <a:r>
              <a:t>shared_ptr</a:t>
            </a:r>
            <a:r>
              <a:rPr>
                <a:solidFill>
                  <a:srgbClr val="FFFFFF">
                    <a:alpha val="85000"/>
                  </a:srgbClr>
                </a:solidFill>
              </a:rPr>
              <a:t>&lt;</a:t>
            </a:r>
            <a:r>
              <a:rPr>
                <a:solidFill>
                  <a:srgbClr val="ACF2E4"/>
                </a:solidFill>
              </a:rPr>
              <a:t>A</a:t>
            </a:r>
            <a:r>
              <a:rPr>
                <a:solidFill>
                  <a:srgbClr val="FFFFFF">
                    <a:alpha val="85000"/>
                  </a:srgbClr>
                </a:solidFill>
              </a:rPr>
              <a:t>&gt; p1(</a:t>
            </a:r>
            <a:r>
              <a:rPr b="1">
                <a:solidFill>
                  <a:srgbClr val="FF7AB2"/>
                </a:solidFill>
              </a:rPr>
              <a:t>new</a:t>
            </a:r>
            <a:r>
              <a:rPr>
                <a:solidFill>
                  <a:srgbClr val="FFFFFF">
                    <a:alpha val="85000"/>
                  </a:srgbClr>
                </a:solidFill>
              </a:rPr>
              <a:t> </a:t>
            </a:r>
            <a:r>
              <a:rPr>
                <a:solidFill>
                  <a:srgbClr val="ACF2E4"/>
                </a:solidFill>
              </a:rPr>
              <a:t>A</a:t>
            </a:r>
            <a:r>
              <a:rPr>
                <a:solidFill>
                  <a:srgbClr val="FFFFFF">
                    <a:alpha val="85000"/>
                  </a:srgbClr>
                </a:solidFill>
              </a:rPr>
              <a:t>);</a:t>
            </a:r>
            <a:endParaRPr>
              <a:solidFill>
                <a:srgbClr val="FFFFFF">
                  <a:alpha val="85000"/>
                </a:srgbClr>
              </a:solidFill>
            </a:endParaRP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r>
              <a:rPr>
                <a:solidFill>
                  <a:srgbClr val="B281EB"/>
                </a:solidFill>
              </a:rPr>
              <a:t>cout</a:t>
            </a:r>
            <a:r>
              <a:t> &lt;&lt; p1.</a:t>
            </a:r>
            <a:r>
              <a:rPr>
                <a:solidFill>
                  <a:srgbClr val="B281EB"/>
                </a:solidFill>
              </a:rPr>
              <a:t>get</a:t>
            </a:r>
            <a:r>
              <a:t>() &lt;&lt; </a:t>
            </a:r>
            <a:r>
              <a:rPr>
                <a:solidFill>
                  <a:srgbClr val="B281EB"/>
                </a:solidFill>
              </a:rPr>
              <a:t>endl</a:t>
            </a:r>
            <a:r>
              <a:t>;</a:t>
            </a: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p1-&gt;</a:t>
            </a:r>
            <a:r>
              <a:rPr>
                <a:solidFill>
                  <a:srgbClr val="78C2B3"/>
                </a:solidFill>
              </a:rPr>
              <a:t>show</a:t>
            </a:r>
            <a:r>
              <a:t>();</a:t>
            </a:r>
          </a:p>
          <a:p>
            <a:pPr marL="0" indent="0" defTabSz="219709">
              <a:spcBef>
                <a:spcPts val="0"/>
              </a:spcBef>
              <a:buSzTx/>
              <a:buNone/>
              <a:tabLst>
                <a:tab pos="215900" algn="l"/>
              </a:tabLst>
              <a:defRPr sz="1750">
                <a:solidFill>
                  <a:srgbClr val="DABAFF"/>
                </a:solidFill>
                <a:latin typeface="Menlo Regular"/>
                <a:ea typeface="Menlo Regular"/>
                <a:cs typeface="Menlo Regular"/>
                <a:sym typeface="Menlo Regular"/>
              </a:defRPr>
            </a:pPr>
            <a:r>
              <a:rPr>
                <a:solidFill>
                  <a:srgbClr val="FFFFFF">
                    <a:alpha val="85000"/>
                  </a:srgbClr>
                </a:solidFill>
              </a:rPr>
              <a:t>    </a:t>
            </a:r>
            <a:r>
              <a:t>shared_ptr</a:t>
            </a:r>
            <a:r>
              <a:rPr>
                <a:solidFill>
                  <a:srgbClr val="FFFFFF">
                    <a:alpha val="85000"/>
                  </a:srgbClr>
                </a:solidFill>
              </a:rPr>
              <a:t>&lt;</a:t>
            </a:r>
            <a:r>
              <a:rPr>
                <a:solidFill>
                  <a:srgbClr val="ACF2E4"/>
                </a:solidFill>
              </a:rPr>
              <a:t>A</a:t>
            </a:r>
            <a:r>
              <a:rPr>
                <a:solidFill>
                  <a:srgbClr val="FFFFFF">
                    <a:alpha val="85000"/>
                  </a:srgbClr>
                </a:solidFill>
              </a:rPr>
              <a:t>&gt; p2(p1);</a:t>
            </a:r>
            <a:endParaRPr>
              <a:solidFill>
                <a:srgbClr val="FFFFFF">
                  <a:alpha val="85000"/>
                </a:srgbClr>
              </a:solidFill>
            </a:endParaRP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p2-&gt;</a:t>
            </a:r>
            <a:r>
              <a:rPr>
                <a:solidFill>
                  <a:srgbClr val="78C2B3"/>
                </a:solidFill>
              </a:rPr>
              <a:t>show</a:t>
            </a:r>
            <a:r>
              <a:t>();</a:t>
            </a: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r>
              <a:rPr>
                <a:solidFill>
                  <a:srgbClr val="B281EB"/>
                </a:solidFill>
              </a:rPr>
              <a:t>cout</a:t>
            </a:r>
            <a:r>
              <a:t> &lt;&lt; p1.</a:t>
            </a:r>
            <a:r>
              <a:rPr>
                <a:solidFill>
                  <a:srgbClr val="B281EB"/>
                </a:solidFill>
              </a:rPr>
              <a:t>get</a:t>
            </a:r>
            <a:r>
              <a:t>() &lt;&lt; </a:t>
            </a:r>
            <a:r>
              <a:rPr>
                <a:solidFill>
                  <a:srgbClr val="B281EB"/>
                </a:solidFill>
              </a:rPr>
              <a:t>endl</a:t>
            </a:r>
            <a:r>
              <a:t>;</a:t>
            </a: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r>
              <a:rPr>
                <a:solidFill>
                  <a:srgbClr val="B281EB"/>
                </a:solidFill>
              </a:rPr>
              <a:t>cout</a:t>
            </a:r>
            <a:r>
              <a:t> &lt;&lt; p2.</a:t>
            </a:r>
            <a:r>
              <a:rPr>
                <a:solidFill>
                  <a:srgbClr val="B281EB"/>
                </a:solidFill>
              </a:rPr>
              <a:t>get</a:t>
            </a:r>
            <a:r>
              <a:t>() &lt;&lt; </a:t>
            </a:r>
            <a:r>
              <a:rPr>
                <a:solidFill>
                  <a:srgbClr val="B281EB"/>
                </a:solidFill>
              </a:rPr>
              <a:t>endl</a:t>
            </a:r>
            <a:r>
              <a:t>;</a:t>
            </a: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p>
          <a:p>
            <a:pPr marL="0" indent="0" defTabSz="219709">
              <a:spcBef>
                <a:spcPts val="0"/>
              </a:spcBef>
              <a:buSzTx/>
              <a:buNone/>
              <a:tabLst>
                <a:tab pos="215900" algn="l"/>
              </a:tabLst>
              <a:defRPr sz="1750">
                <a:solidFill>
                  <a:srgbClr val="7F8C98"/>
                </a:solidFill>
                <a:latin typeface="Menlo Regular"/>
                <a:ea typeface="Menlo Regular"/>
                <a:cs typeface="Menlo Regular"/>
                <a:sym typeface="Menlo Regular"/>
              </a:defRPr>
            </a:pPr>
            <a:r>
              <a:rPr>
                <a:solidFill>
                  <a:srgbClr val="FFFFFF">
                    <a:alpha val="85000"/>
                  </a:srgbClr>
                </a:solidFill>
              </a:rPr>
              <a:t>    </a:t>
            </a:r>
            <a:r>
              <a:t>// Returns the number of shared_ptr objects</a:t>
            </a:r>
            <a:endParaRPr>
              <a:solidFill>
                <a:srgbClr val="FFFFFF">
                  <a:alpha val="85000"/>
                </a:srgbClr>
              </a:solidFill>
            </a:endParaRPr>
          </a:p>
          <a:p>
            <a:pPr marL="0" indent="0" defTabSz="219709">
              <a:spcBef>
                <a:spcPts val="0"/>
              </a:spcBef>
              <a:buSzTx/>
              <a:buNone/>
              <a:tabLst>
                <a:tab pos="215900" algn="l"/>
              </a:tabLst>
              <a:defRPr sz="1750">
                <a:solidFill>
                  <a:srgbClr val="7F8C98"/>
                </a:solidFill>
                <a:latin typeface="Menlo Regular"/>
                <a:ea typeface="Menlo Regular"/>
                <a:cs typeface="Menlo Regular"/>
                <a:sym typeface="Menlo Regular"/>
              </a:defRPr>
            </a:pPr>
            <a:r>
              <a:rPr>
                <a:solidFill>
                  <a:srgbClr val="FFFFFF">
                    <a:alpha val="85000"/>
                  </a:srgbClr>
                </a:solidFill>
              </a:rPr>
              <a:t>    </a:t>
            </a:r>
            <a:r>
              <a:t>// referring to the same managed object.</a:t>
            </a:r>
            <a:endParaRPr>
              <a:solidFill>
                <a:srgbClr val="FFFFFF">
                  <a:alpha val="85000"/>
                </a:srgbClr>
              </a:solidFill>
            </a:endParaRPr>
          </a:p>
          <a:p>
            <a:pPr marL="0" indent="0" defTabSz="219709">
              <a:spcBef>
                <a:spcPts val="0"/>
              </a:spcBef>
              <a:buSzTx/>
              <a:buNone/>
              <a:tabLst>
                <a:tab pos="215900" algn="l"/>
              </a:tabLst>
              <a:defRPr sz="1750">
                <a:solidFill>
                  <a:srgbClr val="B281EB"/>
                </a:solidFill>
                <a:latin typeface="Menlo Regular"/>
                <a:ea typeface="Menlo Regular"/>
                <a:cs typeface="Menlo Regular"/>
                <a:sym typeface="Menlo Regular"/>
              </a:defRPr>
            </a:pPr>
            <a:r>
              <a:rPr>
                <a:solidFill>
                  <a:srgbClr val="FFFFFF">
                    <a:alpha val="85000"/>
                  </a:srgbClr>
                </a:solidFill>
              </a:rPr>
              <a:t>    </a:t>
            </a:r>
            <a:r>
              <a:t>cout</a:t>
            </a:r>
            <a:r>
              <a:rPr>
                <a:solidFill>
                  <a:srgbClr val="FFFFFF">
                    <a:alpha val="85000"/>
                  </a:srgbClr>
                </a:solidFill>
              </a:rPr>
              <a:t> &lt;&lt; p1.</a:t>
            </a:r>
            <a:r>
              <a:t>use_count</a:t>
            </a:r>
            <a:r>
              <a:rPr>
                <a:solidFill>
                  <a:srgbClr val="FFFFFF">
                    <a:alpha val="85000"/>
                  </a:srgbClr>
                </a:solidFill>
              </a:rPr>
              <a:t>() &lt;&lt; </a:t>
            </a:r>
            <a:r>
              <a:t>endl</a:t>
            </a:r>
            <a:r>
              <a:rPr>
                <a:solidFill>
                  <a:srgbClr val="FFFFFF">
                    <a:alpha val="85000"/>
                  </a:srgbClr>
                </a:solidFill>
              </a:rPr>
              <a:t>;</a:t>
            </a:r>
            <a:endParaRPr>
              <a:solidFill>
                <a:srgbClr val="FFFFFF">
                  <a:alpha val="85000"/>
                </a:srgbClr>
              </a:solidFill>
            </a:endParaRPr>
          </a:p>
          <a:p>
            <a:pPr marL="0" indent="0" defTabSz="219709">
              <a:spcBef>
                <a:spcPts val="0"/>
              </a:spcBef>
              <a:buSzTx/>
              <a:buNone/>
              <a:tabLst>
                <a:tab pos="215900" algn="l"/>
              </a:tabLst>
              <a:defRPr sz="1750">
                <a:solidFill>
                  <a:srgbClr val="B281EB"/>
                </a:solidFill>
                <a:latin typeface="Menlo Regular"/>
                <a:ea typeface="Menlo Regular"/>
                <a:cs typeface="Menlo Regular"/>
                <a:sym typeface="Menlo Regular"/>
              </a:defRPr>
            </a:pPr>
            <a:r>
              <a:rPr>
                <a:solidFill>
                  <a:srgbClr val="FFFFFF">
                    <a:alpha val="85000"/>
                  </a:srgbClr>
                </a:solidFill>
              </a:rPr>
              <a:t>    </a:t>
            </a:r>
            <a:r>
              <a:t>cout</a:t>
            </a:r>
            <a:r>
              <a:rPr>
                <a:solidFill>
                  <a:srgbClr val="FFFFFF">
                    <a:alpha val="85000"/>
                  </a:srgbClr>
                </a:solidFill>
              </a:rPr>
              <a:t> &lt;&lt; p2.</a:t>
            </a:r>
            <a:r>
              <a:t>use_count</a:t>
            </a:r>
            <a:r>
              <a:rPr>
                <a:solidFill>
                  <a:srgbClr val="FFFFFF">
                    <a:alpha val="85000"/>
                  </a:srgbClr>
                </a:solidFill>
              </a:rPr>
              <a:t>() &lt;&lt; </a:t>
            </a:r>
            <a:r>
              <a:t>endl</a:t>
            </a:r>
            <a:r>
              <a:rPr>
                <a:solidFill>
                  <a:srgbClr val="FFFFFF">
                    <a:alpha val="85000"/>
                  </a:srgbClr>
                </a:solidFill>
              </a:rPr>
              <a:t>;</a:t>
            </a:r>
            <a:endParaRPr>
              <a:solidFill>
                <a:srgbClr val="FFFFFF">
                  <a:alpha val="85000"/>
                </a:srgbClr>
              </a:solidFill>
            </a:endParaRP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p>
          <a:p>
            <a:pPr marL="0" indent="0" defTabSz="219709">
              <a:spcBef>
                <a:spcPts val="0"/>
              </a:spcBef>
              <a:buSzTx/>
              <a:buNone/>
              <a:tabLst>
                <a:tab pos="215900" algn="l"/>
              </a:tabLst>
              <a:defRPr sz="1750">
                <a:solidFill>
                  <a:srgbClr val="7F8C98"/>
                </a:solidFill>
                <a:latin typeface="Menlo Regular"/>
                <a:ea typeface="Menlo Regular"/>
                <a:cs typeface="Menlo Regular"/>
                <a:sym typeface="Menlo Regular"/>
              </a:defRPr>
            </a:pPr>
            <a:r>
              <a:rPr>
                <a:solidFill>
                  <a:srgbClr val="FFFFFF">
                    <a:alpha val="85000"/>
                  </a:srgbClr>
                </a:solidFill>
              </a:rPr>
              <a:t>    </a:t>
            </a:r>
            <a:r>
              <a:t>// Relinquishes ownership of p1 on the object</a:t>
            </a:r>
            <a:endParaRPr>
              <a:solidFill>
                <a:srgbClr val="FFFFFF">
                  <a:alpha val="85000"/>
                </a:srgbClr>
              </a:solidFill>
            </a:endParaRPr>
          </a:p>
          <a:p>
            <a:pPr marL="0" indent="0" defTabSz="219709">
              <a:spcBef>
                <a:spcPts val="0"/>
              </a:spcBef>
              <a:buSzTx/>
              <a:buNone/>
              <a:tabLst>
                <a:tab pos="215900" algn="l"/>
              </a:tabLst>
              <a:defRPr sz="1750">
                <a:solidFill>
                  <a:srgbClr val="7F8C98"/>
                </a:solidFill>
                <a:latin typeface="Menlo Regular"/>
                <a:ea typeface="Menlo Regular"/>
                <a:cs typeface="Menlo Regular"/>
                <a:sym typeface="Menlo Regular"/>
              </a:defRPr>
            </a:pPr>
            <a:r>
              <a:rPr>
                <a:solidFill>
                  <a:srgbClr val="FFFFFF">
                    <a:alpha val="85000"/>
                  </a:srgbClr>
                </a:solidFill>
              </a:rPr>
              <a:t>    </a:t>
            </a:r>
            <a:r>
              <a:t>// and pointer becomes NULL</a:t>
            </a:r>
            <a:endParaRPr>
              <a:solidFill>
                <a:srgbClr val="FFFFFF">
                  <a:alpha val="85000"/>
                </a:srgbClr>
              </a:solidFill>
            </a:endParaRP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p1.</a:t>
            </a:r>
            <a:r>
              <a:rPr>
                <a:solidFill>
                  <a:srgbClr val="B281EB"/>
                </a:solidFill>
              </a:rPr>
              <a:t>reset</a:t>
            </a:r>
            <a:r>
              <a:t>();</a:t>
            </a: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r>
              <a:rPr>
                <a:solidFill>
                  <a:srgbClr val="B281EB"/>
                </a:solidFill>
              </a:rPr>
              <a:t>cout</a:t>
            </a:r>
            <a:r>
              <a:t> &lt;&lt; p1.</a:t>
            </a:r>
            <a:r>
              <a:rPr>
                <a:solidFill>
                  <a:srgbClr val="B281EB"/>
                </a:solidFill>
              </a:rPr>
              <a:t>get</a:t>
            </a:r>
            <a:r>
              <a:t>() &lt;&lt; </a:t>
            </a:r>
            <a:r>
              <a:rPr>
                <a:solidFill>
                  <a:srgbClr val="B281EB"/>
                </a:solidFill>
              </a:rPr>
              <a:t>endl</a:t>
            </a:r>
            <a:r>
              <a:t>;</a:t>
            </a:r>
          </a:p>
          <a:p>
            <a:pPr marL="0" indent="0" defTabSz="219709">
              <a:spcBef>
                <a:spcPts val="0"/>
              </a:spcBef>
              <a:buSzTx/>
              <a:buNone/>
              <a:tabLst>
                <a:tab pos="215900" algn="l"/>
              </a:tabLst>
              <a:defRPr sz="1750">
                <a:solidFill>
                  <a:srgbClr val="B281EB"/>
                </a:solidFill>
                <a:latin typeface="Menlo Regular"/>
                <a:ea typeface="Menlo Regular"/>
                <a:cs typeface="Menlo Regular"/>
                <a:sym typeface="Menlo Regular"/>
              </a:defRPr>
            </a:pPr>
            <a:r>
              <a:rPr>
                <a:solidFill>
                  <a:srgbClr val="FFFFFF">
                    <a:alpha val="85000"/>
                  </a:srgbClr>
                </a:solidFill>
              </a:rPr>
              <a:t>    </a:t>
            </a:r>
            <a:r>
              <a:t>cout</a:t>
            </a:r>
            <a:r>
              <a:rPr>
                <a:solidFill>
                  <a:srgbClr val="FFFFFF">
                    <a:alpha val="85000"/>
                  </a:srgbClr>
                </a:solidFill>
              </a:rPr>
              <a:t> &lt;&lt; p2.</a:t>
            </a:r>
            <a:r>
              <a:t>use_count</a:t>
            </a:r>
            <a:r>
              <a:rPr>
                <a:solidFill>
                  <a:srgbClr val="FFFFFF">
                    <a:alpha val="85000"/>
                  </a:srgbClr>
                </a:solidFill>
              </a:rPr>
              <a:t>() &lt;&lt; </a:t>
            </a:r>
            <a:r>
              <a:t>endl</a:t>
            </a:r>
            <a:r>
              <a:rPr>
                <a:solidFill>
                  <a:srgbClr val="FFFFFF">
                    <a:alpha val="85000"/>
                  </a:srgbClr>
                </a:solidFill>
              </a:rPr>
              <a:t>;</a:t>
            </a:r>
            <a:endParaRPr>
              <a:solidFill>
                <a:srgbClr val="FFFFFF">
                  <a:alpha val="85000"/>
                </a:srgbClr>
              </a:solidFill>
            </a:endParaRP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r>
              <a:rPr>
                <a:solidFill>
                  <a:srgbClr val="B281EB"/>
                </a:solidFill>
              </a:rPr>
              <a:t>cout</a:t>
            </a:r>
            <a:r>
              <a:t> &lt;&lt; p2.</a:t>
            </a:r>
            <a:r>
              <a:rPr>
                <a:solidFill>
                  <a:srgbClr val="B281EB"/>
                </a:solidFill>
              </a:rPr>
              <a:t>get</a:t>
            </a:r>
            <a:r>
              <a:t>() &lt;&lt; </a:t>
            </a:r>
            <a:r>
              <a:rPr>
                <a:solidFill>
                  <a:srgbClr val="B281EB"/>
                </a:solidFill>
              </a:rPr>
              <a:t>endl</a:t>
            </a:r>
            <a:r>
              <a:t>;</a:t>
            </a: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  </a:t>
            </a:r>
          </a:p>
          <a:p>
            <a:pPr marL="0" indent="0" defTabSz="219709">
              <a:spcBef>
                <a:spcPts val="0"/>
              </a:spcBef>
              <a:buSzTx/>
              <a:buNone/>
              <a:tabLst>
                <a:tab pos="215900" algn="l"/>
              </a:tabLst>
              <a:defRPr b="1" sz="175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219709">
              <a:spcBef>
                <a:spcPts val="0"/>
              </a:spcBef>
              <a:buSzTx/>
              <a:buNone/>
              <a:tabLst>
                <a:tab pos="215900" algn="l"/>
              </a:tabLst>
              <a:defRPr sz="175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Birds eye view on data type alignment"/>
          <p:cNvSpPr txBox="1"/>
          <p:nvPr>
            <p:ph type="title"/>
          </p:nvPr>
        </p:nvSpPr>
        <p:spPr>
          <a:prstGeom prst="rect">
            <a:avLst/>
          </a:prstGeom>
        </p:spPr>
        <p:txBody>
          <a:bodyPr/>
          <a:lstStyle>
            <a:lvl1pPr defTabSz="379475">
              <a:defRPr b="1" sz="4896">
                <a:latin typeface="Helvetica Neue"/>
                <a:ea typeface="Helvetica Neue"/>
                <a:cs typeface="Helvetica Neue"/>
                <a:sym typeface="Helvetica Neue"/>
              </a:defRPr>
            </a:lvl1pPr>
          </a:lstStyle>
          <a:p>
            <a:pPr/>
            <a:r>
              <a:t>Birds eye view on data type alignment</a:t>
            </a:r>
          </a:p>
        </p:txBody>
      </p:sp>
      <p:sp>
        <p:nvSpPr>
          <p:cNvPr id="154"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pic>
        <p:nvPicPr>
          <p:cNvPr id="155" name="Screenshot 2021-12-10 at 8.29.25 PM.png" descr="Screenshot 2021-12-10 at 8.29.25 PM.png"/>
          <p:cNvPicPr>
            <a:picLocks noChangeAspect="1"/>
          </p:cNvPicPr>
          <p:nvPr/>
        </p:nvPicPr>
        <p:blipFill>
          <a:blip r:embed="rId2">
            <a:extLst/>
          </a:blip>
          <a:stretch>
            <a:fillRect/>
          </a:stretch>
        </p:blipFill>
        <p:spPr>
          <a:xfrm>
            <a:off x="1929268" y="1704896"/>
            <a:ext cx="21274411" cy="13215455"/>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red_ptr"/>
          <p:cNvSpPr txBox="1"/>
          <p:nvPr>
            <p:ph type="title"/>
          </p:nvPr>
        </p:nvSpPr>
        <p:spPr>
          <a:prstGeom prst="rect">
            <a:avLst/>
          </a:prstGeom>
        </p:spPr>
        <p:txBody>
          <a:bodyPr/>
          <a:lstStyle/>
          <a:p>
            <a:pPr/>
            <a:r>
              <a:t>Shared_ptr </a:t>
            </a:r>
          </a:p>
        </p:txBody>
      </p:sp>
      <p:sp>
        <p:nvSpPr>
          <p:cNvPr id="322" name="Output :…"/>
          <p:cNvSpPr txBox="1"/>
          <p:nvPr>
            <p:ph type="body" idx="1"/>
          </p:nvPr>
        </p:nvSpPr>
        <p:spPr>
          <a:prstGeom prst="rect">
            <a:avLst/>
          </a:prstGeom>
        </p:spPr>
        <p:txBody>
          <a:bodyPr/>
          <a:lstStyle/>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r>
              <a:t>Output :</a:t>
            </a:r>
          </a:p>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p>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r>
              <a:t>0x1006ba8c0</a:t>
            </a:r>
          </a:p>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r>
              <a:t>A::show()</a:t>
            </a:r>
          </a:p>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r>
              <a:t>A::show()</a:t>
            </a:r>
          </a:p>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r>
              <a:t>0x1006ba8c0</a:t>
            </a:r>
          </a:p>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r>
              <a:t>0x1006ba8c0</a:t>
            </a:r>
          </a:p>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r>
              <a:t>2</a:t>
            </a:r>
          </a:p>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r>
              <a:t>2</a:t>
            </a:r>
          </a:p>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r>
              <a:t>0x0</a:t>
            </a:r>
          </a:p>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r>
              <a:t>1</a:t>
            </a:r>
          </a:p>
          <a:p>
            <a:pPr marL="0" indent="0" defTabSz="439419">
              <a:spcBef>
                <a:spcPts val="0"/>
              </a:spcBef>
              <a:buSzTx/>
              <a:buNone/>
              <a:tabLst>
                <a:tab pos="431800" algn="l"/>
              </a:tabLst>
              <a:defRPr b="1" sz="3400">
                <a:solidFill>
                  <a:srgbClr val="FFFFFF"/>
                </a:solidFill>
                <a:latin typeface="Menlo Regular"/>
                <a:ea typeface="Menlo Regular"/>
                <a:cs typeface="Menlo Regular"/>
                <a:sym typeface="Menlo Regular"/>
              </a:defRPr>
            </a:pPr>
            <a:r>
              <a:t>0x1006ba8c0</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Weak_ptr"/>
          <p:cNvSpPr txBox="1"/>
          <p:nvPr>
            <p:ph type="title"/>
          </p:nvPr>
        </p:nvSpPr>
        <p:spPr>
          <a:prstGeom prst="rect">
            <a:avLst/>
          </a:prstGeom>
        </p:spPr>
        <p:txBody>
          <a:bodyPr/>
          <a:lstStyle/>
          <a:p>
            <a:pPr/>
            <a:r>
              <a:t>Weak_ptr </a:t>
            </a:r>
          </a:p>
        </p:txBody>
      </p:sp>
      <p:sp>
        <p:nvSpPr>
          <p:cNvPr id="325" name="Double-click to edit"/>
          <p:cNvSpPr txBox="1"/>
          <p:nvPr>
            <p:ph type="body" idx="1"/>
          </p:nvPr>
        </p:nvSpPr>
        <p:spPr>
          <a:prstGeom prst="rect">
            <a:avLst/>
          </a:prstGeom>
        </p:spPr>
        <p:txBody>
          <a:bodyPr/>
          <a:lstStyle/>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p>
        </p:txBody>
      </p:sp>
      <p:pic>
        <p:nvPicPr>
          <p:cNvPr id="326" name="Image" descr="Image"/>
          <p:cNvPicPr>
            <a:picLocks noChangeAspect="1"/>
          </p:cNvPicPr>
          <p:nvPr/>
        </p:nvPicPr>
        <p:blipFill>
          <a:blip r:embed="rId2">
            <a:extLst/>
          </a:blip>
          <a:stretch>
            <a:fillRect/>
          </a:stretch>
        </p:blipFill>
        <p:spPr>
          <a:xfrm>
            <a:off x="5488547" y="6108700"/>
            <a:ext cx="11480801" cy="3378200"/>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Weak_ptr"/>
          <p:cNvSpPr txBox="1"/>
          <p:nvPr>
            <p:ph type="title"/>
          </p:nvPr>
        </p:nvSpPr>
        <p:spPr>
          <a:prstGeom prst="rect">
            <a:avLst/>
          </a:prstGeom>
        </p:spPr>
        <p:txBody>
          <a:bodyPr/>
          <a:lstStyle/>
          <a:p>
            <a:pPr/>
            <a:r>
              <a:t>Weak_ptr </a:t>
            </a:r>
          </a:p>
        </p:txBody>
      </p:sp>
      <p:sp>
        <p:nvSpPr>
          <p:cNvPr id="329" name="A weak_ptr is created as a copy of shared_ptr. It provides access to an object that is owned by one or more shared_ptr instances but does not participate in reference counting. The existence or destruction of weak_ptr has no effect on the shared_ptr or i"/>
          <p:cNvSpPr txBox="1"/>
          <p:nvPr>
            <p:ph type="body" idx="1"/>
          </p:nvPr>
        </p:nvSpPr>
        <p:spPr>
          <a:prstGeom prst="rect">
            <a:avLst/>
          </a:prstGeom>
        </p:spPr>
        <p:txBody>
          <a:bodyPr/>
          <a:lstStyle/>
          <a:p>
            <a:pPr marL="0" indent="0" defTabSz="457200">
              <a:spcBef>
                <a:spcPts val="1000"/>
              </a:spcBef>
              <a:buSzTx/>
              <a:buNone/>
              <a:defRPr sz="4000">
                <a:solidFill>
                  <a:srgbClr val="FFFFFF"/>
                </a:solidFill>
                <a:latin typeface="Helvetica"/>
                <a:ea typeface="Helvetica"/>
                <a:cs typeface="Helvetica"/>
                <a:sym typeface="Helvetica"/>
              </a:defRPr>
            </a:pPr>
            <a:r>
              <a:t>A weak_ptr is created as a copy of shared_ptr. It provides access to an object that is owned by one or more shared_ptr instances but does not participate in reference counting. The existence or destruction of weak_ptr has no effect on the shared_ptr or its other copies. It is required in some cases to break circular references between shared_ptr instances.</a:t>
            </a:r>
          </a:p>
          <a:p>
            <a:pPr marL="0" indent="0" defTabSz="457200">
              <a:spcBef>
                <a:spcPts val="1000"/>
              </a:spcBef>
              <a:buSzTx/>
              <a:buNone/>
              <a:defRPr sz="4000">
                <a:solidFill>
                  <a:srgbClr val="FFFFFF"/>
                </a:solidFill>
                <a:latin typeface="Helvetica"/>
                <a:ea typeface="Helvetica"/>
                <a:cs typeface="Helvetica"/>
                <a:sym typeface="Helvetica"/>
              </a:defRPr>
            </a:pPr>
            <a:br>
              <a:rPr b="1"/>
            </a:br>
            <a:r>
              <a:rPr b="1"/>
              <a:t>Cyclic Dependency (Problems with shared_ptr):</a:t>
            </a:r>
            <a:r>
              <a:t> Let’s consider a scenario where we have two classes A and B, both have pointers to other classes. So, it’s always like A is pointing to B and B is pointing to A. Hence, use_count will never reach zero and they never get deleted.</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Weak_ptr"/>
          <p:cNvSpPr txBox="1"/>
          <p:nvPr>
            <p:ph type="title"/>
          </p:nvPr>
        </p:nvSpPr>
        <p:spPr>
          <a:prstGeom prst="rect">
            <a:avLst/>
          </a:prstGeom>
        </p:spPr>
        <p:txBody>
          <a:bodyPr/>
          <a:lstStyle/>
          <a:p>
            <a:pPr/>
            <a:r>
              <a:t>Weak_ptr </a:t>
            </a:r>
          </a:p>
        </p:txBody>
      </p:sp>
      <p:sp>
        <p:nvSpPr>
          <p:cNvPr id="332" name="So, in case of shared_ptr because of cyclic dependency use_count never reaches zero which is prevented using weak_ptr, which removes this problem by declaring A_ptr as weak_ptr, thus class A does not own it, only have access to it and we also need to che"/>
          <p:cNvSpPr txBox="1"/>
          <p:nvPr>
            <p:ph type="body" idx="1"/>
          </p:nvPr>
        </p:nvSpPr>
        <p:spPr>
          <a:prstGeom prst="rect">
            <a:avLst/>
          </a:prstGeom>
        </p:spPr>
        <p:txBody>
          <a:bodyPr/>
          <a:lstStyle/>
          <a:p>
            <a:pPr marL="0" indent="0" defTabSz="457200">
              <a:spcBef>
                <a:spcPts val="1000"/>
              </a:spcBef>
              <a:buSzTx/>
              <a:buNone/>
              <a:defRPr sz="4700">
                <a:solidFill>
                  <a:srgbClr val="FFFFFF"/>
                </a:solidFill>
                <a:latin typeface="Helvetica"/>
                <a:ea typeface="Helvetica"/>
                <a:cs typeface="Helvetica"/>
                <a:sym typeface="Helvetica"/>
              </a:defRPr>
            </a:pPr>
            <a:r>
              <a:t>So, in case of shared_ptr because of cyclic dependency use_count never reaches zero which is prevented using weak_ptr, which removes this problem by declaring A_ptr as weak_ptr, thus class A does not own it, only have access to it and we also need to check the validity of object as it may go out of scope. In general, it is a design issue.</a:t>
            </a:r>
          </a:p>
          <a:p>
            <a:pPr marL="0" indent="0" defTabSz="457200">
              <a:spcBef>
                <a:spcPts val="1000"/>
              </a:spcBef>
              <a:buSzTx/>
              <a:buNone/>
              <a:defRPr sz="4700">
                <a:solidFill>
                  <a:srgbClr val="FFFFFF"/>
                </a:solidFill>
                <a:latin typeface="Helvetica"/>
                <a:ea typeface="Helvetica"/>
                <a:cs typeface="Helvetica"/>
                <a:sym typeface="Helvetica"/>
              </a:defRPr>
            </a:pPr>
            <a:r>
              <a:rPr b="1"/>
              <a:t>When to use weak_ptr?</a:t>
            </a:r>
            <a:br/>
            <a:r>
              <a:t>When you do want to refer to your object from multiple places – for those references for which it’s ok to ignore and deallocate (so they’ll just note the object is gone when you try to dereference).</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cope resolution operation"/>
          <p:cNvSpPr txBox="1"/>
          <p:nvPr>
            <p:ph type="title"/>
          </p:nvPr>
        </p:nvSpPr>
        <p:spPr>
          <a:prstGeom prst="rect">
            <a:avLst/>
          </a:prstGeom>
        </p:spPr>
        <p:txBody>
          <a:bodyPr/>
          <a:lstStyle/>
          <a:p>
            <a:pPr/>
            <a:r>
              <a:t>Scope resolution operation</a:t>
            </a:r>
          </a:p>
        </p:txBody>
      </p:sp>
      <p:sp>
        <p:nvSpPr>
          <p:cNvPr id="335" name="int count = 0;…"/>
          <p:cNvSpPr txBox="1"/>
          <p:nvPr>
            <p:ph type="body" idx="1"/>
          </p:nvPr>
        </p:nvSpPr>
        <p:spPr>
          <a:prstGeom prst="rect">
            <a:avLst/>
          </a:prstGeom>
        </p:spPr>
        <p:txBody>
          <a:bodyPr/>
          <a:lstStyle/>
          <a:p>
            <a:pPr marL="0" indent="0" defTabSz="457200">
              <a:spcBef>
                <a:spcPts val="0"/>
              </a:spcBef>
              <a:buSzTx/>
              <a:buNone/>
              <a:defRPr sz="3500">
                <a:solidFill>
                  <a:srgbClr val="DCDCDC"/>
                </a:solidFill>
                <a:latin typeface="Menlo Regular"/>
                <a:ea typeface="Menlo Regular"/>
                <a:cs typeface="Menlo Regular"/>
                <a:sym typeface="Menlo Regular"/>
              </a:defRPr>
            </a:pPr>
            <a:r>
              <a:t>int count = 0;</a:t>
            </a:r>
          </a:p>
          <a:p>
            <a:pPr marL="0" indent="0" defTabSz="457200">
              <a:spcBef>
                <a:spcPts val="0"/>
              </a:spcBef>
              <a:buSzTx/>
              <a:buNone/>
              <a:defRPr sz="3500">
                <a:solidFill>
                  <a:srgbClr val="DCDCDC"/>
                </a:solidFill>
                <a:latin typeface="Menlo Regular"/>
                <a:ea typeface="Menlo Regular"/>
                <a:cs typeface="Menlo Regular"/>
                <a:sym typeface="Menlo Regular"/>
              </a:defRPr>
            </a:pPr>
          </a:p>
          <a:p>
            <a:pPr marL="0" indent="0" defTabSz="457200">
              <a:spcBef>
                <a:spcPts val="0"/>
              </a:spcBef>
              <a:buSzTx/>
              <a:buNone/>
              <a:defRPr sz="3500">
                <a:solidFill>
                  <a:srgbClr val="DCDCDC"/>
                </a:solidFill>
                <a:latin typeface="Menlo Regular"/>
                <a:ea typeface="Menlo Regular"/>
                <a:cs typeface="Menlo Regular"/>
                <a:sym typeface="Menlo Regular"/>
              </a:defRPr>
            </a:pPr>
            <a:r>
              <a:t>int main(void) {</a:t>
            </a:r>
          </a:p>
          <a:p>
            <a:pPr marL="0" indent="0" defTabSz="457200">
              <a:spcBef>
                <a:spcPts val="0"/>
              </a:spcBef>
              <a:buSzTx/>
              <a:buNone/>
              <a:defRPr sz="3500">
                <a:solidFill>
                  <a:srgbClr val="DCDCDC"/>
                </a:solidFill>
                <a:latin typeface="Menlo Regular"/>
                <a:ea typeface="Menlo Regular"/>
                <a:cs typeface="Menlo Regular"/>
                <a:sym typeface="Menlo Regular"/>
              </a:defRPr>
            </a:pPr>
            <a:r>
              <a:t>   int count = 0;</a:t>
            </a:r>
          </a:p>
          <a:p>
            <a:pPr marL="0" indent="0" defTabSz="457200">
              <a:spcBef>
                <a:spcPts val="0"/>
              </a:spcBef>
              <a:buSzTx/>
              <a:buNone/>
              <a:defRPr sz="3500">
                <a:solidFill>
                  <a:srgbClr val="DCDCDC"/>
                </a:solidFill>
                <a:latin typeface="Menlo Regular"/>
                <a:ea typeface="Menlo Regular"/>
                <a:cs typeface="Menlo Regular"/>
                <a:sym typeface="Menlo Regular"/>
              </a:defRPr>
            </a:pPr>
            <a:r>
              <a:t>   ::count = 1;  // set global count to 1</a:t>
            </a:r>
          </a:p>
          <a:p>
            <a:pPr marL="0" indent="0" defTabSz="457200">
              <a:spcBef>
                <a:spcPts val="0"/>
              </a:spcBef>
              <a:buSzTx/>
              <a:buNone/>
              <a:defRPr sz="3500">
                <a:solidFill>
                  <a:srgbClr val="DCDCDC"/>
                </a:solidFill>
                <a:latin typeface="Menlo Regular"/>
                <a:ea typeface="Menlo Regular"/>
                <a:cs typeface="Menlo Regular"/>
                <a:sym typeface="Menlo Regular"/>
              </a:defRPr>
            </a:pPr>
            <a:r>
              <a:t>   count = 2;    // set local count to 2</a:t>
            </a:r>
          </a:p>
          <a:p>
            <a:pPr marL="0" indent="0" defTabSz="457200">
              <a:spcBef>
                <a:spcPts val="0"/>
              </a:spcBef>
              <a:buSzTx/>
              <a:buNone/>
              <a:defRPr sz="3500">
                <a:solidFill>
                  <a:srgbClr val="DCDCDC"/>
                </a:solidFill>
                <a:latin typeface="Menlo Regular"/>
                <a:ea typeface="Menlo Regular"/>
                <a:cs typeface="Menlo Regular"/>
                <a:sym typeface="Menlo Regular"/>
              </a:defRPr>
            </a:pPr>
            <a:r>
              <a:t>   return 0;</a:t>
            </a:r>
          </a:p>
          <a:p>
            <a:pPr marL="0" indent="0" defTabSz="457200">
              <a:spcBef>
                <a:spcPts val="0"/>
              </a:spcBef>
              <a:buSzTx/>
              <a:buNone/>
              <a:defRPr sz="3500">
                <a:solidFill>
                  <a:srgbClr val="DCDCDC"/>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cope resolution operation"/>
          <p:cNvSpPr txBox="1"/>
          <p:nvPr>
            <p:ph type="title"/>
          </p:nvPr>
        </p:nvSpPr>
        <p:spPr>
          <a:prstGeom prst="rect">
            <a:avLst/>
          </a:prstGeom>
        </p:spPr>
        <p:txBody>
          <a:bodyPr/>
          <a:lstStyle/>
          <a:p>
            <a:pPr/>
            <a:r>
              <a:t>Scope resolution operation</a:t>
            </a:r>
          </a:p>
        </p:txBody>
      </p:sp>
      <p:sp>
        <p:nvSpPr>
          <p:cNvPr id="338" name="#include &lt;iostream&gt;…"/>
          <p:cNvSpPr txBox="1"/>
          <p:nvPr>
            <p:ph type="body" idx="1"/>
          </p:nvPr>
        </p:nvSpPr>
        <p:spPr>
          <a:prstGeom prst="rect">
            <a:avLst/>
          </a:prstGeom>
        </p:spPr>
        <p:txBody>
          <a:bodyPr/>
          <a:lstStyle/>
          <a:p>
            <a:pPr marL="0" indent="0" defTabSz="457200">
              <a:spcBef>
                <a:spcPts val="0"/>
              </a:spcBef>
              <a:buSzTx/>
              <a:buNone/>
              <a:defRPr sz="3900">
                <a:solidFill>
                  <a:srgbClr val="DCDCDC"/>
                </a:solidFill>
                <a:latin typeface="Menlo Regular"/>
                <a:ea typeface="Menlo Regular"/>
                <a:cs typeface="Menlo Regular"/>
                <a:sym typeface="Menlo Regular"/>
              </a:defRPr>
            </a:pPr>
            <a:r>
              <a:t>#include &lt;iostream&gt;</a:t>
            </a:r>
          </a:p>
          <a:p>
            <a:pPr marL="0" indent="0" defTabSz="457200">
              <a:spcBef>
                <a:spcPts val="0"/>
              </a:spcBef>
              <a:buSzTx/>
              <a:buNone/>
              <a:defRPr sz="3900">
                <a:solidFill>
                  <a:srgbClr val="DCDCDC"/>
                </a:solidFill>
                <a:latin typeface="Menlo Regular"/>
                <a:ea typeface="Menlo Regular"/>
                <a:cs typeface="Menlo Regular"/>
                <a:sym typeface="Menlo Regular"/>
              </a:defRPr>
            </a:pPr>
            <a:r>
              <a:t>using namespace std;</a:t>
            </a:r>
          </a:p>
          <a:p>
            <a:pPr marL="0" indent="0" defTabSz="457200">
              <a:spcBef>
                <a:spcPts val="0"/>
              </a:spcBef>
              <a:buSzTx/>
              <a:buNone/>
              <a:defRPr sz="3900">
                <a:solidFill>
                  <a:srgbClr val="DCDCDC"/>
                </a:solidFill>
                <a:latin typeface="Menlo Regular"/>
                <a:ea typeface="Menlo Regular"/>
                <a:cs typeface="Menlo Regular"/>
                <a:sym typeface="Menlo Regular"/>
              </a:defRPr>
            </a:pPr>
          </a:p>
          <a:p>
            <a:pPr marL="0" indent="0" defTabSz="457200">
              <a:spcBef>
                <a:spcPts val="0"/>
              </a:spcBef>
              <a:buSzTx/>
              <a:buNone/>
              <a:defRPr sz="3900">
                <a:solidFill>
                  <a:srgbClr val="DCDCDC"/>
                </a:solidFill>
                <a:latin typeface="Menlo Regular"/>
                <a:ea typeface="Menlo Regular"/>
                <a:cs typeface="Menlo Regular"/>
                <a:sym typeface="Menlo Regular"/>
              </a:defRPr>
            </a:pPr>
            <a:r>
              <a:t>class X</a:t>
            </a:r>
          </a:p>
          <a:p>
            <a:pPr marL="0" indent="0" defTabSz="457200">
              <a:spcBef>
                <a:spcPts val="0"/>
              </a:spcBef>
              <a:buSzTx/>
              <a:buNone/>
              <a:defRPr sz="3900">
                <a:solidFill>
                  <a:srgbClr val="DCDCDC"/>
                </a:solidFill>
                <a:latin typeface="Menlo Regular"/>
                <a:ea typeface="Menlo Regular"/>
                <a:cs typeface="Menlo Regular"/>
                <a:sym typeface="Menlo Regular"/>
              </a:defRPr>
            </a:pPr>
            <a:r>
              <a:t>{</a:t>
            </a:r>
          </a:p>
          <a:p>
            <a:pPr marL="0" indent="0" defTabSz="457200">
              <a:spcBef>
                <a:spcPts val="0"/>
              </a:spcBef>
              <a:buSzTx/>
              <a:buNone/>
              <a:defRPr sz="3900">
                <a:solidFill>
                  <a:srgbClr val="DCDCDC"/>
                </a:solidFill>
                <a:latin typeface="Menlo Regular"/>
                <a:ea typeface="Menlo Regular"/>
                <a:cs typeface="Menlo Regular"/>
                <a:sym typeface="Menlo Regular"/>
              </a:defRPr>
            </a:pPr>
            <a:r>
              <a:t>public:</a:t>
            </a:r>
          </a:p>
          <a:p>
            <a:pPr marL="0" indent="0" defTabSz="457200">
              <a:spcBef>
                <a:spcPts val="0"/>
              </a:spcBef>
              <a:buSzTx/>
              <a:buNone/>
              <a:defRPr sz="3900">
                <a:solidFill>
                  <a:srgbClr val="DCDCDC"/>
                </a:solidFill>
                <a:latin typeface="Menlo Regular"/>
                <a:ea typeface="Menlo Regular"/>
                <a:cs typeface="Menlo Regular"/>
                <a:sym typeface="Menlo Regular"/>
              </a:defRPr>
            </a:pPr>
            <a:r>
              <a:t>   static int count;</a:t>
            </a:r>
          </a:p>
          <a:p>
            <a:pPr marL="0" indent="0" defTabSz="457200">
              <a:spcBef>
                <a:spcPts val="0"/>
              </a:spcBef>
              <a:buSzTx/>
              <a:buNone/>
              <a:defRPr sz="3900">
                <a:solidFill>
                  <a:srgbClr val="DCDCDC"/>
                </a:solidFill>
                <a:latin typeface="Menlo Regular"/>
                <a:ea typeface="Menlo Regular"/>
                <a:cs typeface="Menlo Regular"/>
                <a:sym typeface="Menlo Regular"/>
              </a:defRPr>
            </a:pPr>
            <a:r>
              <a:t>};</a:t>
            </a:r>
          </a:p>
          <a:p>
            <a:pPr marL="0" indent="0" defTabSz="457200">
              <a:spcBef>
                <a:spcPts val="0"/>
              </a:spcBef>
              <a:buSzTx/>
              <a:buNone/>
              <a:defRPr sz="3900">
                <a:solidFill>
                  <a:srgbClr val="DCDCDC"/>
                </a:solidFill>
                <a:latin typeface="Menlo Regular"/>
                <a:ea typeface="Menlo Regular"/>
                <a:cs typeface="Menlo Regular"/>
                <a:sym typeface="Menlo Regular"/>
              </a:defRPr>
            </a:pPr>
            <a:r>
              <a:t>int X::count = 10;                // define static data member</a:t>
            </a:r>
          </a:p>
          <a:p>
            <a:pPr marL="0" indent="0" defTabSz="457200">
              <a:spcBef>
                <a:spcPts val="0"/>
              </a:spcBef>
              <a:buSzTx/>
              <a:buNone/>
              <a:defRPr sz="3900">
                <a:solidFill>
                  <a:srgbClr val="DCDCDC"/>
                </a:solidFill>
                <a:latin typeface="Menlo Regular"/>
                <a:ea typeface="Menlo Regular"/>
                <a:cs typeface="Menlo Regular"/>
                <a:sym typeface="Menlo Regular"/>
              </a:defRPr>
            </a:pPr>
          </a:p>
          <a:p>
            <a:pPr marL="0" indent="0" defTabSz="457200">
              <a:spcBef>
                <a:spcPts val="0"/>
              </a:spcBef>
              <a:buSzTx/>
              <a:buNone/>
              <a:defRPr sz="3900">
                <a:solidFill>
                  <a:srgbClr val="DCDCDC"/>
                </a:solidFill>
                <a:latin typeface="Menlo Regular"/>
                <a:ea typeface="Menlo Regular"/>
                <a:cs typeface="Menlo Regular"/>
                <a:sym typeface="Menlo Regular"/>
              </a:defRPr>
            </a:pPr>
            <a:r>
              <a:t>int main ()</a:t>
            </a:r>
          </a:p>
          <a:p>
            <a:pPr marL="0" indent="0" defTabSz="457200">
              <a:spcBef>
                <a:spcPts val="0"/>
              </a:spcBef>
              <a:buSzTx/>
              <a:buNone/>
              <a:defRPr sz="3900">
                <a:solidFill>
                  <a:srgbClr val="DCDCDC"/>
                </a:solidFill>
                <a:latin typeface="Menlo Regular"/>
                <a:ea typeface="Menlo Regular"/>
                <a:cs typeface="Menlo Regular"/>
                <a:sym typeface="Menlo Regular"/>
              </a:defRPr>
            </a:pPr>
            <a:r>
              <a:t>{</a:t>
            </a:r>
          </a:p>
          <a:p>
            <a:pPr marL="0" indent="0" defTabSz="457200">
              <a:spcBef>
                <a:spcPts val="0"/>
              </a:spcBef>
              <a:buSzTx/>
              <a:buNone/>
              <a:defRPr sz="3900">
                <a:solidFill>
                  <a:srgbClr val="DCDCDC"/>
                </a:solidFill>
                <a:latin typeface="Menlo Regular"/>
                <a:ea typeface="Menlo Regular"/>
                <a:cs typeface="Menlo Regular"/>
                <a:sym typeface="Menlo Regular"/>
              </a:defRPr>
            </a:pPr>
            <a:r>
              <a:t>   int X = 0;                     // hides class type X</a:t>
            </a:r>
          </a:p>
          <a:p>
            <a:pPr marL="0" indent="0" defTabSz="457200">
              <a:spcBef>
                <a:spcPts val="0"/>
              </a:spcBef>
              <a:buSzTx/>
              <a:buNone/>
              <a:defRPr sz="3900">
                <a:solidFill>
                  <a:srgbClr val="DCDCDC"/>
                </a:solidFill>
                <a:latin typeface="Menlo Regular"/>
                <a:ea typeface="Menlo Regular"/>
                <a:cs typeface="Menlo Regular"/>
                <a:sym typeface="Menlo Regular"/>
              </a:defRPr>
            </a:pPr>
            <a:r>
              <a:t>   cout &lt;&lt; X::count &lt;&lt; endl;      // use static member of class X</a:t>
            </a:r>
          </a:p>
          <a:p>
            <a:pPr marL="0" indent="0" defTabSz="457200">
              <a:spcBef>
                <a:spcPts val="0"/>
              </a:spcBef>
              <a:buSzTx/>
              <a:buNone/>
              <a:defRPr sz="3900">
                <a:solidFill>
                  <a:srgbClr val="DCDCDC"/>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Const expression"/>
          <p:cNvSpPr txBox="1"/>
          <p:nvPr>
            <p:ph type="title"/>
          </p:nvPr>
        </p:nvSpPr>
        <p:spPr>
          <a:prstGeom prst="rect">
            <a:avLst/>
          </a:prstGeom>
        </p:spPr>
        <p:txBody>
          <a:bodyPr/>
          <a:lstStyle/>
          <a:p>
            <a:pPr/>
            <a:r>
              <a:t>Const expression</a:t>
            </a:r>
          </a:p>
        </p:txBody>
      </p:sp>
      <p:sp>
        <p:nvSpPr>
          <p:cNvPr id="341" name="constexpr, which indicates that the return value of the function is a constant value can be computed at compile time.…"/>
          <p:cNvSpPr txBox="1"/>
          <p:nvPr>
            <p:ph type="body" idx="1"/>
          </p:nvPr>
        </p:nvSpPr>
        <p:spPr>
          <a:prstGeom prst="rect">
            <a:avLst/>
          </a:prstGeom>
        </p:spPr>
        <p:txBody>
          <a:bodyPr/>
          <a:lstStyle/>
          <a:p>
            <a:pPr marL="0" indent="0" defTabSz="457200">
              <a:spcBef>
                <a:spcPts val="0"/>
              </a:spcBef>
              <a:buSzTx/>
              <a:buNone/>
              <a:defRPr b="1" sz="3200">
                <a:solidFill>
                  <a:srgbClr val="BDC1C6"/>
                </a:solidFill>
                <a:latin typeface="Arial"/>
                <a:ea typeface="Arial"/>
                <a:cs typeface="Arial"/>
                <a:sym typeface="Arial"/>
              </a:defRPr>
            </a:pPr>
          </a:p>
          <a:p>
            <a:pPr marL="0" indent="0" defTabSz="457200">
              <a:spcBef>
                <a:spcPts val="0"/>
              </a:spcBef>
              <a:buSzTx/>
              <a:buNone/>
              <a:defRPr sz="3100">
                <a:solidFill>
                  <a:srgbClr val="E6E6E6"/>
                </a:solidFill>
              </a:defRPr>
            </a:pPr>
            <a:r>
              <a:rPr b="1" sz="2860">
                <a:latin typeface="Menlo Regular"/>
                <a:ea typeface="Menlo Regular"/>
                <a:cs typeface="Menlo Regular"/>
                <a:sym typeface="Menlo Regular"/>
              </a:rPr>
              <a:t>constexpr</a:t>
            </a:r>
            <a:r>
              <a:t>, which indicates that the return value of the function is a constant value can be computed at compile time.</a:t>
            </a:r>
          </a:p>
          <a:p>
            <a:pPr marL="0" indent="0" defTabSz="457200">
              <a:spcBef>
                <a:spcPts val="0"/>
              </a:spcBef>
              <a:buSzTx/>
              <a:buNone/>
              <a:defRPr sz="3100">
                <a:solidFill>
                  <a:srgbClr val="E6E6E6"/>
                </a:solidFill>
              </a:defRPr>
            </a:pPr>
          </a:p>
          <a:p>
            <a:pPr marL="0" indent="0" defTabSz="457200">
              <a:spcBef>
                <a:spcPts val="0"/>
              </a:spcBef>
              <a:buSzTx/>
              <a:buNone/>
              <a:defRPr b="1" sz="3200">
                <a:solidFill>
                  <a:srgbClr val="BDC1C6"/>
                </a:solidFill>
                <a:latin typeface="Arial"/>
                <a:ea typeface="Arial"/>
                <a:cs typeface="Arial"/>
                <a:sym typeface="Arial"/>
              </a:defRPr>
            </a:pPr>
            <a:r>
              <a:rPr b="0"/>
              <a:t>difference between const and constexpr variables is </a:t>
            </a:r>
            <a:r>
              <a:t>that the initialization of a const variable can be deferred until run time</a:t>
            </a:r>
            <a:r>
              <a:rPr b="0"/>
              <a:t>. A constexpr variable must be initialized at compile time. </a:t>
            </a:r>
            <a:endParaRPr b="0"/>
          </a:p>
          <a:p>
            <a:pPr marL="0" indent="0" defTabSz="457200">
              <a:spcBef>
                <a:spcPts val="0"/>
              </a:spcBef>
              <a:buSzTx/>
              <a:buNone/>
              <a:defRPr b="1" sz="3200">
                <a:solidFill>
                  <a:srgbClr val="BDC1C6"/>
                </a:solidFill>
                <a:latin typeface="Arial"/>
                <a:ea typeface="Arial"/>
                <a:cs typeface="Arial"/>
                <a:sym typeface="Arial"/>
              </a:defRPr>
            </a:pPr>
            <a:endParaRPr b="0"/>
          </a:p>
          <a:p>
            <a:pPr marL="0" indent="0" defTabSz="457200">
              <a:spcBef>
                <a:spcPts val="0"/>
              </a:spcBef>
              <a:buSzTx/>
              <a:buNone/>
              <a:defRPr b="1" sz="3200">
                <a:solidFill>
                  <a:srgbClr val="BDC1C6"/>
                </a:solidFill>
                <a:latin typeface="Arial"/>
                <a:ea typeface="Arial"/>
                <a:cs typeface="Arial"/>
                <a:sym typeface="Arial"/>
              </a:defRPr>
            </a:pPr>
            <a:r>
              <a:rPr b="0"/>
              <a:t>T</a:t>
            </a:r>
            <a:r>
              <a:t>he </a:t>
            </a:r>
            <a:r>
              <a:rPr sz="1360">
                <a:latin typeface="Menlo Regular"/>
                <a:ea typeface="Menlo Regular"/>
                <a:cs typeface="Menlo Regular"/>
                <a:sym typeface="Menlo Regular"/>
              </a:rPr>
              <a:t>constexpr</a:t>
            </a:r>
            <a:r>
              <a:t> member function </a:t>
            </a:r>
            <a:r>
              <a:rPr sz="1360">
                <a:latin typeface="Menlo Regular"/>
                <a:ea typeface="Menlo Regular"/>
                <a:cs typeface="Menlo Regular"/>
                <a:sym typeface="Menlo Regular"/>
              </a:rPr>
              <a:t>GetValue()</a:t>
            </a:r>
            <a:r>
              <a:t> is a run-time call because the value isn't required to be known at compile time.</a:t>
            </a:r>
          </a:p>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p>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r>
              <a:t>constexpr float x = 42.0;</a:t>
            </a:r>
          </a:p>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r>
              <a:t>constexpr float y{108};</a:t>
            </a:r>
          </a:p>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r>
              <a:t>constexpr float z = exp(5, 3);</a:t>
            </a:r>
          </a:p>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r>
              <a:t>constexpr int i; // Error! Not initialized</a:t>
            </a:r>
          </a:p>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r>
              <a:t>int j = 0;</a:t>
            </a:r>
          </a:p>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r>
              <a:t>constexpr int k = j + 1; //Error! j not a constant expression</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ConstExpression"/>
          <p:cNvSpPr txBox="1"/>
          <p:nvPr>
            <p:ph type="title"/>
          </p:nvPr>
        </p:nvSpPr>
        <p:spPr>
          <a:prstGeom prst="rect">
            <a:avLst/>
          </a:prstGeom>
        </p:spPr>
        <p:txBody>
          <a:bodyPr/>
          <a:lstStyle/>
          <a:p>
            <a:pPr/>
            <a:r>
              <a:t>ConstExpression</a:t>
            </a:r>
          </a:p>
        </p:txBody>
      </p:sp>
      <p:sp>
        <p:nvSpPr>
          <p:cNvPr id="344" name="// constexpr.cpp…"/>
          <p:cNvSpPr txBox="1"/>
          <p:nvPr>
            <p:ph type="body" idx="1"/>
          </p:nvPr>
        </p:nvSpPr>
        <p:spPr>
          <a:prstGeom prst="rect">
            <a:avLst/>
          </a:prstGeom>
        </p:spPr>
        <p:txBody>
          <a:bodyPr/>
          <a:lstStyle/>
          <a:p>
            <a:pPr marL="0" indent="0" defTabSz="365760">
              <a:spcBef>
                <a:spcPts val="0"/>
              </a:spcBef>
              <a:buSzTx/>
              <a:buNone/>
              <a:defRPr sz="2080">
                <a:solidFill>
                  <a:srgbClr val="63B456"/>
                </a:solidFill>
                <a:latin typeface="Menlo Regular"/>
                <a:ea typeface="Menlo Regular"/>
                <a:cs typeface="Menlo Regular"/>
                <a:sym typeface="Menlo Regular"/>
              </a:defRPr>
            </a:pPr>
            <a:r>
              <a:t>// constexpr.cpp</a:t>
            </a:r>
            <a:endParaRPr>
              <a:solidFill>
                <a:srgbClr val="E6E6E6"/>
              </a:solidFill>
            </a:endParaRPr>
          </a:p>
          <a:p>
            <a:pPr marL="0" indent="0" defTabSz="365760">
              <a:spcBef>
                <a:spcPts val="0"/>
              </a:spcBef>
              <a:buSzTx/>
              <a:buNone/>
              <a:defRPr sz="2080">
                <a:solidFill>
                  <a:srgbClr val="63B456"/>
                </a:solidFill>
                <a:latin typeface="Menlo Regular"/>
                <a:ea typeface="Menlo Regular"/>
                <a:cs typeface="Menlo Regular"/>
                <a:sym typeface="Menlo Regular"/>
              </a:defRPr>
            </a:pPr>
            <a:r>
              <a:t>// Compile with: cl /EHsc /W4 constexpr.cpp</a:t>
            </a:r>
            <a:endParaRPr>
              <a:solidFill>
                <a:srgbClr val="E6E6E6"/>
              </a:solidFill>
            </a:endParaRPr>
          </a:p>
          <a:p>
            <a:pPr marL="0" indent="0" defTabSz="365760">
              <a:spcBef>
                <a:spcPts val="0"/>
              </a:spcBef>
              <a:buSzTx/>
              <a:buNone/>
              <a:defRPr sz="2080">
                <a:solidFill>
                  <a:srgbClr val="01CFFF"/>
                </a:solidFill>
                <a:latin typeface="Menlo Regular"/>
                <a:ea typeface="Menlo Regular"/>
                <a:cs typeface="Menlo Regular"/>
                <a:sym typeface="Menlo Regular"/>
              </a:defRPr>
            </a:pPr>
            <a:r>
              <a:t>#include &lt;iostream&gt;</a:t>
            </a:r>
            <a:endParaRPr>
              <a:solidFill>
                <a:srgbClr val="E6E6E6"/>
              </a:solidFill>
            </a:endParaRPr>
          </a:p>
          <a:p>
            <a:pPr marL="0" indent="0" defTabSz="365760">
              <a:spcBef>
                <a:spcPts val="0"/>
              </a:spcBef>
              <a:buSzTx/>
              <a:buNone/>
              <a:defRPr sz="2080">
                <a:solidFill>
                  <a:srgbClr val="E6E6E6"/>
                </a:solidFill>
                <a:latin typeface="Menlo Regular"/>
                <a:ea typeface="Menlo Regular"/>
                <a:cs typeface="Menlo Regular"/>
                <a:sym typeface="Menlo Regular"/>
              </a:defRPr>
            </a:pPr>
          </a:p>
          <a:p>
            <a:pPr marL="0" indent="0" defTabSz="365760">
              <a:spcBef>
                <a:spcPts val="0"/>
              </a:spcBef>
              <a:buSzTx/>
              <a:buNone/>
              <a:defRPr sz="2080">
                <a:solidFill>
                  <a:srgbClr val="569CD6"/>
                </a:solidFill>
                <a:latin typeface="Menlo Regular"/>
                <a:ea typeface="Menlo Regular"/>
                <a:cs typeface="Menlo Regular"/>
                <a:sym typeface="Menlo Regular"/>
              </a:defRPr>
            </a:pPr>
            <a:r>
              <a:t>using</a:t>
            </a:r>
            <a:r>
              <a:rPr>
                <a:solidFill>
                  <a:srgbClr val="E6E6E6"/>
                </a:solidFill>
              </a:rPr>
              <a:t> </a:t>
            </a:r>
            <a:r>
              <a:t>namespace</a:t>
            </a:r>
            <a:r>
              <a:rPr>
                <a:solidFill>
                  <a:srgbClr val="E6E6E6"/>
                </a:solidFill>
              </a:rPr>
              <a:t> </a:t>
            </a:r>
            <a:r>
              <a:t>std</a:t>
            </a:r>
            <a:r>
              <a:rPr>
                <a:solidFill>
                  <a:srgbClr val="E6E6E6"/>
                </a:solidFill>
              </a:rPr>
              <a:t>;</a:t>
            </a:r>
            <a:endParaRPr>
              <a:solidFill>
                <a:srgbClr val="E6E6E6"/>
              </a:solidFill>
            </a:endParaRPr>
          </a:p>
          <a:p>
            <a:pPr marL="0" indent="0" defTabSz="365760">
              <a:spcBef>
                <a:spcPts val="0"/>
              </a:spcBef>
              <a:buSzTx/>
              <a:buNone/>
              <a:defRPr sz="2080">
                <a:solidFill>
                  <a:srgbClr val="E6E6E6"/>
                </a:solidFill>
                <a:latin typeface="Menlo Regular"/>
                <a:ea typeface="Menlo Regular"/>
                <a:cs typeface="Menlo Regular"/>
                <a:sym typeface="Menlo Regular"/>
              </a:defRPr>
            </a:pPr>
          </a:p>
          <a:p>
            <a:pPr marL="0" indent="0" defTabSz="365760">
              <a:spcBef>
                <a:spcPts val="0"/>
              </a:spcBef>
              <a:buSzTx/>
              <a:buNone/>
              <a:defRPr sz="2080">
                <a:solidFill>
                  <a:srgbClr val="63B456"/>
                </a:solidFill>
                <a:latin typeface="Menlo Regular"/>
                <a:ea typeface="Menlo Regular"/>
                <a:cs typeface="Menlo Regular"/>
                <a:sym typeface="Menlo Regular"/>
              </a:defRPr>
            </a:pPr>
            <a:r>
              <a:t>// Pass by value</a:t>
            </a:r>
            <a:endParaRPr>
              <a:solidFill>
                <a:srgbClr val="E6E6E6"/>
              </a:solidFill>
            </a:endParaRPr>
          </a:p>
          <a:p>
            <a:pPr marL="0" indent="0" defTabSz="365760">
              <a:spcBef>
                <a:spcPts val="0"/>
              </a:spcBef>
              <a:buSzTx/>
              <a:buNone/>
              <a:defRPr sz="2080">
                <a:solidFill>
                  <a:srgbClr val="569CD6"/>
                </a:solidFill>
                <a:latin typeface="Menlo Regular"/>
                <a:ea typeface="Menlo Regular"/>
                <a:cs typeface="Menlo Regular"/>
                <a:sym typeface="Menlo Regular"/>
              </a:defRPr>
            </a:pPr>
            <a:r>
              <a:t>constexpr</a:t>
            </a:r>
            <a:r>
              <a:rPr>
                <a:solidFill>
                  <a:srgbClr val="E6E6E6"/>
                </a:solidFill>
              </a:rPr>
              <a:t> </a:t>
            </a:r>
            <a:r>
              <a:t>float</a:t>
            </a:r>
            <a:r>
              <a:rPr>
                <a:solidFill>
                  <a:srgbClr val="E6E6E6"/>
                </a:solidFill>
              </a:rPr>
              <a:t> </a:t>
            </a:r>
            <a:r>
              <a:rPr>
                <a:solidFill>
                  <a:srgbClr val="01CFFF"/>
                </a:solidFill>
              </a:rPr>
              <a:t>exp</a:t>
            </a:r>
            <a:r>
              <a:rPr>
                <a:solidFill>
                  <a:srgbClr val="E6E6E6"/>
                </a:solidFill>
              </a:rPr>
              <a:t>(</a:t>
            </a:r>
            <a:r>
              <a:t>float</a:t>
            </a:r>
            <a:r>
              <a:rPr>
                <a:solidFill>
                  <a:srgbClr val="E6E6E6"/>
                </a:solidFill>
              </a:rPr>
              <a:t> x, </a:t>
            </a:r>
            <a:r>
              <a:t>int</a:t>
            </a:r>
            <a:r>
              <a:rPr>
                <a:solidFill>
                  <a:srgbClr val="E6E6E6"/>
                </a:solidFill>
              </a:rPr>
              <a:t> n)</a:t>
            </a:r>
            <a:endParaRPr>
              <a:solidFill>
                <a:srgbClr val="E6E6E6"/>
              </a:solidFill>
            </a:endParaRPr>
          </a:p>
          <a:p>
            <a:pPr marL="0" indent="0" defTabSz="365760">
              <a:spcBef>
                <a:spcPts val="0"/>
              </a:spcBef>
              <a:buSzTx/>
              <a:buNone/>
              <a:defRPr sz="2080">
                <a:solidFill>
                  <a:srgbClr val="E6E6E6"/>
                </a:solidFill>
                <a:latin typeface="Menlo Regular"/>
                <a:ea typeface="Menlo Regular"/>
                <a:cs typeface="Menlo Regular"/>
                <a:sym typeface="Menlo Regular"/>
              </a:defRPr>
            </a:pPr>
            <a:r>
              <a:t>{</a:t>
            </a:r>
          </a:p>
          <a:p>
            <a:pPr marL="0" indent="0" defTabSz="365760">
              <a:spcBef>
                <a:spcPts val="0"/>
              </a:spcBef>
              <a:buSzTx/>
              <a:buNone/>
              <a:defRPr sz="2080">
                <a:solidFill>
                  <a:srgbClr val="569CD6"/>
                </a:solidFill>
                <a:latin typeface="Menlo Regular"/>
                <a:ea typeface="Menlo Regular"/>
                <a:cs typeface="Menlo Regular"/>
                <a:sym typeface="Menlo Regular"/>
              </a:defRPr>
            </a:pPr>
            <a:r>
              <a:rPr>
                <a:solidFill>
                  <a:srgbClr val="E6E6E6"/>
                </a:solidFill>
              </a:rPr>
              <a:t>    </a:t>
            </a:r>
            <a:r>
              <a:t>return</a:t>
            </a:r>
            <a:r>
              <a:rPr>
                <a:solidFill>
                  <a:srgbClr val="E6E6E6"/>
                </a:solidFill>
              </a:rPr>
              <a:t> n == </a:t>
            </a:r>
            <a:r>
              <a:rPr>
                <a:solidFill>
                  <a:srgbClr val="B5CEA8"/>
                </a:solidFill>
              </a:rPr>
              <a:t>0</a:t>
            </a:r>
            <a:r>
              <a:rPr>
                <a:solidFill>
                  <a:srgbClr val="E6E6E6"/>
                </a:solidFill>
              </a:rPr>
              <a:t> ? </a:t>
            </a:r>
            <a:r>
              <a:rPr>
                <a:solidFill>
                  <a:srgbClr val="B5CEA8"/>
                </a:solidFill>
              </a:rPr>
              <a:t>1</a:t>
            </a:r>
            <a:r>
              <a:rPr>
                <a:solidFill>
                  <a:srgbClr val="E6E6E6"/>
                </a:solidFill>
              </a:rPr>
              <a:t> :</a:t>
            </a:r>
            <a:endParaRPr>
              <a:solidFill>
                <a:srgbClr val="E6E6E6"/>
              </a:solidFill>
            </a:endParaRPr>
          </a:p>
          <a:p>
            <a:pPr marL="0" indent="0" defTabSz="365760">
              <a:spcBef>
                <a:spcPts val="0"/>
              </a:spcBef>
              <a:buSzTx/>
              <a:buNone/>
              <a:defRPr sz="2080">
                <a:solidFill>
                  <a:srgbClr val="E6E6E6"/>
                </a:solidFill>
                <a:latin typeface="Menlo Regular"/>
                <a:ea typeface="Menlo Regular"/>
                <a:cs typeface="Menlo Regular"/>
                <a:sym typeface="Menlo Regular"/>
              </a:defRPr>
            </a:pPr>
            <a:r>
              <a:t>        n % </a:t>
            </a:r>
            <a:r>
              <a:rPr>
                <a:solidFill>
                  <a:srgbClr val="B5CEA8"/>
                </a:solidFill>
              </a:rPr>
              <a:t>2</a:t>
            </a:r>
            <a:r>
              <a:t> == </a:t>
            </a:r>
            <a:r>
              <a:rPr>
                <a:solidFill>
                  <a:srgbClr val="B5CEA8"/>
                </a:solidFill>
              </a:rPr>
              <a:t>0</a:t>
            </a:r>
            <a:r>
              <a:t> ? </a:t>
            </a:r>
            <a:r>
              <a:rPr>
                <a:solidFill>
                  <a:srgbClr val="569CD6"/>
                </a:solidFill>
              </a:rPr>
              <a:t>exp</a:t>
            </a:r>
            <a:r>
              <a:t>(x * x, n / </a:t>
            </a:r>
            <a:r>
              <a:rPr>
                <a:solidFill>
                  <a:srgbClr val="B5CEA8"/>
                </a:solidFill>
              </a:rPr>
              <a:t>2</a:t>
            </a:r>
            <a:r>
              <a:t>) :</a:t>
            </a:r>
          </a:p>
          <a:p>
            <a:pPr marL="0" indent="0" defTabSz="365760">
              <a:spcBef>
                <a:spcPts val="0"/>
              </a:spcBef>
              <a:buSzTx/>
              <a:buNone/>
              <a:defRPr sz="2080">
                <a:solidFill>
                  <a:srgbClr val="E6E6E6"/>
                </a:solidFill>
                <a:latin typeface="Menlo Regular"/>
                <a:ea typeface="Menlo Regular"/>
                <a:cs typeface="Menlo Regular"/>
                <a:sym typeface="Menlo Regular"/>
              </a:defRPr>
            </a:pPr>
            <a:r>
              <a:t>        </a:t>
            </a:r>
            <a:r>
              <a:rPr>
                <a:solidFill>
                  <a:srgbClr val="569CD6"/>
                </a:solidFill>
              </a:rPr>
              <a:t>exp</a:t>
            </a:r>
            <a:r>
              <a:t>(x * x, (n - </a:t>
            </a:r>
            <a:r>
              <a:rPr>
                <a:solidFill>
                  <a:srgbClr val="B5CEA8"/>
                </a:solidFill>
              </a:rPr>
              <a:t>1</a:t>
            </a:r>
            <a:r>
              <a:t>) / </a:t>
            </a:r>
            <a:r>
              <a:rPr>
                <a:solidFill>
                  <a:srgbClr val="B5CEA8"/>
                </a:solidFill>
              </a:rPr>
              <a:t>2</a:t>
            </a:r>
            <a:r>
              <a:t>) * x;</a:t>
            </a:r>
          </a:p>
          <a:p>
            <a:pPr marL="0" indent="0" defTabSz="365760">
              <a:spcBef>
                <a:spcPts val="0"/>
              </a:spcBef>
              <a:buSzTx/>
              <a:buNone/>
              <a:defRPr sz="2080">
                <a:solidFill>
                  <a:srgbClr val="E6E6E6"/>
                </a:solidFill>
                <a:latin typeface="Menlo Regular"/>
                <a:ea typeface="Menlo Regular"/>
                <a:cs typeface="Menlo Regular"/>
                <a:sym typeface="Menlo Regular"/>
              </a:defRPr>
            </a:pPr>
            <a:r>
              <a:t>}</a:t>
            </a:r>
          </a:p>
          <a:p>
            <a:pPr marL="0" indent="0" defTabSz="365760">
              <a:spcBef>
                <a:spcPts val="0"/>
              </a:spcBef>
              <a:buSzTx/>
              <a:buNone/>
              <a:defRPr sz="2080">
                <a:solidFill>
                  <a:srgbClr val="E6E6E6"/>
                </a:solidFill>
                <a:latin typeface="Menlo Regular"/>
                <a:ea typeface="Menlo Regular"/>
                <a:cs typeface="Menlo Regular"/>
                <a:sym typeface="Menlo Regular"/>
              </a:defRPr>
            </a:pPr>
          </a:p>
          <a:p>
            <a:pPr marL="0" indent="0" defTabSz="365760">
              <a:spcBef>
                <a:spcPts val="0"/>
              </a:spcBef>
              <a:buSzTx/>
              <a:buNone/>
              <a:defRPr sz="2080">
                <a:solidFill>
                  <a:srgbClr val="63B456"/>
                </a:solidFill>
                <a:latin typeface="Menlo Regular"/>
                <a:ea typeface="Menlo Regular"/>
                <a:cs typeface="Menlo Regular"/>
                <a:sym typeface="Menlo Regular"/>
              </a:defRPr>
            </a:pPr>
            <a:r>
              <a:t>// Pass by reference</a:t>
            </a:r>
            <a:endParaRPr>
              <a:solidFill>
                <a:srgbClr val="E6E6E6"/>
              </a:solidFill>
            </a:endParaRPr>
          </a:p>
          <a:p>
            <a:pPr marL="0" indent="0" defTabSz="365760">
              <a:spcBef>
                <a:spcPts val="0"/>
              </a:spcBef>
              <a:buSzTx/>
              <a:buNone/>
              <a:defRPr sz="2080">
                <a:solidFill>
                  <a:srgbClr val="569CD6"/>
                </a:solidFill>
                <a:latin typeface="Menlo Regular"/>
                <a:ea typeface="Menlo Regular"/>
                <a:cs typeface="Menlo Regular"/>
                <a:sym typeface="Menlo Regular"/>
              </a:defRPr>
            </a:pPr>
            <a:r>
              <a:t>constexpr</a:t>
            </a:r>
            <a:r>
              <a:rPr>
                <a:solidFill>
                  <a:srgbClr val="E6E6E6"/>
                </a:solidFill>
              </a:rPr>
              <a:t> </a:t>
            </a:r>
            <a:r>
              <a:t>float</a:t>
            </a:r>
            <a:r>
              <a:rPr>
                <a:solidFill>
                  <a:srgbClr val="E6E6E6"/>
                </a:solidFill>
              </a:rPr>
              <a:t> </a:t>
            </a:r>
            <a:r>
              <a:rPr>
                <a:solidFill>
                  <a:srgbClr val="01CFFF"/>
                </a:solidFill>
              </a:rPr>
              <a:t>exp2</a:t>
            </a:r>
            <a:r>
              <a:rPr>
                <a:solidFill>
                  <a:srgbClr val="E6E6E6"/>
                </a:solidFill>
              </a:rPr>
              <a:t>(</a:t>
            </a:r>
            <a:r>
              <a:t>const</a:t>
            </a:r>
            <a:r>
              <a:rPr>
                <a:solidFill>
                  <a:srgbClr val="E6E6E6"/>
                </a:solidFill>
              </a:rPr>
              <a:t> </a:t>
            </a:r>
            <a:r>
              <a:t>float</a:t>
            </a:r>
            <a:r>
              <a:rPr>
                <a:solidFill>
                  <a:srgbClr val="E6E6E6"/>
                </a:solidFill>
              </a:rPr>
              <a:t>&amp; x, </a:t>
            </a:r>
            <a:r>
              <a:t>const</a:t>
            </a:r>
            <a:r>
              <a:rPr>
                <a:solidFill>
                  <a:srgbClr val="E6E6E6"/>
                </a:solidFill>
              </a:rPr>
              <a:t> </a:t>
            </a:r>
            <a:r>
              <a:t>int</a:t>
            </a:r>
            <a:r>
              <a:rPr>
                <a:solidFill>
                  <a:srgbClr val="E6E6E6"/>
                </a:solidFill>
              </a:rPr>
              <a:t>&amp; n)</a:t>
            </a:r>
            <a:endParaRPr>
              <a:solidFill>
                <a:srgbClr val="E6E6E6"/>
              </a:solidFill>
            </a:endParaRPr>
          </a:p>
          <a:p>
            <a:pPr marL="0" indent="0" defTabSz="365760">
              <a:spcBef>
                <a:spcPts val="0"/>
              </a:spcBef>
              <a:buSzTx/>
              <a:buNone/>
              <a:defRPr sz="2080">
                <a:solidFill>
                  <a:srgbClr val="E6E6E6"/>
                </a:solidFill>
                <a:latin typeface="Menlo Regular"/>
                <a:ea typeface="Menlo Regular"/>
                <a:cs typeface="Menlo Regular"/>
                <a:sym typeface="Menlo Regular"/>
              </a:defRPr>
            </a:pPr>
            <a:r>
              <a:t>{</a:t>
            </a:r>
          </a:p>
          <a:p>
            <a:pPr marL="0" indent="0" defTabSz="365760">
              <a:spcBef>
                <a:spcPts val="0"/>
              </a:spcBef>
              <a:buSzTx/>
              <a:buNone/>
              <a:defRPr sz="2080">
                <a:solidFill>
                  <a:srgbClr val="569CD6"/>
                </a:solidFill>
                <a:latin typeface="Menlo Regular"/>
                <a:ea typeface="Menlo Regular"/>
                <a:cs typeface="Menlo Regular"/>
                <a:sym typeface="Menlo Regular"/>
              </a:defRPr>
            </a:pPr>
            <a:r>
              <a:rPr>
                <a:solidFill>
                  <a:srgbClr val="E6E6E6"/>
                </a:solidFill>
              </a:rPr>
              <a:t>    </a:t>
            </a:r>
            <a:r>
              <a:t>return</a:t>
            </a:r>
            <a:r>
              <a:rPr>
                <a:solidFill>
                  <a:srgbClr val="E6E6E6"/>
                </a:solidFill>
              </a:rPr>
              <a:t> n == </a:t>
            </a:r>
            <a:r>
              <a:rPr>
                <a:solidFill>
                  <a:srgbClr val="B5CEA8"/>
                </a:solidFill>
              </a:rPr>
              <a:t>0</a:t>
            </a:r>
            <a:r>
              <a:rPr>
                <a:solidFill>
                  <a:srgbClr val="E6E6E6"/>
                </a:solidFill>
              </a:rPr>
              <a:t> ? </a:t>
            </a:r>
            <a:r>
              <a:rPr>
                <a:solidFill>
                  <a:srgbClr val="B5CEA8"/>
                </a:solidFill>
              </a:rPr>
              <a:t>1</a:t>
            </a:r>
            <a:r>
              <a:rPr>
                <a:solidFill>
                  <a:srgbClr val="E6E6E6"/>
                </a:solidFill>
              </a:rPr>
              <a:t> :</a:t>
            </a:r>
            <a:endParaRPr>
              <a:solidFill>
                <a:srgbClr val="E6E6E6"/>
              </a:solidFill>
            </a:endParaRPr>
          </a:p>
          <a:p>
            <a:pPr marL="0" indent="0" defTabSz="365760">
              <a:spcBef>
                <a:spcPts val="0"/>
              </a:spcBef>
              <a:buSzTx/>
              <a:buNone/>
              <a:defRPr sz="2080">
                <a:solidFill>
                  <a:srgbClr val="E6E6E6"/>
                </a:solidFill>
                <a:latin typeface="Menlo Regular"/>
                <a:ea typeface="Menlo Regular"/>
                <a:cs typeface="Menlo Regular"/>
                <a:sym typeface="Menlo Regular"/>
              </a:defRPr>
            </a:pPr>
            <a:r>
              <a:t>        n % </a:t>
            </a:r>
            <a:r>
              <a:rPr>
                <a:solidFill>
                  <a:srgbClr val="B5CEA8"/>
                </a:solidFill>
              </a:rPr>
              <a:t>2</a:t>
            </a:r>
            <a:r>
              <a:t> == </a:t>
            </a:r>
            <a:r>
              <a:rPr>
                <a:solidFill>
                  <a:srgbClr val="B5CEA8"/>
                </a:solidFill>
              </a:rPr>
              <a:t>0</a:t>
            </a:r>
            <a:r>
              <a:t> ? exp2(x * x, n / </a:t>
            </a:r>
            <a:r>
              <a:rPr>
                <a:solidFill>
                  <a:srgbClr val="B5CEA8"/>
                </a:solidFill>
              </a:rPr>
              <a:t>2</a:t>
            </a:r>
            <a:r>
              <a:t>) :</a:t>
            </a:r>
          </a:p>
          <a:p>
            <a:pPr marL="0" indent="0" defTabSz="365760">
              <a:spcBef>
                <a:spcPts val="0"/>
              </a:spcBef>
              <a:buSzTx/>
              <a:buNone/>
              <a:defRPr sz="2080">
                <a:solidFill>
                  <a:srgbClr val="E6E6E6"/>
                </a:solidFill>
                <a:latin typeface="Menlo Regular"/>
                <a:ea typeface="Menlo Regular"/>
                <a:cs typeface="Menlo Regular"/>
                <a:sym typeface="Menlo Regular"/>
              </a:defRPr>
            </a:pPr>
            <a:r>
              <a:t>        exp2(x * x, (n - </a:t>
            </a:r>
            <a:r>
              <a:rPr>
                <a:solidFill>
                  <a:srgbClr val="B5CEA8"/>
                </a:solidFill>
              </a:rPr>
              <a:t>1</a:t>
            </a:r>
            <a:r>
              <a:t>) / </a:t>
            </a:r>
            <a:r>
              <a:rPr>
                <a:solidFill>
                  <a:srgbClr val="B5CEA8"/>
                </a:solidFill>
              </a:rPr>
              <a:t>2</a:t>
            </a:r>
            <a:r>
              <a:t>) * x;</a:t>
            </a:r>
          </a:p>
          <a:p>
            <a:pPr marL="0" indent="0" defTabSz="365760">
              <a:spcBef>
                <a:spcPts val="0"/>
              </a:spcBef>
              <a:buSzTx/>
              <a:buNone/>
              <a:defRPr sz="2080">
                <a:solidFill>
                  <a:srgbClr val="E6E6E6"/>
                </a:solidFill>
                <a:latin typeface="Menlo Regular"/>
                <a:ea typeface="Menlo Regular"/>
                <a:cs typeface="Menlo Regular"/>
                <a:sym typeface="Menlo Regular"/>
              </a:defRPr>
            </a:pPr>
            <a:r>
              <a:t>}</a:t>
            </a:r>
          </a:p>
          <a:p>
            <a:pPr marL="0" indent="0" defTabSz="365760">
              <a:spcBef>
                <a:spcPts val="0"/>
              </a:spcBef>
              <a:buSzTx/>
              <a:buNone/>
              <a:defRPr sz="2080">
                <a:solidFill>
                  <a:srgbClr val="E6E6E6"/>
                </a:solidFill>
                <a:latin typeface="Menlo Regular"/>
                <a:ea typeface="Menlo Regular"/>
                <a:cs typeface="Menlo Regular"/>
                <a:sym typeface="Menlo Regular"/>
              </a:defRPr>
            </a:pPr>
          </a:p>
          <a:p>
            <a:pPr marL="0" indent="0" defTabSz="365760">
              <a:spcBef>
                <a:spcPts val="0"/>
              </a:spcBef>
              <a:buSzTx/>
              <a:buNone/>
              <a:defRPr sz="2080">
                <a:solidFill>
                  <a:srgbClr val="63B456"/>
                </a:solidFill>
                <a:latin typeface="Menlo Regular"/>
                <a:ea typeface="Menlo Regular"/>
                <a:cs typeface="Menlo Regular"/>
                <a:sym typeface="Menlo Regular"/>
              </a:defRPr>
            </a:pPr>
            <a:r>
              <a:t>// Compile-time computation of array length</a:t>
            </a:r>
            <a:endParaRPr>
              <a:solidFill>
                <a:srgbClr val="E6E6E6"/>
              </a:solidFill>
            </a:endParaRPr>
          </a:p>
          <a:p>
            <a:pPr marL="0" indent="0" defTabSz="365760">
              <a:spcBef>
                <a:spcPts val="0"/>
              </a:spcBef>
              <a:buSzTx/>
              <a:buNone/>
              <a:defRPr sz="2080">
                <a:solidFill>
                  <a:srgbClr val="569CD6"/>
                </a:solidFill>
                <a:latin typeface="Menlo Regular"/>
                <a:ea typeface="Menlo Regular"/>
                <a:cs typeface="Menlo Regular"/>
                <a:sym typeface="Menlo Regular"/>
              </a:defRPr>
            </a:pPr>
            <a:r>
              <a:t>template</a:t>
            </a:r>
            <a:r>
              <a:rPr>
                <a:solidFill>
                  <a:srgbClr val="E6E6E6"/>
                </a:solidFill>
              </a:rPr>
              <a:t>&lt;</a:t>
            </a:r>
            <a:r>
              <a:t>typename</a:t>
            </a:r>
            <a:r>
              <a:rPr>
                <a:solidFill>
                  <a:srgbClr val="E6E6E6"/>
                </a:solidFill>
              </a:rPr>
              <a:t> T, </a:t>
            </a:r>
            <a:r>
              <a:t>int</a:t>
            </a:r>
            <a:r>
              <a:rPr>
                <a:solidFill>
                  <a:srgbClr val="E6E6E6"/>
                </a:solidFill>
              </a:rPr>
              <a:t> N&gt;</a:t>
            </a:r>
            <a:endParaRPr>
              <a:solidFill>
                <a:srgbClr val="E6E6E6"/>
              </a:solidFill>
            </a:endParaRPr>
          </a:p>
          <a:p>
            <a:pPr marL="0" indent="0" defTabSz="365760">
              <a:spcBef>
                <a:spcPts val="0"/>
              </a:spcBef>
              <a:buSzTx/>
              <a:buNone/>
              <a:defRPr sz="2080">
                <a:solidFill>
                  <a:srgbClr val="E6E6E6"/>
                </a:solidFill>
                <a:latin typeface="Menlo Regular"/>
                <a:ea typeface="Menlo Regular"/>
                <a:cs typeface="Menlo Regular"/>
                <a:sym typeface="Menlo Regular"/>
              </a:defRPr>
            </a:pPr>
            <a:r>
              <a:rPr>
                <a:solidFill>
                  <a:srgbClr val="569CD6"/>
                </a:solidFill>
              </a:rPr>
              <a:t>constexpr</a:t>
            </a:r>
            <a:r>
              <a:t> </a:t>
            </a:r>
            <a:r>
              <a:rPr>
                <a:solidFill>
                  <a:srgbClr val="569CD6"/>
                </a:solidFill>
              </a:rPr>
              <a:t>int</a:t>
            </a:r>
            <a:r>
              <a:t> </a:t>
            </a:r>
            <a:r>
              <a:rPr>
                <a:solidFill>
                  <a:srgbClr val="01CFFF"/>
                </a:solidFill>
              </a:rPr>
              <a:t>length</a:t>
            </a:r>
            <a:r>
              <a:t>(</a:t>
            </a:r>
            <a:r>
              <a:rPr>
                <a:solidFill>
                  <a:srgbClr val="569CD6"/>
                </a:solidFill>
              </a:rPr>
              <a:t>const</a:t>
            </a:r>
            <a:r>
              <a:t> T(&amp;)[N])</a:t>
            </a:r>
          </a:p>
          <a:p>
            <a:pPr marL="0" indent="0" defTabSz="365760">
              <a:spcBef>
                <a:spcPts val="0"/>
              </a:spcBef>
              <a:buSzTx/>
              <a:buNone/>
              <a:defRPr sz="2080">
                <a:solidFill>
                  <a:srgbClr val="E6E6E6"/>
                </a:solidFill>
                <a:latin typeface="Menlo Regular"/>
                <a:ea typeface="Menlo Regular"/>
                <a:cs typeface="Menlo Regular"/>
                <a:sym typeface="Menlo Regular"/>
              </a:defRPr>
            </a:pPr>
            <a:r>
              <a:t>{</a:t>
            </a:r>
          </a:p>
          <a:p>
            <a:pPr marL="0" indent="0" defTabSz="365760">
              <a:spcBef>
                <a:spcPts val="0"/>
              </a:spcBef>
              <a:buSzTx/>
              <a:buNone/>
              <a:defRPr sz="2080">
                <a:solidFill>
                  <a:srgbClr val="569CD6"/>
                </a:solidFill>
                <a:latin typeface="Menlo Regular"/>
                <a:ea typeface="Menlo Regular"/>
                <a:cs typeface="Menlo Regular"/>
                <a:sym typeface="Menlo Regular"/>
              </a:defRPr>
            </a:pPr>
            <a:r>
              <a:rPr>
                <a:solidFill>
                  <a:srgbClr val="E6E6E6"/>
                </a:solidFill>
              </a:rPr>
              <a:t>    </a:t>
            </a:r>
            <a:r>
              <a:t>return</a:t>
            </a:r>
            <a:r>
              <a:rPr>
                <a:solidFill>
                  <a:srgbClr val="E6E6E6"/>
                </a:solidFill>
              </a:rPr>
              <a:t> N;</a:t>
            </a:r>
            <a:endParaRPr>
              <a:solidFill>
                <a:srgbClr val="E6E6E6"/>
              </a:solidFill>
            </a:endParaRPr>
          </a:p>
          <a:p>
            <a:pPr marL="0" indent="0" defTabSz="365760">
              <a:spcBef>
                <a:spcPts val="0"/>
              </a:spcBef>
              <a:buSzTx/>
              <a:buNone/>
              <a:defRPr sz="2080">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Const expression"/>
          <p:cNvSpPr txBox="1"/>
          <p:nvPr>
            <p:ph type="title"/>
          </p:nvPr>
        </p:nvSpPr>
        <p:spPr>
          <a:prstGeom prst="rect">
            <a:avLst/>
          </a:prstGeom>
        </p:spPr>
        <p:txBody>
          <a:bodyPr/>
          <a:lstStyle/>
          <a:p>
            <a:pPr/>
            <a:r>
              <a:t>Const expression</a:t>
            </a:r>
          </a:p>
        </p:txBody>
      </p:sp>
      <p:sp>
        <p:nvSpPr>
          <p:cNvPr id="347" name="// Recursive constexpr function…"/>
          <p:cNvSpPr txBox="1"/>
          <p:nvPr>
            <p:ph type="body" idx="1"/>
          </p:nvPr>
        </p:nvSpPr>
        <p:spPr>
          <a:prstGeom prst="rect">
            <a:avLst/>
          </a:prstGeom>
        </p:spPr>
        <p:txBody>
          <a:bodyPr/>
          <a:lstStyle/>
          <a:p>
            <a:pPr marL="0" indent="0" defTabSz="457200">
              <a:spcBef>
                <a:spcPts val="0"/>
              </a:spcBef>
              <a:buSzTx/>
              <a:buNone/>
              <a:defRPr sz="2700">
                <a:solidFill>
                  <a:srgbClr val="63B456"/>
                </a:solidFill>
                <a:latin typeface="Menlo Regular"/>
                <a:ea typeface="Menlo Regular"/>
                <a:cs typeface="Menlo Regular"/>
                <a:sym typeface="Menlo Regular"/>
              </a:defRPr>
            </a:pPr>
            <a:r>
              <a:t>// Recursive constexpr function</a:t>
            </a:r>
            <a:endParaRPr>
              <a:solidFill>
                <a:srgbClr val="E6E6E6"/>
              </a:solidFill>
            </a:endParaRPr>
          </a:p>
          <a:p>
            <a:pPr marL="0" indent="0" defTabSz="457200">
              <a:spcBef>
                <a:spcPts val="0"/>
              </a:spcBef>
              <a:buSzTx/>
              <a:buNone/>
              <a:defRPr sz="2700">
                <a:solidFill>
                  <a:srgbClr val="569CD6"/>
                </a:solidFill>
                <a:latin typeface="Menlo Regular"/>
                <a:ea typeface="Menlo Regular"/>
                <a:cs typeface="Menlo Regular"/>
                <a:sym typeface="Menlo Regular"/>
              </a:defRPr>
            </a:pPr>
            <a:r>
              <a:t>constexpr</a:t>
            </a:r>
            <a:r>
              <a:rPr>
                <a:solidFill>
                  <a:srgbClr val="E6E6E6"/>
                </a:solidFill>
              </a:rPr>
              <a:t> </a:t>
            </a:r>
            <a:r>
              <a:t>int</a:t>
            </a:r>
            <a:r>
              <a:rPr>
                <a:solidFill>
                  <a:srgbClr val="E6E6E6"/>
                </a:solidFill>
              </a:rPr>
              <a:t> </a:t>
            </a:r>
            <a:r>
              <a:rPr>
                <a:solidFill>
                  <a:srgbClr val="01CFFF"/>
                </a:solidFill>
              </a:rPr>
              <a:t>fac</a:t>
            </a:r>
            <a:r>
              <a:rPr>
                <a:solidFill>
                  <a:srgbClr val="E6E6E6"/>
                </a:solidFill>
              </a:rPr>
              <a:t>(</a:t>
            </a:r>
            <a:r>
              <a:t>int</a:t>
            </a:r>
            <a:r>
              <a:rPr>
                <a:solidFill>
                  <a:srgbClr val="E6E6E6"/>
                </a:solidFill>
              </a:rPr>
              <a:t> n)</a:t>
            </a:r>
            <a:endParaRPr>
              <a:solidFill>
                <a:srgbClr val="E6E6E6"/>
              </a:solidFill>
            </a:endParaRPr>
          </a:p>
          <a:p>
            <a:pPr marL="0" indent="0" defTabSz="457200">
              <a:spcBef>
                <a:spcPts val="0"/>
              </a:spcBef>
              <a:buSzTx/>
              <a:buNone/>
              <a:defRPr sz="2700">
                <a:solidFill>
                  <a:srgbClr val="E6E6E6"/>
                </a:solidFill>
                <a:latin typeface="Menlo Regular"/>
                <a:ea typeface="Menlo Regular"/>
                <a:cs typeface="Menlo Regular"/>
                <a:sym typeface="Menlo Regular"/>
              </a:defRPr>
            </a:pPr>
            <a:r>
              <a:t>{</a:t>
            </a:r>
          </a:p>
          <a:p>
            <a:pPr marL="0" indent="0" defTabSz="457200">
              <a:spcBef>
                <a:spcPts val="0"/>
              </a:spcBef>
              <a:buSzTx/>
              <a:buNone/>
              <a:defRPr sz="2700">
                <a:solidFill>
                  <a:srgbClr val="E6E6E6"/>
                </a:solidFill>
                <a:latin typeface="Menlo Regular"/>
                <a:ea typeface="Menlo Regular"/>
                <a:cs typeface="Menlo Regular"/>
                <a:sym typeface="Menlo Regular"/>
              </a:defRPr>
            </a:pPr>
            <a:r>
              <a:t>    </a:t>
            </a:r>
            <a:r>
              <a:rPr>
                <a:solidFill>
                  <a:srgbClr val="569CD6"/>
                </a:solidFill>
              </a:rPr>
              <a:t>return</a:t>
            </a:r>
            <a:r>
              <a:t> n == </a:t>
            </a:r>
            <a:r>
              <a:rPr>
                <a:solidFill>
                  <a:srgbClr val="B5CEA8"/>
                </a:solidFill>
              </a:rPr>
              <a:t>1</a:t>
            </a:r>
            <a:r>
              <a:t> ? </a:t>
            </a:r>
            <a:r>
              <a:rPr>
                <a:solidFill>
                  <a:srgbClr val="B5CEA8"/>
                </a:solidFill>
              </a:rPr>
              <a:t>1</a:t>
            </a:r>
            <a:r>
              <a:t> : n * fac(n - </a:t>
            </a:r>
            <a:r>
              <a:rPr>
                <a:solidFill>
                  <a:srgbClr val="B5CEA8"/>
                </a:solidFill>
              </a:rPr>
              <a:t>1</a:t>
            </a:r>
            <a:r>
              <a:t>);</a:t>
            </a:r>
          </a:p>
          <a:p>
            <a:pPr marL="0" indent="0" defTabSz="457200">
              <a:spcBef>
                <a:spcPts val="0"/>
              </a:spcBef>
              <a:buSzTx/>
              <a:buNone/>
              <a:defRPr sz="2700">
                <a:solidFill>
                  <a:srgbClr val="E6E6E6"/>
                </a:solidFill>
                <a:latin typeface="Menlo Regular"/>
                <a:ea typeface="Menlo Regular"/>
                <a:cs typeface="Menlo Regular"/>
                <a:sym typeface="Menlo Regular"/>
              </a:defRPr>
            </a:pPr>
            <a:r>
              <a:t>}</a:t>
            </a:r>
          </a:p>
          <a:p>
            <a:pPr marL="0" indent="0" defTabSz="457200">
              <a:spcBef>
                <a:spcPts val="0"/>
              </a:spcBef>
              <a:buSzTx/>
              <a:buNone/>
              <a:defRPr sz="2700">
                <a:solidFill>
                  <a:srgbClr val="E6E6E6"/>
                </a:solidFill>
                <a:latin typeface="Menlo Regular"/>
                <a:ea typeface="Menlo Regular"/>
                <a:cs typeface="Menlo Regular"/>
                <a:sym typeface="Menlo Regular"/>
              </a:defRPr>
            </a:pPr>
          </a:p>
          <a:p>
            <a:pPr marL="0" indent="0" defTabSz="457200">
              <a:spcBef>
                <a:spcPts val="0"/>
              </a:spcBef>
              <a:buSzTx/>
              <a:buNone/>
              <a:defRPr sz="2700">
                <a:solidFill>
                  <a:srgbClr val="63B456"/>
                </a:solidFill>
                <a:latin typeface="Menlo Regular"/>
                <a:ea typeface="Menlo Regular"/>
                <a:cs typeface="Menlo Regular"/>
                <a:sym typeface="Menlo Regular"/>
              </a:defRPr>
            </a:pPr>
            <a:r>
              <a:t>// User-defined type</a:t>
            </a:r>
            <a:endParaRPr>
              <a:solidFill>
                <a:srgbClr val="E6E6E6"/>
              </a:solidFill>
            </a:endParaRPr>
          </a:p>
          <a:p>
            <a:pPr marL="0" indent="0" defTabSz="457200">
              <a:spcBef>
                <a:spcPts val="0"/>
              </a:spcBef>
              <a:buSzTx/>
              <a:buNone/>
              <a:defRPr sz="2700">
                <a:solidFill>
                  <a:srgbClr val="569CD6"/>
                </a:solidFill>
                <a:latin typeface="Menlo Regular"/>
                <a:ea typeface="Menlo Regular"/>
                <a:cs typeface="Menlo Regular"/>
                <a:sym typeface="Menlo Regular"/>
              </a:defRPr>
            </a:pPr>
            <a:r>
              <a:t>class</a:t>
            </a:r>
            <a:r>
              <a:rPr>
                <a:solidFill>
                  <a:srgbClr val="E6E6E6"/>
                </a:solidFill>
              </a:rPr>
              <a:t> </a:t>
            </a:r>
            <a:r>
              <a:rPr>
                <a:solidFill>
                  <a:srgbClr val="01CFFF"/>
                </a:solidFill>
              </a:rPr>
              <a:t>Foo</a:t>
            </a:r>
            <a:endParaRPr>
              <a:solidFill>
                <a:srgbClr val="E6E6E6"/>
              </a:solidFill>
            </a:endParaRPr>
          </a:p>
          <a:p>
            <a:pPr marL="0" indent="0" defTabSz="457200">
              <a:spcBef>
                <a:spcPts val="0"/>
              </a:spcBef>
              <a:buSzTx/>
              <a:buNone/>
              <a:defRPr sz="2700">
                <a:solidFill>
                  <a:srgbClr val="E6E6E6"/>
                </a:solidFill>
                <a:latin typeface="Menlo Regular"/>
                <a:ea typeface="Menlo Regular"/>
                <a:cs typeface="Menlo Regular"/>
                <a:sym typeface="Menlo Regular"/>
              </a:defRPr>
            </a:pPr>
            <a:r>
              <a:t>{</a:t>
            </a:r>
          </a:p>
          <a:p>
            <a:pPr marL="0" indent="0" defTabSz="457200">
              <a:spcBef>
                <a:spcPts val="0"/>
              </a:spcBef>
              <a:buSzTx/>
              <a:buNone/>
              <a:defRPr sz="2700">
                <a:solidFill>
                  <a:srgbClr val="569CD6"/>
                </a:solidFill>
                <a:latin typeface="Menlo Regular"/>
                <a:ea typeface="Menlo Regular"/>
                <a:cs typeface="Menlo Regular"/>
                <a:sym typeface="Menlo Regular"/>
              </a:defRPr>
            </a:pPr>
            <a:r>
              <a:t>public</a:t>
            </a:r>
            <a:r>
              <a:rPr>
                <a:solidFill>
                  <a:srgbClr val="E6E6E6"/>
                </a:solidFill>
              </a:rPr>
              <a:t>:</a:t>
            </a:r>
            <a:endParaRPr>
              <a:solidFill>
                <a:srgbClr val="E6E6E6"/>
              </a:solidFill>
            </a:endParaRPr>
          </a:p>
          <a:p>
            <a:pPr marL="0" indent="0" defTabSz="457200">
              <a:spcBef>
                <a:spcPts val="0"/>
              </a:spcBef>
              <a:buSzTx/>
              <a:buNone/>
              <a:defRPr sz="2700">
                <a:solidFill>
                  <a:srgbClr val="569CD6"/>
                </a:solidFill>
                <a:latin typeface="Menlo Regular"/>
                <a:ea typeface="Menlo Regular"/>
                <a:cs typeface="Menlo Regular"/>
                <a:sym typeface="Menlo Regular"/>
              </a:defRPr>
            </a:pPr>
            <a:r>
              <a:rPr>
                <a:solidFill>
                  <a:srgbClr val="E6E6E6"/>
                </a:solidFill>
              </a:rPr>
              <a:t>    </a:t>
            </a:r>
            <a:r>
              <a:t>constexpr</a:t>
            </a:r>
            <a:r>
              <a:rPr>
                <a:solidFill>
                  <a:srgbClr val="E6E6E6"/>
                </a:solidFill>
              </a:rPr>
              <a:t> </a:t>
            </a:r>
            <a:r>
              <a:t>explicit</a:t>
            </a:r>
            <a:r>
              <a:rPr>
                <a:solidFill>
                  <a:srgbClr val="E6E6E6"/>
                </a:solidFill>
              </a:rPr>
              <a:t> </a:t>
            </a:r>
            <a:r>
              <a:rPr>
                <a:solidFill>
                  <a:srgbClr val="01CFFF"/>
                </a:solidFill>
              </a:rPr>
              <a:t>Foo</a:t>
            </a:r>
            <a:r>
              <a:rPr>
                <a:solidFill>
                  <a:srgbClr val="E6E6E6"/>
                </a:solidFill>
              </a:rPr>
              <a:t>(</a:t>
            </a:r>
            <a:r>
              <a:t>int</a:t>
            </a:r>
            <a:r>
              <a:rPr>
                <a:solidFill>
                  <a:srgbClr val="E6E6E6"/>
                </a:solidFill>
              </a:rPr>
              <a:t> i) : _</a:t>
            </a:r>
            <a:r>
              <a:rPr>
                <a:solidFill>
                  <a:srgbClr val="01CFFF"/>
                </a:solidFill>
              </a:rPr>
              <a:t>i</a:t>
            </a:r>
            <a:r>
              <a:rPr>
                <a:solidFill>
                  <a:srgbClr val="E6E6E6"/>
                </a:solidFill>
              </a:rPr>
              <a:t>(i) {}</a:t>
            </a:r>
            <a:endParaRPr>
              <a:solidFill>
                <a:srgbClr val="E6E6E6"/>
              </a:solidFill>
            </a:endParaRPr>
          </a:p>
          <a:p>
            <a:pPr marL="0" indent="0" defTabSz="457200">
              <a:spcBef>
                <a:spcPts val="0"/>
              </a:spcBef>
              <a:buSzTx/>
              <a:buNone/>
              <a:defRPr sz="2700">
                <a:solidFill>
                  <a:srgbClr val="569CD6"/>
                </a:solidFill>
                <a:latin typeface="Menlo Regular"/>
                <a:ea typeface="Menlo Regular"/>
                <a:cs typeface="Menlo Regular"/>
                <a:sym typeface="Menlo Regular"/>
              </a:defRPr>
            </a:pPr>
            <a:r>
              <a:rPr>
                <a:solidFill>
                  <a:srgbClr val="E6E6E6"/>
                </a:solidFill>
              </a:rPr>
              <a:t>    </a:t>
            </a:r>
            <a:r>
              <a:t>constexpr</a:t>
            </a:r>
            <a:r>
              <a:rPr>
                <a:solidFill>
                  <a:srgbClr val="E6E6E6"/>
                </a:solidFill>
              </a:rPr>
              <a:t> </a:t>
            </a:r>
            <a:r>
              <a:t>int</a:t>
            </a:r>
            <a:r>
              <a:rPr>
                <a:solidFill>
                  <a:srgbClr val="E6E6E6"/>
                </a:solidFill>
              </a:rPr>
              <a:t> </a:t>
            </a:r>
            <a:r>
              <a:rPr>
                <a:solidFill>
                  <a:srgbClr val="01CFFF"/>
                </a:solidFill>
              </a:rPr>
              <a:t>GetValue</a:t>
            </a:r>
            <a:r>
              <a:rPr>
                <a:solidFill>
                  <a:srgbClr val="E6E6E6"/>
                </a:solidFill>
              </a:rPr>
              <a:t>() </a:t>
            </a:r>
            <a:r>
              <a:t>const</a:t>
            </a:r>
            <a:endParaRPr>
              <a:solidFill>
                <a:srgbClr val="E6E6E6"/>
              </a:solidFill>
            </a:endParaRPr>
          </a:p>
          <a:p>
            <a:pPr marL="0" indent="0" defTabSz="457200">
              <a:spcBef>
                <a:spcPts val="0"/>
              </a:spcBef>
              <a:buSzTx/>
              <a:buNone/>
              <a:defRPr sz="2700">
                <a:solidFill>
                  <a:srgbClr val="E6E6E6"/>
                </a:solidFill>
                <a:latin typeface="Menlo Regular"/>
                <a:ea typeface="Menlo Regular"/>
                <a:cs typeface="Menlo Regular"/>
                <a:sym typeface="Menlo Regular"/>
              </a:defRPr>
            </a:pPr>
            <a:r>
              <a:t>    {</a:t>
            </a:r>
          </a:p>
          <a:p>
            <a:pPr marL="0" indent="0" defTabSz="457200">
              <a:spcBef>
                <a:spcPts val="0"/>
              </a:spcBef>
              <a:buSzTx/>
              <a:buNone/>
              <a:defRPr sz="2700">
                <a:solidFill>
                  <a:srgbClr val="E6E6E6"/>
                </a:solidFill>
                <a:latin typeface="Menlo Regular"/>
                <a:ea typeface="Menlo Regular"/>
                <a:cs typeface="Menlo Regular"/>
                <a:sym typeface="Menlo Regular"/>
              </a:defRPr>
            </a:pPr>
            <a:r>
              <a:t>        </a:t>
            </a:r>
            <a:r>
              <a:rPr>
                <a:solidFill>
                  <a:srgbClr val="569CD6"/>
                </a:solidFill>
              </a:rPr>
              <a:t>return</a:t>
            </a:r>
            <a:r>
              <a:t> _i;</a:t>
            </a:r>
          </a:p>
          <a:p>
            <a:pPr marL="0" indent="0" defTabSz="457200">
              <a:spcBef>
                <a:spcPts val="0"/>
              </a:spcBef>
              <a:buSzTx/>
              <a:buNone/>
              <a:defRPr sz="2700">
                <a:solidFill>
                  <a:srgbClr val="E6E6E6"/>
                </a:solidFill>
                <a:latin typeface="Menlo Regular"/>
                <a:ea typeface="Menlo Regular"/>
                <a:cs typeface="Menlo Regular"/>
                <a:sym typeface="Menlo Regular"/>
              </a:defRPr>
            </a:pPr>
            <a:r>
              <a:t>    }</a:t>
            </a:r>
          </a:p>
          <a:p>
            <a:pPr marL="0" indent="0" defTabSz="457200">
              <a:spcBef>
                <a:spcPts val="0"/>
              </a:spcBef>
              <a:buSzTx/>
              <a:buNone/>
              <a:defRPr sz="2700">
                <a:solidFill>
                  <a:srgbClr val="569CD6"/>
                </a:solidFill>
                <a:latin typeface="Menlo Regular"/>
                <a:ea typeface="Menlo Regular"/>
                <a:cs typeface="Menlo Regular"/>
                <a:sym typeface="Menlo Regular"/>
              </a:defRPr>
            </a:pPr>
            <a:r>
              <a:t>private</a:t>
            </a:r>
            <a:r>
              <a:rPr>
                <a:solidFill>
                  <a:srgbClr val="E6E6E6"/>
                </a:solidFill>
              </a:rPr>
              <a:t>:</a:t>
            </a:r>
            <a:endParaRPr>
              <a:solidFill>
                <a:srgbClr val="E6E6E6"/>
              </a:solidFill>
            </a:endParaRPr>
          </a:p>
          <a:p>
            <a:pPr marL="0" indent="0" defTabSz="457200">
              <a:spcBef>
                <a:spcPts val="0"/>
              </a:spcBef>
              <a:buSzTx/>
              <a:buNone/>
              <a:defRPr sz="2700">
                <a:solidFill>
                  <a:srgbClr val="E6E6E6"/>
                </a:solidFill>
                <a:latin typeface="Menlo Regular"/>
                <a:ea typeface="Menlo Regular"/>
                <a:cs typeface="Menlo Regular"/>
                <a:sym typeface="Menlo Regular"/>
              </a:defRPr>
            </a:pPr>
            <a:r>
              <a:t>    </a:t>
            </a:r>
            <a:r>
              <a:rPr>
                <a:solidFill>
                  <a:srgbClr val="569CD6"/>
                </a:solidFill>
              </a:rPr>
              <a:t>int</a:t>
            </a:r>
            <a:r>
              <a:t> _i;</a:t>
            </a:r>
          </a:p>
          <a:p>
            <a:pPr marL="0" indent="0" defTabSz="457200">
              <a:spcBef>
                <a:spcPts val="0"/>
              </a:spcBef>
              <a:buSzTx/>
              <a:buNone/>
              <a:defRPr sz="2700">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Const expression"/>
          <p:cNvSpPr txBox="1"/>
          <p:nvPr>
            <p:ph type="title"/>
          </p:nvPr>
        </p:nvSpPr>
        <p:spPr>
          <a:prstGeom prst="rect">
            <a:avLst/>
          </a:prstGeom>
        </p:spPr>
        <p:txBody>
          <a:bodyPr/>
          <a:lstStyle/>
          <a:p>
            <a:pPr/>
            <a:r>
              <a:t>Const expression</a:t>
            </a:r>
          </a:p>
        </p:txBody>
      </p:sp>
      <p:sp>
        <p:nvSpPr>
          <p:cNvPr id="350" name="int main()…"/>
          <p:cNvSpPr txBox="1"/>
          <p:nvPr>
            <p:ph type="body" idx="1"/>
          </p:nvPr>
        </p:nvSpPr>
        <p:spPr>
          <a:prstGeom prst="rect">
            <a:avLst/>
          </a:prstGeom>
        </p:spPr>
        <p:txBody>
          <a:bodyPr/>
          <a:lstStyle/>
          <a:p>
            <a:pPr marL="0" indent="0" defTabSz="457200">
              <a:spcBef>
                <a:spcPts val="0"/>
              </a:spcBef>
              <a:buSzTx/>
              <a:buNone/>
              <a:defRPr sz="2600">
                <a:solidFill>
                  <a:srgbClr val="01CFFF"/>
                </a:solidFill>
                <a:latin typeface="Menlo Regular"/>
                <a:ea typeface="Menlo Regular"/>
                <a:cs typeface="Menlo Regular"/>
                <a:sym typeface="Menlo Regular"/>
              </a:defRPr>
            </a:pPr>
            <a:r>
              <a:rPr>
                <a:solidFill>
                  <a:srgbClr val="569CD6"/>
                </a:solidFill>
              </a:rPr>
              <a:t>int</a:t>
            </a:r>
            <a:r>
              <a:rPr>
                <a:solidFill>
                  <a:srgbClr val="E6E6E6"/>
                </a:solidFill>
              </a:rPr>
              <a:t> </a:t>
            </a:r>
            <a:r>
              <a:t>main</a:t>
            </a:r>
            <a:r>
              <a:rPr>
                <a:solidFill>
                  <a:srgbClr val="E6E6E6"/>
                </a:solidFill>
              </a:rPr>
              <a:t>()</a:t>
            </a:r>
            <a:endParaRPr>
              <a:solidFill>
                <a:srgbClr val="E6E6E6"/>
              </a:solidFill>
            </a:endParaRPr>
          </a:p>
          <a:p>
            <a:pPr marL="0" indent="0" defTabSz="457200">
              <a:spcBef>
                <a:spcPts val="0"/>
              </a:spcBef>
              <a:buSzTx/>
              <a:buNone/>
              <a:defRPr sz="2600">
                <a:solidFill>
                  <a:srgbClr val="E6E6E6"/>
                </a:solidFill>
                <a:latin typeface="Menlo Regular"/>
                <a:ea typeface="Menlo Regular"/>
                <a:cs typeface="Menlo Regular"/>
                <a:sym typeface="Menlo Regular"/>
              </a:defRPr>
            </a:pPr>
            <a:r>
              <a:t>{</a:t>
            </a:r>
          </a:p>
          <a:p>
            <a:pPr marL="0" indent="0" defTabSz="457200">
              <a:spcBef>
                <a:spcPts val="0"/>
              </a:spcBef>
              <a:buSzTx/>
              <a:buNone/>
              <a:defRPr sz="2600">
                <a:solidFill>
                  <a:srgbClr val="63B456"/>
                </a:solidFill>
                <a:latin typeface="Menlo Regular"/>
                <a:ea typeface="Menlo Regular"/>
                <a:cs typeface="Menlo Regular"/>
                <a:sym typeface="Menlo Regular"/>
              </a:defRPr>
            </a:pPr>
            <a:r>
              <a:rPr>
                <a:solidFill>
                  <a:srgbClr val="E6E6E6"/>
                </a:solidFill>
              </a:rPr>
              <a:t>    </a:t>
            </a:r>
            <a:r>
              <a:t>// foo is const:</a:t>
            </a:r>
            <a:endParaRPr>
              <a:solidFill>
                <a:srgbClr val="E6E6E6"/>
              </a:solidFill>
            </a:endParaRPr>
          </a:p>
          <a:p>
            <a:pPr marL="0" indent="0" defTabSz="457200">
              <a:spcBef>
                <a:spcPts val="0"/>
              </a:spcBef>
              <a:buSzTx/>
              <a:buNone/>
              <a:defRPr sz="2600">
                <a:solidFill>
                  <a:srgbClr val="569CD6"/>
                </a:solidFill>
                <a:latin typeface="Menlo Regular"/>
                <a:ea typeface="Menlo Regular"/>
                <a:cs typeface="Menlo Regular"/>
                <a:sym typeface="Menlo Regular"/>
              </a:defRPr>
            </a:pPr>
            <a:r>
              <a:rPr>
                <a:solidFill>
                  <a:srgbClr val="E6E6E6"/>
                </a:solidFill>
              </a:rPr>
              <a:t>    </a:t>
            </a:r>
            <a:r>
              <a:t>constexpr</a:t>
            </a:r>
            <a:r>
              <a:rPr>
                <a:solidFill>
                  <a:srgbClr val="E6E6E6"/>
                </a:solidFill>
              </a:rPr>
              <a:t> Foo </a:t>
            </a:r>
            <a:r>
              <a:rPr>
                <a:solidFill>
                  <a:srgbClr val="01CFFF"/>
                </a:solidFill>
              </a:rPr>
              <a:t>foo</a:t>
            </a:r>
            <a:r>
              <a:rPr>
                <a:solidFill>
                  <a:srgbClr val="E6E6E6"/>
                </a:solidFill>
              </a:rPr>
              <a:t>(</a:t>
            </a:r>
            <a:r>
              <a:rPr>
                <a:solidFill>
                  <a:srgbClr val="B5CEA8"/>
                </a:solidFill>
              </a:rPr>
              <a:t>5</a:t>
            </a:r>
            <a:r>
              <a:rPr>
                <a:solidFill>
                  <a:srgbClr val="E6E6E6"/>
                </a:solidFill>
              </a:rPr>
              <a:t>);</a:t>
            </a:r>
            <a:endParaRPr>
              <a:solidFill>
                <a:srgbClr val="E6E6E6"/>
              </a:solidFill>
            </a:endParaRPr>
          </a:p>
          <a:p>
            <a:pPr marL="0" indent="0" defTabSz="457200">
              <a:spcBef>
                <a:spcPts val="0"/>
              </a:spcBef>
              <a:buSzTx/>
              <a:buNone/>
              <a:defRPr sz="2600">
                <a:solidFill>
                  <a:srgbClr val="63B456"/>
                </a:solidFill>
                <a:latin typeface="Menlo Regular"/>
                <a:ea typeface="Menlo Regular"/>
                <a:cs typeface="Menlo Regular"/>
                <a:sym typeface="Menlo Regular"/>
              </a:defRPr>
            </a:pPr>
            <a:r>
              <a:rPr>
                <a:solidFill>
                  <a:srgbClr val="E6E6E6"/>
                </a:solidFill>
              </a:rPr>
              <a:t>    </a:t>
            </a:r>
            <a:r>
              <a:t>// foo = Foo(6); //Error!</a:t>
            </a:r>
            <a:endParaRPr>
              <a:solidFill>
                <a:srgbClr val="E6E6E6"/>
              </a:solidFill>
            </a:endParaRPr>
          </a:p>
          <a:p>
            <a:pPr marL="0" indent="0" defTabSz="457200">
              <a:spcBef>
                <a:spcPts val="0"/>
              </a:spcBef>
              <a:buSzTx/>
              <a:buNone/>
              <a:defRPr sz="2600">
                <a:solidFill>
                  <a:srgbClr val="E6E6E6"/>
                </a:solidFill>
                <a:latin typeface="Menlo Regular"/>
                <a:ea typeface="Menlo Regular"/>
                <a:cs typeface="Menlo Regular"/>
                <a:sym typeface="Menlo Regular"/>
              </a:defRPr>
            </a:pPr>
          </a:p>
          <a:p>
            <a:pPr marL="0" indent="0" defTabSz="457200">
              <a:spcBef>
                <a:spcPts val="0"/>
              </a:spcBef>
              <a:buSzTx/>
              <a:buNone/>
              <a:defRPr sz="2600">
                <a:solidFill>
                  <a:srgbClr val="63B456"/>
                </a:solidFill>
                <a:latin typeface="Menlo Regular"/>
                <a:ea typeface="Menlo Regular"/>
                <a:cs typeface="Menlo Regular"/>
                <a:sym typeface="Menlo Regular"/>
              </a:defRPr>
            </a:pPr>
            <a:r>
              <a:rPr>
                <a:solidFill>
                  <a:srgbClr val="E6E6E6"/>
                </a:solidFill>
              </a:rPr>
              <a:t>    </a:t>
            </a:r>
            <a:r>
              <a:t>// Compile time:</a:t>
            </a:r>
            <a:endParaRPr>
              <a:solidFill>
                <a:srgbClr val="E6E6E6"/>
              </a:solidFill>
            </a:endParaRPr>
          </a:p>
          <a:p>
            <a:pPr marL="0" indent="0" defTabSz="457200">
              <a:spcBef>
                <a:spcPts val="0"/>
              </a:spcBef>
              <a:buSzTx/>
              <a:buNone/>
              <a:defRPr sz="2600">
                <a:solidFill>
                  <a:srgbClr val="569CD6"/>
                </a:solidFill>
                <a:latin typeface="Menlo Regular"/>
                <a:ea typeface="Menlo Regular"/>
                <a:cs typeface="Menlo Regular"/>
                <a:sym typeface="Menlo Regular"/>
              </a:defRPr>
            </a:pPr>
            <a:r>
              <a:rPr>
                <a:solidFill>
                  <a:srgbClr val="E6E6E6"/>
                </a:solidFill>
              </a:rPr>
              <a:t>    </a:t>
            </a:r>
            <a:r>
              <a:t>constexpr</a:t>
            </a:r>
            <a:r>
              <a:rPr>
                <a:solidFill>
                  <a:srgbClr val="E6E6E6"/>
                </a:solidFill>
              </a:rPr>
              <a:t> </a:t>
            </a:r>
            <a:r>
              <a:t>float</a:t>
            </a:r>
            <a:r>
              <a:rPr>
                <a:solidFill>
                  <a:srgbClr val="E6E6E6"/>
                </a:solidFill>
              </a:rPr>
              <a:t> x = </a:t>
            </a:r>
            <a:r>
              <a:t>exp</a:t>
            </a:r>
            <a:r>
              <a:rPr>
                <a:solidFill>
                  <a:srgbClr val="E6E6E6"/>
                </a:solidFill>
              </a:rPr>
              <a:t>(</a:t>
            </a:r>
            <a:r>
              <a:rPr>
                <a:solidFill>
                  <a:srgbClr val="B5CEA8"/>
                </a:solidFill>
              </a:rPr>
              <a:t>5</a:t>
            </a:r>
            <a:r>
              <a:rPr>
                <a:solidFill>
                  <a:srgbClr val="E6E6E6"/>
                </a:solidFill>
              </a:rPr>
              <a:t>, </a:t>
            </a:r>
            <a:r>
              <a:rPr>
                <a:solidFill>
                  <a:srgbClr val="B5CEA8"/>
                </a:solidFill>
              </a:rPr>
              <a:t>3</a:t>
            </a:r>
            <a:r>
              <a:rPr>
                <a:solidFill>
                  <a:srgbClr val="E6E6E6"/>
                </a:solidFill>
              </a:rPr>
              <a:t>);</a:t>
            </a:r>
            <a:endParaRPr>
              <a:solidFill>
                <a:srgbClr val="E6E6E6"/>
              </a:solidFill>
            </a:endParaRPr>
          </a:p>
          <a:p>
            <a:pPr marL="0" indent="0" defTabSz="457200">
              <a:spcBef>
                <a:spcPts val="0"/>
              </a:spcBef>
              <a:buSzTx/>
              <a:buNone/>
              <a:defRPr sz="2600">
                <a:solidFill>
                  <a:srgbClr val="569CD6"/>
                </a:solidFill>
                <a:latin typeface="Menlo Regular"/>
                <a:ea typeface="Menlo Regular"/>
                <a:cs typeface="Menlo Regular"/>
                <a:sym typeface="Menlo Regular"/>
              </a:defRPr>
            </a:pPr>
            <a:r>
              <a:rPr>
                <a:solidFill>
                  <a:srgbClr val="E6E6E6"/>
                </a:solidFill>
              </a:rPr>
              <a:t>    </a:t>
            </a:r>
            <a:r>
              <a:t>constexpr</a:t>
            </a:r>
            <a:r>
              <a:rPr>
                <a:solidFill>
                  <a:srgbClr val="E6E6E6"/>
                </a:solidFill>
              </a:rPr>
              <a:t> </a:t>
            </a:r>
            <a:r>
              <a:t>float</a:t>
            </a:r>
            <a:r>
              <a:rPr>
                <a:solidFill>
                  <a:srgbClr val="E6E6E6"/>
                </a:solidFill>
              </a:rPr>
              <a:t> y { </a:t>
            </a:r>
            <a:r>
              <a:t>exp</a:t>
            </a:r>
            <a:r>
              <a:rPr>
                <a:solidFill>
                  <a:srgbClr val="E6E6E6"/>
                </a:solidFill>
              </a:rPr>
              <a:t>(</a:t>
            </a:r>
            <a:r>
              <a:rPr>
                <a:solidFill>
                  <a:srgbClr val="B5CEA8"/>
                </a:solidFill>
              </a:rPr>
              <a:t>2</a:t>
            </a:r>
            <a:r>
              <a:rPr>
                <a:solidFill>
                  <a:srgbClr val="E6E6E6"/>
                </a:solidFill>
              </a:rPr>
              <a:t>, </a:t>
            </a:r>
            <a:r>
              <a:rPr>
                <a:solidFill>
                  <a:srgbClr val="B5CEA8"/>
                </a:solidFill>
              </a:rPr>
              <a:t>5</a:t>
            </a:r>
            <a:r>
              <a:rPr>
                <a:solidFill>
                  <a:srgbClr val="E6E6E6"/>
                </a:solidFill>
              </a:rPr>
              <a:t>) };</a:t>
            </a:r>
            <a:endParaRPr>
              <a:solidFill>
                <a:srgbClr val="E6E6E6"/>
              </a:solidFill>
            </a:endParaRPr>
          </a:p>
          <a:p>
            <a:pPr marL="0" indent="0" defTabSz="457200">
              <a:spcBef>
                <a:spcPts val="0"/>
              </a:spcBef>
              <a:buSzTx/>
              <a:buNone/>
              <a:defRPr sz="2600">
                <a:solidFill>
                  <a:srgbClr val="E6E6E6"/>
                </a:solidFill>
                <a:latin typeface="Menlo Regular"/>
                <a:ea typeface="Menlo Regular"/>
                <a:cs typeface="Menlo Regular"/>
                <a:sym typeface="Menlo Regular"/>
              </a:defRPr>
            </a:pPr>
            <a:r>
              <a:t>    </a:t>
            </a:r>
            <a:r>
              <a:rPr>
                <a:solidFill>
                  <a:srgbClr val="569CD6"/>
                </a:solidFill>
              </a:rPr>
              <a:t>constexpr</a:t>
            </a:r>
            <a:r>
              <a:t> </a:t>
            </a:r>
            <a:r>
              <a:rPr>
                <a:solidFill>
                  <a:srgbClr val="569CD6"/>
                </a:solidFill>
              </a:rPr>
              <a:t>int</a:t>
            </a:r>
            <a:r>
              <a:t> val = foo.GetValue();</a:t>
            </a:r>
          </a:p>
          <a:p>
            <a:pPr marL="0" indent="0" defTabSz="457200">
              <a:spcBef>
                <a:spcPts val="0"/>
              </a:spcBef>
              <a:buSzTx/>
              <a:buNone/>
              <a:defRPr sz="2600">
                <a:solidFill>
                  <a:srgbClr val="E6E6E6"/>
                </a:solidFill>
                <a:latin typeface="Menlo Regular"/>
                <a:ea typeface="Menlo Regular"/>
                <a:cs typeface="Menlo Regular"/>
                <a:sym typeface="Menlo Regular"/>
              </a:defRPr>
            </a:pPr>
            <a:r>
              <a:t>    </a:t>
            </a:r>
            <a:r>
              <a:rPr>
                <a:solidFill>
                  <a:srgbClr val="569CD6"/>
                </a:solidFill>
              </a:rPr>
              <a:t>constexpr</a:t>
            </a:r>
            <a:r>
              <a:t> </a:t>
            </a:r>
            <a:r>
              <a:rPr>
                <a:solidFill>
                  <a:srgbClr val="569CD6"/>
                </a:solidFill>
              </a:rPr>
              <a:t>int</a:t>
            </a:r>
            <a:r>
              <a:t> f5 = fac(</a:t>
            </a:r>
            <a:r>
              <a:rPr>
                <a:solidFill>
                  <a:srgbClr val="B5CEA8"/>
                </a:solidFill>
              </a:rPr>
              <a:t>5</a:t>
            </a:r>
            <a:r>
              <a:t>);</a:t>
            </a:r>
          </a:p>
          <a:p>
            <a:pPr marL="0" indent="0" defTabSz="457200">
              <a:spcBef>
                <a:spcPts val="0"/>
              </a:spcBef>
              <a:buSzTx/>
              <a:buNone/>
              <a:defRPr sz="2600">
                <a:solidFill>
                  <a:srgbClr val="E6E6E6"/>
                </a:solidFill>
                <a:latin typeface="Menlo Regular"/>
                <a:ea typeface="Menlo Regular"/>
                <a:cs typeface="Menlo Regular"/>
                <a:sym typeface="Menlo Regular"/>
              </a:defRPr>
            </a:pPr>
            <a:r>
              <a:t>    </a:t>
            </a:r>
            <a:r>
              <a:rPr>
                <a:solidFill>
                  <a:srgbClr val="569CD6"/>
                </a:solidFill>
              </a:rPr>
              <a:t>const</a:t>
            </a:r>
            <a:r>
              <a:t> </a:t>
            </a:r>
            <a:r>
              <a:rPr>
                <a:solidFill>
                  <a:srgbClr val="569CD6"/>
                </a:solidFill>
              </a:rPr>
              <a:t>int</a:t>
            </a:r>
            <a:r>
              <a:t> nums[] { </a:t>
            </a:r>
            <a:r>
              <a:rPr>
                <a:solidFill>
                  <a:srgbClr val="B5CEA8"/>
                </a:solidFill>
              </a:rPr>
              <a:t>1</a:t>
            </a:r>
            <a:r>
              <a:t>, </a:t>
            </a:r>
            <a:r>
              <a:rPr>
                <a:solidFill>
                  <a:srgbClr val="B5CEA8"/>
                </a:solidFill>
              </a:rPr>
              <a:t>2</a:t>
            </a:r>
            <a:r>
              <a:t>, </a:t>
            </a:r>
            <a:r>
              <a:rPr>
                <a:solidFill>
                  <a:srgbClr val="B5CEA8"/>
                </a:solidFill>
              </a:rPr>
              <a:t>3</a:t>
            </a:r>
            <a:r>
              <a:t>, </a:t>
            </a:r>
            <a:r>
              <a:rPr>
                <a:solidFill>
                  <a:srgbClr val="B5CEA8"/>
                </a:solidFill>
              </a:rPr>
              <a:t>4</a:t>
            </a:r>
            <a:r>
              <a:t> };</a:t>
            </a:r>
          </a:p>
          <a:p>
            <a:pPr marL="0" indent="0" defTabSz="457200">
              <a:spcBef>
                <a:spcPts val="0"/>
              </a:spcBef>
              <a:buSzTx/>
              <a:buNone/>
              <a:defRPr sz="2600">
                <a:solidFill>
                  <a:srgbClr val="E6E6E6"/>
                </a:solidFill>
                <a:latin typeface="Menlo Regular"/>
                <a:ea typeface="Menlo Regular"/>
                <a:cs typeface="Menlo Regular"/>
                <a:sym typeface="Menlo Regular"/>
              </a:defRPr>
            </a:pPr>
            <a:r>
              <a:t>    </a:t>
            </a:r>
            <a:r>
              <a:rPr>
                <a:solidFill>
                  <a:srgbClr val="569CD6"/>
                </a:solidFill>
              </a:rPr>
              <a:t>const</a:t>
            </a:r>
            <a:r>
              <a:t> </a:t>
            </a:r>
            <a:r>
              <a:rPr>
                <a:solidFill>
                  <a:srgbClr val="569CD6"/>
                </a:solidFill>
              </a:rPr>
              <a:t>int</a:t>
            </a:r>
            <a:r>
              <a:t> nums2[length(nums) * </a:t>
            </a:r>
            <a:r>
              <a:rPr>
                <a:solidFill>
                  <a:srgbClr val="B5CEA8"/>
                </a:solidFill>
              </a:rPr>
              <a:t>2</a:t>
            </a:r>
            <a:r>
              <a:t>] { </a:t>
            </a:r>
            <a:r>
              <a:rPr>
                <a:solidFill>
                  <a:srgbClr val="B5CEA8"/>
                </a:solidFill>
              </a:rPr>
              <a:t>1</a:t>
            </a:r>
            <a:r>
              <a:t>, </a:t>
            </a:r>
            <a:r>
              <a:rPr>
                <a:solidFill>
                  <a:srgbClr val="B5CEA8"/>
                </a:solidFill>
              </a:rPr>
              <a:t>2</a:t>
            </a:r>
            <a:r>
              <a:t>, </a:t>
            </a:r>
            <a:r>
              <a:rPr>
                <a:solidFill>
                  <a:srgbClr val="B5CEA8"/>
                </a:solidFill>
              </a:rPr>
              <a:t>3</a:t>
            </a:r>
            <a:r>
              <a:t>, </a:t>
            </a:r>
            <a:r>
              <a:rPr>
                <a:solidFill>
                  <a:srgbClr val="B5CEA8"/>
                </a:solidFill>
              </a:rPr>
              <a:t>4</a:t>
            </a:r>
            <a:r>
              <a:t>, </a:t>
            </a:r>
            <a:r>
              <a:rPr>
                <a:solidFill>
                  <a:srgbClr val="B5CEA8"/>
                </a:solidFill>
              </a:rPr>
              <a:t>5</a:t>
            </a:r>
            <a:r>
              <a:t>, </a:t>
            </a:r>
            <a:r>
              <a:rPr>
                <a:solidFill>
                  <a:srgbClr val="B5CEA8"/>
                </a:solidFill>
              </a:rPr>
              <a:t>6</a:t>
            </a:r>
            <a:r>
              <a:t>, </a:t>
            </a:r>
            <a:r>
              <a:rPr>
                <a:solidFill>
                  <a:srgbClr val="B5CEA8"/>
                </a:solidFill>
              </a:rPr>
              <a:t>7</a:t>
            </a:r>
            <a:r>
              <a:t>, </a:t>
            </a:r>
            <a:r>
              <a:rPr>
                <a:solidFill>
                  <a:srgbClr val="B5CEA8"/>
                </a:solidFill>
              </a:rPr>
              <a:t>8</a:t>
            </a:r>
            <a:r>
              <a:t> };</a:t>
            </a:r>
          </a:p>
          <a:p>
            <a:pPr marL="0" indent="0" defTabSz="457200">
              <a:spcBef>
                <a:spcPts val="0"/>
              </a:spcBef>
              <a:buSzTx/>
              <a:buNone/>
              <a:defRPr sz="2600">
                <a:solidFill>
                  <a:srgbClr val="E6E6E6"/>
                </a:solidFill>
                <a:latin typeface="Menlo Regular"/>
                <a:ea typeface="Menlo Regular"/>
                <a:cs typeface="Menlo Regular"/>
                <a:sym typeface="Menlo Regular"/>
              </a:defRPr>
            </a:pPr>
          </a:p>
          <a:p>
            <a:pPr marL="0" indent="0" defTabSz="457200">
              <a:spcBef>
                <a:spcPts val="0"/>
              </a:spcBef>
              <a:buSzTx/>
              <a:buNone/>
              <a:defRPr sz="2600">
                <a:solidFill>
                  <a:srgbClr val="63B456"/>
                </a:solidFill>
                <a:latin typeface="Menlo Regular"/>
                <a:ea typeface="Menlo Regular"/>
                <a:cs typeface="Menlo Regular"/>
                <a:sym typeface="Menlo Regular"/>
              </a:defRPr>
            </a:pPr>
            <a:r>
              <a:rPr>
                <a:solidFill>
                  <a:srgbClr val="E6E6E6"/>
                </a:solidFill>
              </a:rPr>
              <a:t>    </a:t>
            </a:r>
            <a:r>
              <a:t>// Run time:</a:t>
            </a:r>
            <a:endParaRPr>
              <a:solidFill>
                <a:srgbClr val="E6E6E6"/>
              </a:solidFill>
            </a:endParaRPr>
          </a:p>
          <a:p>
            <a:pPr marL="0" indent="0" defTabSz="457200">
              <a:spcBef>
                <a:spcPts val="0"/>
              </a:spcBef>
              <a:buSzTx/>
              <a:buNone/>
              <a:defRPr sz="2600">
                <a:solidFill>
                  <a:srgbClr val="CE9178"/>
                </a:solidFill>
                <a:latin typeface="Menlo Regular"/>
                <a:ea typeface="Menlo Regular"/>
                <a:cs typeface="Menlo Regular"/>
                <a:sym typeface="Menlo Regular"/>
              </a:defRPr>
            </a:pPr>
            <a:r>
              <a:rPr>
                <a:solidFill>
                  <a:srgbClr val="E6E6E6"/>
                </a:solidFill>
              </a:rPr>
              <a:t>    </a:t>
            </a:r>
            <a:r>
              <a:rPr>
                <a:solidFill>
                  <a:srgbClr val="569CD6"/>
                </a:solidFill>
              </a:rPr>
              <a:t>cout</a:t>
            </a:r>
            <a:r>
              <a:rPr>
                <a:solidFill>
                  <a:srgbClr val="E6E6E6"/>
                </a:solidFill>
              </a:rPr>
              <a:t> &lt;&lt; </a:t>
            </a:r>
            <a:r>
              <a:t>"The value of foo is "</a:t>
            </a:r>
            <a:r>
              <a:rPr>
                <a:solidFill>
                  <a:srgbClr val="E6E6E6"/>
                </a:solidFill>
              </a:rPr>
              <a:t> &lt;&lt; foo.GetValue() &lt;&lt; </a:t>
            </a:r>
            <a:r>
              <a:rPr>
                <a:solidFill>
                  <a:srgbClr val="569CD6"/>
                </a:solidFill>
              </a:rPr>
              <a:t>endl</a:t>
            </a:r>
            <a:r>
              <a:rPr>
                <a:solidFill>
                  <a:srgbClr val="E6E6E6"/>
                </a:solidFill>
              </a:rPr>
              <a:t>;</a:t>
            </a:r>
            <a:endParaRPr>
              <a:solidFill>
                <a:srgbClr val="E6E6E6"/>
              </a:solidFill>
            </a:endParaRPr>
          </a:p>
          <a:p>
            <a:pPr marL="0" indent="0" defTabSz="457200">
              <a:spcBef>
                <a:spcPts val="0"/>
              </a:spcBef>
              <a:buSzTx/>
              <a:buNone/>
              <a:defRPr sz="2600">
                <a:solidFill>
                  <a:srgbClr val="E6E6E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Birds eye view on data type alignment"/>
          <p:cNvSpPr txBox="1"/>
          <p:nvPr>
            <p:ph type="title"/>
          </p:nvPr>
        </p:nvSpPr>
        <p:spPr>
          <a:prstGeom prst="rect">
            <a:avLst/>
          </a:prstGeom>
        </p:spPr>
        <p:txBody>
          <a:bodyPr/>
          <a:lstStyle/>
          <a:p>
            <a:pPr defTabSz="379475">
              <a:defRPr b="1" sz="4896">
                <a:latin typeface="Helvetica Neue"/>
                <a:ea typeface="Helvetica Neue"/>
                <a:cs typeface="Helvetica Neue"/>
                <a:sym typeface="Helvetica Neue"/>
              </a:defRPr>
            </a:pPr>
            <a:r>
              <a:t>Birds eye view on data type alignment</a:t>
            </a:r>
          </a:p>
          <a:p>
            <a:pPr defTabSz="685165">
              <a:defRPr sz="9296"/>
            </a:pPr>
            <a:r>
              <a:t> </a:t>
            </a:r>
          </a:p>
        </p:txBody>
      </p:sp>
      <p:sp>
        <p:nvSpPr>
          <p:cNvPr id="158" name="struct  nonAligned{…"/>
          <p:cNvSpPr txBox="1"/>
          <p:nvPr>
            <p:ph type="body" idx="1"/>
          </p:nvPr>
        </p:nvSpPr>
        <p:spPr>
          <a:xfrm>
            <a:off x="1689100" y="1431627"/>
            <a:ext cx="21464191" cy="11014373"/>
          </a:xfrm>
          <a:prstGeom prst="rect">
            <a:avLst/>
          </a:prstGeom>
        </p:spPr>
        <p:txBody>
          <a:bodyPr/>
          <a:lstStyle/>
          <a:p>
            <a:pPr marL="0" indent="0" defTabSz="301752">
              <a:spcBef>
                <a:spcPts val="0"/>
              </a:spcBef>
              <a:buSzTx/>
              <a:buNone/>
              <a:defRPr sz="1782">
                <a:solidFill>
                  <a:srgbClr val="007000"/>
                </a:solidFill>
                <a:latin typeface="Courier"/>
                <a:ea typeface="Courier"/>
                <a:cs typeface="Courier"/>
                <a:sym typeface="Courier"/>
              </a:defRPr>
            </a:pPr>
          </a:p>
          <a:p>
            <a:pPr marL="0" indent="0" defTabSz="234696">
              <a:spcBef>
                <a:spcPts val="0"/>
              </a:spcBef>
              <a:buSzTx/>
              <a:buNone/>
              <a:defRPr sz="1782"/>
            </a:pPr>
            <a:r>
              <a:rPr b="1"/>
              <a:t>s</a:t>
            </a:r>
            <a:r>
              <a:rPr b="1" sz="2046"/>
              <a:t>truct</a:t>
            </a:r>
            <a:r>
              <a:rPr sz="2046"/>
              <a:t>  nonAligned{</a:t>
            </a:r>
            <a:endParaRPr sz="2046"/>
          </a:p>
          <a:p>
            <a:pPr marL="0" indent="0" defTabSz="234696">
              <a:spcBef>
                <a:spcPts val="0"/>
              </a:spcBef>
              <a:buSzTx/>
              <a:buNone/>
              <a:defRPr sz="2046"/>
            </a:pPr>
            <a:r>
              <a:t>    </a:t>
            </a:r>
            <a:r>
              <a:rPr b="1"/>
              <a:t>char</a:t>
            </a:r>
            <a:r>
              <a:t>   c1 ;</a:t>
            </a:r>
          </a:p>
          <a:p>
            <a:pPr marL="0" indent="0" defTabSz="234696">
              <a:spcBef>
                <a:spcPts val="0"/>
              </a:spcBef>
              <a:buSzTx/>
              <a:buNone/>
              <a:defRPr sz="2046"/>
            </a:pPr>
            <a:r>
              <a:t>     // 1 byte paddding with or withot the following  line it allocates same mempry!!!</a:t>
            </a:r>
          </a:p>
          <a:p>
            <a:pPr marL="0" indent="0" defTabSz="234696">
              <a:spcBef>
                <a:spcPts val="0"/>
              </a:spcBef>
              <a:buSzTx/>
              <a:buNone/>
              <a:defRPr sz="2046"/>
            </a:pPr>
            <a:r>
              <a:t>   // char Padding1[1]; // 1 byte for the following 'short' to be aligned on a 2 byte boundary</a:t>
            </a:r>
          </a:p>
          <a:p>
            <a:pPr marL="0" indent="0" defTabSz="234696">
              <a:spcBef>
                <a:spcPts val="0"/>
              </a:spcBef>
              <a:buSzTx/>
              <a:buNone/>
              <a:defRPr sz="2046"/>
            </a:pPr>
            <a:r>
              <a:t>    </a:t>
            </a:r>
            <a:r>
              <a:rPr b="1"/>
              <a:t>short</a:t>
            </a:r>
            <a:r>
              <a:t>  s1 ;</a:t>
            </a:r>
          </a:p>
          <a:p>
            <a:pPr marL="0" indent="0" defTabSz="234696">
              <a:spcBef>
                <a:spcPts val="0"/>
              </a:spcBef>
              <a:buSzTx/>
              <a:buNone/>
              <a:defRPr sz="2046"/>
            </a:pPr>
            <a:r>
              <a:t>    </a:t>
            </a:r>
            <a:r>
              <a:rPr b="1"/>
              <a:t>int</a:t>
            </a:r>
            <a:r>
              <a:t>    i1 ;</a:t>
            </a:r>
          </a:p>
          <a:p>
            <a:pPr marL="0" indent="0" defTabSz="234696">
              <a:spcBef>
                <a:spcPts val="0"/>
              </a:spcBef>
              <a:buSzTx/>
              <a:buNone/>
              <a:defRPr sz="2046"/>
            </a:pPr>
            <a:r>
              <a:t>    </a:t>
            </a:r>
            <a:r>
              <a:rPr b="1"/>
              <a:t>char</a:t>
            </a:r>
            <a:r>
              <a:t>   c2 ;</a:t>
            </a:r>
          </a:p>
          <a:p>
            <a:pPr marL="0" indent="0" defTabSz="234696">
              <a:spcBef>
                <a:spcPts val="0"/>
              </a:spcBef>
              <a:buSzTx/>
              <a:buNone/>
              <a:defRPr sz="2046"/>
            </a:pPr>
            <a:r>
              <a:t>    // 3 byte padding compiler does as folllows</a:t>
            </a:r>
          </a:p>
          <a:p>
            <a:pPr marL="0" indent="0" defTabSz="234696">
              <a:spcBef>
                <a:spcPts val="0"/>
              </a:spcBef>
              <a:buSzTx/>
              <a:buNone/>
              <a:defRPr sz="2046"/>
            </a:pPr>
            <a:r>
              <a:t>   // char Padding2[3]; /* 3 bytes to make total size of the structure 12 bytes */</a:t>
            </a:r>
          </a:p>
          <a:p>
            <a:pPr marL="0" indent="0" defTabSz="234696">
              <a:spcBef>
                <a:spcPts val="0"/>
              </a:spcBef>
              <a:buSzTx/>
              <a:buNone/>
              <a:defRPr sz="2046"/>
            </a:pPr>
            <a:r>
              <a:t>    };</a:t>
            </a:r>
          </a:p>
          <a:p>
            <a:pPr marL="0" indent="0" defTabSz="234696">
              <a:spcBef>
                <a:spcPts val="0"/>
              </a:spcBef>
              <a:buSzTx/>
              <a:buNone/>
              <a:defRPr sz="2046"/>
            </a:pPr>
          </a:p>
          <a:p>
            <a:pPr marL="0" indent="0" defTabSz="234696">
              <a:spcBef>
                <a:spcPts val="0"/>
              </a:spcBef>
              <a:buSzTx/>
              <a:buNone/>
              <a:defRPr sz="2046"/>
            </a:pPr>
          </a:p>
          <a:p>
            <a:pPr marL="0" indent="0" defTabSz="234696">
              <a:spcBef>
                <a:spcPts val="0"/>
              </a:spcBef>
              <a:buSzTx/>
              <a:buNone/>
              <a:defRPr sz="2046"/>
            </a:pPr>
            <a:r>
              <a:t> std::cout &lt;&lt; "non alignerd struct size  align: " &lt;&lt; </a:t>
            </a:r>
            <a:r>
              <a:rPr b="1"/>
              <a:t>sizeof</a:t>
            </a:r>
            <a:r>
              <a:t>(nonAligned)  &lt;&lt; std::endl;</a:t>
            </a:r>
          </a:p>
          <a:p>
            <a:pPr marL="0" indent="0" defTabSz="234696">
              <a:spcBef>
                <a:spcPts val="0"/>
              </a:spcBef>
              <a:buSzTx/>
              <a:buNone/>
              <a:defRPr sz="2046"/>
            </a:pPr>
          </a:p>
          <a:p>
            <a:pPr marL="0" indent="0" defTabSz="234696">
              <a:spcBef>
                <a:spcPts val="0"/>
              </a:spcBef>
              <a:buSzTx/>
              <a:buNone/>
              <a:defRPr b="1" sz="2046"/>
            </a:pPr>
            <a:r>
              <a:t>non aligned struct size  align: 12</a:t>
            </a:r>
          </a:p>
          <a:p>
            <a:pPr marL="0" indent="0" defTabSz="234696">
              <a:spcBef>
                <a:spcPts val="0"/>
              </a:spcBef>
              <a:buSzTx/>
              <a:buNone/>
              <a:defRPr b="1" sz="2046"/>
            </a:pPr>
          </a:p>
          <a:p>
            <a:pPr marL="0" indent="0" defTabSz="234696">
              <a:spcBef>
                <a:spcPts val="0"/>
              </a:spcBef>
              <a:buSzTx/>
              <a:buNone/>
              <a:defRPr sz="2046"/>
            </a:pPr>
          </a:p>
          <a:p>
            <a:pPr marL="0" indent="0" defTabSz="234696">
              <a:spcBef>
                <a:spcPts val="0"/>
              </a:spcBef>
              <a:buSzTx/>
              <a:buNone/>
              <a:defRPr sz="2046"/>
            </a:pPr>
            <a:r>
              <a:t>    std::cout &lt;&lt; " aligining nonAlinged struct  struct size again : " &lt;&lt; </a:t>
            </a:r>
            <a:r>
              <a:rPr b="1"/>
              <a:t>alignof</a:t>
            </a:r>
            <a:r>
              <a:t>(nonAligned) &lt;&lt; std::endl;</a:t>
            </a:r>
          </a:p>
          <a:p>
            <a:pPr marL="0" indent="0" defTabSz="234696">
              <a:spcBef>
                <a:spcPts val="0"/>
              </a:spcBef>
              <a:buSzTx/>
              <a:buNone/>
              <a:defRPr b="1" sz="2046"/>
            </a:pPr>
          </a:p>
          <a:p>
            <a:pPr marL="0" indent="0" defTabSz="234696">
              <a:spcBef>
                <a:spcPts val="0"/>
              </a:spcBef>
              <a:buSzTx/>
              <a:buNone/>
              <a:defRPr b="1" sz="2046"/>
            </a:pPr>
            <a:r>
              <a:t>——————————————————————————————————————————————————————————————-</a:t>
            </a:r>
          </a:p>
          <a:p>
            <a:pPr marL="0" indent="0" defTabSz="234696">
              <a:spcBef>
                <a:spcPts val="0"/>
              </a:spcBef>
              <a:buSzTx/>
              <a:buNone/>
              <a:defRPr b="1" sz="2046"/>
            </a:pPr>
          </a:p>
          <a:p>
            <a:pPr marL="0" indent="0" defTabSz="234696">
              <a:spcBef>
                <a:spcPts val="0"/>
              </a:spcBef>
              <a:buSzTx/>
              <a:buNone/>
              <a:defRPr sz="2046"/>
            </a:pPr>
            <a:r>
              <a:rPr b="1"/>
              <a:t>struct</a:t>
            </a:r>
            <a:r>
              <a:t> Aligned_{</a:t>
            </a:r>
          </a:p>
          <a:p>
            <a:pPr marL="0" indent="0" defTabSz="234696">
              <a:spcBef>
                <a:spcPts val="0"/>
              </a:spcBef>
              <a:buSzTx/>
              <a:buNone/>
              <a:defRPr sz="2046"/>
            </a:pPr>
            <a:r>
              <a:t>    </a:t>
            </a:r>
          </a:p>
          <a:p>
            <a:pPr marL="0" indent="0" defTabSz="234696">
              <a:spcBef>
                <a:spcPts val="0"/>
              </a:spcBef>
              <a:buSzTx/>
              <a:buNone/>
              <a:defRPr sz="2046"/>
            </a:pPr>
            <a:r>
              <a:t>    </a:t>
            </a:r>
            <a:r>
              <a:rPr b="1"/>
              <a:t>int</a:t>
            </a:r>
            <a:r>
              <a:t>    i1;</a:t>
            </a:r>
          </a:p>
          <a:p>
            <a:pPr marL="0" indent="0" defTabSz="234696">
              <a:spcBef>
                <a:spcPts val="0"/>
              </a:spcBef>
              <a:buSzTx/>
              <a:buNone/>
              <a:defRPr sz="2046"/>
            </a:pPr>
            <a:r>
              <a:t>    </a:t>
            </a:r>
            <a:r>
              <a:rPr b="1"/>
              <a:t>short</a:t>
            </a:r>
            <a:r>
              <a:t>  s1 ;</a:t>
            </a:r>
          </a:p>
          <a:p>
            <a:pPr marL="0" indent="0" defTabSz="234696">
              <a:spcBef>
                <a:spcPts val="0"/>
              </a:spcBef>
              <a:buSzTx/>
              <a:buNone/>
              <a:defRPr sz="2046"/>
            </a:pPr>
            <a:r>
              <a:t>    </a:t>
            </a:r>
            <a:r>
              <a:rPr b="1"/>
              <a:t>char</a:t>
            </a:r>
            <a:r>
              <a:t>   c1 ;</a:t>
            </a:r>
          </a:p>
          <a:p>
            <a:pPr marL="0" indent="0" defTabSz="234696">
              <a:spcBef>
                <a:spcPts val="0"/>
              </a:spcBef>
              <a:buSzTx/>
              <a:buNone/>
              <a:defRPr sz="2046"/>
            </a:pPr>
            <a:r>
              <a:t>    </a:t>
            </a:r>
            <a:r>
              <a:rPr b="1"/>
              <a:t>char</a:t>
            </a:r>
            <a:r>
              <a:t>   c2 ;</a:t>
            </a:r>
          </a:p>
          <a:p>
            <a:pPr marL="0" indent="0" defTabSz="234696">
              <a:spcBef>
                <a:spcPts val="0"/>
              </a:spcBef>
              <a:buSzTx/>
              <a:buNone/>
              <a:defRPr sz="2046"/>
            </a:pPr>
            <a:r>
              <a:t>   </a:t>
            </a:r>
          </a:p>
          <a:p>
            <a:pPr marL="0" indent="0" defTabSz="234696">
              <a:spcBef>
                <a:spcPts val="0"/>
              </a:spcBef>
              <a:buSzTx/>
              <a:buNone/>
              <a:defRPr sz="2046"/>
            </a:pPr>
            <a:r>
              <a:t>};</a:t>
            </a:r>
          </a:p>
          <a:p>
            <a:pPr marL="0" indent="0" defTabSz="234696">
              <a:spcBef>
                <a:spcPts val="0"/>
              </a:spcBef>
              <a:buSzTx/>
              <a:buNone/>
              <a:defRPr sz="2046"/>
            </a:pPr>
          </a:p>
          <a:p>
            <a:pPr marL="0" indent="0" defTabSz="234696">
              <a:spcBef>
                <a:spcPts val="0"/>
              </a:spcBef>
              <a:buSzTx/>
              <a:buNone/>
              <a:defRPr sz="2046"/>
            </a:pPr>
            <a:r>
              <a:t> std::cout &lt;&lt; " aligned struct size  align: " &lt;&lt; </a:t>
            </a:r>
            <a:r>
              <a:rPr b="1"/>
              <a:t>sizeof</a:t>
            </a:r>
            <a:r>
              <a:t>(Aligned_) &lt;&lt; std::endl;</a:t>
            </a:r>
          </a:p>
          <a:p>
            <a:pPr marL="0" indent="0" defTabSz="234696">
              <a:spcBef>
                <a:spcPts val="0"/>
              </a:spcBef>
              <a:buSzTx/>
              <a:buNone/>
              <a:defRPr sz="2046"/>
            </a:pPr>
          </a:p>
          <a:p>
            <a:pPr marL="0" indent="0" defTabSz="234696">
              <a:spcBef>
                <a:spcPts val="0"/>
              </a:spcBef>
              <a:buSzTx/>
              <a:buNone/>
              <a:defRPr b="1" sz="2046"/>
            </a:pPr>
            <a:r>
              <a:t> aligned struct size  align: 8</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Const"/>
          <p:cNvSpPr txBox="1"/>
          <p:nvPr>
            <p:ph type="title"/>
          </p:nvPr>
        </p:nvSpPr>
        <p:spPr>
          <a:prstGeom prst="rect">
            <a:avLst/>
          </a:prstGeom>
        </p:spPr>
        <p:txBody>
          <a:bodyPr/>
          <a:lstStyle/>
          <a:p>
            <a:pPr/>
            <a:r>
              <a:t>Const</a:t>
            </a:r>
          </a:p>
        </p:txBody>
      </p:sp>
      <p:sp>
        <p:nvSpPr>
          <p:cNvPr id="353" name="// constant_values4.cpp…"/>
          <p:cNvSpPr txBox="1"/>
          <p:nvPr>
            <p:ph type="body" idx="1"/>
          </p:nvPr>
        </p:nvSpPr>
        <p:spPr>
          <a:prstGeom prst="rect">
            <a:avLst/>
          </a:prstGeom>
        </p:spPr>
        <p:txBody>
          <a:bodyPr/>
          <a:lstStyle/>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r>
              <a:t>// constant_values4.cpp</a:t>
            </a:r>
          </a:p>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r>
              <a:t>#include &lt;stdio.h&gt;</a:t>
            </a:r>
          </a:p>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r>
              <a:t>int main() {</a:t>
            </a:r>
          </a:p>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r>
              <a:t>   const char *mybuf = "test";</a:t>
            </a:r>
          </a:p>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r>
              <a:t>   char *yourbuf = "test2";</a:t>
            </a:r>
          </a:p>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r>
              <a:t>   printf_s("%s\n", mybuf);</a:t>
            </a:r>
          </a:p>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p>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r>
              <a:t>   const char *bptr = mybuf;   // Pointer to constant data</a:t>
            </a:r>
          </a:p>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r>
              <a:t>   printf_s("%s\n", bptr);</a:t>
            </a:r>
          </a:p>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p>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r>
              <a:t>   // *bptr = 'a';   // Error</a:t>
            </a:r>
          </a:p>
          <a:p>
            <a:pPr marL="0" indent="0" defTabSz="457200">
              <a:lnSpc>
                <a:spcPts val="7600"/>
              </a:lnSpc>
              <a:spcBef>
                <a:spcPts val="1200"/>
              </a:spcBef>
              <a:buSzTx/>
              <a:buNone/>
              <a:defRPr b="1" sz="3600">
                <a:solidFill>
                  <a:srgbClr val="252525"/>
                </a:solidFill>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Const"/>
          <p:cNvSpPr txBox="1"/>
          <p:nvPr>
            <p:ph type="title"/>
          </p:nvPr>
        </p:nvSpPr>
        <p:spPr>
          <a:prstGeom prst="rect">
            <a:avLst/>
          </a:prstGeom>
        </p:spPr>
        <p:txBody>
          <a:bodyPr/>
          <a:lstStyle/>
          <a:p>
            <a:pPr/>
            <a:r>
              <a:t>Const</a:t>
            </a:r>
          </a:p>
        </p:txBody>
      </p:sp>
      <p:sp>
        <p:nvSpPr>
          <p:cNvPr id="356" name="// constant_member_function.cpp…"/>
          <p:cNvSpPr txBox="1"/>
          <p:nvPr>
            <p:ph type="body" idx="1"/>
          </p:nvPr>
        </p:nvSpPr>
        <p:spPr>
          <a:prstGeom prst="rect">
            <a:avLst/>
          </a:prstGeom>
        </p:spPr>
        <p:txBody>
          <a:bodyPr/>
          <a:lstStyle/>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constant_member_function.cpp</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class Date</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public:</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Date( int mn, int dy, int yr );</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int getMonth() const;     // A read-only function</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void setMonth( int mn );   // A write function; can't be const</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private:</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int month;</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int Date::getMonth() const</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return month;        // Doesn't modify anything</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void Date::setMonth( int mn )</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month = mn;          // Modifies data member</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int main()</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Date MyDate( 7, 4, 1998 );</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const Date BirthDate( 1, 18, 1953 );</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MyDate.setMonth( 4 );    // Okay</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BirthDate.getMonth();    // Okay</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   BirthDate.setMonth( 4 ); // C2662 Error</a:t>
            </a:r>
          </a:p>
          <a:p>
            <a:pPr marL="0" indent="0" defTabSz="182880">
              <a:lnSpc>
                <a:spcPts val="3400"/>
              </a:lnSpc>
              <a:spcBef>
                <a:spcPts val="400"/>
              </a:spcBef>
              <a:buSzTx/>
              <a:buNone/>
              <a:defRPr b="1" sz="1760">
                <a:solidFill>
                  <a:srgbClr val="252525"/>
                </a:solidFill>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Const expression"/>
          <p:cNvSpPr txBox="1"/>
          <p:nvPr>
            <p:ph type="title"/>
          </p:nvPr>
        </p:nvSpPr>
        <p:spPr>
          <a:prstGeom prst="rect">
            <a:avLst/>
          </a:prstGeom>
        </p:spPr>
        <p:txBody>
          <a:bodyPr/>
          <a:lstStyle/>
          <a:p>
            <a:pPr/>
            <a:r>
              <a:t>Const expression</a:t>
            </a:r>
          </a:p>
        </p:txBody>
      </p:sp>
      <p:sp>
        <p:nvSpPr>
          <p:cNvPr id="359" name="constexpr auto sum = [](const auto &amp;a, const auto &amp;b) { return a + b; };…"/>
          <p:cNvSpPr txBox="1"/>
          <p:nvPr>
            <p:ph type="body" idx="1"/>
          </p:nvPr>
        </p:nvSpPr>
        <p:spPr>
          <a:prstGeom prst="rect">
            <a:avLst/>
          </a:prstGeom>
        </p:spPr>
        <p:txBody>
          <a:bodyPr/>
          <a:lstStyle/>
          <a:p>
            <a:pPr marL="0" indent="0" defTabSz="374904">
              <a:spcBef>
                <a:spcPts val="0"/>
              </a:spcBef>
              <a:buSzTx/>
              <a:buNone/>
              <a:defRPr sz="2214">
                <a:latin typeface="Courier"/>
                <a:ea typeface="Courier"/>
                <a:cs typeface="Courier"/>
                <a:sym typeface="Courier"/>
              </a:defRPr>
            </a:pPr>
            <a:r>
              <a:rPr>
                <a:solidFill>
                  <a:srgbClr val="770088"/>
                </a:solidFill>
              </a:rPr>
              <a:t>constexpr</a:t>
            </a:r>
            <a:r>
              <a:t> </a:t>
            </a:r>
            <a:r>
              <a:rPr>
                <a:solidFill>
                  <a:srgbClr val="770088"/>
                </a:solidFill>
              </a:rPr>
              <a:t>auto</a:t>
            </a:r>
            <a:r>
              <a:t> sum = [](</a:t>
            </a:r>
            <a:r>
              <a:rPr>
                <a:solidFill>
                  <a:srgbClr val="770088"/>
                </a:solidFill>
              </a:rPr>
              <a:t>const</a:t>
            </a:r>
            <a:r>
              <a:t> </a:t>
            </a:r>
            <a:r>
              <a:rPr>
                <a:solidFill>
                  <a:srgbClr val="770088"/>
                </a:solidFill>
              </a:rPr>
              <a:t>auto</a:t>
            </a:r>
            <a:r>
              <a:t> &amp;a, </a:t>
            </a:r>
            <a:r>
              <a:rPr>
                <a:solidFill>
                  <a:srgbClr val="770088"/>
                </a:solidFill>
              </a:rPr>
              <a:t>const</a:t>
            </a:r>
            <a:r>
              <a:t> </a:t>
            </a:r>
            <a:r>
              <a:rPr>
                <a:solidFill>
                  <a:srgbClr val="770088"/>
                </a:solidFill>
              </a:rPr>
              <a:t>auto</a:t>
            </a:r>
            <a:r>
              <a:t> &amp;b) { </a:t>
            </a:r>
            <a:r>
              <a:rPr>
                <a:solidFill>
                  <a:srgbClr val="770088"/>
                </a:solidFill>
              </a:rPr>
              <a:t>return</a:t>
            </a:r>
            <a:r>
              <a:t> a + b; };</a:t>
            </a:r>
          </a:p>
          <a:p>
            <a:pPr marL="0" indent="0" algn="r" defTabSz="374904">
              <a:spcBef>
                <a:spcPts val="0"/>
              </a:spcBef>
              <a:buSzTx/>
              <a:buNone/>
              <a:defRPr sz="2214">
                <a:solidFill>
                  <a:srgbClr val="999999"/>
                </a:solidFill>
                <a:latin typeface="Courier"/>
                <a:ea typeface="Courier"/>
                <a:cs typeface="Courier"/>
                <a:sym typeface="Courier"/>
              </a:defRPr>
            </a:pPr>
            <a:r>
              <a:t>2</a:t>
            </a:r>
          </a:p>
          <a:p>
            <a:pPr marL="0" indent="0" defTabSz="374904">
              <a:spcBef>
                <a:spcPts val="0"/>
              </a:spcBef>
              <a:buSzTx/>
              <a:buNone/>
              <a:defRPr sz="2214">
                <a:solidFill>
                  <a:srgbClr val="AA5500"/>
                </a:solidFill>
                <a:latin typeface="Courier"/>
                <a:ea typeface="Courier"/>
                <a:cs typeface="Courier"/>
                <a:sym typeface="Courier"/>
              </a:defRPr>
            </a:pPr>
            <a:r>
              <a: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3</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is equivalent to</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4</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constexpr struct anonymous</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5</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6</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template &lt;class T1, class T2&gt;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7</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constexpr auto operator()(T1 a, T2 b) const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8</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9</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return a + b;</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10</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11</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12</a:t>
            </a:r>
          </a:p>
          <a:p>
            <a:pPr marL="0" indent="0" defTabSz="374904">
              <a:spcBef>
                <a:spcPts val="0"/>
              </a:spcBef>
              <a:buSzTx/>
              <a:buNone/>
              <a:defRPr sz="2214">
                <a:solidFill>
                  <a:srgbClr val="AA5500"/>
                </a:solidFill>
                <a:latin typeface="Courier"/>
                <a:ea typeface="Courier"/>
                <a:cs typeface="Courier"/>
                <a:sym typeface="Courier"/>
              </a:defRPr>
            </a:pPr>
            <a:r>
              <a: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13</a:t>
            </a:r>
          </a:p>
          <a:p>
            <a:pPr marL="0" indent="0" defTabSz="374904">
              <a:spcBef>
                <a:spcPts val="0"/>
              </a:spcBef>
              <a:buSzTx/>
              <a:buNone/>
              <a:defRPr sz="2214">
                <a:latin typeface="Courier"/>
                <a:ea typeface="Courier"/>
                <a:cs typeface="Courier"/>
                <a:sym typeface="Courier"/>
              </a:defRPr>
            </a:pPr>
            <a:r>
              <a:rPr>
                <a:solidFill>
                  <a:srgbClr val="770088"/>
                </a:solidFill>
              </a:rPr>
              <a:t>constexpr</a:t>
            </a:r>
            <a:r>
              <a:t> </a:t>
            </a:r>
            <a:r>
              <a:rPr>
                <a:solidFill>
                  <a:srgbClr val="008855"/>
                </a:solidFill>
              </a:rPr>
              <a:t>int</a:t>
            </a:r>
            <a:r>
              <a:t> answer = sum(</a:t>
            </a:r>
            <a:r>
              <a:rPr>
                <a:solidFill>
                  <a:srgbClr val="116644"/>
                </a:solidFill>
              </a:rPr>
              <a:t>10</a:t>
            </a:r>
            <a:r>
              <a:t>, </a:t>
            </a:r>
            <a:r>
              <a:rPr>
                <a:solidFill>
                  <a:srgbClr val="116644"/>
                </a:solidFill>
              </a:rPr>
              <a:t>10</a:t>
            </a:r>
            <a:r>
              <a:t>);</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Const expression"/>
          <p:cNvSpPr txBox="1"/>
          <p:nvPr>
            <p:ph type="title"/>
          </p:nvPr>
        </p:nvSpPr>
        <p:spPr>
          <a:prstGeom prst="rect">
            <a:avLst/>
          </a:prstGeom>
        </p:spPr>
        <p:txBody>
          <a:bodyPr/>
          <a:lstStyle/>
          <a:p>
            <a:pPr/>
            <a:r>
              <a:t>Const expression</a:t>
            </a:r>
          </a:p>
        </p:txBody>
      </p:sp>
      <p:sp>
        <p:nvSpPr>
          <p:cNvPr id="362" name="#include&lt;iostream&gt;…"/>
          <p:cNvSpPr txBox="1"/>
          <p:nvPr>
            <p:ph type="body" idx="1"/>
          </p:nvPr>
        </p:nvSpPr>
        <p:spPr>
          <a:prstGeom prst="rect">
            <a:avLst/>
          </a:prstGeom>
        </p:spPr>
        <p:txBody>
          <a:bodyPr/>
          <a:lstStyle/>
          <a:p>
            <a:pPr marL="0" indent="0" defTabSz="439419">
              <a:spcBef>
                <a:spcPts val="0"/>
              </a:spcBef>
              <a:buSzTx/>
              <a:buNone/>
              <a:tabLst>
                <a:tab pos="431800" algn="l"/>
              </a:tabLst>
              <a:defRPr sz="2300">
                <a:solidFill>
                  <a:srgbClr val="FF8170"/>
                </a:solidFill>
                <a:latin typeface="Menlo Regular"/>
                <a:ea typeface="Menlo Regular"/>
                <a:cs typeface="Menlo Regular"/>
                <a:sym typeface="Menlo Regular"/>
              </a:defRPr>
            </a:pPr>
            <a:r>
              <a:rPr>
                <a:solidFill>
                  <a:srgbClr val="FFA14F"/>
                </a:solidFill>
              </a:rPr>
              <a:t>#include</a:t>
            </a:r>
            <a:r>
              <a:t>&lt;iostream&gt;</a:t>
            </a:r>
            <a:endParaRPr>
              <a:solidFill>
                <a:srgbClr val="FFFFFF">
                  <a:alpha val="85000"/>
                </a:srgbClr>
              </a:solidFill>
            </a:endParaRPr>
          </a:p>
          <a:p>
            <a:pPr marL="0" indent="0" defTabSz="439419">
              <a:spcBef>
                <a:spcPts val="0"/>
              </a:spcBef>
              <a:buSzTx/>
              <a:buNone/>
              <a:tabLst>
                <a:tab pos="431800" algn="l"/>
              </a:tabLst>
              <a:defRPr b="1" sz="230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300">
                <a:solidFill>
                  <a:srgbClr val="6BDFFF"/>
                </a:solidFill>
                <a:latin typeface="Menlo Regular"/>
                <a:ea typeface="Menlo Regular"/>
                <a:cs typeface="Menlo Regular"/>
                <a:sym typeface="Menlo Regular"/>
              </a:defRPr>
            </a:pPr>
            <a:r>
              <a:rPr b="1">
                <a:solidFill>
                  <a:srgbClr val="FF7AB2"/>
                </a:solidFill>
              </a:rPr>
              <a:t>class</a:t>
            </a:r>
            <a:r>
              <a:rPr>
                <a:solidFill>
                  <a:srgbClr val="FFFFFF">
                    <a:alpha val="85000"/>
                  </a:srgbClr>
                </a:solidFill>
              </a:rPr>
              <a:t> </a:t>
            </a:r>
            <a:r>
              <a:t>Anonymous</a:t>
            </a:r>
            <a:endParaRPr>
              <a:solidFill>
                <a:srgbClr val="FFFFFF">
                  <a:alpha val="85000"/>
                </a:srgbClr>
              </a:solidFill>
            </a:endParaRP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b="1" sz="2300">
                <a:solidFill>
                  <a:srgbClr val="FF7AB2"/>
                </a:solidFill>
                <a:latin typeface="Menlo Regular"/>
                <a:ea typeface="Menlo Regular"/>
                <a:cs typeface="Menlo Regular"/>
                <a:sym typeface="Menlo Regular"/>
              </a:defRPr>
            </a:pPr>
            <a:r>
              <a:rPr b="0">
                <a:solidFill>
                  <a:srgbClr val="FFFFFF">
                    <a:alpha val="85000"/>
                  </a:srgbClr>
                </a:solidFill>
              </a:rPr>
              <a:t>    </a:t>
            </a:r>
            <a:r>
              <a:t>public</a:t>
            </a:r>
            <a:r>
              <a:rPr b="0">
                <a:solidFill>
                  <a:srgbClr val="FFFFFF">
                    <a:alpha val="85000"/>
                  </a:srgbClr>
                </a:solidFill>
              </a:rPr>
              <a:t> :</a:t>
            </a:r>
            <a:endParaRPr b="0">
              <a:solidFill>
                <a:srgbClr val="FFFFFF">
                  <a:alpha val="85000"/>
                </a:srgbClr>
              </a:solidFill>
            </a:endParaRP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b="1" sz="2300">
                <a:solidFill>
                  <a:srgbClr val="FF7AB2"/>
                </a:solidFill>
                <a:latin typeface="Menlo Regular"/>
                <a:ea typeface="Menlo Regular"/>
                <a:cs typeface="Menlo Regular"/>
                <a:sym typeface="Menlo Regular"/>
              </a:defRPr>
            </a:pPr>
            <a:r>
              <a:rPr b="0">
                <a:solidFill>
                  <a:srgbClr val="FFFFFF">
                    <a:alpha val="85000"/>
                  </a:srgbClr>
                </a:solidFill>
              </a:rPr>
              <a:t>    </a:t>
            </a:r>
            <a:r>
              <a:t>template</a:t>
            </a:r>
            <a:r>
              <a:rPr b="0">
                <a:solidFill>
                  <a:srgbClr val="FFFFFF">
                    <a:alpha val="85000"/>
                  </a:srgbClr>
                </a:solidFill>
              </a:rPr>
              <a:t> &lt;</a:t>
            </a:r>
            <a:r>
              <a:t>class</a:t>
            </a:r>
            <a:r>
              <a:rPr b="0">
                <a:solidFill>
                  <a:srgbClr val="FFFFFF">
                    <a:alpha val="85000"/>
                  </a:srgbClr>
                </a:solidFill>
              </a:rPr>
              <a:t> </a:t>
            </a:r>
            <a:r>
              <a:rPr b="0">
                <a:solidFill>
                  <a:srgbClr val="6BDFFF"/>
                </a:solidFill>
              </a:rPr>
              <a:t>T1</a:t>
            </a:r>
            <a:r>
              <a:rPr b="0">
                <a:solidFill>
                  <a:srgbClr val="FFFFFF">
                    <a:alpha val="85000"/>
                  </a:srgbClr>
                </a:solidFill>
              </a:rPr>
              <a:t>, </a:t>
            </a:r>
            <a:r>
              <a:t>class</a:t>
            </a:r>
            <a:r>
              <a:rPr b="0">
                <a:solidFill>
                  <a:srgbClr val="FFFFFF">
                    <a:alpha val="85000"/>
                  </a:srgbClr>
                </a:solidFill>
              </a:rPr>
              <a:t> </a:t>
            </a:r>
            <a:r>
              <a:rPr b="0">
                <a:solidFill>
                  <a:srgbClr val="6BDFFF"/>
                </a:solidFill>
              </a:rPr>
              <a:t>T2</a:t>
            </a:r>
            <a:r>
              <a:rPr b="0">
                <a:solidFill>
                  <a:srgbClr val="FFFFFF">
                    <a:alpha val="85000"/>
                  </a:srgbClr>
                </a:solidFill>
              </a:rPr>
              <a:t>&gt;</a:t>
            </a:r>
            <a:endParaRPr b="0">
              <a:solidFill>
                <a:srgbClr val="FFFFFF">
                  <a:alpha val="85000"/>
                </a:srgbClr>
              </a:solidFill>
            </a:endParaRP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r>
              <a:t>    </a:t>
            </a:r>
            <a:r>
              <a:rPr b="1">
                <a:solidFill>
                  <a:srgbClr val="FF7AB2"/>
                </a:solidFill>
              </a:rPr>
              <a:t>constexpr</a:t>
            </a:r>
            <a:r>
              <a:t> </a:t>
            </a:r>
            <a:r>
              <a:rPr b="1">
                <a:solidFill>
                  <a:srgbClr val="FF7AB2"/>
                </a:solidFill>
              </a:rPr>
              <a:t>auto</a:t>
            </a:r>
            <a:r>
              <a:t> </a:t>
            </a:r>
            <a:r>
              <a:rPr b="1">
                <a:solidFill>
                  <a:srgbClr val="FF7AB2"/>
                </a:solidFill>
              </a:rPr>
              <a:t>operator</a:t>
            </a:r>
            <a:r>
              <a:t>()(T1 a, T2 b) { return a + b; }</a:t>
            </a: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r>
              <a:t>             </a:t>
            </a:r>
            <a:r>
              <a:rPr b="1">
                <a:solidFill>
                  <a:srgbClr val="FF7AB2"/>
                </a:solidFill>
              </a:rPr>
              <a:t>auto</a:t>
            </a:r>
            <a:r>
              <a:t> sum = [] (</a:t>
            </a:r>
            <a:r>
              <a:rPr b="1">
                <a:solidFill>
                  <a:srgbClr val="FF7AB2"/>
                </a:solidFill>
              </a:rPr>
              <a:t>int</a:t>
            </a:r>
            <a:r>
              <a:t> a, </a:t>
            </a:r>
            <a:r>
              <a:rPr b="1">
                <a:solidFill>
                  <a:srgbClr val="FF7AB2"/>
                </a:solidFill>
              </a:rPr>
              <a:t>int</a:t>
            </a:r>
            <a:r>
              <a:t> b) { </a:t>
            </a:r>
            <a:r>
              <a:rPr b="1">
                <a:solidFill>
                  <a:srgbClr val="FF7AB2"/>
                </a:solidFill>
              </a:rPr>
              <a:t>return</a:t>
            </a:r>
            <a:r>
              <a:t> a + b; };</a:t>
            </a: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30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r>
              <a:t>{</a:t>
            </a:r>
          </a:p>
          <a:p>
            <a:pPr marL="0" indent="0" defTabSz="439419">
              <a:spcBef>
                <a:spcPts val="0"/>
              </a:spcBef>
              <a:buSzTx/>
              <a:buNone/>
              <a:tabLst>
                <a:tab pos="431800" algn="l"/>
              </a:tabLst>
              <a:defRPr sz="2300">
                <a:solidFill>
                  <a:srgbClr val="ACF2E4"/>
                </a:solidFill>
                <a:latin typeface="Menlo Regular"/>
                <a:ea typeface="Menlo Regular"/>
                <a:cs typeface="Menlo Regular"/>
                <a:sym typeface="Menlo Regular"/>
              </a:defRPr>
            </a:pPr>
            <a:r>
              <a:rPr>
                <a:solidFill>
                  <a:srgbClr val="FFFFFF">
                    <a:alpha val="85000"/>
                  </a:srgbClr>
                </a:solidFill>
              </a:rPr>
              <a:t>   </a:t>
            </a:r>
            <a:r>
              <a:t>Anonymous</a:t>
            </a:r>
            <a:r>
              <a:rPr>
                <a:solidFill>
                  <a:srgbClr val="FFFFFF">
                    <a:alpha val="85000"/>
                  </a:srgbClr>
                </a:solidFill>
              </a:rPr>
              <a:t> an;</a:t>
            </a:r>
            <a:endParaRPr>
              <a:solidFill>
                <a:srgbClr val="FFFFFF">
                  <a:alpha val="85000"/>
                </a:srgbClr>
              </a:solidFill>
            </a:endParaRP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r>
              <a:t>     </a:t>
            </a:r>
            <a:r>
              <a:rPr b="1">
                <a:solidFill>
                  <a:srgbClr val="FF7AB2"/>
                </a:solidFill>
              </a:rPr>
              <a:t>auto</a:t>
            </a:r>
            <a:r>
              <a:t> res =  an(</a:t>
            </a:r>
            <a:r>
              <a:rPr>
                <a:solidFill>
                  <a:srgbClr val="D9C97C"/>
                </a:solidFill>
              </a:rPr>
              <a:t>10</a:t>
            </a:r>
            <a:r>
              <a:t>,</a:t>
            </a:r>
            <a:r>
              <a:rPr>
                <a:solidFill>
                  <a:srgbClr val="D9C97C"/>
                </a:solidFill>
              </a:rPr>
              <a:t>20</a:t>
            </a:r>
            <a:r>
              <a:t>);</a:t>
            </a: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r>
              <a:t>    </a:t>
            </a:r>
            <a:r>
              <a:rPr>
                <a:solidFill>
                  <a:srgbClr val="B281EB"/>
                </a:solidFill>
              </a:rPr>
              <a:t>cout</a:t>
            </a:r>
            <a:r>
              <a:t> &lt;&lt; </a:t>
            </a:r>
            <a:r>
              <a:rPr>
                <a:solidFill>
                  <a:srgbClr val="FF8170"/>
                </a:solidFill>
              </a:rPr>
              <a:t>" res : "</a:t>
            </a:r>
            <a:r>
              <a:t>&lt;&lt; res &lt;&lt; </a:t>
            </a:r>
            <a:r>
              <a:rPr>
                <a:solidFill>
                  <a:srgbClr val="B281EB"/>
                </a:solidFill>
              </a:rPr>
              <a:t>endl</a:t>
            </a:r>
            <a:r>
              <a:t>;</a:t>
            </a:r>
          </a:p>
          <a:p>
            <a:pPr marL="0" indent="0" defTabSz="439419">
              <a:spcBef>
                <a:spcPts val="0"/>
              </a:spcBef>
              <a:buSzTx/>
              <a:buNone/>
              <a:tabLst>
                <a:tab pos="431800" algn="l"/>
              </a:tabLst>
              <a:defRPr sz="2300">
                <a:solidFill>
                  <a:srgbClr val="FF8170"/>
                </a:solidFill>
                <a:latin typeface="Menlo Regular"/>
                <a:ea typeface="Menlo Regular"/>
                <a:cs typeface="Menlo Regular"/>
                <a:sym typeface="Menlo Regular"/>
              </a:defRPr>
            </a:pPr>
            <a:r>
              <a:rPr>
                <a:solidFill>
                  <a:srgbClr val="FFFFFF">
                    <a:alpha val="85000"/>
                  </a:srgbClr>
                </a:solidFill>
              </a:rPr>
              <a:t>    </a:t>
            </a:r>
            <a:r>
              <a:rPr>
                <a:solidFill>
                  <a:srgbClr val="B281EB"/>
                </a:solidFill>
              </a:rPr>
              <a:t>cout</a:t>
            </a:r>
            <a:r>
              <a:rPr>
                <a:solidFill>
                  <a:srgbClr val="FFFFFF">
                    <a:alpha val="85000"/>
                  </a:srgbClr>
                </a:solidFill>
              </a:rPr>
              <a:t>&lt;&lt;</a:t>
            </a:r>
            <a:r>
              <a:t>"Sum of two integers:"</a:t>
            </a:r>
            <a:r>
              <a:rPr>
                <a:solidFill>
                  <a:srgbClr val="FFFFFF">
                    <a:alpha val="85000"/>
                  </a:srgbClr>
                </a:solidFill>
              </a:rPr>
              <a:t>&lt;&lt; </a:t>
            </a:r>
            <a:r>
              <a:rPr>
                <a:solidFill>
                  <a:srgbClr val="78C2B3"/>
                </a:solidFill>
              </a:rPr>
              <a:t>sum</a:t>
            </a:r>
            <a:r>
              <a:rPr>
                <a:solidFill>
                  <a:srgbClr val="FFFFFF">
                    <a:alpha val="85000"/>
                  </a:srgbClr>
                </a:solidFill>
              </a:rPr>
              <a:t>(</a:t>
            </a:r>
            <a:r>
              <a:rPr>
                <a:solidFill>
                  <a:srgbClr val="D9C97C"/>
                </a:solidFill>
              </a:rPr>
              <a:t>5</a:t>
            </a:r>
            <a:r>
              <a:rPr>
                <a:solidFill>
                  <a:srgbClr val="FFFFFF">
                    <a:alpha val="85000"/>
                  </a:srgbClr>
                </a:solidFill>
              </a:rPr>
              <a:t>, </a:t>
            </a:r>
            <a:r>
              <a:rPr>
                <a:solidFill>
                  <a:srgbClr val="D9C97C"/>
                </a:solidFill>
              </a:rPr>
              <a:t>6</a:t>
            </a:r>
            <a:r>
              <a:rPr>
                <a:solidFill>
                  <a:srgbClr val="FFFFFF">
                    <a:alpha val="85000"/>
                  </a:srgbClr>
                </a:solidFill>
              </a:rPr>
              <a:t>) &lt;&lt; </a:t>
            </a:r>
            <a:r>
              <a:rPr>
                <a:solidFill>
                  <a:srgbClr val="B281EB"/>
                </a:solidFill>
              </a:rPr>
              <a:t>endl</a:t>
            </a:r>
            <a:r>
              <a:rPr>
                <a:solidFill>
                  <a:srgbClr val="FFFFFF">
                    <a:alpha val="85000"/>
                  </a:srgbClr>
                </a:solidFill>
              </a:rPr>
              <a:t>;</a:t>
            </a:r>
            <a:endParaRPr>
              <a:solidFill>
                <a:srgbClr val="FFFFFF">
                  <a:alpha val="85000"/>
                </a:srgbClr>
              </a:solidFill>
            </a:endParaRP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r>
              <a:t>   </a:t>
            </a:r>
          </a:p>
          <a:p>
            <a:pPr marL="0" indent="0" defTabSz="439419">
              <a:spcBef>
                <a:spcPts val="0"/>
              </a:spcBef>
              <a:buSzTx/>
              <a:buNone/>
              <a:tabLst>
                <a:tab pos="431800" algn="l"/>
              </a:tabLst>
              <a:defRPr b="1" sz="230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p>
          <a:p>
            <a:pPr marL="0" indent="0" defTabSz="439419">
              <a:spcBef>
                <a:spcPts val="0"/>
              </a:spcBef>
              <a:buSzTx/>
              <a:buNone/>
              <a:tabLst>
                <a:tab pos="431800" algn="l"/>
              </a:tabLst>
              <a:defRPr sz="2300">
                <a:solidFill>
                  <a:srgbClr val="FFFFFF">
                    <a:alpha val="85000"/>
                  </a:srgbClr>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lambda"/>
          <p:cNvSpPr txBox="1"/>
          <p:nvPr>
            <p:ph type="title"/>
          </p:nvPr>
        </p:nvSpPr>
        <p:spPr>
          <a:prstGeom prst="rect">
            <a:avLst/>
          </a:prstGeom>
        </p:spPr>
        <p:txBody>
          <a:bodyPr/>
          <a:lstStyle/>
          <a:p>
            <a:pPr/>
            <a:r>
              <a:t>lambda</a:t>
            </a:r>
          </a:p>
        </p:txBody>
      </p:sp>
      <p:sp>
        <p:nvSpPr>
          <p:cNvPr id="365" name="#include &lt;iostream&gt;…"/>
          <p:cNvSpPr txBox="1"/>
          <p:nvPr>
            <p:ph type="body" idx="1"/>
          </p:nvPr>
        </p:nvSpPr>
        <p:spPr>
          <a:prstGeom prst="rect">
            <a:avLst/>
          </a:prstGeom>
        </p:spPr>
        <p:txBody>
          <a:bodyPr/>
          <a:lstStyle/>
          <a:p>
            <a:pPr marL="0" indent="0" defTabSz="457200">
              <a:lnSpc>
                <a:spcPts val="5200"/>
              </a:lnSpc>
              <a:spcBef>
                <a:spcPts val="0"/>
              </a:spcBef>
              <a:buSzTx/>
              <a:buNone/>
              <a:defRPr sz="3000">
                <a:solidFill>
                  <a:srgbClr val="808080"/>
                </a:solidFill>
                <a:latin typeface="Monaco"/>
                <a:ea typeface="Monaco"/>
                <a:cs typeface="Monaco"/>
                <a:sym typeface="Monaco"/>
              </a:defRPr>
            </a:pPr>
            <a:r>
              <a:t>#include &lt;iostream&gt;</a:t>
            </a:r>
            <a:endParaRPr>
              <a:solidFill>
                <a:srgbClr val="000000"/>
              </a:solidFill>
            </a:endParaRPr>
          </a:p>
          <a:p>
            <a:pPr marL="0" indent="0" defTabSz="457200">
              <a:lnSpc>
                <a:spcPts val="5200"/>
              </a:lnSpc>
              <a:spcBef>
                <a:spcPts val="0"/>
              </a:spcBef>
              <a:buSzTx/>
              <a:buNone/>
              <a:defRPr sz="3000">
                <a:solidFill>
                  <a:srgbClr val="808080"/>
                </a:solidFill>
                <a:latin typeface="Monaco"/>
                <a:ea typeface="Monaco"/>
                <a:cs typeface="Monaco"/>
                <a:sym typeface="Monaco"/>
              </a:defRPr>
            </a:pPr>
            <a:r>
              <a:t>#include &lt;string&gt;</a:t>
            </a:r>
            <a:endParaRPr>
              <a:solidFill>
                <a:srgbClr val="000000"/>
              </a:solidFill>
            </a:endParaRPr>
          </a:p>
          <a:p>
            <a:pPr marL="0" indent="0" defTabSz="457200">
              <a:lnSpc>
                <a:spcPts val="5200"/>
              </a:lnSpc>
              <a:spcBef>
                <a:spcPts val="0"/>
              </a:spcBef>
              <a:buSzTx/>
              <a:buNone/>
              <a:defRPr sz="3000">
                <a:solidFill>
                  <a:srgbClr val="006699"/>
                </a:solidFill>
                <a:latin typeface="Monaco"/>
                <a:ea typeface="Monaco"/>
                <a:cs typeface="Monaco"/>
                <a:sym typeface="Monaco"/>
              </a:defRPr>
            </a:pPr>
            <a:r>
              <a:t>using</a:t>
            </a:r>
            <a:r>
              <a:rPr>
                <a:solidFill>
                  <a:srgbClr val="000000"/>
                </a:solidFill>
              </a:rPr>
              <a:t> </a:t>
            </a:r>
            <a:r>
              <a:t>namespace</a:t>
            </a:r>
            <a:r>
              <a:rPr>
                <a:solidFill>
                  <a:srgbClr val="000000"/>
                </a:solidFill>
              </a:rPr>
              <a:t> std;</a:t>
            </a:r>
            <a:endParaRPr>
              <a:solidFill>
                <a:srgbClr val="000000"/>
              </a:solidFill>
            </a:endParaRPr>
          </a:p>
          <a:p>
            <a:pPr marL="0" indent="0" defTabSz="457200">
              <a:lnSpc>
                <a:spcPts val="5200"/>
              </a:lnSpc>
              <a:spcBef>
                <a:spcPts val="0"/>
              </a:spcBef>
              <a:buSzTx/>
              <a:buNone/>
              <a:defRPr sz="3000">
                <a:latin typeface="Monaco"/>
                <a:ea typeface="Monaco"/>
                <a:cs typeface="Monaco"/>
                <a:sym typeface="Monaco"/>
              </a:defRPr>
            </a:pPr>
            <a:r>
              <a:rPr>
                <a:solidFill>
                  <a:srgbClr val="808080"/>
                </a:solidFill>
              </a:rPr>
              <a:t>int</a:t>
            </a:r>
            <a:r>
              <a:t> main()</a:t>
            </a:r>
          </a:p>
          <a:p>
            <a:pPr marL="0" indent="0" defTabSz="457200">
              <a:lnSpc>
                <a:spcPts val="5200"/>
              </a:lnSpc>
              <a:spcBef>
                <a:spcPts val="0"/>
              </a:spcBef>
              <a:buSzTx/>
              <a:buNone/>
              <a:defRPr sz="3000">
                <a:latin typeface="Monaco"/>
                <a:ea typeface="Monaco"/>
                <a:cs typeface="Monaco"/>
                <a:sym typeface="Monaco"/>
              </a:defRPr>
            </a:pPr>
            <a:r>
              <a:t>   {</a:t>
            </a:r>
          </a:p>
          <a:p>
            <a:pPr marL="0" indent="0" defTabSz="457200">
              <a:lnSpc>
                <a:spcPts val="5200"/>
              </a:lnSpc>
              <a:spcBef>
                <a:spcPts val="0"/>
              </a:spcBef>
              <a:buSzTx/>
              <a:buNone/>
              <a:defRPr sz="3000">
                <a:latin typeface="Monaco"/>
                <a:ea typeface="Monaco"/>
                <a:cs typeface="Monaco"/>
                <a:sym typeface="Monaco"/>
              </a:defRPr>
            </a:pPr>
            <a:r>
              <a:t>      </a:t>
            </a:r>
            <a:r>
              <a:rPr>
                <a:solidFill>
                  <a:srgbClr val="006699"/>
                </a:solidFill>
              </a:rPr>
              <a:t>auto</a:t>
            </a:r>
            <a:r>
              <a:t> sum = [](</a:t>
            </a:r>
            <a:r>
              <a:rPr>
                <a:solidFill>
                  <a:srgbClr val="808080"/>
                </a:solidFill>
              </a:rPr>
              <a:t>int</a:t>
            </a:r>
            <a:r>
              <a:t> a, </a:t>
            </a:r>
            <a:r>
              <a:rPr>
                <a:solidFill>
                  <a:srgbClr val="808080"/>
                </a:solidFill>
              </a:rPr>
              <a:t>int</a:t>
            </a:r>
            <a:r>
              <a:t> b) {</a:t>
            </a:r>
          </a:p>
          <a:p>
            <a:pPr marL="0" indent="0" defTabSz="457200">
              <a:lnSpc>
                <a:spcPts val="5200"/>
              </a:lnSpc>
              <a:spcBef>
                <a:spcPts val="0"/>
              </a:spcBef>
              <a:buSzTx/>
              <a:buNone/>
              <a:defRPr sz="3000">
                <a:latin typeface="Monaco"/>
                <a:ea typeface="Monaco"/>
                <a:cs typeface="Monaco"/>
                <a:sym typeface="Monaco"/>
              </a:defRPr>
            </a:pPr>
            <a:r>
              <a:t>      </a:t>
            </a:r>
            <a:r>
              <a:rPr>
                <a:solidFill>
                  <a:srgbClr val="006699"/>
                </a:solidFill>
              </a:rPr>
              <a:t>return</a:t>
            </a:r>
            <a:r>
              <a:t> a + b;</a:t>
            </a:r>
          </a:p>
          <a:p>
            <a:pPr marL="0" indent="0" defTabSz="457200">
              <a:lnSpc>
                <a:spcPts val="5200"/>
              </a:lnSpc>
              <a:spcBef>
                <a:spcPts val="0"/>
              </a:spcBef>
              <a:buSzTx/>
              <a:buNone/>
              <a:defRPr sz="3000">
                <a:latin typeface="Monaco"/>
                <a:ea typeface="Monaco"/>
                <a:cs typeface="Monaco"/>
                <a:sym typeface="Monaco"/>
              </a:defRPr>
            </a:pPr>
            <a:r>
              <a:t>      };</a:t>
            </a:r>
          </a:p>
          <a:p>
            <a:pPr marL="0" indent="0" defTabSz="457200">
              <a:lnSpc>
                <a:spcPts val="5200"/>
              </a:lnSpc>
              <a:spcBef>
                <a:spcPts val="0"/>
              </a:spcBef>
              <a:buSzTx/>
              <a:buNone/>
              <a:defRPr sz="3000">
                <a:latin typeface="Monaco"/>
                <a:ea typeface="Monaco"/>
                <a:cs typeface="Monaco"/>
                <a:sym typeface="Monaco"/>
              </a:defRPr>
            </a:pPr>
            <a:r>
              <a:t>  </a:t>
            </a:r>
          </a:p>
          <a:p>
            <a:pPr marL="0" indent="0" defTabSz="457200">
              <a:lnSpc>
                <a:spcPts val="5200"/>
              </a:lnSpc>
              <a:spcBef>
                <a:spcPts val="0"/>
              </a:spcBef>
              <a:buSzTx/>
              <a:buNone/>
              <a:defRPr sz="3000">
                <a:solidFill>
                  <a:srgbClr val="0000FF"/>
                </a:solidFill>
                <a:latin typeface="Monaco"/>
                <a:ea typeface="Monaco"/>
                <a:cs typeface="Monaco"/>
                <a:sym typeface="Monaco"/>
              </a:defRPr>
            </a:pPr>
            <a:r>
              <a:rPr>
                <a:solidFill>
                  <a:srgbClr val="000000"/>
                </a:solidFill>
              </a:rPr>
              <a:t>   cout &lt;&lt;</a:t>
            </a:r>
            <a:r>
              <a:t>"Sum of two integers:"</a:t>
            </a:r>
            <a:r>
              <a:rPr>
                <a:solidFill>
                  <a:srgbClr val="000000"/>
                </a:solidFill>
              </a:rPr>
              <a:t>&lt;&lt; sum(5, 6) &lt;&lt; endl;</a:t>
            </a:r>
            <a:endParaRPr>
              <a:solidFill>
                <a:srgbClr val="000000"/>
              </a:solidFill>
            </a:endParaRPr>
          </a:p>
          <a:p>
            <a:pPr marL="0" indent="0" defTabSz="457200">
              <a:lnSpc>
                <a:spcPts val="5200"/>
              </a:lnSpc>
              <a:spcBef>
                <a:spcPts val="0"/>
              </a:spcBef>
              <a:buSzTx/>
              <a:buNone/>
              <a:defRPr sz="3000">
                <a:latin typeface="Monaco"/>
                <a:ea typeface="Monaco"/>
                <a:cs typeface="Monaco"/>
                <a:sym typeface="Monaco"/>
              </a:defRPr>
            </a:pPr>
            <a:r>
              <a:t>  </a:t>
            </a:r>
          </a:p>
          <a:p>
            <a:pPr marL="0" indent="0" defTabSz="457200">
              <a:lnSpc>
                <a:spcPts val="5200"/>
              </a:lnSpc>
              <a:spcBef>
                <a:spcPts val="0"/>
              </a:spcBef>
              <a:buSzTx/>
              <a:buNone/>
              <a:defRPr sz="3000">
                <a:solidFill>
                  <a:srgbClr val="006699"/>
                </a:solidFill>
                <a:latin typeface="Monaco"/>
                <a:ea typeface="Monaco"/>
                <a:cs typeface="Monaco"/>
                <a:sym typeface="Monaco"/>
              </a:defRPr>
            </a:pPr>
            <a:r>
              <a:rPr>
                <a:solidFill>
                  <a:srgbClr val="000000"/>
                </a:solidFill>
              </a:rPr>
              <a:t>   </a:t>
            </a:r>
            <a:r>
              <a:t>return</a:t>
            </a:r>
            <a:r>
              <a:rPr>
                <a:solidFill>
                  <a:srgbClr val="000000"/>
                </a:solidFill>
              </a:rPr>
              <a:t> 0;</a:t>
            </a:r>
            <a:endParaRPr>
              <a:solidFill>
                <a:srgbClr val="000000"/>
              </a:solidFill>
            </a:endParaRPr>
          </a:p>
          <a:p>
            <a:pPr marL="0" indent="0" defTabSz="457200">
              <a:lnSpc>
                <a:spcPts val="5200"/>
              </a:lnSpc>
              <a:spcBef>
                <a:spcPts val="0"/>
              </a:spcBef>
              <a:buSzTx/>
              <a:buNone/>
              <a:defRPr sz="3000">
                <a:latin typeface="Monaco"/>
                <a:ea typeface="Monaco"/>
                <a:cs typeface="Monaco"/>
                <a:sym typeface="Monaco"/>
              </a:defRPr>
            </a:pPr>
            <a:r>
              <a:t>   }</a:t>
            </a:r>
          </a:p>
          <a:p>
            <a:pPr marL="0" indent="0" defTabSz="457200">
              <a:spcBef>
                <a:spcPts val="2100"/>
              </a:spcBef>
              <a:buSzTx/>
              <a:buNone/>
              <a:defRPr b="1" sz="3000">
                <a:solidFill>
                  <a:srgbClr val="3A3A3A"/>
                </a:solidFill>
                <a:latin typeface="Helvetica"/>
                <a:ea typeface="Helvetica"/>
                <a:cs typeface="Helvetica"/>
                <a:sym typeface="Helvetica"/>
              </a:defRPr>
            </a:pPr>
            <a:r>
              <a:t>Output:</a:t>
            </a:r>
            <a:endParaRPr b="0"/>
          </a:p>
          <a:p>
            <a:pPr marL="0" indent="0" defTabSz="457200">
              <a:spcBef>
                <a:spcPts val="2100"/>
              </a:spcBef>
              <a:buSzTx/>
              <a:buNone/>
              <a:defRPr sz="3000">
                <a:solidFill>
                  <a:srgbClr val="3A3A3A"/>
                </a:solidFill>
                <a:latin typeface="Helvetica"/>
                <a:ea typeface="Helvetica"/>
                <a:cs typeface="Helvetica"/>
                <a:sym typeface="Helvetica"/>
              </a:defRPr>
            </a:pPr>
            <a:r>
              <a:t>Sum of two integers:11</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Const expression"/>
          <p:cNvSpPr txBox="1"/>
          <p:nvPr>
            <p:ph type="title"/>
          </p:nvPr>
        </p:nvSpPr>
        <p:spPr>
          <a:prstGeom prst="rect">
            <a:avLst/>
          </a:prstGeom>
        </p:spPr>
        <p:txBody>
          <a:bodyPr/>
          <a:lstStyle/>
          <a:p>
            <a:pPr/>
            <a:r>
              <a:t>Const expression</a:t>
            </a:r>
          </a:p>
        </p:txBody>
      </p:sp>
      <p:sp>
        <p:nvSpPr>
          <p:cNvPr id="368" name="#include&lt;iostream&gt;…"/>
          <p:cNvSpPr txBox="1"/>
          <p:nvPr>
            <p:ph type="body" idx="1"/>
          </p:nvPr>
        </p:nvSpPr>
        <p:spPr>
          <a:prstGeom prst="rect">
            <a:avLst/>
          </a:prstGeom>
        </p:spPr>
        <p:txBody>
          <a:bodyPr/>
          <a:lstStyle/>
          <a:p>
            <a:pPr marL="0" indent="0" defTabSz="175767">
              <a:spcBef>
                <a:spcPts val="0"/>
              </a:spcBef>
              <a:buSzTx/>
              <a:buNone/>
              <a:tabLst>
                <a:tab pos="165100" algn="l"/>
              </a:tabLst>
              <a:defRPr sz="2720">
                <a:solidFill>
                  <a:srgbClr val="FF8170"/>
                </a:solidFill>
                <a:latin typeface="Menlo Regular"/>
                <a:ea typeface="Menlo Regular"/>
                <a:cs typeface="Menlo Regular"/>
                <a:sym typeface="Menlo Regular"/>
              </a:defRPr>
            </a:pPr>
            <a:r>
              <a:rPr>
                <a:solidFill>
                  <a:srgbClr val="FFA14F"/>
                </a:solidFill>
              </a:rPr>
              <a:t>#include</a:t>
            </a:r>
            <a:r>
              <a:t>&lt;iostream&gt;</a:t>
            </a:r>
            <a:endParaRPr>
              <a:solidFill>
                <a:srgbClr val="FFFFFF">
                  <a:alpha val="85000"/>
                </a:srgbClr>
              </a:solidFill>
            </a:endParaRPr>
          </a:p>
          <a:p>
            <a:pPr marL="0" indent="0" defTabSz="175767">
              <a:spcBef>
                <a:spcPts val="0"/>
              </a:spcBef>
              <a:buSzTx/>
              <a:buNone/>
              <a:tabLst>
                <a:tab pos="165100" algn="l"/>
              </a:tabLst>
              <a:defRPr b="1" sz="2720">
                <a:solidFill>
                  <a:srgbClr val="FF7AB2"/>
                </a:solidFill>
                <a:latin typeface="Menlo Regular"/>
                <a:ea typeface="Menlo Regular"/>
                <a:cs typeface="Menlo Regular"/>
                <a:sym typeface="Menlo Regular"/>
              </a:defRPr>
            </a:pPr>
            <a:r>
              <a:t>using</a:t>
            </a:r>
            <a:r>
              <a:rPr b="0">
                <a:solidFill>
                  <a:srgbClr val="FFFFFF">
                    <a:alpha val="85000"/>
                  </a:srgbClr>
                </a:solidFill>
              </a:rPr>
              <a:t> </a:t>
            </a:r>
            <a:r>
              <a:t>namespace</a:t>
            </a:r>
            <a:r>
              <a:rPr b="0">
                <a:solidFill>
                  <a:srgbClr val="FFFFFF">
                    <a:alpha val="85000"/>
                  </a:srgbClr>
                </a:solidFill>
              </a:rPr>
              <a:t> </a:t>
            </a:r>
            <a:r>
              <a:rPr b="0">
                <a:solidFill>
                  <a:srgbClr val="6BDFFF"/>
                </a:solidFill>
              </a:rPr>
              <a:t>std</a:t>
            </a:r>
            <a:r>
              <a:rPr b="0">
                <a:solidFill>
                  <a:srgbClr val="FFFFFF">
                    <a:alpha val="85000"/>
                  </a:srgbClr>
                </a:solidFill>
              </a:rPr>
              <a:t>;</a:t>
            </a:r>
            <a:endParaRPr b="0">
              <a:solidFill>
                <a:srgbClr val="FFFFFF">
                  <a:alpha val="85000"/>
                </a:srgbClr>
              </a:solidFill>
            </a:endParaRP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p>
          <a:p>
            <a:pPr marL="0" indent="0" defTabSz="175767">
              <a:spcBef>
                <a:spcPts val="0"/>
              </a:spcBef>
              <a:buSzTx/>
              <a:buNone/>
              <a:tabLst>
                <a:tab pos="165100" algn="l"/>
              </a:tabLst>
              <a:defRPr sz="2720">
                <a:solidFill>
                  <a:srgbClr val="6BDFFF"/>
                </a:solidFill>
                <a:latin typeface="Menlo Regular"/>
                <a:ea typeface="Menlo Regular"/>
                <a:cs typeface="Menlo Regular"/>
                <a:sym typeface="Menlo Regular"/>
              </a:defRPr>
            </a:pPr>
            <a:r>
              <a:rPr b="1">
                <a:solidFill>
                  <a:srgbClr val="FF7AB2"/>
                </a:solidFill>
              </a:rPr>
              <a:t>class</a:t>
            </a:r>
            <a:r>
              <a:rPr>
                <a:solidFill>
                  <a:srgbClr val="FFFFFF">
                    <a:alpha val="85000"/>
                  </a:srgbClr>
                </a:solidFill>
              </a:rPr>
              <a:t> </a:t>
            </a:r>
            <a:r>
              <a:t>Anonymous</a:t>
            </a:r>
            <a:endParaRPr>
              <a:solidFill>
                <a:srgbClr val="FFFFFF">
                  <a:alpha val="85000"/>
                </a:srgbClr>
              </a:solidFill>
            </a:endParaRP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a:t>
            </a:r>
          </a:p>
          <a:p>
            <a:pPr marL="0" indent="0" defTabSz="175767">
              <a:spcBef>
                <a:spcPts val="0"/>
              </a:spcBef>
              <a:buSzTx/>
              <a:buNone/>
              <a:tabLst>
                <a:tab pos="165100" algn="l"/>
              </a:tabLst>
              <a:defRPr b="1" sz="2720">
                <a:solidFill>
                  <a:srgbClr val="FF7AB2"/>
                </a:solidFill>
                <a:latin typeface="Menlo Regular"/>
                <a:ea typeface="Menlo Regular"/>
                <a:cs typeface="Menlo Regular"/>
                <a:sym typeface="Menlo Regular"/>
              </a:defRPr>
            </a:pPr>
            <a:r>
              <a:rPr b="0">
                <a:solidFill>
                  <a:srgbClr val="FFFFFF">
                    <a:alpha val="85000"/>
                  </a:srgbClr>
                </a:solidFill>
              </a:rPr>
              <a:t>    </a:t>
            </a:r>
            <a:r>
              <a:t>public</a:t>
            </a:r>
            <a:r>
              <a:rPr b="0">
                <a:solidFill>
                  <a:srgbClr val="FFFFFF">
                    <a:alpha val="85000"/>
                  </a:srgbClr>
                </a:solidFill>
              </a:rPr>
              <a:t> :</a:t>
            </a:r>
            <a:endParaRPr b="0">
              <a:solidFill>
                <a:srgbClr val="FFFFFF">
                  <a:alpha val="85000"/>
                </a:srgbClr>
              </a:solidFill>
            </a:endParaRP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    </a:t>
            </a:r>
          </a:p>
          <a:p>
            <a:pPr marL="0" indent="0" defTabSz="175767">
              <a:spcBef>
                <a:spcPts val="0"/>
              </a:spcBef>
              <a:buSzTx/>
              <a:buNone/>
              <a:tabLst>
                <a:tab pos="165100" algn="l"/>
              </a:tabLst>
              <a:defRPr b="1" sz="2720">
                <a:solidFill>
                  <a:srgbClr val="FF7AB2"/>
                </a:solidFill>
                <a:latin typeface="Menlo Regular"/>
                <a:ea typeface="Menlo Regular"/>
                <a:cs typeface="Menlo Regular"/>
                <a:sym typeface="Menlo Regular"/>
              </a:defRPr>
            </a:pPr>
            <a:r>
              <a:rPr b="0">
                <a:solidFill>
                  <a:srgbClr val="FFFFFF">
                    <a:alpha val="85000"/>
                  </a:srgbClr>
                </a:solidFill>
              </a:rPr>
              <a:t>    </a:t>
            </a:r>
            <a:r>
              <a:t>template</a:t>
            </a:r>
            <a:r>
              <a:rPr b="0">
                <a:solidFill>
                  <a:srgbClr val="FFFFFF">
                    <a:alpha val="85000"/>
                  </a:srgbClr>
                </a:solidFill>
              </a:rPr>
              <a:t> &lt;</a:t>
            </a:r>
            <a:r>
              <a:t>class</a:t>
            </a:r>
            <a:r>
              <a:rPr b="0">
                <a:solidFill>
                  <a:srgbClr val="FFFFFF">
                    <a:alpha val="85000"/>
                  </a:srgbClr>
                </a:solidFill>
              </a:rPr>
              <a:t> </a:t>
            </a:r>
            <a:r>
              <a:rPr b="0">
                <a:solidFill>
                  <a:srgbClr val="6BDFFF"/>
                </a:solidFill>
              </a:rPr>
              <a:t>T1</a:t>
            </a:r>
            <a:r>
              <a:rPr b="0">
                <a:solidFill>
                  <a:srgbClr val="FFFFFF">
                    <a:alpha val="85000"/>
                  </a:srgbClr>
                </a:solidFill>
              </a:rPr>
              <a:t>, </a:t>
            </a:r>
            <a:r>
              <a:t>class</a:t>
            </a:r>
            <a:r>
              <a:rPr b="0">
                <a:solidFill>
                  <a:srgbClr val="FFFFFF">
                    <a:alpha val="85000"/>
                  </a:srgbClr>
                </a:solidFill>
              </a:rPr>
              <a:t> </a:t>
            </a:r>
            <a:r>
              <a:rPr b="0">
                <a:solidFill>
                  <a:srgbClr val="6BDFFF"/>
                </a:solidFill>
              </a:rPr>
              <a:t>T2</a:t>
            </a:r>
            <a:r>
              <a:rPr b="0">
                <a:solidFill>
                  <a:srgbClr val="FFFFFF">
                    <a:alpha val="85000"/>
                  </a:srgbClr>
                </a:solidFill>
              </a:rPr>
              <a:t>&gt;</a:t>
            </a:r>
            <a:endParaRPr b="0">
              <a:solidFill>
                <a:srgbClr val="FFFFFF">
                  <a:alpha val="85000"/>
                </a:srgbClr>
              </a:solidFill>
            </a:endParaRP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    </a:t>
            </a:r>
            <a:r>
              <a:rPr b="1">
                <a:solidFill>
                  <a:srgbClr val="FF7AB2"/>
                </a:solidFill>
              </a:rPr>
              <a:t>constexpr</a:t>
            </a:r>
            <a:r>
              <a:t> </a:t>
            </a:r>
            <a:r>
              <a:rPr b="1">
                <a:solidFill>
                  <a:srgbClr val="FF7AB2"/>
                </a:solidFill>
              </a:rPr>
              <a:t>auto</a:t>
            </a:r>
            <a:r>
              <a:t> </a:t>
            </a:r>
            <a:r>
              <a:rPr b="1">
                <a:solidFill>
                  <a:srgbClr val="FF7AB2"/>
                </a:solidFill>
              </a:rPr>
              <a:t>operator</a:t>
            </a:r>
            <a:r>
              <a:t>()(T1 a, T2 b)</a:t>
            </a: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        {</a:t>
            </a: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        </a:t>
            </a:r>
            <a:r>
              <a:rPr b="1">
                <a:solidFill>
                  <a:srgbClr val="FF7AB2"/>
                </a:solidFill>
              </a:rPr>
              <a:t>return</a:t>
            </a:r>
            <a:r>
              <a:t> a + b;</a:t>
            </a: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        }</a:t>
            </a: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a:t>
            </a:r>
          </a:p>
          <a:p>
            <a:pPr marL="0" indent="0" defTabSz="175767">
              <a:spcBef>
                <a:spcPts val="0"/>
              </a:spcBef>
              <a:buSzTx/>
              <a:buNone/>
              <a:tabLst>
                <a:tab pos="165100" algn="l"/>
              </a:tabLst>
              <a:defRPr sz="2720">
                <a:solidFill>
                  <a:srgbClr val="4EB0CC"/>
                </a:solidFill>
                <a:latin typeface="Menlo Regular"/>
                <a:ea typeface="Menlo Regular"/>
                <a:cs typeface="Menlo Regular"/>
                <a:sym typeface="Menlo Regular"/>
              </a:defRPr>
            </a:pPr>
            <a:r>
              <a:rPr b="1">
                <a:solidFill>
                  <a:srgbClr val="FF7AB2"/>
                </a:solidFill>
              </a:rPr>
              <a:t>int</a:t>
            </a:r>
            <a:r>
              <a:rPr>
                <a:solidFill>
                  <a:srgbClr val="FFFFFF">
                    <a:alpha val="85000"/>
                  </a:srgbClr>
                </a:solidFill>
              </a:rPr>
              <a:t> </a:t>
            </a:r>
            <a:r>
              <a:t>main</a:t>
            </a:r>
            <a:r>
              <a:rPr>
                <a:solidFill>
                  <a:srgbClr val="FFFFFF">
                    <a:alpha val="85000"/>
                  </a:srgbClr>
                </a:solidFill>
              </a:rPr>
              <a:t>()</a:t>
            </a:r>
            <a:endParaRPr>
              <a:solidFill>
                <a:srgbClr val="FFFFFF">
                  <a:alpha val="85000"/>
                </a:srgbClr>
              </a:solidFill>
            </a:endParaRP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a:t>
            </a:r>
          </a:p>
          <a:p>
            <a:pPr marL="0" indent="0" defTabSz="175767">
              <a:spcBef>
                <a:spcPts val="0"/>
              </a:spcBef>
              <a:buSzTx/>
              <a:buNone/>
              <a:tabLst>
                <a:tab pos="165100" algn="l"/>
              </a:tabLst>
              <a:defRPr sz="2720">
                <a:solidFill>
                  <a:srgbClr val="ACF2E4"/>
                </a:solidFill>
                <a:latin typeface="Menlo Regular"/>
                <a:ea typeface="Menlo Regular"/>
                <a:cs typeface="Menlo Regular"/>
                <a:sym typeface="Menlo Regular"/>
              </a:defRPr>
            </a:pPr>
            <a:r>
              <a:rPr>
                <a:solidFill>
                  <a:srgbClr val="FFFFFF">
                    <a:alpha val="85000"/>
                  </a:srgbClr>
                </a:solidFill>
              </a:rPr>
              <a:t>    </a:t>
            </a:r>
            <a:r>
              <a:t>Anonymous</a:t>
            </a:r>
            <a:r>
              <a:rPr>
                <a:solidFill>
                  <a:srgbClr val="FFFFFF">
                    <a:alpha val="85000"/>
                  </a:srgbClr>
                </a:solidFill>
              </a:rPr>
              <a:t> an;</a:t>
            </a:r>
            <a:endParaRPr>
              <a:solidFill>
                <a:srgbClr val="FFFFFF">
                  <a:alpha val="85000"/>
                </a:srgbClr>
              </a:solidFill>
            </a:endParaRP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   </a:t>
            </a:r>
            <a:r>
              <a:rPr b="1">
                <a:solidFill>
                  <a:srgbClr val="FF7AB2"/>
                </a:solidFill>
              </a:rPr>
              <a:t>auto</a:t>
            </a:r>
            <a:r>
              <a:t> res =  an(</a:t>
            </a:r>
            <a:r>
              <a:rPr>
                <a:solidFill>
                  <a:srgbClr val="D9C97C"/>
                </a:solidFill>
              </a:rPr>
              <a:t>10</a:t>
            </a:r>
            <a:r>
              <a:t>,</a:t>
            </a:r>
            <a:r>
              <a:rPr>
                <a:solidFill>
                  <a:srgbClr val="D9C97C"/>
                </a:solidFill>
              </a:rPr>
              <a:t>20</a:t>
            </a:r>
            <a:r>
              <a:t>);</a:t>
            </a: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    </a:t>
            </a:r>
            <a:r>
              <a:rPr>
                <a:solidFill>
                  <a:srgbClr val="B281EB"/>
                </a:solidFill>
              </a:rPr>
              <a:t>cout</a:t>
            </a:r>
            <a:r>
              <a:t> &lt;&lt; </a:t>
            </a:r>
            <a:r>
              <a:rPr>
                <a:solidFill>
                  <a:srgbClr val="FF8170"/>
                </a:solidFill>
              </a:rPr>
              <a:t>" res : "</a:t>
            </a:r>
            <a:r>
              <a:t>&lt;&lt; res &lt;&lt; </a:t>
            </a:r>
            <a:r>
              <a:rPr>
                <a:solidFill>
                  <a:srgbClr val="B281EB"/>
                </a:solidFill>
              </a:rPr>
              <a:t>endl</a:t>
            </a:r>
            <a:r>
              <a:t>;</a:t>
            </a: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    </a:t>
            </a: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    </a:t>
            </a:r>
          </a:p>
          <a:p>
            <a:pPr marL="0" indent="0" defTabSz="175767">
              <a:spcBef>
                <a:spcPts val="0"/>
              </a:spcBef>
              <a:buSzTx/>
              <a:buNone/>
              <a:tabLst>
                <a:tab pos="165100" algn="l"/>
              </a:tabLst>
              <a:defRPr b="1" sz="2720">
                <a:solidFill>
                  <a:srgbClr val="FF7AB2"/>
                </a:solidFill>
                <a:latin typeface="Menlo Regular"/>
                <a:ea typeface="Menlo Regular"/>
                <a:cs typeface="Menlo Regular"/>
                <a:sym typeface="Menlo Regular"/>
              </a:defRPr>
            </a:pPr>
            <a:r>
              <a:rPr b="0">
                <a:solidFill>
                  <a:srgbClr val="FFFFFF">
                    <a:alpha val="85000"/>
                  </a:srgbClr>
                </a:solidFill>
              </a:rPr>
              <a:t>    </a:t>
            </a:r>
            <a:r>
              <a:t>return</a:t>
            </a:r>
            <a:r>
              <a:rPr b="0">
                <a:solidFill>
                  <a:srgbClr val="FFFFFF">
                    <a:alpha val="85000"/>
                  </a:srgbClr>
                </a:solidFill>
              </a:rPr>
              <a:t> </a:t>
            </a:r>
            <a:r>
              <a:rPr b="0">
                <a:solidFill>
                  <a:srgbClr val="D9C97C"/>
                </a:solidFill>
              </a:rPr>
              <a:t>0</a:t>
            </a:r>
            <a:r>
              <a:rPr b="0">
                <a:solidFill>
                  <a:srgbClr val="FFFFFF">
                    <a:alpha val="85000"/>
                  </a:srgbClr>
                </a:solidFill>
              </a:rPr>
              <a:t>;</a:t>
            </a:r>
            <a:endParaRPr b="0">
              <a:solidFill>
                <a:srgbClr val="FFFFFF">
                  <a:alpha val="85000"/>
                </a:srgbClr>
              </a:solidFill>
            </a:endParaRPr>
          </a:p>
          <a:p>
            <a:pPr marL="0" indent="0" defTabSz="175767">
              <a:spcBef>
                <a:spcPts val="0"/>
              </a:spcBef>
              <a:buSzTx/>
              <a:buNone/>
              <a:tabLst>
                <a:tab pos="165100" algn="l"/>
              </a:tabLst>
              <a:defRPr sz="2720">
                <a:solidFill>
                  <a:srgbClr val="FFFFFF">
                    <a:alpha val="85000"/>
                  </a:srgbClr>
                </a:solidFill>
                <a:latin typeface="Menlo Regular"/>
                <a:ea typeface="Menlo Regular"/>
                <a:cs typeface="Menlo Regular"/>
                <a:sym typeface="Menlo Regular"/>
              </a:defRPr>
            </a:pPr>
            <a:r>
              <a:t>}2</a:t>
            </a:r>
          </a:p>
          <a:p>
            <a:pPr marL="0" indent="0" defTabSz="182880">
              <a:spcBef>
                <a:spcPts val="0"/>
              </a:spcBef>
              <a:buSzTx/>
              <a:buNone/>
              <a:defRPr sz="1080">
                <a:solidFill>
                  <a:srgbClr val="AA5500"/>
                </a:solidFill>
                <a:latin typeface="Courier"/>
                <a:ea typeface="Courier"/>
                <a:cs typeface="Courier"/>
                <a:sym typeface="Courier"/>
              </a:defRPr>
            </a:pPr>
            <a:endParaRPr>
              <a:solidFill>
                <a:srgbClr val="000000"/>
              </a:solidFill>
            </a:endParaRPr>
          </a:p>
          <a:p>
            <a:pPr marL="0" indent="0" algn="r" defTabSz="182880">
              <a:spcBef>
                <a:spcPts val="0"/>
              </a:spcBef>
              <a:buSzTx/>
              <a:buNone/>
              <a:defRPr sz="1080">
                <a:solidFill>
                  <a:srgbClr val="999999"/>
                </a:solidFill>
                <a:latin typeface="Courier"/>
                <a:ea typeface="Courier"/>
                <a:cs typeface="Courier"/>
                <a:sym typeface="Courier"/>
              </a:defRPr>
            </a:pPr>
            <a:r>
              <a:t>3</a:t>
            </a:r>
          </a:p>
          <a:p>
            <a:pPr marL="0" indent="0" defTabSz="182880">
              <a:spcBef>
                <a:spcPts val="0"/>
              </a:spcBef>
              <a:buSzTx/>
              <a:buNone/>
              <a:defRPr sz="1080">
                <a:solidFill>
                  <a:srgbClr val="AA5500"/>
                </a:solidFill>
                <a:latin typeface="Courier"/>
                <a:ea typeface="Courier"/>
                <a:cs typeface="Courier"/>
                <a:sym typeface="Courier"/>
              </a:defRPr>
            </a:pPr>
            <a:r>
              <a:rPr>
                <a:solidFill>
                  <a:srgbClr val="000000"/>
                </a:solidFill>
              </a:rPr>
              <a:t>    </a:t>
            </a:r>
            <a:r>
              <a:t>is equivalent to</a:t>
            </a:r>
            <a:endParaRPr>
              <a:solidFill>
                <a:srgbClr val="000000"/>
              </a:solidFill>
            </a:endParaRPr>
          </a:p>
          <a:p>
            <a:pPr marL="0" indent="0" algn="r" defTabSz="182880">
              <a:spcBef>
                <a:spcPts val="0"/>
              </a:spcBef>
              <a:buSzTx/>
              <a:buNone/>
              <a:defRPr sz="1080">
                <a:solidFill>
                  <a:srgbClr val="999999"/>
                </a:solidFill>
                <a:latin typeface="Courier"/>
                <a:ea typeface="Courier"/>
                <a:cs typeface="Courier"/>
                <a:sym typeface="Courier"/>
              </a:defRPr>
            </a:pPr>
            <a:r>
              <a:t>4</a:t>
            </a:r>
          </a:p>
          <a:p>
            <a:pPr marL="0" indent="0" defTabSz="182880">
              <a:spcBef>
                <a:spcPts val="0"/>
              </a:spcBef>
              <a:buSzTx/>
              <a:buNone/>
              <a:defRPr sz="1080">
                <a:solidFill>
                  <a:srgbClr val="AA5500"/>
                </a:solidFill>
                <a:latin typeface="Courier"/>
                <a:ea typeface="Courier"/>
                <a:cs typeface="Courier"/>
                <a:sym typeface="Courier"/>
              </a:defRPr>
            </a:pPr>
            <a:r>
              <a:rPr>
                <a:solidFill>
                  <a:srgbClr val="000000"/>
                </a:solidFill>
              </a:rPr>
              <a:t>    </a:t>
            </a:r>
            <a:r>
              <a:t>constexpr struct anonymous</a:t>
            </a:r>
            <a:endParaRPr>
              <a:solidFill>
                <a:srgbClr val="000000"/>
              </a:solidFill>
            </a:endParaRPr>
          </a:p>
          <a:p>
            <a:pPr marL="0" indent="0" algn="r" defTabSz="182880">
              <a:spcBef>
                <a:spcPts val="0"/>
              </a:spcBef>
              <a:buSzTx/>
              <a:buNone/>
              <a:defRPr sz="1080">
                <a:solidFill>
                  <a:srgbClr val="999999"/>
                </a:solidFill>
                <a:latin typeface="Courier"/>
                <a:ea typeface="Courier"/>
                <a:cs typeface="Courier"/>
                <a:sym typeface="Courier"/>
              </a:defRPr>
            </a:pPr>
            <a:r>
              <a:t>5</a:t>
            </a:r>
          </a:p>
          <a:p>
            <a:pPr marL="0" indent="0" defTabSz="182880">
              <a:spcBef>
                <a:spcPts val="0"/>
              </a:spcBef>
              <a:buSzTx/>
              <a:buNone/>
              <a:defRPr sz="1080">
                <a:latin typeface="Courier"/>
                <a:ea typeface="Courier"/>
                <a:cs typeface="Courier"/>
                <a:sym typeface="Courier"/>
              </a:defRPr>
            </a:pPr>
            <a:r>
              <a:t>    </a:t>
            </a:r>
            <a:r>
              <a:rPr>
                <a:solidFill>
                  <a:srgbClr val="AA5500"/>
                </a:solidFill>
              </a:rPr>
              <a:t>{</a:t>
            </a:r>
          </a:p>
          <a:p>
            <a:pPr marL="0" indent="0" algn="r" defTabSz="182880">
              <a:spcBef>
                <a:spcPts val="0"/>
              </a:spcBef>
              <a:buSzTx/>
              <a:buNone/>
              <a:defRPr sz="1080">
                <a:solidFill>
                  <a:srgbClr val="999999"/>
                </a:solidFill>
                <a:latin typeface="Courier"/>
                <a:ea typeface="Courier"/>
                <a:cs typeface="Courier"/>
                <a:sym typeface="Courier"/>
              </a:defRPr>
            </a:pPr>
            <a:r>
              <a:t>6</a:t>
            </a:r>
          </a:p>
          <a:p>
            <a:pPr marL="0" indent="0" defTabSz="182880">
              <a:spcBef>
                <a:spcPts val="0"/>
              </a:spcBef>
              <a:buSzTx/>
              <a:buNone/>
              <a:defRPr sz="1080">
                <a:solidFill>
                  <a:srgbClr val="AA5500"/>
                </a:solidFill>
                <a:latin typeface="Courier"/>
                <a:ea typeface="Courier"/>
                <a:cs typeface="Courier"/>
                <a:sym typeface="Courier"/>
              </a:defRPr>
            </a:pPr>
            <a:r>
              <a:rPr>
                <a:solidFill>
                  <a:srgbClr val="000000"/>
                </a:solidFill>
              </a:rPr>
              <a:t>        </a:t>
            </a:r>
            <a:r>
              <a:t>template &lt;class T1, class T2&gt;</a:t>
            </a:r>
            <a:endParaRPr>
              <a:solidFill>
                <a:srgbClr val="000000"/>
              </a:solidFill>
            </a:endParaRPr>
          </a:p>
          <a:p>
            <a:pPr marL="0" indent="0" algn="r" defTabSz="182880">
              <a:spcBef>
                <a:spcPts val="0"/>
              </a:spcBef>
              <a:buSzTx/>
              <a:buNone/>
              <a:defRPr sz="1080">
                <a:solidFill>
                  <a:srgbClr val="999999"/>
                </a:solidFill>
                <a:latin typeface="Courier"/>
                <a:ea typeface="Courier"/>
                <a:cs typeface="Courier"/>
                <a:sym typeface="Courier"/>
              </a:defRPr>
            </a:pPr>
            <a:r>
              <a:t>7</a:t>
            </a:r>
          </a:p>
          <a:p>
            <a:pPr marL="0" indent="0" defTabSz="182880">
              <a:spcBef>
                <a:spcPts val="0"/>
              </a:spcBef>
              <a:buSzTx/>
              <a:buNone/>
              <a:defRPr sz="1080">
                <a:solidFill>
                  <a:srgbClr val="AA5500"/>
                </a:solidFill>
                <a:latin typeface="Courier"/>
                <a:ea typeface="Courier"/>
                <a:cs typeface="Courier"/>
                <a:sym typeface="Courier"/>
              </a:defRPr>
            </a:pPr>
            <a:r>
              <a:rPr>
                <a:solidFill>
                  <a:srgbClr val="000000"/>
                </a:solidFill>
              </a:rPr>
              <a:t>        </a:t>
            </a:r>
            <a:r>
              <a:t>constexpr auto operator()(T1 a, T2 b) const</a:t>
            </a:r>
            <a:endParaRPr>
              <a:solidFill>
                <a:srgbClr val="000000"/>
              </a:solidFill>
            </a:endParaRPr>
          </a:p>
          <a:p>
            <a:pPr marL="0" indent="0" algn="r" defTabSz="182880">
              <a:spcBef>
                <a:spcPts val="0"/>
              </a:spcBef>
              <a:buSzTx/>
              <a:buNone/>
              <a:defRPr sz="1080">
                <a:solidFill>
                  <a:srgbClr val="999999"/>
                </a:solidFill>
                <a:latin typeface="Courier"/>
                <a:ea typeface="Courier"/>
                <a:cs typeface="Courier"/>
                <a:sym typeface="Courier"/>
              </a:defRPr>
            </a:pPr>
            <a:r>
              <a:t>8</a:t>
            </a:r>
          </a:p>
          <a:p>
            <a:pPr marL="0" indent="0" defTabSz="182880">
              <a:spcBef>
                <a:spcPts val="0"/>
              </a:spcBef>
              <a:buSzTx/>
              <a:buNone/>
              <a:defRPr sz="1080">
                <a:latin typeface="Courier"/>
                <a:ea typeface="Courier"/>
                <a:cs typeface="Courier"/>
                <a:sym typeface="Courier"/>
              </a:defRPr>
            </a:pPr>
            <a:r>
              <a:t>        </a:t>
            </a:r>
            <a:r>
              <a:rPr>
                <a:solidFill>
                  <a:srgbClr val="AA5500"/>
                </a:solidFill>
              </a:rPr>
              <a:t>{</a:t>
            </a:r>
          </a:p>
          <a:p>
            <a:pPr marL="0" indent="0" algn="r" defTabSz="182880">
              <a:spcBef>
                <a:spcPts val="0"/>
              </a:spcBef>
              <a:buSzTx/>
              <a:buNone/>
              <a:defRPr sz="1080">
                <a:solidFill>
                  <a:srgbClr val="999999"/>
                </a:solidFill>
                <a:latin typeface="Courier"/>
                <a:ea typeface="Courier"/>
                <a:cs typeface="Courier"/>
                <a:sym typeface="Courier"/>
              </a:defRPr>
            </a:pPr>
            <a:r>
              <a:t>9</a:t>
            </a:r>
          </a:p>
          <a:p>
            <a:pPr marL="0" indent="0" defTabSz="182880">
              <a:spcBef>
                <a:spcPts val="0"/>
              </a:spcBef>
              <a:buSzTx/>
              <a:buNone/>
              <a:defRPr sz="1080">
                <a:solidFill>
                  <a:srgbClr val="AA5500"/>
                </a:solidFill>
                <a:latin typeface="Courier"/>
                <a:ea typeface="Courier"/>
                <a:cs typeface="Courier"/>
                <a:sym typeface="Courier"/>
              </a:defRPr>
            </a:pPr>
            <a:r>
              <a:rPr>
                <a:solidFill>
                  <a:srgbClr val="000000"/>
                </a:solidFill>
              </a:rPr>
              <a:t>            </a:t>
            </a:r>
            <a:r>
              <a:t>return a + b;</a:t>
            </a:r>
            <a:endParaRPr>
              <a:solidFill>
                <a:srgbClr val="000000"/>
              </a:solidFill>
            </a:endParaRPr>
          </a:p>
          <a:p>
            <a:pPr marL="0" indent="0" algn="r" defTabSz="182880">
              <a:spcBef>
                <a:spcPts val="0"/>
              </a:spcBef>
              <a:buSzTx/>
              <a:buNone/>
              <a:defRPr sz="1080">
                <a:solidFill>
                  <a:srgbClr val="999999"/>
                </a:solidFill>
                <a:latin typeface="Courier"/>
                <a:ea typeface="Courier"/>
                <a:cs typeface="Courier"/>
                <a:sym typeface="Courier"/>
              </a:defRPr>
            </a:pPr>
            <a:r>
              <a:t>10</a:t>
            </a:r>
          </a:p>
          <a:p>
            <a:pPr marL="0" indent="0" defTabSz="182880">
              <a:spcBef>
                <a:spcPts val="0"/>
              </a:spcBef>
              <a:buSzTx/>
              <a:buNone/>
              <a:defRPr sz="1080">
                <a:latin typeface="Courier"/>
                <a:ea typeface="Courier"/>
                <a:cs typeface="Courier"/>
                <a:sym typeface="Courier"/>
              </a:defRPr>
            </a:pPr>
            <a:r>
              <a:t>        </a:t>
            </a:r>
            <a:r>
              <a:rPr>
                <a:solidFill>
                  <a:srgbClr val="AA5500"/>
                </a:solidFill>
              </a:rPr>
              <a:t>}</a:t>
            </a:r>
          </a:p>
          <a:p>
            <a:pPr marL="0" indent="0" algn="r" defTabSz="182880">
              <a:spcBef>
                <a:spcPts val="0"/>
              </a:spcBef>
              <a:buSzTx/>
              <a:buNone/>
              <a:defRPr sz="1080">
                <a:solidFill>
                  <a:srgbClr val="999999"/>
                </a:solidFill>
                <a:latin typeface="Courier"/>
                <a:ea typeface="Courier"/>
                <a:cs typeface="Courier"/>
                <a:sym typeface="Courier"/>
              </a:defRPr>
            </a:pPr>
            <a:r>
              <a:t>11</a:t>
            </a:r>
          </a:p>
          <a:p>
            <a:pPr marL="0" indent="0" defTabSz="182880">
              <a:spcBef>
                <a:spcPts val="0"/>
              </a:spcBef>
              <a:buSzTx/>
              <a:buNone/>
              <a:defRPr sz="1080">
                <a:latin typeface="Courier"/>
                <a:ea typeface="Courier"/>
                <a:cs typeface="Courier"/>
                <a:sym typeface="Courier"/>
              </a:defRPr>
            </a:pPr>
            <a:r>
              <a:t>    </a:t>
            </a:r>
            <a:r>
              <a:rPr>
                <a:solidFill>
                  <a:srgbClr val="AA5500"/>
                </a:solidFill>
              </a:rPr>
              <a:t>};</a:t>
            </a:r>
          </a:p>
          <a:p>
            <a:pPr marL="0" indent="0" algn="r" defTabSz="182880">
              <a:spcBef>
                <a:spcPts val="0"/>
              </a:spcBef>
              <a:buSzTx/>
              <a:buNone/>
              <a:defRPr sz="1080">
                <a:solidFill>
                  <a:srgbClr val="999999"/>
                </a:solidFill>
                <a:latin typeface="Courier"/>
                <a:ea typeface="Courier"/>
                <a:cs typeface="Courier"/>
                <a:sym typeface="Courier"/>
              </a:defRPr>
            </a:pPr>
            <a:r>
              <a:t>12</a:t>
            </a:r>
          </a:p>
          <a:p>
            <a:pPr marL="0" indent="0" defTabSz="182880">
              <a:spcBef>
                <a:spcPts val="0"/>
              </a:spcBef>
              <a:buSzTx/>
              <a:buNone/>
              <a:defRPr sz="1080">
                <a:solidFill>
                  <a:srgbClr val="AA5500"/>
                </a:solidFill>
                <a:latin typeface="Courier"/>
                <a:ea typeface="Courier"/>
                <a:cs typeface="Courier"/>
                <a:sym typeface="Courier"/>
              </a:defRPr>
            </a:pPr>
            <a:r>
              <a:t>*/</a:t>
            </a:r>
            <a:endParaRPr>
              <a:solidFill>
                <a:srgbClr val="000000"/>
              </a:solidFill>
            </a:endParaRPr>
          </a:p>
          <a:p>
            <a:pPr marL="0" indent="0" algn="r" defTabSz="182880">
              <a:spcBef>
                <a:spcPts val="0"/>
              </a:spcBef>
              <a:buSzTx/>
              <a:buNone/>
              <a:defRPr sz="1080">
                <a:solidFill>
                  <a:srgbClr val="999999"/>
                </a:solidFill>
                <a:latin typeface="Courier"/>
                <a:ea typeface="Courier"/>
                <a:cs typeface="Courier"/>
                <a:sym typeface="Courier"/>
              </a:defRPr>
            </a:pPr>
            <a:r>
              <a:t>13</a:t>
            </a:r>
          </a:p>
          <a:p>
            <a:pPr marL="0" indent="0" defTabSz="182880">
              <a:spcBef>
                <a:spcPts val="0"/>
              </a:spcBef>
              <a:buSzTx/>
              <a:buNone/>
              <a:defRPr sz="1080">
                <a:latin typeface="Courier"/>
                <a:ea typeface="Courier"/>
                <a:cs typeface="Courier"/>
                <a:sym typeface="Courier"/>
              </a:defRPr>
            </a:pPr>
            <a:r>
              <a:rPr>
                <a:solidFill>
                  <a:srgbClr val="770088"/>
                </a:solidFill>
              </a:rPr>
              <a:t>constexpr</a:t>
            </a:r>
            <a:r>
              <a:t> </a:t>
            </a:r>
            <a:r>
              <a:rPr>
                <a:solidFill>
                  <a:srgbClr val="008855"/>
                </a:solidFill>
              </a:rPr>
              <a:t>int</a:t>
            </a:r>
            <a:r>
              <a:t> answer = sum(</a:t>
            </a:r>
            <a:r>
              <a:rPr>
                <a:solidFill>
                  <a:srgbClr val="116644"/>
                </a:solidFill>
              </a:rPr>
              <a:t>10</a:t>
            </a:r>
            <a:r>
              <a:t>, </a:t>
            </a:r>
            <a:r>
              <a:rPr>
                <a:solidFill>
                  <a:srgbClr val="116644"/>
                </a:solidFill>
              </a:rPr>
              <a:t>10</a:t>
            </a:r>
            <a:r>
              <a:t>);</a:t>
            </a:r>
          </a:p>
        </p:txBody>
      </p:sp>
      <p:pic>
        <p:nvPicPr>
          <p:cNvPr id="369" name="Image" descr="Image"/>
          <p:cNvPicPr>
            <a:picLocks noChangeAspect="1"/>
          </p:cNvPicPr>
          <p:nvPr/>
        </p:nvPicPr>
        <p:blipFill>
          <a:blip r:embed="rId2">
            <a:extLst/>
          </a:blip>
          <a:stretch>
            <a:fillRect/>
          </a:stretch>
        </p:blipFill>
        <p:spPr>
          <a:xfrm>
            <a:off x="1689099" y="3149600"/>
            <a:ext cx="16346087" cy="9194673"/>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Const expression"/>
          <p:cNvSpPr txBox="1"/>
          <p:nvPr>
            <p:ph type="title"/>
          </p:nvPr>
        </p:nvSpPr>
        <p:spPr>
          <a:prstGeom prst="rect">
            <a:avLst/>
          </a:prstGeom>
        </p:spPr>
        <p:txBody>
          <a:bodyPr/>
          <a:lstStyle/>
          <a:p>
            <a:pPr/>
            <a:r>
              <a:t>Const expression</a:t>
            </a:r>
          </a:p>
        </p:txBody>
      </p:sp>
      <p:sp>
        <p:nvSpPr>
          <p:cNvPr id="372" name="constexpr auto sum = [](const auto &amp;a, const auto &amp;b) { return a + b; };…"/>
          <p:cNvSpPr txBox="1"/>
          <p:nvPr>
            <p:ph type="body" idx="1"/>
          </p:nvPr>
        </p:nvSpPr>
        <p:spPr>
          <a:prstGeom prst="rect">
            <a:avLst/>
          </a:prstGeom>
        </p:spPr>
        <p:txBody>
          <a:bodyPr/>
          <a:lstStyle/>
          <a:p>
            <a:pPr marL="0" indent="0" defTabSz="374904">
              <a:spcBef>
                <a:spcPts val="0"/>
              </a:spcBef>
              <a:buSzTx/>
              <a:buNone/>
              <a:defRPr sz="2214">
                <a:latin typeface="Courier"/>
                <a:ea typeface="Courier"/>
                <a:cs typeface="Courier"/>
                <a:sym typeface="Courier"/>
              </a:defRPr>
            </a:pPr>
            <a:r>
              <a:rPr>
                <a:solidFill>
                  <a:srgbClr val="770088"/>
                </a:solidFill>
              </a:rPr>
              <a:t>constexpr</a:t>
            </a:r>
            <a:r>
              <a:t> </a:t>
            </a:r>
            <a:r>
              <a:rPr>
                <a:solidFill>
                  <a:srgbClr val="770088"/>
                </a:solidFill>
              </a:rPr>
              <a:t>auto</a:t>
            </a:r>
            <a:r>
              <a:t> sum = [](</a:t>
            </a:r>
            <a:r>
              <a:rPr>
                <a:solidFill>
                  <a:srgbClr val="770088"/>
                </a:solidFill>
              </a:rPr>
              <a:t>const</a:t>
            </a:r>
            <a:r>
              <a:t> </a:t>
            </a:r>
            <a:r>
              <a:rPr>
                <a:solidFill>
                  <a:srgbClr val="770088"/>
                </a:solidFill>
              </a:rPr>
              <a:t>auto</a:t>
            </a:r>
            <a:r>
              <a:t> &amp;a, </a:t>
            </a:r>
            <a:r>
              <a:rPr>
                <a:solidFill>
                  <a:srgbClr val="770088"/>
                </a:solidFill>
              </a:rPr>
              <a:t>const</a:t>
            </a:r>
            <a:r>
              <a:t> </a:t>
            </a:r>
            <a:r>
              <a:rPr>
                <a:solidFill>
                  <a:srgbClr val="770088"/>
                </a:solidFill>
              </a:rPr>
              <a:t>auto</a:t>
            </a:r>
            <a:r>
              <a:t> &amp;b) { </a:t>
            </a:r>
            <a:r>
              <a:rPr>
                <a:solidFill>
                  <a:srgbClr val="770088"/>
                </a:solidFill>
              </a:rPr>
              <a:t>return</a:t>
            </a:r>
            <a:r>
              <a:t> a + b; };</a:t>
            </a:r>
          </a:p>
          <a:p>
            <a:pPr marL="0" indent="0" defTabSz="374904">
              <a:spcBef>
                <a:spcPts val="0"/>
              </a:spcBef>
              <a:buSzTx/>
              <a:buNone/>
              <a:defRPr sz="2214">
                <a:latin typeface="Courier"/>
                <a:ea typeface="Courier"/>
                <a:cs typeface="Courier"/>
                <a:sym typeface="Courier"/>
              </a:defRPr>
            </a:pPr>
            <a:r>
              <a:rPr>
                <a:solidFill>
                  <a:srgbClr val="770088"/>
                </a:solidFill>
              </a:rPr>
              <a:t>constexpr</a:t>
            </a:r>
            <a:r>
              <a:t> </a:t>
            </a:r>
            <a:r>
              <a:rPr>
                <a:solidFill>
                  <a:srgbClr val="008855"/>
                </a:solidFill>
              </a:rPr>
              <a:t>int</a:t>
            </a:r>
            <a:r>
              <a:t> answer = sum(</a:t>
            </a:r>
            <a:r>
              <a:rPr>
                <a:solidFill>
                  <a:srgbClr val="116644"/>
                </a:solidFill>
              </a:rPr>
              <a:t>10</a:t>
            </a:r>
            <a:r>
              <a:t>, </a:t>
            </a:r>
            <a:r>
              <a:rPr>
                <a:solidFill>
                  <a:srgbClr val="116644"/>
                </a:solidFill>
              </a:rPr>
              <a:t>10</a:t>
            </a:r>
            <a:r>
              <a:t>);</a:t>
            </a:r>
          </a:p>
          <a:p>
            <a:pPr marL="0" indent="0" defTabSz="374904">
              <a:spcBef>
                <a:spcPts val="0"/>
              </a:spcBef>
              <a:buSzTx/>
              <a:buNone/>
              <a:defRPr sz="2214">
                <a:latin typeface="Courier"/>
                <a:ea typeface="Courier"/>
                <a:cs typeface="Courier"/>
                <a:sym typeface="Courier"/>
              </a:defRPr>
            </a:pPr>
          </a:p>
          <a:p>
            <a:pPr marL="0" indent="0" algn="r" defTabSz="374904">
              <a:spcBef>
                <a:spcPts val="0"/>
              </a:spcBef>
              <a:buSzTx/>
              <a:buNone/>
              <a:defRPr sz="2214">
                <a:solidFill>
                  <a:srgbClr val="999999"/>
                </a:solidFill>
                <a:latin typeface="Courier"/>
                <a:ea typeface="Courier"/>
                <a:cs typeface="Courier"/>
                <a:sym typeface="Courier"/>
              </a:defRPr>
            </a:pPr>
            <a:r>
              <a:t>2</a:t>
            </a:r>
          </a:p>
          <a:p>
            <a:pPr marL="0" indent="0" defTabSz="374904">
              <a:spcBef>
                <a:spcPts val="0"/>
              </a:spcBef>
              <a:buSzTx/>
              <a:buNone/>
              <a:defRPr sz="2214">
                <a:solidFill>
                  <a:srgbClr val="AA5500"/>
                </a:solidFill>
                <a:latin typeface="Courier"/>
                <a:ea typeface="Courier"/>
                <a:cs typeface="Courier"/>
                <a:sym typeface="Courier"/>
              </a:defRPr>
            </a:pPr>
            <a:r>
              <a: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3</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is equivalent to</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4</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constexpr struct anonymous</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5</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6</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template &lt;class T1, class T2&gt;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7</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constexpr auto operator()(T1 a, T2 b) const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8</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9</a:t>
            </a:r>
          </a:p>
          <a:p>
            <a:pPr marL="0" indent="0" defTabSz="374904">
              <a:spcBef>
                <a:spcPts val="0"/>
              </a:spcBef>
              <a:buSzTx/>
              <a:buNone/>
              <a:defRPr sz="2214">
                <a:solidFill>
                  <a:srgbClr val="AA5500"/>
                </a:solidFill>
                <a:latin typeface="Courier"/>
                <a:ea typeface="Courier"/>
                <a:cs typeface="Courier"/>
                <a:sym typeface="Courier"/>
              </a:defRPr>
            </a:pPr>
            <a:r>
              <a:rPr>
                <a:solidFill>
                  <a:srgbClr val="000000"/>
                </a:solidFill>
              </a:rPr>
              <a:t>            </a:t>
            </a:r>
            <a:r>
              <a:t>return a + b;</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10</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11</a:t>
            </a:r>
          </a:p>
          <a:p>
            <a:pPr marL="0" indent="0" defTabSz="374904">
              <a:spcBef>
                <a:spcPts val="0"/>
              </a:spcBef>
              <a:buSzTx/>
              <a:buNone/>
              <a:defRPr sz="2214">
                <a:latin typeface="Courier"/>
                <a:ea typeface="Courier"/>
                <a:cs typeface="Courier"/>
                <a:sym typeface="Courier"/>
              </a:defRPr>
            </a:pPr>
            <a:r>
              <a:t>    </a:t>
            </a:r>
            <a:r>
              <a:rPr>
                <a:solidFill>
                  <a:srgbClr val="AA5500"/>
                </a:solidFill>
              </a:rPr>
              <a:t>};</a:t>
            </a:r>
          </a:p>
          <a:p>
            <a:pPr marL="0" indent="0" algn="r" defTabSz="374904">
              <a:spcBef>
                <a:spcPts val="0"/>
              </a:spcBef>
              <a:buSzTx/>
              <a:buNone/>
              <a:defRPr sz="2214">
                <a:solidFill>
                  <a:srgbClr val="999999"/>
                </a:solidFill>
                <a:latin typeface="Courier"/>
                <a:ea typeface="Courier"/>
                <a:cs typeface="Courier"/>
                <a:sym typeface="Courier"/>
              </a:defRPr>
            </a:pPr>
            <a:r>
              <a:t>12</a:t>
            </a:r>
          </a:p>
          <a:p>
            <a:pPr marL="0" indent="0" defTabSz="374904">
              <a:spcBef>
                <a:spcPts val="0"/>
              </a:spcBef>
              <a:buSzTx/>
              <a:buNone/>
              <a:defRPr sz="2214">
                <a:solidFill>
                  <a:srgbClr val="AA5500"/>
                </a:solidFill>
                <a:latin typeface="Courier"/>
                <a:ea typeface="Courier"/>
                <a:cs typeface="Courier"/>
                <a:sym typeface="Courier"/>
              </a:defRPr>
            </a:pPr>
            <a:r>
              <a:t>*/</a:t>
            </a:r>
            <a:endParaRPr>
              <a:solidFill>
                <a:srgbClr val="000000"/>
              </a:solidFill>
            </a:endParaRPr>
          </a:p>
          <a:p>
            <a:pPr marL="0" indent="0" algn="r" defTabSz="374904">
              <a:spcBef>
                <a:spcPts val="0"/>
              </a:spcBef>
              <a:buSzTx/>
              <a:buNone/>
              <a:defRPr sz="2214">
                <a:solidFill>
                  <a:srgbClr val="999999"/>
                </a:solidFill>
                <a:latin typeface="Courier"/>
                <a:ea typeface="Courier"/>
                <a:cs typeface="Courier"/>
                <a:sym typeface="Courier"/>
              </a:defRPr>
            </a:pPr>
            <a:r>
              <a:t>13</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tatic_assert"/>
          <p:cNvSpPr txBox="1"/>
          <p:nvPr>
            <p:ph type="title"/>
          </p:nvPr>
        </p:nvSpPr>
        <p:spPr>
          <a:prstGeom prst="rect">
            <a:avLst/>
          </a:prstGeom>
        </p:spPr>
        <p:txBody>
          <a:bodyPr/>
          <a:lstStyle/>
          <a:p>
            <a:pPr/>
            <a:r>
              <a:t>static_assert</a:t>
            </a:r>
          </a:p>
        </p:txBody>
      </p:sp>
      <p:sp>
        <p:nvSpPr>
          <p:cNvPr id="375" name="Static assert is used to make assertions at compile time. When the static assertion fails, the program simply doesn't compile. This is useful in different situations, like,…"/>
          <p:cNvSpPr txBox="1"/>
          <p:nvPr>
            <p:ph type="body" idx="1"/>
          </p:nvPr>
        </p:nvSpPr>
        <p:spPr>
          <a:prstGeom prst="rect">
            <a:avLst/>
          </a:prstGeom>
        </p:spPr>
        <p:txBody>
          <a:bodyPr/>
          <a:lstStyle/>
          <a:p>
            <a:pPr marL="0" indent="0" defTabSz="425195">
              <a:spcBef>
                <a:spcPts val="0"/>
              </a:spcBef>
              <a:buSzTx/>
              <a:buNone/>
              <a:defRPr sz="2976">
                <a:solidFill>
                  <a:srgbClr val="232629"/>
                </a:solidFill>
                <a:latin typeface="Helvetica"/>
                <a:ea typeface="Helvetica"/>
                <a:cs typeface="Helvetica"/>
                <a:sym typeface="Helvetica"/>
              </a:defRPr>
            </a:pPr>
            <a:r>
              <a:t>Static assert is used to make assertions at compile time. When the static assertion fails, the program simply doesn't compile. This is useful in different situations, like,</a:t>
            </a:r>
          </a:p>
          <a:p>
            <a:pPr marL="0" indent="0" defTabSz="425195">
              <a:spcBef>
                <a:spcPts val="0"/>
              </a:spcBef>
              <a:buSzTx/>
              <a:buNone/>
              <a:defRPr sz="3255">
                <a:solidFill>
                  <a:srgbClr val="232629"/>
                </a:solidFill>
                <a:latin typeface="Helvetica"/>
                <a:ea typeface="Helvetica"/>
                <a:cs typeface="Helvetica"/>
                <a:sym typeface="Helvetica"/>
              </a:defRPr>
            </a:pPr>
          </a:p>
          <a:p>
            <a:pPr marL="0" indent="0" defTabSz="425195">
              <a:lnSpc>
                <a:spcPts val="5400"/>
              </a:lnSpc>
              <a:spcBef>
                <a:spcPts val="0"/>
              </a:spcBef>
              <a:buSzTx/>
              <a:buNone/>
              <a:defRPr sz="3255">
                <a:latin typeface="Times Roman"/>
                <a:ea typeface="Times Roman"/>
                <a:cs typeface="Times Roman"/>
                <a:sym typeface="Times Roman"/>
              </a:defRPr>
            </a:pPr>
            <a:r>
              <a:t>class Foo</a:t>
            </a:r>
          </a:p>
          <a:p>
            <a:pPr marL="0" indent="0" defTabSz="425195">
              <a:lnSpc>
                <a:spcPts val="5400"/>
              </a:lnSpc>
              <a:spcBef>
                <a:spcPts val="0"/>
              </a:spcBef>
              <a:buSzTx/>
              <a:buNone/>
              <a:defRPr sz="3255">
                <a:latin typeface="Times Roman"/>
                <a:ea typeface="Times Roman"/>
                <a:cs typeface="Times Roman"/>
                <a:sym typeface="Times Roman"/>
              </a:defRPr>
            </a:pPr>
            <a:r>
              <a:t>{</a:t>
            </a:r>
          </a:p>
          <a:p>
            <a:pPr marL="0" indent="0" defTabSz="425195">
              <a:lnSpc>
                <a:spcPts val="5400"/>
              </a:lnSpc>
              <a:spcBef>
                <a:spcPts val="0"/>
              </a:spcBef>
              <a:buSzTx/>
              <a:buNone/>
              <a:defRPr sz="3255">
                <a:latin typeface="Times Roman"/>
                <a:ea typeface="Times Roman"/>
                <a:cs typeface="Times Roman"/>
                <a:sym typeface="Times Roman"/>
              </a:defRPr>
            </a:pPr>
            <a:r>
              <a:t>    public: </a:t>
            </a:r>
          </a:p>
          <a:p>
            <a:pPr marL="0" indent="0" defTabSz="425195">
              <a:lnSpc>
                <a:spcPts val="5400"/>
              </a:lnSpc>
              <a:spcBef>
                <a:spcPts val="0"/>
              </a:spcBef>
              <a:buSzTx/>
              <a:buNone/>
              <a:defRPr sz="3255">
                <a:latin typeface="Times Roman"/>
                <a:ea typeface="Times Roman"/>
                <a:cs typeface="Times Roman"/>
                <a:sym typeface="Times Roman"/>
              </a:defRPr>
            </a:pPr>
            <a:r>
              <a:t>        static const int bar = 3;</a:t>
            </a:r>
          </a:p>
          <a:p>
            <a:pPr marL="0" indent="0" defTabSz="425195">
              <a:lnSpc>
                <a:spcPts val="5400"/>
              </a:lnSpc>
              <a:spcBef>
                <a:spcPts val="0"/>
              </a:spcBef>
              <a:buSzTx/>
              <a:buNone/>
              <a:defRPr sz="3255">
                <a:latin typeface="Times Roman"/>
                <a:ea typeface="Times Roman"/>
                <a:cs typeface="Times Roman"/>
                <a:sym typeface="Times Roman"/>
              </a:defRPr>
            </a:pPr>
            <a:r>
              <a:t>};</a:t>
            </a:r>
          </a:p>
          <a:p>
            <a:pPr marL="0" indent="0" defTabSz="425195">
              <a:lnSpc>
                <a:spcPts val="5400"/>
              </a:lnSpc>
              <a:spcBef>
                <a:spcPts val="0"/>
              </a:spcBef>
              <a:buSzTx/>
              <a:buNone/>
              <a:defRPr sz="3255">
                <a:latin typeface="Times Roman"/>
                <a:ea typeface="Times Roman"/>
                <a:cs typeface="Times Roman"/>
                <a:sym typeface="Times Roman"/>
              </a:defRPr>
            </a:pPr>
          </a:p>
          <a:p>
            <a:pPr marL="0" indent="0" defTabSz="425195">
              <a:lnSpc>
                <a:spcPts val="5400"/>
              </a:lnSpc>
              <a:spcBef>
                <a:spcPts val="0"/>
              </a:spcBef>
              <a:buSzTx/>
              <a:buNone/>
              <a:defRPr sz="3255">
                <a:latin typeface="Times Roman"/>
                <a:ea typeface="Times Roman"/>
                <a:cs typeface="Times Roman"/>
                <a:sym typeface="Times Roman"/>
              </a:defRPr>
            </a:pPr>
            <a:r>
              <a:t>static_assert(Foo::bar &gt; 4, "Foo::bar is too small :(");</a:t>
            </a:r>
          </a:p>
          <a:p>
            <a:pPr marL="0" indent="0" defTabSz="425195">
              <a:lnSpc>
                <a:spcPts val="5400"/>
              </a:lnSpc>
              <a:spcBef>
                <a:spcPts val="0"/>
              </a:spcBef>
              <a:buSzTx/>
              <a:buNone/>
              <a:defRPr sz="3255">
                <a:latin typeface="Times Roman"/>
                <a:ea typeface="Times Roman"/>
                <a:cs typeface="Times Roman"/>
                <a:sym typeface="Times Roman"/>
              </a:defRPr>
            </a:pPr>
          </a:p>
          <a:p>
            <a:pPr marL="0" indent="0" defTabSz="425195">
              <a:lnSpc>
                <a:spcPts val="5400"/>
              </a:lnSpc>
              <a:spcBef>
                <a:spcPts val="0"/>
              </a:spcBef>
              <a:buSzTx/>
              <a:buNone/>
              <a:defRPr sz="3255">
                <a:latin typeface="Times Roman"/>
                <a:ea typeface="Times Roman"/>
                <a:cs typeface="Times Roman"/>
                <a:sym typeface="Times Roman"/>
              </a:defRPr>
            </a:pPr>
            <a:r>
              <a:t>int main()</a:t>
            </a:r>
          </a:p>
          <a:p>
            <a:pPr marL="0" indent="0" defTabSz="425195">
              <a:lnSpc>
                <a:spcPts val="5400"/>
              </a:lnSpc>
              <a:spcBef>
                <a:spcPts val="0"/>
              </a:spcBef>
              <a:buSzTx/>
              <a:buNone/>
              <a:defRPr sz="3255">
                <a:latin typeface="Times Roman"/>
                <a:ea typeface="Times Roman"/>
                <a:cs typeface="Times Roman"/>
                <a:sym typeface="Times Roman"/>
              </a:defRPr>
            </a:pPr>
            <a:r>
              <a:t>{ </a:t>
            </a:r>
          </a:p>
          <a:p>
            <a:pPr marL="0" indent="0" defTabSz="425195">
              <a:lnSpc>
                <a:spcPts val="5400"/>
              </a:lnSpc>
              <a:spcBef>
                <a:spcPts val="0"/>
              </a:spcBef>
              <a:buSzTx/>
              <a:buNone/>
              <a:defRPr sz="3255">
                <a:latin typeface="Times Roman"/>
                <a:ea typeface="Times Roman"/>
                <a:cs typeface="Times Roman"/>
                <a:sym typeface="Times Roman"/>
              </a:defRPr>
            </a:pPr>
            <a:r>
              <a:t>    return Foo::bar;</a:t>
            </a:r>
          </a:p>
          <a:p>
            <a:pPr marL="0" indent="0" defTabSz="425195">
              <a:lnSpc>
                <a:spcPts val="5400"/>
              </a:lnSpc>
              <a:spcBef>
                <a:spcPts val="0"/>
              </a:spcBef>
              <a:buSzTx/>
              <a:buNone/>
              <a:defRPr sz="3255">
                <a:latin typeface="Times Roman"/>
                <a:ea typeface="Times Roman"/>
                <a:cs typeface="Times Roman"/>
                <a:sym typeface="Times Roman"/>
              </a:defRPr>
            </a:pPr>
            <a:r>
              <a:t>}</a:t>
            </a:r>
          </a:p>
          <a:p>
            <a:pPr marL="0" indent="0" defTabSz="425195">
              <a:lnSpc>
                <a:spcPts val="5400"/>
              </a:lnSpc>
              <a:spcBef>
                <a:spcPts val="0"/>
              </a:spcBef>
              <a:buSzTx/>
              <a:buNone/>
              <a:defRPr sz="3255">
                <a:latin typeface="Times Roman"/>
                <a:ea typeface="Times Roman"/>
                <a:cs typeface="Times Roman"/>
                <a:sym typeface="Times Roman"/>
              </a:defRPr>
            </a:pPr>
          </a:p>
          <a:p>
            <a:pPr marL="0" indent="0" defTabSz="425195">
              <a:lnSpc>
                <a:spcPts val="5400"/>
              </a:lnSpc>
              <a:spcBef>
                <a:spcPts val="0"/>
              </a:spcBef>
              <a:buSzTx/>
              <a:buNone/>
              <a:defRPr sz="3255">
                <a:latin typeface="Times Roman"/>
                <a:ea typeface="Times Roman"/>
                <a:cs typeface="Times Roman"/>
                <a:sym typeface="Times Roman"/>
              </a:defRPr>
            </a:pPr>
            <a:r>
              <a:t>error: static assertion failed: "Foo::bar is too small :("</a:t>
            </a:r>
          </a:p>
          <a:p>
            <a:pPr marL="0" indent="0" defTabSz="425195">
              <a:lnSpc>
                <a:spcPts val="5400"/>
              </a:lnSpc>
              <a:spcBef>
                <a:spcPts val="0"/>
              </a:spcBef>
              <a:buSzTx/>
              <a:buNone/>
              <a:defRPr sz="3255">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tatic_assert"/>
          <p:cNvSpPr txBox="1"/>
          <p:nvPr>
            <p:ph type="title"/>
          </p:nvPr>
        </p:nvSpPr>
        <p:spPr>
          <a:prstGeom prst="rect">
            <a:avLst/>
          </a:prstGeom>
        </p:spPr>
        <p:txBody>
          <a:bodyPr/>
          <a:lstStyle/>
          <a:p>
            <a:pPr/>
            <a:r>
              <a:t>static_assert</a:t>
            </a:r>
          </a:p>
        </p:txBody>
      </p:sp>
      <p:sp>
        <p:nvSpPr>
          <p:cNvPr id="378" name="#include &quot;SomeLibrary.h&quot;…"/>
          <p:cNvSpPr txBox="1"/>
          <p:nvPr>
            <p:ph type="body" idx="1"/>
          </p:nvPr>
        </p:nvSpPr>
        <p:spPr>
          <a:prstGeom prst="rect">
            <a:avLst/>
          </a:prstGeom>
        </p:spPr>
        <p:txBody>
          <a:bodyPr/>
          <a:lstStyle/>
          <a:p>
            <a:pPr marL="0" indent="0" defTabSz="457200">
              <a:lnSpc>
                <a:spcPts val="6600"/>
              </a:lnSpc>
              <a:spcBef>
                <a:spcPts val="0"/>
              </a:spcBef>
              <a:buSzTx/>
              <a:buNone/>
              <a:defRPr sz="4100">
                <a:latin typeface="Times Roman"/>
                <a:ea typeface="Times Roman"/>
                <a:cs typeface="Times Roman"/>
                <a:sym typeface="Times Roman"/>
              </a:defRPr>
            </a:pPr>
            <a:r>
              <a:t>#include "SomeLibrary.h"</a:t>
            </a:r>
          </a:p>
          <a:p>
            <a:pPr marL="0" indent="0" defTabSz="457200">
              <a:lnSpc>
                <a:spcPts val="6600"/>
              </a:lnSpc>
              <a:spcBef>
                <a:spcPts val="0"/>
              </a:spcBef>
              <a:buSzTx/>
              <a:buNone/>
              <a:defRPr sz="4100">
                <a:latin typeface="Times Roman"/>
                <a:ea typeface="Times Roman"/>
                <a:cs typeface="Times Roman"/>
                <a:sym typeface="Times Roman"/>
              </a:defRPr>
            </a:pPr>
          </a:p>
          <a:p>
            <a:pPr marL="0" indent="0" defTabSz="457200">
              <a:lnSpc>
                <a:spcPts val="6600"/>
              </a:lnSpc>
              <a:spcBef>
                <a:spcPts val="0"/>
              </a:spcBef>
              <a:buSzTx/>
              <a:buNone/>
              <a:defRPr sz="4100">
                <a:latin typeface="Times Roman"/>
                <a:ea typeface="Times Roman"/>
                <a:cs typeface="Times Roman"/>
                <a:sym typeface="Times Roman"/>
              </a:defRPr>
            </a:pPr>
            <a:r>
              <a:t>static_assert(SomeLibrary::Version &gt; 2, </a:t>
            </a:r>
          </a:p>
          <a:p>
            <a:pPr marL="0" indent="0" defTabSz="457200">
              <a:lnSpc>
                <a:spcPts val="6600"/>
              </a:lnSpc>
              <a:spcBef>
                <a:spcPts val="0"/>
              </a:spcBef>
              <a:buSzTx/>
              <a:buNone/>
              <a:defRPr sz="4100">
                <a:latin typeface="Times Roman"/>
                <a:ea typeface="Times Roman"/>
                <a:cs typeface="Times Roman"/>
                <a:sym typeface="Times Roman"/>
              </a:defRPr>
            </a:pPr>
            <a:r>
              <a:t>         "Old versions of SomeLibrary are missing the foo functionality.  Cannot proceed!");</a:t>
            </a:r>
          </a:p>
          <a:p>
            <a:pPr marL="0" indent="0" defTabSz="457200">
              <a:lnSpc>
                <a:spcPts val="6600"/>
              </a:lnSpc>
              <a:spcBef>
                <a:spcPts val="0"/>
              </a:spcBef>
              <a:buSzTx/>
              <a:buNone/>
              <a:defRPr sz="4100">
                <a:latin typeface="Times Roman"/>
                <a:ea typeface="Times Roman"/>
                <a:cs typeface="Times Roman"/>
                <a:sym typeface="Times Roman"/>
              </a:defRPr>
            </a:pPr>
          </a:p>
          <a:p>
            <a:pPr marL="0" indent="0" defTabSz="457200">
              <a:lnSpc>
                <a:spcPts val="6600"/>
              </a:lnSpc>
              <a:spcBef>
                <a:spcPts val="0"/>
              </a:spcBef>
              <a:buSzTx/>
              <a:buNone/>
              <a:defRPr sz="4100">
                <a:latin typeface="Times Roman"/>
                <a:ea typeface="Times Roman"/>
                <a:cs typeface="Times Roman"/>
                <a:sym typeface="Times Roman"/>
              </a:defRPr>
            </a:pPr>
            <a:r>
              <a:t>class UsingSomeLibrary {</a:t>
            </a:r>
          </a:p>
          <a:p>
            <a:pPr marL="0" indent="0" defTabSz="457200">
              <a:lnSpc>
                <a:spcPts val="3200"/>
              </a:lnSpc>
              <a:spcBef>
                <a:spcPts val="0"/>
              </a:spcBef>
              <a:buSzTx/>
              <a:buNone/>
              <a:defRPr sz="1300">
                <a:latin typeface="Times Roman"/>
                <a:ea typeface="Times Roman"/>
                <a:cs typeface="Times Roman"/>
                <a:sym typeface="Times Roman"/>
              </a:defRPr>
            </a:pPr>
            <a:r>
              <a:t>   // ...</a:t>
            </a:r>
          </a:p>
          <a:p>
            <a:pPr marL="0" indent="0" defTabSz="457200">
              <a:lnSpc>
                <a:spcPts val="3200"/>
              </a:lnSpc>
              <a:spcBef>
                <a:spcPts val="0"/>
              </a:spcBef>
              <a:buSzTx/>
              <a:buNone/>
              <a:defRPr sz="1300">
                <a:latin typeface="Times Roman"/>
                <a:ea typeface="Times Roman"/>
                <a:cs typeface="Times Roman"/>
                <a:sym typeface="Times Roman"/>
              </a:defRPr>
            </a:pPr>
            <a:r>
              <a: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Range-based for loop"/>
          <p:cNvSpPr txBox="1"/>
          <p:nvPr>
            <p:ph type="title"/>
          </p:nvPr>
        </p:nvSpPr>
        <p:spPr>
          <a:prstGeom prst="rect">
            <a:avLst/>
          </a:prstGeom>
        </p:spPr>
        <p:txBody>
          <a:bodyPr/>
          <a:lstStyle>
            <a:lvl1pPr defTabSz="520065">
              <a:defRPr sz="7056"/>
            </a:lvl1pPr>
          </a:lstStyle>
          <a:p>
            <a:pPr/>
            <a:r>
              <a:t>Range-based for loop</a:t>
            </a:r>
          </a:p>
        </p:txBody>
      </p:sp>
      <p:sp>
        <p:nvSpPr>
          <p:cNvPr id="381" name="#include &lt;iostream&gt;…"/>
          <p:cNvSpPr txBox="1"/>
          <p:nvPr>
            <p:ph type="body" idx="1"/>
          </p:nvPr>
        </p:nvSpPr>
        <p:spPr>
          <a:prstGeom prst="rect">
            <a:avLst/>
          </a:prstGeom>
        </p:spPr>
        <p:txBody>
          <a:bodyPr/>
          <a:lstStyle/>
          <a:p>
            <a:pPr marL="0" indent="0" defTabSz="352043">
              <a:lnSpc>
                <a:spcPts val="3100"/>
              </a:lnSpc>
              <a:spcBef>
                <a:spcPts val="0"/>
              </a:spcBef>
              <a:buSzTx/>
              <a:buNone/>
              <a:defRPr sz="985">
                <a:solidFill>
                  <a:srgbClr val="339900"/>
                </a:solidFill>
                <a:latin typeface="Courier"/>
                <a:ea typeface="Courier"/>
                <a:cs typeface="Courier"/>
                <a:sym typeface="Courier"/>
              </a:defRPr>
            </a:pPr>
            <a:r>
              <a:t>#</a:t>
            </a:r>
            <a:r>
              <a:rPr sz="1617"/>
              <a:t>include &lt;iostream&gt;</a:t>
            </a:r>
            <a:endParaRPr sz="1617">
              <a:solidFill>
                <a:srgbClr val="000000"/>
              </a:solidFill>
            </a:endParaRPr>
          </a:p>
          <a:p>
            <a:pPr marL="0" indent="0" defTabSz="352043">
              <a:lnSpc>
                <a:spcPts val="3100"/>
              </a:lnSpc>
              <a:spcBef>
                <a:spcPts val="0"/>
              </a:spcBef>
              <a:buSzTx/>
              <a:buNone/>
              <a:defRPr sz="1617">
                <a:solidFill>
                  <a:srgbClr val="339900"/>
                </a:solidFill>
                <a:latin typeface="Courier"/>
                <a:ea typeface="Courier"/>
                <a:cs typeface="Courier"/>
                <a:sym typeface="Courier"/>
              </a:defRPr>
            </a:pPr>
            <a:r>
              <a:t>#include &lt;vector&gt;</a:t>
            </a:r>
            <a:endParaRPr>
              <a:solidFill>
                <a:srgbClr val="000000"/>
              </a:solidFill>
            </a:endParaRPr>
          </a:p>
          <a:p>
            <a:pPr marL="0" indent="0" defTabSz="352043">
              <a:lnSpc>
                <a:spcPts val="3100"/>
              </a:lnSpc>
              <a:spcBef>
                <a:spcPts val="0"/>
              </a:spcBef>
              <a:buSzTx/>
              <a:buNone/>
              <a:defRPr sz="1617">
                <a:latin typeface="Courier"/>
                <a:ea typeface="Courier"/>
                <a:cs typeface="Courier"/>
                <a:sym typeface="Courier"/>
              </a:defRPr>
            </a:pPr>
            <a:r>
              <a:t> </a:t>
            </a:r>
          </a:p>
          <a:p>
            <a:pPr marL="0" indent="0" defTabSz="352043">
              <a:lnSpc>
                <a:spcPts val="3100"/>
              </a:lnSpc>
              <a:spcBef>
                <a:spcPts val="0"/>
              </a:spcBef>
              <a:buSzTx/>
              <a:buNone/>
              <a:defRPr sz="1617">
                <a:latin typeface="Courier"/>
                <a:ea typeface="Courier"/>
                <a:cs typeface="Courier"/>
                <a:sym typeface="Courier"/>
              </a:defRPr>
            </a:pPr>
            <a:r>
              <a:rPr>
                <a:solidFill>
                  <a:srgbClr val="0000FF"/>
                </a:solidFill>
              </a:rPr>
              <a:t>int</a:t>
            </a:r>
            <a:r>
              <a:t> main</a:t>
            </a:r>
            <a:r>
              <a:rPr>
                <a:solidFill>
                  <a:srgbClr val="008000"/>
                </a:solidFill>
              </a:rPr>
              <a:t>()</a:t>
            </a:r>
            <a:r>
              <a:t> </a:t>
            </a:r>
            <a:r>
              <a:rPr>
                <a:solidFill>
                  <a:srgbClr val="008000"/>
                </a:solidFill>
              </a:rPr>
              <a:t>{</a:t>
            </a:r>
          </a:p>
          <a:p>
            <a:pPr marL="0" indent="0" defTabSz="352043">
              <a:lnSpc>
                <a:spcPts val="3100"/>
              </a:lnSpc>
              <a:spcBef>
                <a:spcPts val="0"/>
              </a:spcBef>
              <a:buSzTx/>
              <a:buNone/>
              <a:defRPr sz="1617">
                <a:solidFill>
                  <a:srgbClr val="003080"/>
                </a:solidFill>
                <a:latin typeface="Courier"/>
                <a:ea typeface="Courier"/>
                <a:cs typeface="Courier"/>
                <a:sym typeface="Courier"/>
              </a:defRPr>
            </a:pPr>
            <a:r>
              <a:rPr>
                <a:solidFill>
                  <a:srgbClr val="000000"/>
                </a:solidFill>
              </a:rPr>
              <a:t>    </a:t>
            </a:r>
            <a:r>
              <a:rPr u="sng">
                <a:hlinkClick r:id="rId2" invalidUrl="" action="" tgtFrame="" tooltip="" history="1" highlightClick="0" endSnd="0"/>
              </a:rPr>
              <a:t>std::vector</a:t>
            </a:r>
            <a:r>
              <a:rPr>
                <a:solidFill>
                  <a:srgbClr val="000080"/>
                </a:solidFill>
              </a:rPr>
              <a:t>&lt;</a:t>
            </a:r>
            <a:r>
              <a:rPr>
                <a:solidFill>
                  <a:srgbClr val="0000FF"/>
                </a:solidFill>
              </a:rPr>
              <a:t>int</a:t>
            </a:r>
            <a:r>
              <a:rPr>
                <a:solidFill>
                  <a:srgbClr val="000080"/>
                </a:solidFill>
              </a:rPr>
              <a:t>&gt;</a:t>
            </a:r>
            <a:r>
              <a:rPr>
                <a:solidFill>
                  <a:srgbClr val="000000"/>
                </a:solidFill>
              </a:rPr>
              <a:t> v </a:t>
            </a:r>
            <a:r>
              <a:rPr>
                <a:solidFill>
                  <a:srgbClr val="000080"/>
                </a:solidFill>
              </a:rPr>
              <a:t>=</a:t>
            </a:r>
            <a:r>
              <a:rPr>
                <a:solidFill>
                  <a:srgbClr val="000000"/>
                </a:solidFill>
              </a:rPr>
              <a:t> </a:t>
            </a:r>
            <a:r>
              <a:rPr>
                <a:solidFill>
                  <a:srgbClr val="008000"/>
                </a:solidFill>
              </a:rPr>
              <a:t>{</a:t>
            </a:r>
            <a:r>
              <a:rPr>
                <a:solidFill>
                  <a:srgbClr val="000080"/>
                </a:solidFill>
              </a:rPr>
              <a:t>0</a:t>
            </a:r>
            <a:r>
              <a:rPr>
                <a:solidFill>
                  <a:srgbClr val="000000"/>
                </a:solidFill>
              </a:rPr>
              <a:t>, </a:t>
            </a:r>
            <a:r>
              <a:rPr>
                <a:solidFill>
                  <a:srgbClr val="000080"/>
                </a:solidFill>
              </a:rPr>
              <a:t>1</a:t>
            </a:r>
            <a:r>
              <a:rPr>
                <a:solidFill>
                  <a:srgbClr val="000000"/>
                </a:solidFill>
              </a:rPr>
              <a:t>, </a:t>
            </a:r>
            <a:r>
              <a:rPr>
                <a:solidFill>
                  <a:srgbClr val="000080"/>
                </a:solidFill>
              </a:rPr>
              <a:t>2</a:t>
            </a:r>
            <a:r>
              <a:rPr>
                <a:solidFill>
                  <a:srgbClr val="000000"/>
                </a:solidFill>
              </a:rPr>
              <a:t>, </a:t>
            </a:r>
            <a:r>
              <a:rPr>
                <a:solidFill>
                  <a:srgbClr val="000080"/>
                </a:solidFill>
              </a:rPr>
              <a:t>3</a:t>
            </a:r>
            <a:r>
              <a:rPr>
                <a:solidFill>
                  <a:srgbClr val="000000"/>
                </a:solidFill>
              </a:rPr>
              <a:t>, </a:t>
            </a:r>
            <a:r>
              <a:rPr>
                <a:solidFill>
                  <a:srgbClr val="000080"/>
                </a:solidFill>
              </a:rPr>
              <a:t>4</a:t>
            </a:r>
            <a:r>
              <a:rPr>
                <a:solidFill>
                  <a:srgbClr val="000000"/>
                </a:solidFill>
              </a:rPr>
              <a:t>, </a:t>
            </a:r>
            <a:r>
              <a:rPr>
                <a:solidFill>
                  <a:srgbClr val="000080"/>
                </a:solidFill>
              </a:rPr>
              <a:t>5</a:t>
            </a:r>
            <a:r>
              <a:rPr>
                <a:solidFill>
                  <a:srgbClr val="008000"/>
                </a:solidFill>
              </a:rPr>
              <a:t>}</a:t>
            </a:r>
            <a:r>
              <a:rPr>
                <a:solidFill>
                  <a:srgbClr val="008080"/>
                </a:solidFill>
              </a:rPr>
              <a:t>;</a:t>
            </a:r>
            <a:endParaRPr>
              <a:solidFill>
                <a:srgbClr val="000000"/>
              </a:solidFill>
            </a:endParaRPr>
          </a:p>
          <a:p>
            <a:pPr marL="0" indent="0" defTabSz="352043">
              <a:lnSpc>
                <a:spcPts val="3100"/>
              </a:lnSpc>
              <a:spcBef>
                <a:spcPts val="0"/>
              </a:spcBef>
              <a:buSzTx/>
              <a:buNone/>
              <a:defRPr sz="1617">
                <a:latin typeface="Courier"/>
                <a:ea typeface="Courier"/>
                <a:cs typeface="Courier"/>
                <a:sym typeface="Courier"/>
              </a:defRPr>
            </a:pPr>
            <a:r>
              <a:t> </a:t>
            </a:r>
          </a:p>
          <a:p>
            <a:pPr marL="0" indent="0" defTabSz="352043">
              <a:lnSpc>
                <a:spcPts val="3100"/>
              </a:lnSpc>
              <a:spcBef>
                <a:spcPts val="0"/>
              </a:spcBef>
              <a:buSzTx/>
              <a:buNone/>
              <a:defRPr sz="1617">
                <a:solidFill>
                  <a:srgbClr val="909090"/>
                </a:solidFill>
                <a:latin typeface="Courier"/>
                <a:ea typeface="Courier"/>
                <a:cs typeface="Courier"/>
                <a:sym typeface="Courier"/>
              </a:defRPr>
            </a:pPr>
            <a:r>
              <a:rPr>
                <a:solidFill>
                  <a:srgbClr val="000000"/>
                </a:solidFill>
              </a:rPr>
              <a:t>    </a:t>
            </a:r>
            <a:r>
              <a:rPr>
                <a:solidFill>
                  <a:srgbClr val="0000DD"/>
                </a:solidFill>
              </a:rPr>
              <a:t>for</a:t>
            </a:r>
            <a:r>
              <a:rPr>
                <a:solidFill>
                  <a:srgbClr val="000000"/>
                </a:solidFill>
              </a:rPr>
              <a:t> </a:t>
            </a:r>
            <a:r>
              <a:rPr>
                <a:solidFill>
                  <a:srgbClr val="008000"/>
                </a:solidFill>
              </a:rPr>
              <a:t>(</a:t>
            </a:r>
            <a:r>
              <a:rPr>
                <a:solidFill>
                  <a:srgbClr val="0000FF"/>
                </a:solidFill>
              </a:rPr>
              <a:t>const</a:t>
            </a:r>
            <a:r>
              <a:rPr>
                <a:solidFill>
                  <a:srgbClr val="000000"/>
                </a:solidFill>
              </a:rPr>
              <a:t> </a:t>
            </a:r>
            <a:r>
              <a:rPr>
                <a:solidFill>
                  <a:srgbClr val="0000FF"/>
                </a:solidFill>
              </a:rPr>
              <a:t>int</a:t>
            </a:r>
            <a:r>
              <a:rPr>
                <a:solidFill>
                  <a:srgbClr val="000040"/>
                </a:solidFill>
              </a:rPr>
              <a:t>&amp;</a:t>
            </a:r>
            <a:r>
              <a:rPr>
                <a:solidFill>
                  <a:srgbClr val="000000"/>
                </a:solidFill>
              </a:rPr>
              <a:t> i </a:t>
            </a:r>
            <a:r>
              <a:rPr>
                <a:solidFill>
                  <a:srgbClr val="008080"/>
                </a:solidFill>
              </a:rPr>
              <a:t>:</a:t>
            </a:r>
            <a:r>
              <a:rPr>
                <a:solidFill>
                  <a:srgbClr val="000000"/>
                </a:solidFill>
              </a:rPr>
              <a:t> v</a:t>
            </a:r>
            <a:r>
              <a:rPr>
                <a:solidFill>
                  <a:srgbClr val="008000"/>
                </a:solidFill>
              </a:rPr>
              <a:t>)</a:t>
            </a:r>
            <a:r>
              <a:rPr>
                <a:solidFill>
                  <a:srgbClr val="000000"/>
                </a:solidFill>
              </a:rPr>
              <a:t> </a:t>
            </a:r>
            <a:r>
              <a:t>// access by const reference</a:t>
            </a:r>
            <a:endParaRPr>
              <a:solidFill>
                <a:srgbClr val="000000"/>
              </a:solidFill>
            </a:endParaRPr>
          </a:p>
          <a:p>
            <a:pPr marL="0" indent="0" defTabSz="352043">
              <a:lnSpc>
                <a:spcPts val="3100"/>
              </a:lnSpc>
              <a:spcBef>
                <a:spcPts val="0"/>
              </a:spcBef>
              <a:buSzTx/>
              <a:buNone/>
              <a:defRPr sz="1617">
                <a:solidFill>
                  <a:srgbClr val="003080"/>
                </a:solidFill>
                <a:latin typeface="Courier"/>
                <a:ea typeface="Courier"/>
                <a:cs typeface="Courier"/>
                <a:sym typeface="Courier"/>
              </a:defRPr>
            </a:pPr>
            <a:r>
              <a:rPr>
                <a:solidFill>
                  <a:srgbClr val="000000"/>
                </a:solidFill>
              </a:rPr>
              <a:t>        </a:t>
            </a:r>
            <a:r>
              <a:rPr u="sng">
                <a:hlinkClick r:id="rId3" invalidUrl="" action="" tgtFrame="" tooltip="" history="1" highlightClick="0" endSnd="0"/>
              </a:rPr>
              <a:t>std::cout</a:t>
            </a:r>
            <a:r>
              <a:rPr>
                <a:solidFill>
                  <a:srgbClr val="000000"/>
                </a:solidFill>
              </a:rPr>
              <a:t> </a:t>
            </a:r>
            <a:r>
              <a:rPr>
                <a:solidFill>
                  <a:srgbClr val="000080"/>
                </a:solidFill>
              </a:rPr>
              <a:t>&lt;&lt;</a:t>
            </a:r>
            <a:r>
              <a:rPr>
                <a:solidFill>
                  <a:srgbClr val="000000"/>
                </a:solidFill>
              </a:rPr>
              <a:t> i </a:t>
            </a:r>
            <a:r>
              <a:rPr>
                <a:solidFill>
                  <a:srgbClr val="000080"/>
                </a:solidFill>
              </a:rPr>
              <a:t>&lt;&lt;</a:t>
            </a:r>
            <a:r>
              <a:rPr>
                <a:solidFill>
                  <a:srgbClr val="000000"/>
                </a:solidFill>
              </a:rPr>
              <a:t> </a:t>
            </a:r>
            <a:r>
              <a:rPr>
                <a:solidFill>
                  <a:srgbClr val="008000"/>
                </a:solidFill>
              </a:rPr>
              <a:t>' '</a:t>
            </a:r>
            <a:r>
              <a:rPr>
                <a:solidFill>
                  <a:srgbClr val="008080"/>
                </a:solidFill>
              </a:rPr>
              <a:t>;</a:t>
            </a:r>
            <a:endParaRPr>
              <a:solidFill>
                <a:srgbClr val="000000"/>
              </a:solidFill>
            </a:endParaRPr>
          </a:p>
          <a:p>
            <a:pPr marL="0" indent="0" defTabSz="352043">
              <a:lnSpc>
                <a:spcPts val="3100"/>
              </a:lnSpc>
              <a:spcBef>
                <a:spcPts val="0"/>
              </a:spcBef>
              <a:buSzTx/>
              <a:buNone/>
              <a:defRPr sz="1617">
                <a:solidFill>
                  <a:srgbClr val="003080"/>
                </a:solidFill>
                <a:latin typeface="Courier"/>
                <a:ea typeface="Courier"/>
                <a:cs typeface="Courier"/>
                <a:sym typeface="Courier"/>
              </a:defRPr>
            </a:pPr>
            <a:r>
              <a:rPr>
                <a:solidFill>
                  <a:srgbClr val="000000"/>
                </a:solidFill>
              </a:rPr>
              <a:t>    </a:t>
            </a:r>
            <a:r>
              <a:rPr u="sng">
                <a:hlinkClick r:id="rId3" invalidUrl="" action="" tgtFrame="" tooltip="" history="1" highlightClick="0" endSnd="0"/>
              </a:rPr>
              <a:t>std::cout</a:t>
            </a:r>
            <a:r>
              <a:rPr>
                <a:solidFill>
                  <a:srgbClr val="000000"/>
                </a:solidFill>
              </a:rPr>
              <a:t> </a:t>
            </a:r>
            <a:r>
              <a:rPr>
                <a:solidFill>
                  <a:srgbClr val="000080"/>
                </a:solidFill>
              </a:rPr>
              <a:t>&lt;&lt;</a:t>
            </a:r>
            <a:r>
              <a:rPr>
                <a:solidFill>
                  <a:srgbClr val="000000"/>
                </a:solidFill>
              </a:rPr>
              <a:t> </a:t>
            </a:r>
            <a:r>
              <a:rPr>
                <a:solidFill>
                  <a:srgbClr val="008000"/>
                </a:solidFill>
              </a:rPr>
              <a:t>'</a:t>
            </a:r>
            <a:r>
              <a:rPr b="1">
                <a:solidFill>
                  <a:srgbClr val="008000"/>
                </a:solidFill>
              </a:rPr>
              <a:t>\n</a:t>
            </a:r>
            <a:r>
              <a:rPr>
                <a:solidFill>
                  <a:srgbClr val="008000"/>
                </a:solidFill>
              </a:rPr>
              <a:t>'</a:t>
            </a:r>
            <a:r>
              <a:rPr>
                <a:solidFill>
                  <a:srgbClr val="008080"/>
                </a:solidFill>
              </a:rPr>
              <a:t>;</a:t>
            </a:r>
            <a:endParaRPr>
              <a:solidFill>
                <a:srgbClr val="000000"/>
              </a:solidFill>
            </a:endParaRPr>
          </a:p>
          <a:p>
            <a:pPr marL="0" indent="0" defTabSz="352043">
              <a:lnSpc>
                <a:spcPts val="3100"/>
              </a:lnSpc>
              <a:spcBef>
                <a:spcPts val="0"/>
              </a:spcBef>
              <a:buSzTx/>
              <a:buNone/>
              <a:defRPr sz="1617">
                <a:latin typeface="Courier"/>
                <a:ea typeface="Courier"/>
                <a:cs typeface="Courier"/>
                <a:sym typeface="Courier"/>
              </a:defRPr>
            </a:pPr>
            <a:r>
              <a:t> </a:t>
            </a:r>
          </a:p>
          <a:p>
            <a:pPr marL="0" indent="0" defTabSz="352043">
              <a:lnSpc>
                <a:spcPts val="3100"/>
              </a:lnSpc>
              <a:spcBef>
                <a:spcPts val="0"/>
              </a:spcBef>
              <a:buSzTx/>
              <a:buNone/>
              <a:defRPr sz="1617">
                <a:solidFill>
                  <a:srgbClr val="909090"/>
                </a:solidFill>
                <a:latin typeface="Courier"/>
                <a:ea typeface="Courier"/>
                <a:cs typeface="Courier"/>
                <a:sym typeface="Courier"/>
              </a:defRPr>
            </a:pPr>
            <a:r>
              <a:rPr>
                <a:solidFill>
                  <a:srgbClr val="000000"/>
                </a:solidFill>
              </a:rPr>
              <a:t>    </a:t>
            </a:r>
            <a:r>
              <a:rPr>
                <a:solidFill>
                  <a:srgbClr val="0000DD"/>
                </a:solidFill>
              </a:rPr>
              <a:t>for</a:t>
            </a:r>
            <a:r>
              <a:rPr>
                <a:solidFill>
                  <a:srgbClr val="000000"/>
                </a:solidFill>
              </a:rPr>
              <a:t> </a:t>
            </a:r>
            <a:r>
              <a:rPr>
                <a:solidFill>
                  <a:srgbClr val="008000"/>
                </a:solidFill>
              </a:rPr>
              <a:t>(</a:t>
            </a:r>
            <a:r>
              <a:rPr>
                <a:solidFill>
                  <a:srgbClr val="0000FF"/>
                </a:solidFill>
              </a:rPr>
              <a:t>auto</a:t>
            </a:r>
            <a:r>
              <a:rPr>
                <a:solidFill>
                  <a:srgbClr val="000000"/>
                </a:solidFill>
              </a:rPr>
              <a:t> i </a:t>
            </a:r>
            <a:r>
              <a:rPr>
                <a:solidFill>
                  <a:srgbClr val="008080"/>
                </a:solidFill>
              </a:rPr>
              <a:t>:</a:t>
            </a:r>
            <a:r>
              <a:rPr>
                <a:solidFill>
                  <a:srgbClr val="000000"/>
                </a:solidFill>
              </a:rPr>
              <a:t> v</a:t>
            </a:r>
            <a:r>
              <a:rPr>
                <a:solidFill>
                  <a:srgbClr val="008000"/>
                </a:solidFill>
              </a:rPr>
              <a:t>)</a:t>
            </a:r>
            <a:r>
              <a:rPr>
                <a:solidFill>
                  <a:srgbClr val="000000"/>
                </a:solidFill>
              </a:rPr>
              <a:t> </a:t>
            </a:r>
            <a:r>
              <a:t>// access by value, the type of i is int</a:t>
            </a:r>
            <a:endParaRPr>
              <a:solidFill>
                <a:srgbClr val="000000"/>
              </a:solidFill>
            </a:endParaRPr>
          </a:p>
          <a:p>
            <a:pPr marL="0" indent="0" defTabSz="352043">
              <a:lnSpc>
                <a:spcPts val="3100"/>
              </a:lnSpc>
              <a:spcBef>
                <a:spcPts val="0"/>
              </a:spcBef>
              <a:buSzTx/>
              <a:buNone/>
              <a:defRPr sz="1617">
                <a:solidFill>
                  <a:srgbClr val="003080"/>
                </a:solidFill>
                <a:latin typeface="Courier"/>
                <a:ea typeface="Courier"/>
                <a:cs typeface="Courier"/>
                <a:sym typeface="Courier"/>
              </a:defRPr>
            </a:pPr>
            <a:r>
              <a:rPr>
                <a:solidFill>
                  <a:srgbClr val="000000"/>
                </a:solidFill>
              </a:rPr>
              <a:t>        </a:t>
            </a:r>
            <a:r>
              <a:rPr u="sng">
                <a:hlinkClick r:id="rId3" invalidUrl="" action="" tgtFrame="" tooltip="" history="1" highlightClick="0" endSnd="0"/>
              </a:rPr>
              <a:t>std::cout</a:t>
            </a:r>
            <a:r>
              <a:rPr>
                <a:solidFill>
                  <a:srgbClr val="000000"/>
                </a:solidFill>
              </a:rPr>
              <a:t> </a:t>
            </a:r>
            <a:r>
              <a:rPr>
                <a:solidFill>
                  <a:srgbClr val="000080"/>
                </a:solidFill>
              </a:rPr>
              <a:t>&lt;&lt;</a:t>
            </a:r>
            <a:r>
              <a:rPr>
                <a:solidFill>
                  <a:srgbClr val="000000"/>
                </a:solidFill>
              </a:rPr>
              <a:t> i </a:t>
            </a:r>
            <a:r>
              <a:rPr>
                <a:solidFill>
                  <a:srgbClr val="000080"/>
                </a:solidFill>
              </a:rPr>
              <a:t>&lt;&lt;</a:t>
            </a:r>
            <a:r>
              <a:rPr>
                <a:solidFill>
                  <a:srgbClr val="000000"/>
                </a:solidFill>
              </a:rPr>
              <a:t> </a:t>
            </a:r>
            <a:r>
              <a:rPr>
                <a:solidFill>
                  <a:srgbClr val="008000"/>
                </a:solidFill>
              </a:rPr>
              <a:t>' '</a:t>
            </a:r>
            <a:r>
              <a:rPr>
                <a:solidFill>
                  <a:srgbClr val="008080"/>
                </a:solidFill>
              </a:rPr>
              <a:t>;</a:t>
            </a:r>
            <a:endParaRPr>
              <a:solidFill>
                <a:srgbClr val="000000"/>
              </a:solidFill>
            </a:endParaRPr>
          </a:p>
          <a:p>
            <a:pPr marL="0" indent="0" defTabSz="352043">
              <a:lnSpc>
                <a:spcPts val="3100"/>
              </a:lnSpc>
              <a:spcBef>
                <a:spcPts val="0"/>
              </a:spcBef>
              <a:buSzTx/>
              <a:buNone/>
              <a:defRPr sz="1617">
                <a:solidFill>
                  <a:srgbClr val="003080"/>
                </a:solidFill>
                <a:latin typeface="Courier"/>
                <a:ea typeface="Courier"/>
                <a:cs typeface="Courier"/>
                <a:sym typeface="Courier"/>
              </a:defRPr>
            </a:pPr>
            <a:r>
              <a:rPr>
                <a:solidFill>
                  <a:srgbClr val="000000"/>
                </a:solidFill>
              </a:rPr>
              <a:t>    </a:t>
            </a:r>
            <a:r>
              <a:rPr u="sng">
                <a:hlinkClick r:id="rId3" invalidUrl="" action="" tgtFrame="" tooltip="" history="1" highlightClick="0" endSnd="0"/>
              </a:rPr>
              <a:t>std::cout</a:t>
            </a:r>
            <a:r>
              <a:rPr>
                <a:solidFill>
                  <a:srgbClr val="000000"/>
                </a:solidFill>
              </a:rPr>
              <a:t> </a:t>
            </a:r>
            <a:r>
              <a:rPr>
                <a:solidFill>
                  <a:srgbClr val="000080"/>
                </a:solidFill>
              </a:rPr>
              <a:t>&lt;&lt;</a:t>
            </a:r>
            <a:r>
              <a:rPr>
                <a:solidFill>
                  <a:srgbClr val="000000"/>
                </a:solidFill>
              </a:rPr>
              <a:t> </a:t>
            </a:r>
            <a:r>
              <a:rPr>
                <a:solidFill>
                  <a:srgbClr val="008000"/>
                </a:solidFill>
              </a:rPr>
              <a:t>‘</a:t>
            </a:r>
            <a:r>
              <a:rPr b="1">
                <a:solidFill>
                  <a:srgbClr val="008000"/>
                </a:solidFill>
              </a:rPr>
              <a:t>\n</a:t>
            </a:r>
            <a:r>
              <a:rPr>
                <a:solidFill>
                  <a:srgbClr val="008000"/>
                </a:solidFill>
              </a:rPr>
              <a:t>'</a:t>
            </a:r>
            <a:r>
              <a:rPr>
                <a:solidFill>
                  <a:srgbClr val="008080"/>
                </a:solidFill>
              </a:rPr>
              <a:t>;</a:t>
            </a:r>
            <a:endParaRPr>
              <a:solidFill>
                <a:srgbClr val="008080"/>
              </a:solidFill>
            </a:endParaRPr>
          </a:p>
          <a:p>
            <a:pPr marL="0" indent="0" defTabSz="352043">
              <a:lnSpc>
                <a:spcPts val="3100"/>
              </a:lnSpc>
              <a:spcBef>
                <a:spcPts val="0"/>
              </a:spcBef>
              <a:buSzTx/>
              <a:buNone/>
              <a:defRPr sz="1617">
                <a:solidFill>
                  <a:srgbClr val="003080"/>
                </a:solidFill>
                <a:latin typeface="Courier"/>
                <a:ea typeface="Courier"/>
                <a:cs typeface="Courier"/>
                <a:sym typeface="Courier"/>
              </a:defRPr>
            </a:pPr>
            <a:endParaRPr>
              <a:solidFill>
                <a:srgbClr val="008080"/>
              </a:solidFill>
            </a:endParaRPr>
          </a:p>
          <a:p>
            <a:pPr marL="0" indent="0" defTabSz="352043">
              <a:lnSpc>
                <a:spcPts val="3200"/>
              </a:lnSpc>
              <a:spcBef>
                <a:spcPts val="0"/>
              </a:spcBef>
              <a:buSzTx/>
              <a:buNone/>
              <a:defRPr sz="1617">
                <a:solidFill>
                  <a:srgbClr val="F8F8F2"/>
                </a:solidFill>
                <a:latin typeface="Courier New"/>
                <a:ea typeface="Courier New"/>
                <a:cs typeface="Courier New"/>
                <a:sym typeface="Courier New"/>
              </a:defRPr>
            </a:pPr>
            <a:r>
              <a:t>std::cout &lt;&lt; </a:t>
            </a:r>
            <a:r>
              <a:rPr>
                <a:solidFill>
                  <a:srgbClr val="E6DB74"/>
                </a:solidFill>
              </a:rPr>
              <a:t>'\n'</a:t>
            </a:r>
            <a:r>
              <a:t>;</a:t>
            </a:r>
            <a:endParaRPr>
              <a:solidFill>
                <a:srgbClr val="FFFFFF"/>
              </a:solidFill>
            </a:endParaRPr>
          </a:p>
          <a:p>
            <a:pPr marL="0" indent="0" defTabSz="352043">
              <a:lnSpc>
                <a:spcPts val="3200"/>
              </a:lnSpc>
              <a:spcBef>
                <a:spcPts val="0"/>
              </a:spcBef>
              <a:buSzTx/>
              <a:buNone/>
              <a:defRPr sz="1617">
                <a:solidFill>
                  <a:srgbClr val="FFFFFF"/>
                </a:solidFill>
                <a:latin typeface="Courier New"/>
                <a:ea typeface="Courier New"/>
                <a:cs typeface="Courier New"/>
                <a:sym typeface="Courier New"/>
              </a:defRPr>
            </a:pPr>
            <a:r>
              <a:t>      </a:t>
            </a:r>
          </a:p>
          <a:p>
            <a:pPr marL="0" indent="0" defTabSz="352043">
              <a:lnSpc>
                <a:spcPts val="3200"/>
              </a:lnSpc>
              <a:spcBef>
                <a:spcPts val="0"/>
              </a:spcBef>
              <a:buSzTx/>
              <a:buNone/>
              <a:defRPr sz="1617">
                <a:solidFill>
                  <a:srgbClr val="75715E"/>
                </a:solidFill>
                <a:latin typeface="Courier New"/>
                <a:ea typeface="Courier New"/>
                <a:cs typeface="Courier New"/>
                <a:sym typeface="Courier New"/>
              </a:defRPr>
            </a:pPr>
            <a:r>
              <a:rPr>
                <a:solidFill>
                  <a:srgbClr val="FFFFFF"/>
                </a:solidFill>
              </a:rPr>
              <a:t>    </a:t>
            </a:r>
            <a:r>
              <a:t>// the initializer may be a braced-init-list</a:t>
            </a:r>
            <a:endParaRPr>
              <a:solidFill>
                <a:srgbClr val="FFFFFF"/>
              </a:solidFill>
            </a:endParaRPr>
          </a:p>
          <a:p>
            <a:pPr marL="0" indent="0" defTabSz="352043">
              <a:lnSpc>
                <a:spcPts val="3200"/>
              </a:lnSpc>
              <a:spcBef>
                <a:spcPts val="0"/>
              </a:spcBef>
              <a:buSzTx/>
              <a:buNone/>
              <a:defRPr sz="1617">
                <a:solidFill>
                  <a:srgbClr val="F8F8F2"/>
                </a:solidFill>
                <a:latin typeface="Courier New"/>
                <a:ea typeface="Courier New"/>
                <a:cs typeface="Courier New"/>
                <a:sym typeface="Courier New"/>
              </a:defRPr>
            </a:pPr>
            <a:r>
              <a:rPr>
                <a:solidFill>
                  <a:srgbClr val="FFFFFF"/>
                </a:solidFill>
              </a:rPr>
              <a:t>    </a:t>
            </a:r>
            <a:r>
              <a:rPr b="1">
                <a:solidFill>
                  <a:srgbClr val="F92672"/>
                </a:solidFill>
              </a:rPr>
              <a:t>for</a:t>
            </a:r>
            <a:r>
              <a:rPr>
                <a:solidFill>
                  <a:srgbClr val="FFFFFF"/>
                </a:solidFill>
              </a:rPr>
              <a:t> </a:t>
            </a:r>
            <a:r>
              <a:t>(</a:t>
            </a:r>
            <a:r>
              <a:rPr b="1">
                <a:solidFill>
                  <a:srgbClr val="66D9EF"/>
                </a:solidFill>
              </a:rPr>
              <a:t>int</a:t>
            </a:r>
            <a:r>
              <a:rPr>
                <a:solidFill>
                  <a:srgbClr val="FFFFFF"/>
                </a:solidFill>
              </a:rPr>
              <a:t> </a:t>
            </a:r>
            <a:r>
              <a:t>n : {0, 1, 2, 3, 4, 5})</a:t>
            </a:r>
            <a:endParaRPr>
              <a:solidFill>
                <a:srgbClr val="FFFFFF"/>
              </a:solidFill>
            </a:endParaRPr>
          </a:p>
          <a:p>
            <a:pPr marL="0" indent="0" defTabSz="352043">
              <a:lnSpc>
                <a:spcPts val="3200"/>
              </a:lnSpc>
              <a:spcBef>
                <a:spcPts val="0"/>
              </a:spcBef>
              <a:buSzTx/>
              <a:buNone/>
              <a:defRPr sz="1617">
                <a:solidFill>
                  <a:srgbClr val="F8F8F2"/>
                </a:solidFill>
                <a:latin typeface="Courier New"/>
                <a:ea typeface="Courier New"/>
                <a:cs typeface="Courier New"/>
                <a:sym typeface="Courier New"/>
              </a:defRPr>
            </a:pPr>
            <a:r>
              <a:rPr>
                <a:solidFill>
                  <a:srgbClr val="FFFFFF"/>
                </a:solidFill>
              </a:rPr>
              <a:t>        </a:t>
            </a:r>
            <a:r>
              <a:t>std::cout &lt;&lt; n &lt;&lt; </a:t>
            </a:r>
            <a:r>
              <a:rPr>
                <a:solidFill>
                  <a:srgbClr val="E6DB74"/>
                </a:solidFill>
              </a:rPr>
              <a:t>' '</a:t>
            </a:r>
            <a:r>
              <a:t>;</a:t>
            </a:r>
            <a:endParaRPr>
              <a:solidFill>
                <a:srgbClr val="FFFFFF"/>
              </a:solidFill>
            </a:endParaRPr>
          </a:p>
          <a:p>
            <a:pPr marL="0" indent="0" defTabSz="352043">
              <a:lnSpc>
                <a:spcPts val="3200"/>
              </a:lnSpc>
              <a:spcBef>
                <a:spcPts val="0"/>
              </a:spcBef>
              <a:buSzTx/>
              <a:buNone/>
              <a:defRPr sz="1617">
                <a:solidFill>
                  <a:srgbClr val="FFFFFF"/>
                </a:solidFill>
                <a:latin typeface="Courier New"/>
                <a:ea typeface="Courier New"/>
                <a:cs typeface="Courier New"/>
                <a:sym typeface="Courier New"/>
              </a:defRPr>
            </a:pPr>
            <a:r>
              <a:t>      </a:t>
            </a:r>
          </a:p>
          <a:p>
            <a:pPr marL="0" indent="0" defTabSz="352043">
              <a:lnSpc>
                <a:spcPts val="3200"/>
              </a:lnSpc>
              <a:spcBef>
                <a:spcPts val="0"/>
              </a:spcBef>
              <a:buSzTx/>
              <a:buNone/>
              <a:defRPr sz="1617">
                <a:solidFill>
                  <a:srgbClr val="F8F8F2"/>
                </a:solidFill>
                <a:latin typeface="Courier New"/>
                <a:ea typeface="Courier New"/>
                <a:cs typeface="Courier New"/>
                <a:sym typeface="Courier New"/>
              </a:defRPr>
            </a:pPr>
            <a:r>
              <a:rPr>
                <a:solidFill>
                  <a:srgbClr val="FFFFFF"/>
                </a:solidFill>
              </a:rPr>
              <a:t>    </a:t>
            </a:r>
            <a:r>
              <a:t>std::cout &lt;&lt; </a:t>
            </a:r>
            <a:r>
              <a:rPr>
                <a:solidFill>
                  <a:srgbClr val="E6DB74"/>
                </a:solidFill>
              </a:rPr>
              <a:t>'\n'</a:t>
            </a:r>
            <a:r>
              <a:t>;</a:t>
            </a:r>
            <a:endParaRPr>
              <a:solidFill>
                <a:srgbClr val="FFFFFF"/>
              </a:solidFill>
            </a:endParaRPr>
          </a:p>
          <a:p>
            <a:pPr marL="0" indent="0" defTabSz="352043">
              <a:lnSpc>
                <a:spcPts val="3200"/>
              </a:lnSpc>
              <a:spcBef>
                <a:spcPts val="0"/>
              </a:spcBef>
              <a:buSzTx/>
              <a:buNone/>
              <a:defRPr sz="1617">
                <a:solidFill>
                  <a:srgbClr val="FFFFFF"/>
                </a:solidFill>
                <a:latin typeface="Courier New"/>
                <a:ea typeface="Courier New"/>
                <a:cs typeface="Courier New"/>
                <a:sym typeface="Courier New"/>
              </a:defRPr>
            </a:pPr>
            <a:r>
              <a:t>   </a:t>
            </a:r>
          </a:p>
          <a:p>
            <a:pPr marL="0" indent="0" defTabSz="352043">
              <a:lnSpc>
                <a:spcPts val="3200"/>
              </a:lnSpc>
              <a:spcBef>
                <a:spcPts val="0"/>
              </a:spcBef>
              <a:buSzTx/>
              <a:buNone/>
              <a:defRPr sz="1617">
                <a:solidFill>
                  <a:srgbClr val="75715E"/>
                </a:solidFill>
                <a:latin typeface="Courier New"/>
                <a:ea typeface="Courier New"/>
                <a:cs typeface="Courier New"/>
                <a:sym typeface="Courier New"/>
              </a:defRPr>
            </a:pPr>
            <a:r>
              <a:rPr>
                <a:solidFill>
                  <a:srgbClr val="FFFFFF"/>
                </a:solidFill>
              </a:rPr>
              <a:t>    </a:t>
            </a:r>
            <a:r>
              <a:t>// Iterating over array</a:t>
            </a:r>
            <a:endParaRPr>
              <a:solidFill>
                <a:srgbClr val="FFFFFF"/>
              </a:solidFill>
            </a:endParaRPr>
          </a:p>
          <a:p>
            <a:pPr marL="0" indent="0" defTabSz="352043">
              <a:lnSpc>
                <a:spcPts val="3200"/>
              </a:lnSpc>
              <a:spcBef>
                <a:spcPts val="0"/>
              </a:spcBef>
              <a:buSzTx/>
              <a:buNone/>
              <a:defRPr sz="1617">
                <a:solidFill>
                  <a:srgbClr val="F8F8F2"/>
                </a:solidFill>
                <a:latin typeface="Courier New"/>
                <a:ea typeface="Courier New"/>
                <a:cs typeface="Courier New"/>
                <a:sym typeface="Courier New"/>
              </a:defRPr>
            </a:pPr>
            <a:r>
              <a:rPr>
                <a:solidFill>
                  <a:srgbClr val="FFFFFF"/>
                </a:solidFill>
              </a:rPr>
              <a:t>    </a:t>
            </a:r>
            <a:r>
              <a:rPr b="1">
                <a:solidFill>
                  <a:srgbClr val="66D9EF"/>
                </a:solidFill>
              </a:rPr>
              <a:t>int</a:t>
            </a:r>
            <a:r>
              <a:rPr>
                <a:solidFill>
                  <a:srgbClr val="FFFFFF"/>
                </a:solidFill>
              </a:rPr>
              <a:t> </a:t>
            </a:r>
            <a:r>
              <a:t>a[] = {0, 1, 2, 3, 4, 5};     </a:t>
            </a:r>
            <a:endParaRPr>
              <a:solidFill>
                <a:srgbClr val="FFFFFF"/>
              </a:solidFill>
            </a:endParaRPr>
          </a:p>
          <a:p>
            <a:pPr marL="0" indent="0" defTabSz="352043">
              <a:lnSpc>
                <a:spcPts val="3200"/>
              </a:lnSpc>
              <a:spcBef>
                <a:spcPts val="0"/>
              </a:spcBef>
              <a:buSzTx/>
              <a:buNone/>
              <a:defRPr sz="1617">
                <a:solidFill>
                  <a:srgbClr val="F8F8F2"/>
                </a:solidFill>
                <a:latin typeface="Courier New"/>
                <a:ea typeface="Courier New"/>
                <a:cs typeface="Courier New"/>
                <a:sym typeface="Courier New"/>
              </a:defRPr>
            </a:pPr>
            <a:r>
              <a:rPr>
                <a:solidFill>
                  <a:srgbClr val="FFFFFF"/>
                </a:solidFill>
              </a:rPr>
              <a:t>    </a:t>
            </a:r>
            <a:r>
              <a:rPr b="1">
                <a:solidFill>
                  <a:srgbClr val="F92672"/>
                </a:solidFill>
              </a:rPr>
              <a:t>for</a:t>
            </a:r>
            <a:r>
              <a:rPr>
                <a:solidFill>
                  <a:srgbClr val="FFFFFF"/>
                </a:solidFill>
              </a:rPr>
              <a:t> </a:t>
            </a:r>
            <a:r>
              <a:t>(</a:t>
            </a:r>
            <a:r>
              <a:rPr b="1">
                <a:solidFill>
                  <a:srgbClr val="66D9EF"/>
                </a:solidFill>
              </a:rPr>
              <a:t>int</a:t>
            </a:r>
            <a:r>
              <a:rPr>
                <a:solidFill>
                  <a:srgbClr val="FFFFFF"/>
                </a:solidFill>
              </a:rPr>
              <a:t> </a:t>
            </a:r>
            <a:r>
              <a:t>n : a)</a:t>
            </a:r>
            <a:endParaRPr>
              <a:solidFill>
                <a:srgbClr val="FFFFFF"/>
              </a:solidFill>
            </a:endParaRPr>
          </a:p>
          <a:p>
            <a:pPr marL="0" indent="0" defTabSz="352043">
              <a:lnSpc>
                <a:spcPts val="3200"/>
              </a:lnSpc>
              <a:spcBef>
                <a:spcPts val="0"/>
              </a:spcBef>
              <a:buSzTx/>
              <a:buNone/>
              <a:defRPr sz="1617">
                <a:solidFill>
                  <a:srgbClr val="F8F8F2"/>
                </a:solidFill>
                <a:latin typeface="Courier New"/>
                <a:ea typeface="Courier New"/>
                <a:cs typeface="Courier New"/>
                <a:sym typeface="Courier New"/>
              </a:defRPr>
            </a:pPr>
            <a:r>
              <a:rPr>
                <a:solidFill>
                  <a:srgbClr val="FFFFFF"/>
                </a:solidFill>
              </a:rPr>
              <a:t>        </a:t>
            </a:r>
            <a:r>
              <a:t>std::cout &lt;&lt; n &lt;&lt; </a:t>
            </a:r>
            <a:r>
              <a:rPr>
                <a:solidFill>
                  <a:srgbClr val="E6DB74"/>
                </a:solidFill>
              </a:rPr>
              <a:t>' '</a:t>
            </a:r>
            <a:r>
              <a:t>;</a:t>
            </a:r>
            <a:endParaRPr>
              <a:solidFill>
                <a:srgbClr val="FFFFFF"/>
              </a:solidFill>
            </a:endParaRPr>
          </a:p>
          <a:p>
            <a:pPr marL="0" indent="0" defTabSz="352043">
              <a:lnSpc>
                <a:spcPts val="3200"/>
              </a:lnSpc>
              <a:spcBef>
                <a:spcPts val="0"/>
              </a:spcBef>
              <a:buSzTx/>
              <a:buNone/>
              <a:defRPr sz="1617">
                <a:solidFill>
                  <a:srgbClr val="FFFFFF"/>
                </a:solidFill>
                <a:latin typeface="Courier New"/>
                <a:ea typeface="Courier New"/>
                <a:cs typeface="Courier New"/>
                <a:sym typeface="Courier New"/>
              </a:defRPr>
            </a:pPr>
            <a:r>
              <a:t>      </a:t>
            </a:r>
          </a:p>
          <a:p>
            <a:pPr marL="0" indent="0" defTabSz="352043">
              <a:lnSpc>
                <a:spcPts val="3200"/>
              </a:lnSpc>
              <a:spcBef>
                <a:spcPts val="0"/>
              </a:spcBef>
              <a:buSzTx/>
              <a:buNone/>
              <a:defRPr sz="1617">
                <a:solidFill>
                  <a:srgbClr val="F8F8F2"/>
                </a:solidFill>
                <a:latin typeface="Courier New"/>
                <a:ea typeface="Courier New"/>
                <a:cs typeface="Courier New"/>
                <a:sym typeface="Courier New"/>
              </a:defRPr>
            </a:pPr>
            <a:r>
              <a:rPr>
                <a:solidFill>
                  <a:srgbClr val="FFFFFF"/>
                </a:solidFill>
              </a:rPr>
              <a:t>    </a:t>
            </a:r>
            <a:r>
              <a:t>std::cout &lt;&lt; </a:t>
            </a:r>
            <a:r>
              <a:rPr>
                <a:solidFill>
                  <a:srgbClr val="E6DB74"/>
                </a:solidFill>
              </a:rPr>
              <a:t>'\n'</a:t>
            </a:r>
            <a:r>
              <a:t>;</a:t>
            </a:r>
            <a:endParaRPr>
              <a:solidFill>
                <a:srgbClr val="FFFFFF"/>
              </a:solidFill>
            </a:endParaRPr>
          </a:p>
          <a:p>
            <a:pPr marL="0" indent="0" defTabSz="352043">
              <a:lnSpc>
                <a:spcPts val="3200"/>
              </a:lnSpc>
              <a:spcBef>
                <a:spcPts val="0"/>
              </a:spcBef>
              <a:buSzTx/>
              <a:buNone/>
              <a:defRPr sz="1617">
                <a:solidFill>
                  <a:srgbClr val="FFFFFF"/>
                </a:solidFill>
                <a:latin typeface="Courier New"/>
                <a:ea typeface="Courier New"/>
                <a:cs typeface="Courier New"/>
                <a:sym typeface="Courier New"/>
              </a:defRPr>
            </a:pPr>
            <a:r>
              <a:t>      </a:t>
            </a:r>
          </a:p>
          <a:p>
            <a:pPr marL="0" indent="0" defTabSz="352043">
              <a:lnSpc>
                <a:spcPts val="3200"/>
              </a:lnSpc>
              <a:spcBef>
                <a:spcPts val="0"/>
              </a:spcBef>
              <a:buSzTx/>
              <a:buNone/>
              <a:defRPr sz="1617">
                <a:solidFill>
                  <a:srgbClr val="75715E"/>
                </a:solidFill>
                <a:latin typeface="Courier New"/>
                <a:ea typeface="Courier New"/>
                <a:cs typeface="Courier New"/>
                <a:sym typeface="Courier New"/>
              </a:defRPr>
            </a:pPr>
            <a:r>
              <a:rPr>
                <a:solidFill>
                  <a:srgbClr val="FFFFFF"/>
                </a:solidFill>
              </a:rPr>
              <a:t>    </a:t>
            </a:r>
            <a:r>
              <a:t>// Just running a loop for every array</a:t>
            </a:r>
            <a:endParaRPr>
              <a:solidFill>
                <a:srgbClr val="FFFFFF"/>
              </a:solidFill>
            </a:endParaRPr>
          </a:p>
          <a:p>
            <a:pPr marL="0" indent="0" defTabSz="352043">
              <a:lnSpc>
                <a:spcPts val="3200"/>
              </a:lnSpc>
              <a:spcBef>
                <a:spcPts val="0"/>
              </a:spcBef>
              <a:buSzTx/>
              <a:buNone/>
              <a:defRPr sz="1617">
                <a:solidFill>
                  <a:srgbClr val="75715E"/>
                </a:solidFill>
                <a:latin typeface="Courier New"/>
                <a:ea typeface="Courier New"/>
                <a:cs typeface="Courier New"/>
                <a:sym typeface="Courier New"/>
              </a:defRPr>
            </a:pPr>
            <a:r>
              <a:rPr>
                <a:solidFill>
                  <a:srgbClr val="FFFFFF"/>
                </a:solidFill>
              </a:rPr>
              <a:t>    </a:t>
            </a:r>
            <a:r>
              <a:t>// element</a:t>
            </a:r>
            <a:endParaRPr>
              <a:solidFill>
                <a:srgbClr val="FFFFFF"/>
              </a:solidFill>
            </a:endParaRPr>
          </a:p>
          <a:p>
            <a:pPr marL="0" indent="0" defTabSz="352043">
              <a:lnSpc>
                <a:spcPts val="3200"/>
              </a:lnSpc>
              <a:spcBef>
                <a:spcPts val="0"/>
              </a:spcBef>
              <a:buSzTx/>
              <a:buNone/>
              <a:defRPr sz="1617">
                <a:solidFill>
                  <a:srgbClr val="F8F8F2"/>
                </a:solidFill>
                <a:latin typeface="Courier New"/>
                <a:ea typeface="Courier New"/>
                <a:cs typeface="Courier New"/>
                <a:sym typeface="Courier New"/>
              </a:defRPr>
            </a:pPr>
            <a:r>
              <a:rPr>
                <a:solidFill>
                  <a:srgbClr val="FFFFFF"/>
                </a:solidFill>
              </a:rPr>
              <a:t>    </a:t>
            </a:r>
            <a:r>
              <a:rPr b="1">
                <a:solidFill>
                  <a:srgbClr val="F92672"/>
                </a:solidFill>
              </a:rPr>
              <a:t>for</a:t>
            </a:r>
            <a:r>
              <a:rPr>
                <a:solidFill>
                  <a:srgbClr val="FFFFFF"/>
                </a:solidFill>
              </a:rPr>
              <a:t> </a:t>
            </a:r>
            <a:r>
              <a:t>(</a:t>
            </a:r>
            <a:r>
              <a:rPr b="1">
                <a:solidFill>
                  <a:srgbClr val="66D9EF"/>
                </a:solidFill>
              </a:rPr>
              <a:t>int</a:t>
            </a:r>
            <a:r>
              <a:rPr>
                <a:solidFill>
                  <a:srgbClr val="FFFFFF"/>
                </a:solidFill>
              </a:rPr>
              <a:t> </a:t>
            </a:r>
            <a:r>
              <a:t>n : a)  </a:t>
            </a:r>
            <a:endParaRPr>
              <a:solidFill>
                <a:srgbClr val="FFFFFF"/>
              </a:solidFill>
            </a:endParaRPr>
          </a:p>
          <a:p>
            <a:pPr marL="0" indent="0" defTabSz="352043">
              <a:lnSpc>
                <a:spcPts val="3200"/>
              </a:lnSpc>
              <a:spcBef>
                <a:spcPts val="0"/>
              </a:spcBef>
              <a:buSzTx/>
              <a:buNone/>
              <a:defRPr sz="1617">
                <a:solidFill>
                  <a:srgbClr val="F8F8F2"/>
                </a:solidFill>
                <a:latin typeface="Courier New"/>
                <a:ea typeface="Courier New"/>
                <a:cs typeface="Courier New"/>
                <a:sym typeface="Courier New"/>
              </a:defRPr>
            </a:pPr>
            <a:r>
              <a:rPr>
                <a:solidFill>
                  <a:srgbClr val="FFFFFF"/>
                </a:solidFill>
              </a:rPr>
              <a:t>        </a:t>
            </a:r>
            <a:r>
              <a:t>std::cout &lt;&lt; </a:t>
            </a:r>
            <a:r>
              <a:rPr>
                <a:solidFill>
                  <a:srgbClr val="E6DB74"/>
                </a:solidFill>
              </a:rPr>
              <a:t>"In loop"</a:t>
            </a:r>
            <a:r>
              <a:rPr>
                <a:solidFill>
                  <a:srgbClr val="FFFFFF"/>
                </a:solidFill>
              </a:rPr>
              <a:t> </a:t>
            </a:r>
            <a:r>
              <a:t>&lt;&lt; </a:t>
            </a:r>
            <a:r>
              <a:rPr>
                <a:solidFill>
                  <a:srgbClr val="E6DB74"/>
                </a:solidFill>
              </a:rPr>
              <a:t>' '</a:t>
            </a:r>
            <a:r>
              <a:t>;</a:t>
            </a:r>
            <a:endParaRPr>
              <a:solidFill>
                <a:srgbClr val="FFFFFF"/>
              </a:solidFill>
            </a:endParaRPr>
          </a:p>
          <a:p>
            <a:pPr marL="0" indent="0" defTabSz="352043">
              <a:lnSpc>
                <a:spcPts val="3200"/>
              </a:lnSpc>
              <a:spcBef>
                <a:spcPts val="0"/>
              </a:spcBef>
              <a:buSzTx/>
              <a:buNone/>
              <a:defRPr sz="1617">
                <a:solidFill>
                  <a:srgbClr val="FFFFFF"/>
                </a:solidFill>
                <a:latin typeface="Courier New"/>
                <a:ea typeface="Courier New"/>
                <a:cs typeface="Courier New"/>
                <a:sym typeface="Courier New"/>
              </a:defRPr>
            </a:pPr>
            <a:r>
              <a:t>      </a:t>
            </a:r>
          </a:p>
          <a:p>
            <a:pPr marL="0" indent="0" defTabSz="352043">
              <a:lnSpc>
                <a:spcPts val="3200"/>
              </a:lnSpc>
              <a:spcBef>
                <a:spcPts val="0"/>
              </a:spcBef>
              <a:buSzTx/>
              <a:buNone/>
              <a:defRPr sz="1617">
                <a:solidFill>
                  <a:srgbClr val="F8F8F2"/>
                </a:solidFill>
                <a:latin typeface="Courier New"/>
                <a:ea typeface="Courier New"/>
                <a:cs typeface="Courier New"/>
                <a:sym typeface="Courier New"/>
              </a:defRPr>
            </a:pPr>
            <a:r>
              <a:rPr>
                <a:solidFill>
                  <a:srgbClr val="FFFFFF"/>
                </a:solidFill>
              </a:rPr>
              <a:t>    </a:t>
            </a:r>
            <a:r>
              <a:t>std::cout &lt;&lt; </a:t>
            </a:r>
            <a:r>
              <a:rPr>
                <a:solidFill>
                  <a:srgbClr val="E6DB74"/>
                </a:solidFill>
              </a:rPr>
              <a:t>'\n'</a:t>
            </a:r>
            <a:r>
              <a:t>;</a:t>
            </a:r>
            <a:endParaRPr>
              <a:solidFill>
                <a:srgbClr val="FFFFFF"/>
              </a:solidFill>
            </a:endParaRPr>
          </a:p>
          <a:p>
            <a:pPr marL="0" indent="0" defTabSz="352043">
              <a:lnSpc>
                <a:spcPts val="3200"/>
              </a:lnSpc>
              <a:spcBef>
                <a:spcPts val="0"/>
              </a:spcBef>
              <a:buSzTx/>
              <a:buNone/>
              <a:defRPr sz="1617">
                <a:solidFill>
                  <a:srgbClr val="FFFFFF"/>
                </a:solidFill>
                <a:latin typeface="Courier New"/>
                <a:ea typeface="Courier New"/>
                <a:cs typeface="Courier New"/>
                <a:sym typeface="Courier New"/>
              </a:defRPr>
            </a:pPr>
            <a:r>
              <a:t>      </a:t>
            </a:r>
          </a:p>
          <a:p>
            <a:pPr marL="0" indent="0" defTabSz="352043">
              <a:lnSpc>
                <a:spcPts val="3200"/>
              </a:lnSpc>
              <a:spcBef>
                <a:spcPts val="0"/>
              </a:spcBef>
              <a:buSzTx/>
              <a:buNone/>
              <a:defRPr sz="1617">
                <a:solidFill>
                  <a:srgbClr val="FFFFFF"/>
                </a:solidFill>
                <a:latin typeface="Courier New"/>
                <a:ea typeface="Courier New"/>
                <a:cs typeface="Courier New"/>
                <a:sym typeface="Courier New"/>
              </a:defRPr>
            </a:pPr>
            <a:endParaRPr>
              <a:solidFill>
                <a:srgbClr val="000000"/>
              </a:solidFill>
            </a:endParaRPr>
          </a:p>
          <a:p>
            <a:pPr marL="0" indent="0" defTabSz="352043">
              <a:lnSpc>
                <a:spcPts val="3100"/>
              </a:lnSpc>
              <a:spcBef>
                <a:spcPts val="0"/>
              </a:spcBef>
              <a:buSzTx/>
              <a:buNone/>
              <a:defRPr sz="1617">
                <a:latin typeface="Courier"/>
                <a:ea typeface="Courier"/>
                <a:cs typeface="Courier"/>
                <a:sym typeface="Courier"/>
              </a:defRPr>
            </a:pPr>
            <a:r>
              <a:t> </a:t>
            </a:r>
          </a:p>
          <a:p>
            <a:pPr marL="0" indent="0" defTabSz="352043">
              <a:lnSpc>
                <a:spcPts val="3100"/>
              </a:lnSpc>
              <a:spcBef>
                <a:spcPts val="0"/>
              </a:spcBef>
              <a:buSzTx/>
              <a:buNone/>
              <a:defRPr sz="1617">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Value category  expression  gValue rValue  lValue xValue prValue"/>
          <p:cNvSpPr txBox="1"/>
          <p:nvPr>
            <p:ph type="title"/>
          </p:nvPr>
        </p:nvSpPr>
        <p:spPr>
          <a:prstGeom prst="rect">
            <a:avLst/>
          </a:prstGeom>
        </p:spPr>
        <p:txBody>
          <a:bodyPr/>
          <a:lstStyle>
            <a:lvl1pPr defTabSz="379475">
              <a:defRPr b="1" sz="4896">
                <a:latin typeface="Helvetica Neue"/>
                <a:ea typeface="Helvetica Neue"/>
                <a:cs typeface="Helvetica Neue"/>
                <a:sym typeface="Helvetica Neue"/>
              </a:defRPr>
            </a:lvl1pPr>
          </a:lstStyle>
          <a:p>
            <a:pPr/>
            <a:r>
              <a:t>Value category  expression  gValue rValue  lValue xValue prValue</a:t>
            </a:r>
          </a:p>
        </p:txBody>
      </p:sp>
      <p:sp>
        <p:nvSpPr>
          <p:cNvPr id="161" name="/"/>
          <p:cNvSpPr txBox="1"/>
          <p:nvPr>
            <p:ph type="body" idx="1"/>
          </p:nvPr>
        </p:nvSpPr>
        <p:spPr>
          <a:prstGeom prst="rect">
            <a:avLst/>
          </a:prstGeom>
        </p:spPr>
        <p:txBody>
          <a:bodyPr/>
          <a:lstStyle>
            <a:lvl1pPr marL="0" indent="0" defTabSz="457200">
              <a:spcBef>
                <a:spcPts val="0"/>
              </a:spcBef>
              <a:buSzTx/>
              <a:buNone/>
              <a:defRPr sz="1200">
                <a:solidFill>
                  <a:srgbClr val="007000"/>
                </a:solidFill>
                <a:latin typeface="Courier"/>
                <a:ea typeface="Courier"/>
                <a:cs typeface="Courier"/>
                <a:sym typeface="Courier"/>
              </a:defRPr>
            </a:lvl1pPr>
          </a:lstStyle>
          <a:p>
            <a:pPr/>
            <a:r>
              <a:t>/</a:t>
            </a:r>
          </a:p>
        </p:txBody>
      </p:sp>
      <p:sp>
        <p:nvSpPr>
          <p:cNvPr id="162" name="An lvalue has an address that your program can access. Examples of lvalue expressions include variable , const variables, array elements, function calls that return an lvalue reference, bit-fields, unions, and class members.…"/>
          <p:cNvSpPr txBox="1"/>
          <p:nvPr/>
        </p:nvSpPr>
        <p:spPr>
          <a:xfrm>
            <a:off x="1270474" y="1891333"/>
            <a:ext cx="19620738" cy="11261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13644" indent="-513644" algn="l" defTabSz="355600">
              <a:buSzPct val="100000"/>
              <a:buFont typeface="Menlo Regular"/>
              <a:buChar char="•"/>
              <a:defRPr b="0" sz="4600"/>
            </a:pPr>
            <a:r>
              <a:t>An lvalue has an address that your program can access. Examples of lvalue expressions include variable , const variables, array elements, function calls that return an lvalue reference, bit-fields, unions, and class members.</a:t>
            </a:r>
          </a:p>
          <a:p>
            <a:pPr marL="513644" indent="-513644" algn="l" defTabSz="355600">
              <a:buSzPct val="100000"/>
              <a:buFont typeface="Menlo Regular"/>
              <a:buChar char="•"/>
              <a:defRPr b="0" sz="4600"/>
            </a:pPr>
            <a:r>
              <a:t> A xvalue expression has no address but can be used to initialize an rvalue reference, which provides access to the expression. Examples include function calls that return an rvalue reference, the array subscript, etc.</a:t>
            </a:r>
          </a:p>
          <a:p>
            <a:pPr marL="513644" indent="-513644" algn="l" defTabSz="355600">
              <a:buSzPct val="100000"/>
              <a:buFont typeface="Menlo Regular"/>
              <a:buChar char="•"/>
              <a:defRPr b="0" sz="4600"/>
            </a:pPr>
            <a:r>
              <a:t> A glvalue (“generalized” lvalue) is an lvalue or an xvalue.</a:t>
            </a:r>
          </a:p>
          <a:p>
            <a:pPr marL="513644" indent="-513644" algn="l" defTabSz="355600">
              <a:buSzPct val="100000"/>
              <a:buFont typeface="Menlo Regular"/>
              <a:buChar char="•"/>
              <a:defRPr b="0" sz="4600"/>
            </a:pPr>
            <a:r>
              <a:t> An rvalue ( rvalues could appear on the right-hand side of an assignment expression) is an xvalue, a temporary object or subobject thereof, or a value that is not associated with an object.</a:t>
            </a:r>
          </a:p>
          <a:p>
            <a:pPr marL="513644" indent="-513644" algn="l" defTabSz="355600">
              <a:buSzPct val="100000"/>
              <a:buFont typeface="Menlo Regular"/>
              <a:buChar char="•"/>
              <a:defRPr b="0" sz="4600"/>
            </a:pPr>
            <a:r>
              <a:t> A prvalue expression has no address that is accessible by your program. ie, of prvalue expressions include literals, function calls that return a non-reference type</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Range-based for loop"/>
          <p:cNvSpPr txBox="1"/>
          <p:nvPr>
            <p:ph type="title"/>
          </p:nvPr>
        </p:nvSpPr>
        <p:spPr>
          <a:prstGeom prst="rect">
            <a:avLst/>
          </a:prstGeom>
        </p:spPr>
        <p:txBody>
          <a:bodyPr/>
          <a:lstStyle>
            <a:lvl1pPr defTabSz="520065">
              <a:defRPr sz="7056"/>
            </a:lvl1pPr>
          </a:lstStyle>
          <a:p>
            <a:pPr/>
            <a:r>
              <a:t>Range-based for loop</a:t>
            </a:r>
          </a:p>
        </p:txBody>
      </p:sp>
      <p:sp>
        <p:nvSpPr>
          <p:cNvPr id="384" name="// Printing string characters…"/>
          <p:cNvSpPr txBox="1"/>
          <p:nvPr>
            <p:ph type="body" idx="1"/>
          </p:nvPr>
        </p:nvSpPr>
        <p:spPr>
          <a:prstGeom prst="rect">
            <a:avLst/>
          </a:prstGeom>
        </p:spPr>
        <p:txBody>
          <a:bodyPr/>
          <a:lstStyle/>
          <a:p>
            <a:pPr marL="0" indent="0" defTabSz="457200">
              <a:lnSpc>
                <a:spcPts val="6000"/>
              </a:lnSpc>
              <a:spcBef>
                <a:spcPts val="0"/>
              </a:spcBef>
              <a:buSzTx/>
              <a:buNone/>
              <a:defRPr sz="3600">
                <a:solidFill>
                  <a:srgbClr val="75715E"/>
                </a:solidFill>
                <a:latin typeface="Courier New"/>
                <a:ea typeface="Courier New"/>
                <a:cs typeface="Courier New"/>
                <a:sym typeface="Courier New"/>
              </a:defRPr>
            </a:pPr>
            <a:r>
              <a:t>// Printing string characters</a:t>
            </a:r>
            <a:endParaRPr>
              <a:solidFill>
                <a:srgbClr val="FFFFFF"/>
              </a:solidFill>
            </a:endParaRPr>
          </a:p>
          <a:p>
            <a:pPr marL="0" indent="0" defTabSz="457200">
              <a:lnSpc>
                <a:spcPts val="6000"/>
              </a:lnSpc>
              <a:spcBef>
                <a:spcPts val="0"/>
              </a:spcBef>
              <a:buSzTx/>
              <a:buNone/>
              <a:defRPr sz="3600">
                <a:solidFill>
                  <a:srgbClr val="F8F8F2"/>
                </a:solidFill>
                <a:latin typeface="Courier New"/>
                <a:ea typeface="Courier New"/>
                <a:cs typeface="Courier New"/>
                <a:sym typeface="Courier New"/>
              </a:defRPr>
            </a:pPr>
            <a:r>
              <a:rPr>
                <a:solidFill>
                  <a:srgbClr val="FFFFFF"/>
                </a:solidFill>
              </a:rPr>
              <a:t>    </a:t>
            </a:r>
            <a:r>
              <a:t>std::string str = </a:t>
            </a:r>
            <a:r>
              <a:rPr>
                <a:solidFill>
                  <a:srgbClr val="E6DB74"/>
                </a:solidFill>
              </a:rPr>
              <a:t>“Sathya"</a:t>
            </a:r>
            <a:r>
              <a:t>;</a:t>
            </a:r>
            <a:endParaRPr>
              <a:solidFill>
                <a:srgbClr val="FFFFFF"/>
              </a:solidFill>
            </a:endParaRPr>
          </a:p>
          <a:p>
            <a:pPr marL="0" indent="0" defTabSz="457200">
              <a:lnSpc>
                <a:spcPts val="6000"/>
              </a:lnSpc>
              <a:spcBef>
                <a:spcPts val="0"/>
              </a:spcBef>
              <a:buSzTx/>
              <a:buNone/>
              <a:defRPr sz="3600">
                <a:solidFill>
                  <a:srgbClr val="F8F8F2"/>
                </a:solidFill>
                <a:latin typeface="Courier New"/>
                <a:ea typeface="Courier New"/>
                <a:cs typeface="Courier New"/>
                <a:sym typeface="Courier New"/>
              </a:defRPr>
            </a:pPr>
            <a:r>
              <a:rPr>
                <a:solidFill>
                  <a:srgbClr val="FFFFFF"/>
                </a:solidFill>
              </a:rPr>
              <a:t>    </a:t>
            </a:r>
            <a:r>
              <a:rPr b="1">
                <a:solidFill>
                  <a:srgbClr val="F92672"/>
                </a:solidFill>
              </a:rPr>
              <a:t>for</a:t>
            </a:r>
            <a:r>
              <a:rPr>
                <a:solidFill>
                  <a:srgbClr val="FFFFFF"/>
                </a:solidFill>
              </a:rPr>
              <a:t> </a:t>
            </a:r>
            <a:r>
              <a:t>(</a:t>
            </a:r>
            <a:r>
              <a:rPr b="1">
                <a:solidFill>
                  <a:srgbClr val="66D9EF"/>
                </a:solidFill>
              </a:rPr>
              <a:t>char</a:t>
            </a:r>
            <a:r>
              <a:rPr>
                <a:solidFill>
                  <a:srgbClr val="FFFFFF"/>
                </a:solidFill>
              </a:rPr>
              <a:t> </a:t>
            </a:r>
            <a:r>
              <a:t>c : str) </a:t>
            </a:r>
            <a:endParaRPr>
              <a:solidFill>
                <a:srgbClr val="FFFFFF"/>
              </a:solidFill>
            </a:endParaRPr>
          </a:p>
          <a:p>
            <a:pPr marL="0" indent="0" defTabSz="457200">
              <a:lnSpc>
                <a:spcPts val="6000"/>
              </a:lnSpc>
              <a:spcBef>
                <a:spcPts val="0"/>
              </a:spcBef>
              <a:buSzTx/>
              <a:buNone/>
              <a:defRPr sz="3600">
                <a:solidFill>
                  <a:srgbClr val="F8F8F2"/>
                </a:solidFill>
                <a:latin typeface="Courier New"/>
                <a:ea typeface="Courier New"/>
                <a:cs typeface="Courier New"/>
                <a:sym typeface="Courier New"/>
              </a:defRPr>
            </a:pPr>
            <a:r>
              <a:rPr>
                <a:solidFill>
                  <a:srgbClr val="FFFFFF"/>
                </a:solidFill>
              </a:rPr>
              <a:t>        </a:t>
            </a:r>
            <a:r>
              <a:t>std::cout &lt;&lt; c &lt;&lt; </a:t>
            </a:r>
            <a:r>
              <a:rPr>
                <a:solidFill>
                  <a:srgbClr val="E6DB74"/>
                </a:solidFill>
              </a:rPr>
              <a:t>' '</a:t>
            </a:r>
            <a:r>
              <a:t>;</a:t>
            </a:r>
            <a:endParaRPr>
              <a:solidFill>
                <a:srgbClr val="FFFFFF"/>
              </a:solidFill>
            </a:endParaRPr>
          </a:p>
          <a:p>
            <a:pPr marL="0" indent="0" defTabSz="457200">
              <a:lnSpc>
                <a:spcPts val="6000"/>
              </a:lnSpc>
              <a:spcBef>
                <a:spcPts val="0"/>
              </a:spcBef>
              <a:buSzTx/>
              <a:buNone/>
              <a:defRPr sz="3600">
                <a:solidFill>
                  <a:srgbClr val="FFFFFF"/>
                </a:solidFill>
                <a:latin typeface="Courier New"/>
                <a:ea typeface="Courier New"/>
                <a:cs typeface="Courier New"/>
                <a:sym typeface="Courier New"/>
              </a:defRPr>
            </a:pPr>
            <a:r>
              <a:t>          </a:t>
            </a:r>
          </a:p>
          <a:p>
            <a:pPr marL="0" indent="0" defTabSz="457200">
              <a:lnSpc>
                <a:spcPts val="6000"/>
              </a:lnSpc>
              <a:spcBef>
                <a:spcPts val="0"/>
              </a:spcBef>
              <a:buSzTx/>
              <a:buNone/>
              <a:defRPr sz="3600">
                <a:solidFill>
                  <a:srgbClr val="F8F8F2"/>
                </a:solidFill>
                <a:latin typeface="Courier New"/>
                <a:ea typeface="Courier New"/>
                <a:cs typeface="Courier New"/>
                <a:sym typeface="Courier New"/>
              </a:defRPr>
            </a:pPr>
            <a:r>
              <a:rPr>
                <a:solidFill>
                  <a:srgbClr val="FFFFFF"/>
                </a:solidFill>
              </a:rPr>
              <a:t>    </a:t>
            </a:r>
            <a:r>
              <a:t>std::cout &lt;&lt; </a:t>
            </a:r>
            <a:r>
              <a:rPr>
                <a:solidFill>
                  <a:srgbClr val="E6DB74"/>
                </a:solidFill>
              </a:rPr>
              <a:t>'\n'</a:t>
            </a:r>
            <a:r>
              <a:t>;</a:t>
            </a:r>
            <a:endParaRPr>
              <a:solidFill>
                <a:srgbClr val="FFFFFF"/>
              </a:solidFill>
            </a:endParaRPr>
          </a:p>
          <a:p>
            <a:pPr marL="0" indent="0" defTabSz="457200">
              <a:lnSpc>
                <a:spcPts val="5700"/>
              </a:lnSpc>
              <a:spcBef>
                <a:spcPts val="0"/>
              </a:spcBef>
              <a:buSzTx/>
              <a:buNone/>
              <a:defRPr sz="3600">
                <a:solidFill>
                  <a:srgbClr val="FFFFFF"/>
                </a:solidFill>
                <a:latin typeface="Courier New"/>
                <a:ea typeface="Courier New"/>
                <a:cs typeface="Courier New"/>
                <a:sym typeface="Courier New"/>
              </a:defRPr>
            </a:pPr>
            <a:r>
              <a:t>  </a:t>
            </a:r>
          </a:p>
          <a:p>
            <a:pPr marL="0" indent="0" defTabSz="457200">
              <a:lnSpc>
                <a:spcPts val="6000"/>
              </a:lnSpc>
              <a:spcBef>
                <a:spcPts val="0"/>
              </a:spcBef>
              <a:buSzTx/>
              <a:buNone/>
              <a:defRPr sz="3600">
                <a:solidFill>
                  <a:srgbClr val="75715E"/>
                </a:solidFill>
                <a:latin typeface="Courier New"/>
                <a:ea typeface="Courier New"/>
                <a:cs typeface="Courier New"/>
                <a:sym typeface="Courier New"/>
              </a:defRPr>
            </a:pPr>
            <a:r>
              <a:rPr>
                <a:solidFill>
                  <a:srgbClr val="FFFFFF"/>
                </a:solidFill>
              </a:rPr>
              <a:t>    </a:t>
            </a:r>
            <a:r>
              <a:t>// Printing keys and values of a map</a:t>
            </a:r>
            <a:endParaRPr>
              <a:solidFill>
                <a:srgbClr val="FFFFFF"/>
              </a:solidFill>
            </a:endParaRPr>
          </a:p>
          <a:p>
            <a:pPr marL="0" indent="0" defTabSz="457200">
              <a:lnSpc>
                <a:spcPts val="6000"/>
              </a:lnSpc>
              <a:spcBef>
                <a:spcPts val="0"/>
              </a:spcBef>
              <a:buSzTx/>
              <a:buNone/>
              <a:defRPr sz="3600">
                <a:solidFill>
                  <a:srgbClr val="F8F8F2"/>
                </a:solidFill>
                <a:latin typeface="Courier New"/>
                <a:ea typeface="Courier New"/>
                <a:cs typeface="Courier New"/>
                <a:sym typeface="Courier New"/>
              </a:defRPr>
            </a:pPr>
            <a:r>
              <a:rPr>
                <a:solidFill>
                  <a:srgbClr val="FFFFFF"/>
                </a:solidFill>
              </a:rPr>
              <a:t>    </a:t>
            </a:r>
            <a:r>
              <a:t>std::map &lt;</a:t>
            </a:r>
            <a:r>
              <a:rPr b="1">
                <a:solidFill>
                  <a:srgbClr val="66D9EF"/>
                </a:solidFill>
              </a:rPr>
              <a:t>int</a:t>
            </a:r>
            <a:r>
              <a:t>, </a:t>
            </a:r>
            <a:r>
              <a:rPr b="1">
                <a:solidFill>
                  <a:srgbClr val="66D9EF"/>
                </a:solidFill>
              </a:rPr>
              <a:t>int</a:t>
            </a:r>
            <a:r>
              <a:t>&gt; MAP({{1, 1}, {2, 2}, {3, 3}});</a:t>
            </a:r>
            <a:endParaRPr>
              <a:solidFill>
                <a:srgbClr val="FFFFFF"/>
              </a:solidFill>
            </a:endParaRPr>
          </a:p>
          <a:p>
            <a:pPr marL="0" indent="0" defTabSz="457200">
              <a:lnSpc>
                <a:spcPts val="6000"/>
              </a:lnSpc>
              <a:spcBef>
                <a:spcPts val="0"/>
              </a:spcBef>
              <a:buSzTx/>
              <a:buNone/>
              <a:defRPr sz="3600">
                <a:solidFill>
                  <a:srgbClr val="F8F8F2"/>
                </a:solidFill>
                <a:latin typeface="Courier New"/>
                <a:ea typeface="Courier New"/>
                <a:cs typeface="Courier New"/>
                <a:sym typeface="Courier New"/>
              </a:defRPr>
            </a:pPr>
            <a:r>
              <a:rPr>
                <a:solidFill>
                  <a:srgbClr val="FFFFFF"/>
                </a:solidFill>
              </a:rPr>
              <a:t>    </a:t>
            </a:r>
            <a:r>
              <a:rPr b="1">
                <a:solidFill>
                  <a:srgbClr val="F92672"/>
                </a:solidFill>
              </a:rPr>
              <a:t>for</a:t>
            </a:r>
            <a:r>
              <a:rPr>
                <a:solidFill>
                  <a:srgbClr val="FFFFFF"/>
                </a:solidFill>
              </a:rPr>
              <a:t> </a:t>
            </a:r>
            <a:r>
              <a:t>(</a:t>
            </a:r>
            <a:r>
              <a:rPr b="1">
                <a:solidFill>
                  <a:srgbClr val="F92672"/>
                </a:solidFill>
              </a:rPr>
              <a:t>auto</a:t>
            </a:r>
            <a:r>
              <a:rPr>
                <a:solidFill>
                  <a:srgbClr val="FFFFFF"/>
                </a:solidFill>
              </a:rPr>
              <a:t> </a:t>
            </a:r>
            <a:r>
              <a:t>i : MAP)</a:t>
            </a:r>
            <a:endParaRPr>
              <a:solidFill>
                <a:srgbClr val="FFFFFF"/>
              </a:solidFill>
            </a:endParaRPr>
          </a:p>
          <a:p>
            <a:pPr marL="0" indent="0" defTabSz="457200">
              <a:lnSpc>
                <a:spcPts val="6000"/>
              </a:lnSpc>
              <a:spcBef>
                <a:spcPts val="0"/>
              </a:spcBef>
              <a:buSzTx/>
              <a:buNone/>
              <a:defRPr sz="3600">
                <a:solidFill>
                  <a:srgbClr val="F8F8F2"/>
                </a:solidFill>
                <a:latin typeface="Courier New"/>
                <a:ea typeface="Courier New"/>
                <a:cs typeface="Courier New"/>
                <a:sym typeface="Courier New"/>
              </a:defRPr>
            </a:pPr>
            <a:r>
              <a:rPr>
                <a:solidFill>
                  <a:srgbClr val="FFFFFF"/>
                </a:solidFill>
              </a:rPr>
              <a:t>        </a:t>
            </a:r>
            <a:r>
              <a:t>std::cout &lt;&lt; </a:t>
            </a:r>
            <a:r>
              <a:rPr>
                <a:solidFill>
                  <a:srgbClr val="E6DB74"/>
                </a:solidFill>
              </a:rPr>
              <a:t>'{'</a:t>
            </a:r>
            <a:r>
              <a:rPr>
                <a:solidFill>
                  <a:srgbClr val="FFFFFF"/>
                </a:solidFill>
              </a:rPr>
              <a:t> </a:t>
            </a:r>
            <a:r>
              <a:t>&lt;&lt; i.first &lt;&lt; </a:t>
            </a:r>
            <a:r>
              <a:rPr>
                <a:solidFill>
                  <a:srgbClr val="E6DB74"/>
                </a:solidFill>
              </a:rPr>
              <a:t>", "</a:t>
            </a:r>
            <a:r>
              <a:rPr>
                <a:solidFill>
                  <a:srgbClr val="FFFFFF"/>
                </a:solidFill>
              </a:rPr>
              <a:t> </a:t>
            </a:r>
            <a:endParaRPr>
              <a:solidFill>
                <a:srgbClr val="FFFFFF"/>
              </a:solidFill>
            </a:endParaRPr>
          </a:p>
          <a:p>
            <a:pPr marL="0" indent="0" defTabSz="457200">
              <a:lnSpc>
                <a:spcPts val="6000"/>
              </a:lnSpc>
              <a:spcBef>
                <a:spcPts val="0"/>
              </a:spcBef>
              <a:buSzTx/>
              <a:buNone/>
              <a:defRPr sz="3600">
                <a:solidFill>
                  <a:srgbClr val="FFFFFF"/>
                </a:solidFill>
                <a:latin typeface="Courier New"/>
                <a:ea typeface="Courier New"/>
                <a:cs typeface="Courier New"/>
                <a:sym typeface="Courier New"/>
              </a:defRPr>
            </a:pPr>
            <a:r>
              <a:t>                  </a:t>
            </a:r>
            <a:r>
              <a:rPr>
                <a:solidFill>
                  <a:srgbClr val="F8F8F2"/>
                </a:solidFill>
              </a:rPr>
              <a:t>&lt;&lt; i.second &lt;&lt; </a:t>
            </a:r>
            <a:r>
              <a:rPr>
                <a:solidFill>
                  <a:srgbClr val="E6DB74"/>
                </a:solidFill>
              </a:rPr>
              <a:t>"}\n"</a:t>
            </a:r>
            <a:r>
              <a:rPr>
                <a:solidFill>
                  <a:srgbClr val="F8F8F2"/>
                </a:solidFill>
              </a:rPr>
              <a:t>;</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nullptr"/>
          <p:cNvSpPr txBox="1"/>
          <p:nvPr>
            <p:ph type="title"/>
          </p:nvPr>
        </p:nvSpPr>
        <p:spPr>
          <a:prstGeom prst="rect">
            <a:avLst/>
          </a:prstGeom>
        </p:spPr>
        <p:txBody>
          <a:bodyPr/>
          <a:lstStyle/>
          <a:p>
            <a:pPr/>
            <a:r>
              <a:t>nullptr</a:t>
            </a:r>
          </a:p>
        </p:txBody>
      </p:sp>
      <p:sp>
        <p:nvSpPr>
          <p:cNvPr id="387" name="nullptr is a keyword that can be used at all places where NULL is expected. Like NULL, nullptr is implicitly convertible and comparable to any pointer type. Unlike NULL, it is not implicitly convertible or comparable to integral types."/>
          <p:cNvSpPr txBox="1"/>
          <p:nvPr>
            <p:ph type="body" idx="1"/>
          </p:nvPr>
        </p:nvSpPr>
        <p:spPr>
          <a:prstGeom prst="rect">
            <a:avLst/>
          </a:prstGeom>
        </p:spPr>
        <p:txBody>
          <a:bodyPr/>
          <a:lstStyle/>
          <a:p>
            <a:pPr marL="0" indent="0" defTabSz="457200">
              <a:spcBef>
                <a:spcPts val="0"/>
              </a:spcBef>
              <a:buSzTx/>
              <a:buNone/>
              <a:defRPr sz="3900">
                <a:solidFill>
                  <a:srgbClr val="FFFFFF"/>
                </a:solidFill>
                <a:latin typeface="Helvetica"/>
                <a:ea typeface="Helvetica"/>
                <a:cs typeface="Helvetica"/>
                <a:sym typeface="Helvetica"/>
              </a:defRPr>
            </a:pPr>
            <a:r>
              <a:t>nullptr is a keyword that can be used at all places where NULL is expected. Like NULL, nullptr is implicitly convertible and comparable to any pointer type. </a:t>
            </a:r>
            <a:r>
              <a:rPr b="1"/>
              <a:t>Unlike NULL, it is not implicitly convertible or comparable to integral types</a:t>
            </a:r>
            <a:r>
              <a:t>.</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nullptr"/>
          <p:cNvSpPr txBox="1"/>
          <p:nvPr>
            <p:ph type="title"/>
          </p:nvPr>
        </p:nvSpPr>
        <p:spPr>
          <a:prstGeom prst="rect">
            <a:avLst/>
          </a:prstGeom>
        </p:spPr>
        <p:txBody>
          <a:bodyPr/>
          <a:lstStyle>
            <a:lvl1pPr defTabSz="536575">
              <a:defRPr sz="7279">
                <a:uFill>
                  <a:solidFill>
                    <a:srgbClr val="FF0000"/>
                  </a:solidFill>
                </a:uFill>
                <a:latin typeface="Arial"/>
                <a:ea typeface="Arial"/>
                <a:cs typeface="Arial"/>
                <a:sym typeface="Arial"/>
              </a:defRPr>
            </a:lvl1pPr>
          </a:lstStyle>
          <a:p>
            <a:pPr>
              <a:defRPr>
                <a:uFillTx/>
                <a:latin typeface="+mn-lt"/>
                <a:ea typeface="+mn-ea"/>
                <a:cs typeface="+mn-cs"/>
                <a:sym typeface="Helvetica Neue Medium"/>
              </a:defRPr>
            </a:pPr>
            <a:r>
              <a:rPr>
                <a:uFill>
                  <a:solidFill>
                    <a:srgbClr val="FF0000"/>
                  </a:solidFill>
                </a:uFill>
                <a:latin typeface="Arial"/>
                <a:ea typeface="Arial"/>
                <a:cs typeface="Arial"/>
                <a:sym typeface="Arial"/>
              </a:rPr>
              <a:t>nullptr</a:t>
            </a:r>
            <a:endParaRPr>
              <a:uFill>
                <a:solidFill>
                  <a:srgbClr val="FF0000"/>
                </a:solidFill>
              </a:uFill>
            </a:endParaRPr>
          </a:p>
        </p:txBody>
      </p:sp>
      <p:sp>
        <p:nvSpPr>
          <p:cNvPr id="390" name="// This program compiles…"/>
          <p:cNvSpPr txBox="1"/>
          <p:nvPr>
            <p:ph type="body" idx="1"/>
          </p:nvPr>
        </p:nvSpPr>
        <p:spPr>
          <a:prstGeom prst="rect">
            <a:avLst/>
          </a:prstGeom>
        </p:spPr>
        <p:txBody>
          <a:bodyPr/>
          <a:lstStyle/>
          <a:p>
            <a:pPr marL="0" indent="0" defTabSz="443484">
              <a:lnSpc>
                <a:spcPts val="7500"/>
              </a:lnSpc>
              <a:spcBef>
                <a:spcPts val="0"/>
              </a:spcBef>
              <a:buSzTx/>
              <a:buNone/>
              <a:defRPr sz="4850">
                <a:solidFill>
                  <a:srgbClr val="75715E"/>
                </a:solidFill>
                <a:latin typeface="Courier New"/>
                <a:ea typeface="Courier New"/>
                <a:cs typeface="Courier New"/>
                <a:sym typeface="Courier New"/>
              </a:defRPr>
            </a:pPr>
            <a:r>
              <a:t>// This program compiles</a:t>
            </a:r>
            <a:endParaRPr>
              <a:solidFill>
                <a:srgbClr val="FFFFFF"/>
              </a:solidFill>
            </a:endParaRPr>
          </a:p>
          <a:p>
            <a:pPr marL="0" indent="0" defTabSz="443484">
              <a:lnSpc>
                <a:spcPts val="7500"/>
              </a:lnSpc>
              <a:spcBef>
                <a:spcPts val="0"/>
              </a:spcBef>
              <a:buSzTx/>
              <a:buNone/>
              <a:defRPr sz="4850">
                <a:solidFill>
                  <a:srgbClr val="F8F8F2"/>
                </a:solidFill>
                <a:latin typeface="Courier New"/>
                <a:ea typeface="Courier New"/>
                <a:cs typeface="Courier New"/>
                <a:sym typeface="Courier New"/>
              </a:defRPr>
            </a:pPr>
            <a:r>
              <a:t>#include&lt;iostream&gt;</a:t>
            </a:r>
            <a:endParaRPr>
              <a:solidFill>
                <a:srgbClr val="FFFFFF"/>
              </a:solidFill>
            </a:endParaRPr>
          </a:p>
          <a:p>
            <a:pPr marL="0" indent="0" defTabSz="443484">
              <a:lnSpc>
                <a:spcPts val="7500"/>
              </a:lnSpc>
              <a:spcBef>
                <a:spcPts val="0"/>
              </a:spcBef>
              <a:buSzTx/>
              <a:buNone/>
              <a:defRPr b="1" sz="4850">
                <a:solidFill>
                  <a:srgbClr val="F92672"/>
                </a:solidFill>
                <a:latin typeface="Courier New"/>
                <a:ea typeface="Courier New"/>
                <a:cs typeface="Courier New"/>
                <a:sym typeface="Courier New"/>
              </a:defRPr>
            </a:pPr>
            <a:r>
              <a:t>using</a:t>
            </a:r>
            <a:r>
              <a:rPr b="0">
                <a:solidFill>
                  <a:srgbClr val="FFFFFF"/>
                </a:solidFill>
              </a:rPr>
              <a:t> </a:t>
            </a:r>
            <a:r>
              <a:t>namespace</a:t>
            </a:r>
            <a:r>
              <a:rPr b="0">
                <a:solidFill>
                  <a:srgbClr val="FFFFFF"/>
                </a:solidFill>
              </a:rPr>
              <a:t> </a:t>
            </a:r>
            <a:r>
              <a:rPr b="0">
                <a:solidFill>
                  <a:srgbClr val="F8F8F2"/>
                </a:solidFill>
              </a:rPr>
              <a:t>std;</a:t>
            </a:r>
            <a:endParaRPr b="0">
              <a:solidFill>
                <a:srgbClr val="FFFFFF"/>
              </a:solidFill>
            </a:endParaRPr>
          </a:p>
          <a:p>
            <a:pPr marL="0" indent="0" defTabSz="443484">
              <a:lnSpc>
                <a:spcPts val="7200"/>
              </a:lnSpc>
              <a:spcBef>
                <a:spcPts val="0"/>
              </a:spcBef>
              <a:buSzTx/>
              <a:buNone/>
              <a:defRPr sz="4850">
                <a:solidFill>
                  <a:srgbClr val="FFFFFF"/>
                </a:solidFill>
                <a:latin typeface="Courier New"/>
                <a:ea typeface="Courier New"/>
                <a:cs typeface="Courier New"/>
                <a:sym typeface="Courier New"/>
              </a:defRPr>
            </a:pPr>
            <a:r>
              <a:t> </a:t>
            </a:r>
          </a:p>
          <a:p>
            <a:pPr marL="0" indent="0" defTabSz="443484">
              <a:lnSpc>
                <a:spcPts val="7500"/>
              </a:lnSpc>
              <a:spcBef>
                <a:spcPts val="0"/>
              </a:spcBef>
              <a:buSzTx/>
              <a:buNone/>
              <a:defRPr sz="4850">
                <a:solidFill>
                  <a:srgbClr val="F8F8F2"/>
                </a:solidFill>
                <a:latin typeface="Courier New"/>
                <a:ea typeface="Courier New"/>
                <a:cs typeface="Courier New"/>
                <a:sym typeface="Courier New"/>
              </a:defRPr>
            </a:pPr>
            <a:r>
              <a:rPr b="1">
                <a:solidFill>
                  <a:srgbClr val="66D9EF"/>
                </a:solidFill>
              </a:rPr>
              <a:t>int</a:t>
            </a:r>
            <a:r>
              <a:rPr>
                <a:solidFill>
                  <a:srgbClr val="FFFFFF"/>
                </a:solidFill>
              </a:rPr>
              <a:t> </a:t>
            </a:r>
            <a:r>
              <a:t>main()</a:t>
            </a:r>
            <a:endParaRPr>
              <a:solidFill>
                <a:srgbClr val="FFFFFF"/>
              </a:solidFill>
            </a:endParaRPr>
          </a:p>
          <a:p>
            <a:pPr marL="0" indent="0" defTabSz="443484">
              <a:lnSpc>
                <a:spcPts val="7500"/>
              </a:lnSpc>
              <a:spcBef>
                <a:spcPts val="0"/>
              </a:spcBef>
              <a:buSzTx/>
              <a:buNone/>
              <a:defRPr sz="4850">
                <a:solidFill>
                  <a:srgbClr val="F8F8F2"/>
                </a:solidFill>
                <a:latin typeface="Courier New"/>
                <a:ea typeface="Courier New"/>
                <a:cs typeface="Courier New"/>
                <a:sym typeface="Courier New"/>
              </a:defRPr>
            </a:pPr>
            <a:r>
              <a:t>{</a:t>
            </a:r>
            <a:endParaRPr>
              <a:solidFill>
                <a:srgbClr val="FFFFFF"/>
              </a:solidFill>
            </a:endParaRPr>
          </a:p>
          <a:p>
            <a:pPr marL="0" indent="0" defTabSz="443484">
              <a:lnSpc>
                <a:spcPts val="7500"/>
              </a:lnSpc>
              <a:spcBef>
                <a:spcPts val="0"/>
              </a:spcBef>
              <a:buSzTx/>
              <a:buNone/>
              <a:defRPr sz="4850">
                <a:solidFill>
                  <a:srgbClr val="F8F8F2"/>
                </a:solidFill>
                <a:latin typeface="Courier New"/>
                <a:ea typeface="Courier New"/>
                <a:cs typeface="Courier New"/>
                <a:sym typeface="Courier New"/>
              </a:defRPr>
            </a:pPr>
            <a:r>
              <a:rPr>
                <a:solidFill>
                  <a:srgbClr val="FFFFFF"/>
                </a:solidFill>
              </a:rPr>
              <a:t>   </a:t>
            </a:r>
            <a:r>
              <a:rPr b="1">
                <a:solidFill>
                  <a:srgbClr val="66D9EF"/>
                </a:solidFill>
              </a:rPr>
              <a:t>int</a:t>
            </a:r>
            <a:r>
              <a:rPr>
                <a:solidFill>
                  <a:srgbClr val="FFFFFF"/>
                </a:solidFill>
              </a:rPr>
              <a:t> </a:t>
            </a:r>
            <a:r>
              <a:t>*ptr = nullptr;</a:t>
            </a:r>
            <a:endParaRPr>
              <a:solidFill>
                <a:srgbClr val="FFFFFF"/>
              </a:solidFill>
            </a:endParaRPr>
          </a:p>
          <a:p>
            <a:pPr marL="0" indent="0" defTabSz="443484">
              <a:lnSpc>
                <a:spcPts val="7200"/>
              </a:lnSpc>
              <a:spcBef>
                <a:spcPts val="0"/>
              </a:spcBef>
              <a:buSzTx/>
              <a:buNone/>
              <a:defRPr sz="4850">
                <a:solidFill>
                  <a:srgbClr val="FFFFFF"/>
                </a:solidFill>
                <a:latin typeface="Courier New"/>
                <a:ea typeface="Courier New"/>
                <a:cs typeface="Courier New"/>
                <a:sym typeface="Courier New"/>
              </a:defRPr>
            </a:pPr>
            <a:r>
              <a:t> </a:t>
            </a:r>
          </a:p>
          <a:p>
            <a:pPr marL="0" indent="0" defTabSz="443484">
              <a:lnSpc>
                <a:spcPts val="7500"/>
              </a:lnSpc>
              <a:spcBef>
                <a:spcPts val="0"/>
              </a:spcBef>
              <a:buSzTx/>
              <a:buNone/>
              <a:defRPr sz="4850">
                <a:solidFill>
                  <a:srgbClr val="75715E"/>
                </a:solidFill>
                <a:latin typeface="Courier New"/>
                <a:ea typeface="Courier New"/>
                <a:cs typeface="Courier New"/>
                <a:sym typeface="Courier New"/>
              </a:defRPr>
            </a:pPr>
            <a:r>
              <a:rPr>
                <a:solidFill>
                  <a:srgbClr val="FFFFFF"/>
                </a:solidFill>
              </a:rPr>
              <a:t>   </a:t>
            </a:r>
            <a:r>
              <a:t>// Below line compiles</a:t>
            </a:r>
            <a:endParaRPr>
              <a:solidFill>
                <a:srgbClr val="FFFFFF"/>
              </a:solidFill>
            </a:endParaRPr>
          </a:p>
          <a:p>
            <a:pPr marL="0" indent="0" defTabSz="443484">
              <a:lnSpc>
                <a:spcPts val="7500"/>
              </a:lnSpc>
              <a:spcBef>
                <a:spcPts val="0"/>
              </a:spcBef>
              <a:buSzTx/>
              <a:buNone/>
              <a:defRPr sz="4850">
                <a:solidFill>
                  <a:srgbClr val="F8F8F2"/>
                </a:solidFill>
                <a:latin typeface="Courier New"/>
                <a:ea typeface="Courier New"/>
                <a:cs typeface="Courier New"/>
                <a:sym typeface="Courier New"/>
              </a:defRPr>
            </a:pPr>
            <a:r>
              <a:rPr>
                <a:solidFill>
                  <a:srgbClr val="FFFFFF"/>
                </a:solidFill>
              </a:rPr>
              <a:t>   </a:t>
            </a:r>
            <a:r>
              <a:rPr b="1">
                <a:solidFill>
                  <a:srgbClr val="F92672"/>
                </a:solidFill>
              </a:rPr>
              <a:t>if</a:t>
            </a:r>
            <a:r>
              <a:rPr>
                <a:solidFill>
                  <a:srgbClr val="FFFFFF"/>
                </a:solidFill>
              </a:rPr>
              <a:t> </a:t>
            </a:r>
            <a:r>
              <a:t>(ptr) { cout &lt;&lt; </a:t>
            </a:r>
            <a:r>
              <a:rPr>
                <a:solidFill>
                  <a:srgbClr val="E6DB74"/>
                </a:solidFill>
              </a:rPr>
              <a:t>"true"</a:t>
            </a:r>
            <a:r>
              <a:t>; }   </a:t>
            </a:r>
            <a:endParaRPr>
              <a:solidFill>
                <a:srgbClr val="FFFFFF"/>
              </a:solidFill>
            </a:endParaRPr>
          </a:p>
          <a:p>
            <a:pPr marL="0" indent="0" defTabSz="443484">
              <a:lnSpc>
                <a:spcPts val="7500"/>
              </a:lnSpc>
              <a:spcBef>
                <a:spcPts val="0"/>
              </a:spcBef>
              <a:buSzTx/>
              <a:buNone/>
              <a:defRPr sz="4850">
                <a:solidFill>
                  <a:srgbClr val="F8F8F2"/>
                </a:solidFill>
                <a:latin typeface="Courier New"/>
                <a:ea typeface="Courier New"/>
                <a:cs typeface="Courier New"/>
                <a:sym typeface="Courier New"/>
              </a:defRPr>
            </a:pPr>
            <a:r>
              <a:rPr>
                <a:solidFill>
                  <a:srgbClr val="FFFFFF"/>
                </a:solidFill>
              </a:rPr>
              <a:t>   </a:t>
            </a:r>
            <a:r>
              <a:rPr b="1">
                <a:solidFill>
                  <a:srgbClr val="F92672"/>
                </a:solidFill>
              </a:rPr>
              <a:t>else</a:t>
            </a:r>
            <a:r>
              <a:rPr>
                <a:solidFill>
                  <a:srgbClr val="FFFFFF"/>
                </a:solidFill>
              </a:rPr>
              <a:t> </a:t>
            </a:r>
            <a:r>
              <a:t>{ cout &lt;&lt; </a:t>
            </a:r>
            <a:r>
              <a:rPr>
                <a:solidFill>
                  <a:srgbClr val="E6DB74"/>
                </a:solidFill>
              </a:rPr>
              <a:t>"false"</a:t>
            </a:r>
            <a:r>
              <a:t>; }   </a:t>
            </a:r>
            <a:endParaRPr>
              <a:solidFill>
                <a:srgbClr val="FFFFFF"/>
              </a:solidFill>
            </a:endParaRPr>
          </a:p>
          <a:p>
            <a:pPr marL="0" indent="0" defTabSz="443484">
              <a:lnSpc>
                <a:spcPts val="7500"/>
              </a:lnSpc>
              <a:spcBef>
                <a:spcPts val="0"/>
              </a:spcBef>
              <a:buSzTx/>
              <a:buNone/>
              <a:defRPr sz="4850">
                <a:solidFill>
                  <a:srgbClr val="F8F8F2"/>
                </a:solidFill>
                <a:latin typeface="Courier New"/>
                <a:ea typeface="Courier New"/>
                <a:cs typeface="Courier New"/>
                <a:sym typeface="Courier New"/>
              </a:defRPr>
            </a:pPr>
            <a:r>
              <a:t>}</a:t>
            </a:r>
            <a:endParaRPr>
              <a:solidFill>
                <a:srgbClr val="FFFFFF"/>
              </a:solidFill>
            </a:endParaR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nullptr"/>
          <p:cNvSpPr txBox="1"/>
          <p:nvPr>
            <p:ph type="title"/>
          </p:nvPr>
        </p:nvSpPr>
        <p:spPr>
          <a:prstGeom prst="rect">
            <a:avLst/>
          </a:prstGeom>
        </p:spPr>
        <p:txBody>
          <a:bodyPr/>
          <a:lstStyle/>
          <a:p>
            <a:pPr/>
            <a:r>
              <a:t>nullptr</a:t>
            </a:r>
          </a:p>
        </p:txBody>
      </p:sp>
      <p:sp>
        <p:nvSpPr>
          <p:cNvPr id="393" name="// This program does NOT compile…"/>
          <p:cNvSpPr txBox="1"/>
          <p:nvPr>
            <p:ph type="body" idx="1"/>
          </p:nvPr>
        </p:nvSpPr>
        <p:spPr>
          <a:prstGeom prst="rect">
            <a:avLst/>
          </a:prstGeom>
        </p:spPr>
        <p:txBody>
          <a:bodyPr/>
          <a:lstStyle/>
          <a:p>
            <a:pPr marL="0" indent="0" defTabSz="429768">
              <a:lnSpc>
                <a:spcPts val="5400"/>
              </a:lnSpc>
              <a:spcBef>
                <a:spcPts val="0"/>
              </a:spcBef>
              <a:buSzTx/>
              <a:buNone/>
              <a:defRPr sz="3164">
                <a:solidFill>
                  <a:srgbClr val="75715E"/>
                </a:solidFill>
                <a:latin typeface="Courier New"/>
                <a:ea typeface="Courier New"/>
                <a:cs typeface="Courier New"/>
                <a:sym typeface="Courier New"/>
              </a:defRPr>
            </a:pPr>
            <a:r>
              <a:t>// This program does NOT compile</a:t>
            </a:r>
            <a:endParaRPr sz="2914">
              <a:solidFill>
                <a:srgbClr val="FFFFFF"/>
              </a:solidFill>
            </a:endParaRP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r>
              <a:t>#include&lt;stdio.h&gt;</a:t>
            </a:r>
            <a:endParaRPr sz="2914">
              <a:solidFill>
                <a:srgbClr val="FFFFFF"/>
              </a:solidFill>
            </a:endParaRP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r>
              <a:rPr b="1">
                <a:solidFill>
                  <a:srgbClr val="66D9EF"/>
                </a:solidFill>
              </a:rPr>
              <a:t>int</a:t>
            </a:r>
            <a:r>
              <a:rPr sz="2914">
                <a:solidFill>
                  <a:srgbClr val="FFFFFF"/>
                </a:solidFill>
              </a:rPr>
              <a:t> </a:t>
            </a:r>
            <a:r>
              <a:t>main()</a:t>
            </a:r>
            <a:endParaRPr sz="2914">
              <a:solidFill>
                <a:srgbClr val="FFFFFF"/>
              </a:solidFill>
            </a:endParaRP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r>
              <a:t>{</a:t>
            </a:r>
            <a:endParaRPr sz="2914">
              <a:solidFill>
                <a:srgbClr val="FFFFFF"/>
              </a:solidFill>
            </a:endParaRP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r>
              <a:rPr>
                <a:solidFill>
                  <a:srgbClr val="FFFFFF"/>
                </a:solidFill>
              </a:rPr>
              <a:t>   </a:t>
            </a:r>
            <a:r>
              <a:rPr b="1">
                <a:solidFill>
                  <a:srgbClr val="66D9EF"/>
                </a:solidFill>
              </a:rPr>
              <a:t>int</a:t>
            </a:r>
            <a:r>
              <a:rPr sz="2914">
                <a:solidFill>
                  <a:srgbClr val="FFFFFF"/>
                </a:solidFill>
              </a:rPr>
              <a:t> </a:t>
            </a:r>
            <a:r>
              <a:t>x = nullptr;</a:t>
            </a:r>
            <a:endParaRPr sz="2914">
              <a:solidFill>
                <a:srgbClr val="FFFFFF"/>
              </a:solidFill>
            </a:endParaRP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r>
              <a:t>}</a:t>
            </a:r>
            <a:endParaRPr sz="2914">
              <a:solidFill>
                <a:srgbClr val="FFFFFF"/>
              </a:solidFill>
            </a:endParaRP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endParaRPr sz="2914">
              <a:solidFill>
                <a:srgbClr val="FFFFFF"/>
              </a:solidFill>
            </a:endParaRPr>
          </a:p>
          <a:p>
            <a:pPr marL="0" indent="0" defTabSz="429768">
              <a:lnSpc>
                <a:spcPts val="5400"/>
              </a:lnSpc>
              <a:spcBef>
                <a:spcPts val="0"/>
              </a:spcBef>
              <a:buSzTx/>
              <a:buNone/>
              <a:defRPr sz="3164">
                <a:solidFill>
                  <a:srgbClr val="75715E"/>
                </a:solidFill>
                <a:latin typeface="Courier New"/>
                <a:ea typeface="Courier New"/>
                <a:cs typeface="Courier New"/>
                <a:sym typeface="Courier New"/>
              </a:defRPr>
            </a:pPr>
            <a:r>
              <a:t>// function with integer argument</a:t>
            </a:r>
            <a:endParaRPr sz="2914">
              <a:solidFill>
                <a:srgbClr val="FFFFFF"/>
              </a:solidFill>
            </a:endParaRP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r>
              <a:rPr b="1">
                <a:solidFill>
                  <a:srgbClr val="F92672"/>
                </a:solidFill>
              </a:rPr>
              <a:t>void</a:t>
            </a:r>
            <a:r>
              <a:rPr sz="2914">
                <a:solidFill>
                  <a:srgbClr val="FFFFFF"/>
                </a:solidFill>
              </a:rPr>
              <a:t> </a:t>
            </a:r>
            <a:r>
              <a:t>fun(</a:t>
            </a:r>
            <a:r>
              <a:rPr b="1">
                <a:solidFill>
                  <a:srgbClr val="66D9EF"/>
                </a:solidFill>
              </a:rPr>
              <a:t>int</a:t>
            </a:r>
            <a:r>
              <a:rPr sz="2914">
                <a:solidFill>
                  <a:srgbClr val="FFFFFF"/>
                </a:solidFill>
              </a:rPr>
              <a:t> </a:t>
            </a:r>
            <a:r>
              <a:t>N)   { cout &lt;&lt; </a:t>
            </a:r>
            <a:r>
              <a:rPr>
                <a:solidFill>
                  <a:srgbClr val="E6DB74"/>
                </a:solidFill>
              </a:rPr>
              <a:t>"fun(int)"</a:t>
            </a:r>
            <a:r>
              <a:t>; </a:t>
            </a:r>
            <a:r>
              <a:rPr b="1">
                <a:solidFill>
                  <a:srgbClr val="F92672"/>
                </a:solidFill>
              </a:rPr>
              <a:t>return</a:t>
            </a:r>
            <a:r>
              <a:t>;}</a:t>
            </a:r>
            <a:endParaRPr sz="2914">
              <a:solidFill>
                <a:srgbClr val="FFFFFF"/>
              </a:solidFill>
            </a:endParaRPr>
          </a:p>
          <a:p>
            <a:pPr marL="0" indent="0" defTabSz="429768">
              <a:lnSpc>
                <a:spcPts val="4800"/>
              </a:lnSpc>
              <a:spcBef>
                <a:spcPts val="0"/>
              </a:spcBef>
              <a:buSzTx/>
              <a:buNone/>
              <a:defRPr sz="2914">
                <a:solidFill>
                  <a:srgbClr val="FFFFFF"/>
                </a:solidFill>
                <a:latin typeface="Courier New"/>
                <a:ea typeface="Courier New"/>
                <a:cs typeface="Courier New"/>
                <a:sym typeface="Courier New"/>
              </a:defRPr>
            </a:pPr>
            <a:r>
              <a:t> </a:t>
            </a:r>
          </a:p>
          <a:p>
            <a:pPr marL="0" indent="0" defTabSz="429768">
              <a:lnSpc>
                <a:spcPts val="5400"/>
              </a:lnSpc>
              <a:spcBef>
                <a:spcPts val="0"/>
              </a:spcBef>
              <a:buSzTx/>
              <a:buNone/>
              <a:defRPr sz="3164">
                <a:solidFill>
                  <a:srgbClr val="75715E"/>
                </a:solidFill>
                <a:latin typeface="Courier New"/>
                <a:ea typeface="Courier New"/>
                <a:cs typeface="Courier New"/>
                <a:sym typeface="Courier New"/>
              </a:defRPr>
            </a:pPr>
            <a:r>
              <a:t>// Overloaded function with char pointer argument</a:t>
            </a:r>
            <a:endParaRPr sz="2914">
              <a:solidFill>
                <a:srgbClr val="FFFFFF"/>
              </a:solidFill>
            </a:endParaRP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r>
              <a:rPr b="1">
                <a:solidFill>
                  <a:srgbClr val="F92672"/>
                </a:solidFill>
              </a:rPr>
              <a:t>void</a:t>
            </a:r>
            <a:r>
              <a:rPr sz="2914">
                <a:solidFill>
                  <a:srgbClr val="FFFFFF"/>
                </a:solidFill>
              </a:rPr>
              <a:t> </a:t>
            </a:r>
            <a:r>
              <a:t>fun(</a:t>
            </a:r>
            <a:r>
              <a:rPr b="1">
                <a:solidFill>
                  <a:srgbClr val="66D9EF"/>
                </a:solidFill>
              </a:rPr>
              <a:t>char</a:t>
            </a:r>
            <a:r>
              <a:t>* s)  { cout &lt;&lt; </a:t>
            </a:r>
            <a:r>
              <a:rPr>
                <a:solidFill>
                  <a:srgbClr val="E6DB74"/>
                </a:solidFill>
              </a:rPr>
              <a:t>"fun(char *)"</a:t>
            </a:r>
            <a:r>
              <a:t>; </a:t>
            </a:r>
            <a:r>
              <a:rPr b="1">
                <a:solidFill>
                  <a:srgbClr val="F92672"/>
                </a:solidFill>
              </a:rPr>
              <a:t>return</a:t>
            </a:r>
            <a:r>
              <a:t>;}</a:t>
            </a:r>
            <a:endParaRPr sz="2914">
              <a:solidFill>
                <a:srgbClr val="FFFFFF"/>
              </a:solidFill>
            </a:endParaRPr>
          </a:p>
          <a:p>
            <a:pPr marL="0" indent="0" defTabSz="429768">
              <a:lnSpc>
                <a:spcPts val="4800"/>
              </a:lnSpc>
              <a:spcBef>
                <a:spcPts val="0"/>
              </a:spcBef>
              <a:buSzTx/>
              <a:buNone/>
              <a:defRPr sz="2914">
                <a:solidFill>
                  <a:srgbClr val="FFFFFF"/>
                </a:solidFill>
                <a:latin typeface="Courier New"/>
                <a:ea typeface="Courier New"/>
                <a:cs typeface="Courier New"/>
                <a:sym typeface="Courier New"/>
              </a:defRPr>
            </a:pPr>
            <a:r>
              <a:t> </a:t>
            </a: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r>
              <a:rPr b="1">
                <a:solidFill>
                  <a:srgbClr val="66D9EF"/>
                </a:solidFill>
              </a:rPr>
              <a:t>int</a:t>
            </a:r>
            <a:r>
              <a:rPr sz="2914">
                <a:solidFill>
                  <a:srgbClr val="FFFFFF"/>
                </a:solidFill>
              </a:rPr>
              <a:t> </a:t>
            </a:r>
            <a:r>
              <a:t>main()</a:t>
            </a:r>
            <a:endParaRPr sz="2914">
              <a:solidFill>
                <a:srgbClr val="FFFFFF"/>
              </a:solidFill>
            </a:endParaRP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r>
              <a:t>{</a:t>
            </a:r>
            <a:endParaRPr sz="2914">
              <a:solidFill>
                <a:srgbClr val="FFFFFF"/>
              </a:solidFill>
            </a:endParaRPr>
          </a:p>
          <a:p>
            <a:pPr marL="0" indent="0" defTabSz="429768">
              <a:lnSpc>
                <a:spcPts val="5400"/>
              </a:lnSpc>
              <a:spcBef>
                <a:spcPts val="0"/>
              </a:spcBef>
              <a:buSzTx/>
              <a:buNone/>
              <a:defRPr sz="3164">
                <a:solidFill>
                  <a:srgbClr val="75715E"/>
                </a:solidFill>
                <a:latin typeface="Courier New"/>
                <a:ea typeface="Courier New"/>
                <a:cs typeface="Courier New"/>
                <a:sym typeface="Courier New"/>
              </a:defRPr>
            </a:pPr>
            <a:r>
              <a:rPr>
                <a:solidFill>
                  <a:srgbClr val="FFFFFF"/>
                </a:solidFill>
              </a:rPr>
              <a:t>    </a:t>
            </a:r>
            <a:r>
              <a:t>// Ideally, it should have called fun(char *),</a:t>
            </a:r>
            <a:endParaRPr sz="2914">
              <a:solidFill>
                <a:srgbClr val="FFFFFF"/>
              </a:solidFill>
            </a:endParaRPr>
          </a:p>
          <a:p>
            <a:pPr marL="0" indent="0" defTabSz="429768">
              <a:lnSpc>
                <a:spcPts val="5400"/>
              </a:lnSpc>
              <a:spcBef>
                <a:spcPts val="0"/>
              </a:spcBef>
              <a:buSzTx/>
              <a:buNone/>
              <a:defRPr sz="3164">
                <a:solidFill>
                  <a:srgbClr val="75715E"/>
                </a:solidFill>
                <a:latin typeface="Courier New"/>
                <a:ea typeface="Courier New"/>
                <a:cs typeface="Courier New"/>
                <a:sym typeface="Courier New"/>
              </a:defRPr>
            </a:pPr>
            <a:r>
              <a:rPr>
                <a:solidFill>
                  <a:srgbClr val="FFFFFF"/>
                </a:solidFill>
              </a:rPr>
              <a:t>    </a:t>
            </a:r>
            <a:r>
              <a:t>// but it causes compiler error.</a:t>
            </a:r>
            <a:endParaRPr sz="2914">
              <a:solidFill>
                <a:srgbClr val="FFFFFF"/>
              </a:solidFill>
            </a:endParaRP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r>
              <a:rPr>
                <a:solidFill>
                  <a:srgbClr val="FFFFFF"/>
                </a:solidFill>
              </a:rPr>
              <a:t>    </a:t>
            </a:r>
            <a:r>
              <a:t>fun(NULL); </a:t>
            </a:r>
            <a:endParaRPr sz="2914">
              <a:solidFill>
                <a:srgbClr val="FFFFFF"/>
              </a:solidFill>
            </a:endParaRPr>
          </a:p>
          <a:p>
            <a:pPr marL="0" indent="0" defTabSz="429768">
              <a:lnSpc>
                <a:spcPts val="5400"/>
              </a:lnSpc>
              <a:spcBef>
                <a:spcPts val="0"/>
              </a:spcBef>
              <a:buSzTx/>
              <a:buNone/>
              <a:defRPr sz="3164">
                <a:solidFill>
                  <a:srgbClr val="F8F8F2"/>
                </a:solidFill>
                <a:latin typeface="Courier New"/>
                <a:ea typeface="Courier New"/>
                <a:cs typeface="Courier New"/>
                <a:sym typeface="Courier New"/>
              </a:defRPr>
            </a:pPr>
            <a:r>
              <a:t>}</a:t>
            </a:r>
            <a:endParaRPr sz="2914">
              <a:solidFill>
                <a:srgbClr val="FFFFFF"/>
              </a:solidFill>
            </a:endParaRP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nullptr"/>
          <p:cNvSpPr txBox="1"/>
          <p:nvPr>
            <p:ph type="title"/>
          </p:nvPr>
        </p:nvSpPr>
        <p:spPr>
          <a:prstGeom prst="rect">
            <a:avLst/>
          </a:prstGeom>
        </p:spPr>
        <p:txBody>
          <a:bodyPr/>
          <a:lstStyle/>
          <a:p>
            <a:pPr/>
            <a:r>
              <a:t>nullptr</a:t>
            </a:r>
          </a:p>
        </p:txBody>
      </p:sp>
      <p:sp>
        <p:nvSpPr>
          <p:cNvPr id="396" name="// C++ program to show comparisons with nullptr…"/>
          <p:cNvSpPr txBox="1"/>
          <p:nvPr>
            <p:ph type="body" idx="1"/>
          </p:nvPr>
        </p:nvSpPr>
        <p:spPr>
          <a:prstGeom prst="rect">
            <a:avLst/>
          </a:prstGeom>
        </p:spPr>
        <p:txBody>
          <a:bodyPr/>
          <a:lstStyle/>
          <a:p>
            <a:pPr marL="0" indent="0" defTabSz="205739">
              <a:lnSpc>
                <a:spcPts val="1500"/>
              </a:lnSpc>
              <a:spcBef>
                <a:spcPts val="0"/>
              </a:spcBef>
              <a:buSzTx/>
              <a:buNone/>
              <a:defRPr sz="660">
                <a:solidFill>
                  <a:srgbClr val="75715E"/>
                </a:solidFill>
                <a:latin typeface="Courier New"/>
                <a:ea typeface="Courier New"/>
                <a:cs typeface="Courier New"/>
                <a:sym typeface="Courier New"/>
              </a:defRPr>
            </a:pPr>
            <a:r>
              <a:t>// C++ program to show comparisons with nullptr</a:t>
            </a:r>
            <a:endParaRPr sz="539">
              <a:solidFill>
                <a:srgbClr val="FFFFFF"/>
              </a:solidFill>
            </a:endParaRPr>
          </a:p>
          <a:p>
            <a:pPr marL="0" indent="0" defTabSz="205739">
              <a:lnSpc>
                <a:spcPts val="3500"/>
              </a:lnSpc>
              <a:spcBef>
                <a:spcPts val="0"/>
              </a:spcBef>
              <a:buSzTx/>
              <a:buNone/>
              <a:defRPr sz="2295">
                <a:solidFill>
                  <a:srgbClr val="F8F8F2"/>
                </a:solidFill>
                <a:latin typeface="Courier New"/>
                <a:ea typeface="Courier New"/>
                <a:cs typeface="Courier New"/>
                <a:sym typeface="Courier New"/>
              </a:defRPr>
            </a:pPr>
            <a:r>
              <a:t>#include &lt;bits/stdc++.h&gt;</a:t>
            </a:r>
            <a:endParaRPr>
              <a:solidFill>
                <a:srgbClr val="FFFFFF"/>
              </a:solidFill>
            </a:endParaRPr>
          </a:p>
          <a:p>
            <a:pPr marL="0" indent="0" defTabSz="205739">
              <a:lnSpc>
                <a:spcPts val="3500"/>
              </a:lnSpc>
              <a:spcBef>
                <a:spcPts val="0"/>
              </a:spcBef>
              <a:buSzTx/>
              <a:buNone/>
              <a:defRPr b="1" sz="2295">
                <a:solidFill>
                  <a:srgbClr val="F92672"/>
                </a:solidFill>
                <a:latin typeface="Courier New"/>
                <a:ea typeface="Courier New"/>
                <a:cs typeface="Courier New"/>
                <a:sym typeface="Courier New"/>
              </a:defRPr>
            </a:pPr>
            <a:r>
              <a:t>using</a:t>
            </a:r>
            <a:r>
              <a:rPr b="0">
                <a:solidFill>
                  <a:srgbClr val="FFFFFF"/>
                </a:solidFill>
              </a:rPr>
              <a:t> </a:t>
            </a:r>
            <a:r>
              <a:t>namespace</a:t>
            </a:r>
            <a:r>
              <a:rPr b="0">
                <a:solidFill>
                  <a:srgbClr val="FFFFFF"/>
                </a:solidFill>
              </a:rPr>
              <a:t> </a:t>
            </a:r>
            <a:r>
              <a:rPr b="0">
                <a:solidFill>
                  <a:srgbClr val="F8F8F2"/>
                </a:solidFill>
              </a:rPr>
              <a:t>std;</a:t>
            </a:r>
            <a:endParaRPr b="0">
              <a:solidFill>
                <a:srgbClr val="FFFFFF"/>
              </a:solidFill>
            </a:endParaRPr>
          </a:p>
          <a:p>
            <a:pPr marL="0" indent="0" defTabSz="205739">
              <a:lnSpc>
                <a:spcPts val="3400"/>
              </a:lnSpc>
              <a:spcBef>
                <a:spcPts val="0"/>
              </a:spcBef>
              <a:buSzTx/>
              <a:buNone/>
              <a:defRPr sz="2295">
                <a:solidFill>
                  <a:srgbClr val="FFFFFF"/>
                </a:solidFill>
                <a:latin typeface="Courier New"/>
                <a:ea typeface="Courier New"/>
                <a:cs typeface="Courier New"/>
                <a:sym typeface="Courier New"/>
              </a:defRPr>
            </a:pPr>
            <a:r>
              <a:t> </a:t>
            </a:r>
          </a:p>
          <a:p>
            <a:pPr marL="0" indent="0" defTabSz="205739">
              <a:lnSpc>
                <a:spcPts val="3500"/>
              </a:lnSpc>
              <a:spcBef>
                <a:spcPts val="0"/>
              </a:spcBef>
              <a:buSzTx/>
              <a:buNone/>
              <a:defRPr sz="2295">
                <a:solidFill>
                  <a:srgbClr val="75715E"/>
                </a:solidFill>
                <a:latin typeface="Courier New"/>
                <a:ea typeface="Courier New"/>
                <a:cs typeface="Courier New"/>
                <a:sym typeface="Courier New"/>
              </a:defRPr>
            </a:pPr>
            <a:r>
              <a:t>// Driver program to test behavior of nullptr</a:t>
            </a:r>
            <a:endParaRPr>
              <a:solidFill>
                <a:srgbClr val="FFFFFF"/>
              </a:solidFill>
            </a:endParaRPr>
          </a:p>
          <a:p>
            <a:pPr marL="0" indent="0" defTabSz="205739">
              <a:lnSpc>
                <a:spcPts val="3500"/>
              </a:lnSpc>
              <a:spcBef>
                <a:spcPts val="0"/>
              </a:spcBef>
              <a:buSzTx/>
              <a:buNone/>
              <a:defRPr sz="2295">
                <a:solidFill>
                  <a:srgbClr val="F8F8F2"/>
                </a:solidFill>
                <a:latin typeface="Courier New"/>
                <a:ea typeface="Courier New"/>
                <a:cs typeface="Courier New"/>
                <a:sym typeface="Courier New"/>
              </a:defRPr>
            </a:pPr>
            <a:r>
              <a:rPr b="1">
                <a:solidFill>
                  <a:srgbClr val="66D9EF"/>
                </a:solidFill>
              </a:rPr>
              <a:t>int</a:t>
            </a:r>
            <a:r>
              <a:rPr>
                <a:solidFill>
                  <a:srgbClr val="FFFFFF"/>
                </a:solidFill>
              </a:rPr>
              <a:t> </a:t>
            </a:r>
            <a:r>
              <a:t>main()</a:t>
            </a:r>
            <a:endParaRPr>
              <a:solidFill>
                <a:srgbClr val="FFFFFF"/>
              </a:solidFill>
            </a:endParaRPr>
          </a:p>
          <a:p>
            <a:pPr marL="0" indent="0" defTabSz="205739">
              <a:lnSpc>
                <a:spcPts val="3500"/>
              </a:lnSpc>
              <a:spcBef>
                <a:spcPts val="0"/>
              </a:spcBef>
              <a:buSzTx/>
              <a:buNone/>
              <a:defRPr sz="2295">
                <a:solidFill>
                  <a:srgbClr val="F8F8F2"/>
                </a:solidFill>
                <a:latin typeface="Courier New"/>
                <a:ea typeface="Courier New"/>
                <a:cs typeface="Courier New"/>
                <a:sym typeface="Courier New"/>
              </a:defRPr>
            </a:pPr>
            <a:r>
              <a:t>{</a:t>
            </a:r>
            <a:endParaRPr>
              <a:solidFill>
                <a:srgbClr val="FFFFFF"/>
              </a:solidFill>
            </a:endParaRPr>
          </a:p>
          <a:p>
            <a:pPr marL="0" indent="0" defTabSz="205739">
              <a:lnSpc>
                <a:spcPts val="3500"/>
              </a:lnSpc>
              <a:spcBef>
                <a:spcPts val="0"/>
              </a:spcBef>
              <a:buSzTx/>
              <a:buNone/>
              <a:defRPr sz="2295">
                <a:solidFill>
                  <a:srgbClr val="75715E"/>
                </a:solidFill>
                <a:latin typeface="Courier New"/>
                <a:ea typeface="Courier New"/>
                <a:cs typeface="Courier New"/>
                <a:sym typeface="Courier New"/>
              </a:defRPr>
            </a:pPr>
            <a:r>
              <a:rPr>
                <a:solidFill>
                  <a:srgbClr val="FFFFFF"/>
                </a:solidFill>
              </a:rPr>
              <a:t>    </a:t>
            </a:r>
            <a:r>
              <a:t>// creating two variables of nullptr_t type</a:t>
            </a:r>
            <a:endParaRPr>
              <a:solidFill>
                <a:srgbClr val="FFFFFF"/>
              </a:solidFill>
            </a:endParaRPr>
          </a:p>
          <a:p>
            <a:pPr marL="0" indent="0" defTabSz="205739">
              <a:lnSpc>
                <a:spcPts val="3500"/>
              </a:lnSpc>
              <a:spcBef>
                <a:spcPts val="0"/>
              </a:spcBef>
              <a:buSzTx/>
              <a:buNone/>
              <a:defRPr sz="2295">
                <a:solidFill>
                  <a:srgbClr val="75715E"/>
                </a:solidFill>
                <a:latin typeface="Courier New"/>
                <a:ea typeface="Courier New"/>
                <a:cs typeface="Courier New"/>
                <a:sym typeface="Courier New"/>
              </a:defRPr>
            </a:pPr>
            <a:r>
              <a:rPr>
                <a:solidFill>
                  <a:srgbClr val="FFFFFF"/>
                </a:solidFill>
              </a:rPr>
              <a:t>    </a:t>
            </a:r>
            <a:r>
              <a:t>// i.e., with value equal to nullptr</a:t>
            </a:r>
            <a:endParaRPr>
              <a:solidFill>
                <a:srgbClr val="FFFFFF"/>
              </a:solidFill>
            </a:endParaRPr>
          </a:p>
          <a:p>
            <a:pPr marL="0" indent="0" defTabSz="205739">
              <a:lnSpc>
                <a:spcPts val="3500"/>
              </a:lnSpc>
              <a:spcBef>
                <a:spcPts val="0"/>
              </a:spcBef>
              <a:buSzTx/>
              <a:buNone/>
              <a:defRPr sz="2295">
                <a:solidFill>
                  <a:srgbClr val="F8F8F2"/>
                </a:solidFill>
                <a:latin typeface="Courier New"/>
                <a:ea typeface="Courier New"/>
                <a:cs typeface="Courier New"/>
                <a:sym typeface="Courier New"/>
              </a:defRPr>
            </a:pPr>
            <a:r>
              <a:rPr>
                <a:solidFill>
                  <a:srgbClr val="FFFFFF"/>
                </a:solidFill>
              </a:rPr>
              <a:t>    </a:t>
            </a:r>
            <a:r>
              <a:t>nullptr_t np1, np2;</a:t>
            </a:r>
            <a:endParaRPr>
              <a:solidFill>
                <a:srgbClr val="FFFFFF"/>
              </a:solidFill>
            </a:endParaRPr>
          </a:p>
          <a:p>
            <a:pPr marL="0" indent="0" defTabSz="205739">
              <a:lnSpc>
                <a:spcPts val="3400"/>
              </a:lnSpc>
              <a:spcBef>
                <a:spcPts val="0"/>
              </a:spcBef>
              <a:buSzTx/>
              <a:buNone/>
              <a:defRPr sz="2295">
                <a:solidFill>
                  <a:srgbClr val="FFFFFF"/>
                </a:solidFill>
                <a:latin typeface="Courier New"/>
                <a:ea typeface="Courier New"/>
                <a:cs typeface="Courier New"/>
                <a:sym typeface="Courier New"/>
              </a:defRPr>
            </a:pPr>
            <a:r>
              <a:t> </a:t>
            </a:r>
          </a:p>
          <a:p>
            <a:pPr marL="0" indent="0" defTabSz="205739">
              <a:lnSpc>
                <a:spcPts val="3500"/>
              </a:lnSpc>
              <a:spcBef>
                <a:spcPts val="0"/>
              </a:spcBef>
              <a:buSzTx/>
              <a:buNone/>
              <a:defRPr sz="2295">
                <a:solidFill>
                  <a:srgbClr val="75715E"/>
                </a:solidFill>
                <a:latin typeface="Courier New"/>
                <a:ea typeface="Courier New"/>
                <a:cs typeface="Courier New"/>
                <a:sym typeface="Courier New"/>
              </a:defRPr>
            </a:pPr>
            <a:r>
              <a:rPr>
                <a:solidFill>
                  <a:srgbClr val="FFFFFF"/>
                </a:solidFill>
              </a:rPr>
              <a:t>    </a:t>
            </a:r>
            <a:r>
              <a:t>// &lt;= and &gt;= comparison always return true</a:t>
            </a:r>
            <a:endParaRPr>
              <a:solidFill>
                <a:srgbClr val="FFFFFF"/>
              </a:solidFill>
            </a:endParaRPr>
          </a:p>
          <a:p>
            <a:pPr marL="0" indent="0" defTabSz="205739">
              <a:lnSpc>
                <a:spcPts val="3500"/>
              </a:lnSpc>
              <a:spcBef>
                <a:spcPts val="0"/>
              </a:spcBef>
              <a:buSzTx/>
              <a:buNone/>
              <a:defRPr sz="2295">
                <a:solidFill>
                  <a:srgbClr val="F8F8F2"/>
                </a:solidFill>
                <a:latin typeface="Courier New"/>
                <a:ea typeface="Courier New"/>
                <a:cs typeface="Courier New"/>
                <a:sym typeface="Courier New"/>
              </a:defRPr>
            </a:pPr>
            <a:r>
              <a:rPr>
                <a:solidFill>
                  <a:srgbClr val="FFFFFF"/>
                </a:solidFill>
              </a:rPr>
              <a:t>    </a:t>
            </a:r>
            <a:r>
              <a:rPr b="1">
                <a:solidFill>
                  <a:srgbClr val="F92672"/>
                </a:solidFill>
              </a:rPr>
              <a:t>if</a:t>
            </a:r>
            <a:r>
              <a:rPr>
                <a:solidFill>
                  <a:srgbClr val="FFFFFF"/>
                </a:solidFill>
              </a:rPr>
              <a:t> </a:t>
            </a:r>
            <a:r>
              <a:t>(np1 &gt;= np2)</a:t>
            </a:r>
            <a:endParaRPr>
              <a:solidFill>
                <a:srgbClr val="FFFFFF"/>
              </a:solidFill>
            </a:endParaRPr>
          </a:p>
          <a:p>
            <a:pPr marL="0" indent="0" defTabSz="205739">
              <a:lnSpc>
                <a:spcPts val="3500"/>
              </a:lnSpc>
              <a:spcBef>
                <a:spcPts val="0"/>
              </a:spcBef>
              <a:buSzTx/>
              <a:buNone/>
              <a:defRPr sz="2295">
                <a:solidFill>
                  <a:srgbClr val="E6DB74"/>
                </a:solidFill>
                <a:latin typeface="Courier New"/>
                <a:ea typeface="Courier New"/>
                <a:cs typeface="Courier New"/>
                <a:sym typeface="Courier New"/>
              </a:defRPr>
            </a:pPr>
            <a:r>
              <a:rPr>
                <a:solidFill>
                  <a:srgbClr val="FFFFFF"/>
                </a:solidFill>
              </a:rPr>
              <a:t>        </a:t>
            </a:r>
            <a:r>
              <a:rPr>
                <a:solidFill>
                  <a:srgbClr val="F8F8F2"/>
                </a:solidFill>
              </a:rPr>
              <a:t>cout &lt;&lt; </a:t>
            </a:r>
            <a:r>
              <a:t>"can compare"</a:t>
            </a:r>
            <a:r>
              <a:rPr>
                <a:solidFill>
                  <a:srgbClr val="FFFFFF"/>
                </a:solidFill>
              </a:rPr>
              <a:t> </a:t>
            </a:r>
            <a:r>
              <a:rPr>
                <a:solidFill>
                  <a:srgbClr val="F8F8F2"/>
                </a:solidFill>
              </a:rPr>
              <a:t>&lt;&lt; endl;</a:t>
            </a:r>
            <a:endParaRPr>
              <a:solidFill>
                <a:srgbClr val="FFFFFF"/>
              </a:solidFill>
            </a:endParaRPr>
          </a:p>
          <a:p>
            <a:pPr marL="0" indent="0" defTabSz="205739">
              <a:lnSpc>
                <a:spcPts val="3500"/>
              </a:lnSpc>
              <a:spcBef>
                <a:spcPts val="0"/>
              </a:spcBef>
              <a:buSzTx/>
              <a:buNone/>
              <a:defRPr sz="2295">
                <a:solidFill>
                  <a:srgbClr val="FFFFFF"/>
                </a:solidFill>
                <a:latin typeface="Courier New"/>
                <a:ea typeface="Courier New"/>
                <a:cs typeface="Courier New"/>
                <a:sym typeface="Courier New"/>
              </a:defRPr>
            </a:pPr>
            <a:r>
              <a:t>    </a:t>
            </a:r>
            <a:r>
              <a:rPr b="1">
                <a:solidFill>
                  <a:srgbClr val="F92672"/>
                </a:solidFill>
              </a:rPr>
              <a:t>else</a:t>
            </a:r>
          </a:p>
          <a:p>
            <a:pPr marL="0" indent="0" defTabSz="205739">
              <a:lnSpc>
                <a:spcPts val="3500"/>
              </a:lnSpc>
              <a:spcBef>
                <a:spcPts val="0"/>
              </a:spcBef>
              <a:buSzTx/>
              <a:buNone/>
              <a:defRPr sz="2295">
                <a:solidFill>
                  <a:srgbClr val="E6DB74"/>
                </a:solidFill>
                <a:latin typeface="Courier New"/>
                <a:ea typeface="Courier New"/>
                <a:cs typeface="Courier New"/>
                <a:sym typeface="Courier New"/>
              </a:defRPr>
            </a:pPr>
            <a:r>
              <a:rPr>
                <a:solidFill>
                  <a:srgbClr val="FFFFFF"/>
                </a:solidFill>
              </a:rPr>
              <a:t>        </a:t>
            </a:r>
            <a:r>
              <a:rPr>
                <a:solidFill>
                  <a:srgbClr val="F8F8F2"/>
                </a:solidFill>
              </a:rPr>
              <a:t>cout &lt;&lt; </a:t>
            </a:r>
            <a:r>
              <a:t>"can not compare"</a:t>
            </a:r>
            <a:r>
              <a:rPr>
                <a:solidFill>
                  <a:srgbClr val="FFFFFF"/>
                </a:solidFill>
              </a:rPr>
              <a:t> </a:t>
            </a:r>
            <a:r>
              <a:rPr>
                <a:solidFill>
                  <a:srgbClr val="F8F8F2"/>
                </a:solidFill>
              </a:rPr>
              <a:t>&lt;&lt; endl;</a:t>
            </a:r>
            <a:endParaRPr>
              <a:solidFill>
                <a:srgbClr val="FFFFFF"/>
              </a:solidFill>
            </a:endParaRPr>
          </a:p>
          <a:p>
            <a:pPr marL="0" indent="0" defTabSz="205739">
              <a:lnSpc>
                <a:spcPts val="3400"/>
              </a:lnSpc>
              <a:spcBef>
                <a:spcPts val="0"/>
              </a:spcBef>
              <a:buSzTx/>
              <a:buNone/>
              <a:defRPr sz="2295">
                <a:solidFill>
                  <a:srgbClr val="FFFFFF"/>
                </a:solidFill>
                <a:latin typeface="Courier New"/>
                <a:ea typeface="Courier New"/>
                <a:cs typeface="Courier New"/>
                <a:sym typeface="Courier New"/>
              </a:defRPr>
            </a:pPr>
            <a:r>
              <a:t> </a:t>
            </a:r>
          </a:p>
          <a:p>
            <a:pPr marL="0" indent="0" defTabSz="205739">
              <a:lnSpc>
                <a:spcPts val="3500"/>
              </a:lnSpc>
              <a:spcBef>
                <a:spcPts val="0"/>
              </a:spcBef>
              <a:buSzTx/>
              <a:buNone/>
              <a:defRPr sz="2295">
                <a:solidFill>
                  <a:srgbClr val="75715E"/>
                </a:solidFill>
                <a:latin typeface="Courier New"/>
                <a:ea typeface="Courier New"/>
                <a:cs typeface="Courier New"/>
                <a:sym typeface="Courier New"/>
              </a:defRPr>
            </a:pPr>
            <a:r>
              <a:rPr>
                <a:solidFill>
                  <a:srgbClr val="FFFFFF"/>
                </a:solidFill>
              </a:rPr>
              <a:t>    </a:t>
            </a:r>
            <a:r>
              <a:t>// Initialize a pointer with value equal to np1</a:t>
            </a:r>
            <a:endParaRPr>
              <a:solidFill>
                <a:srgbClr val="FFFFFF"/>
              </a:solidFill>
            </a:endParaRPr>
          </a:p>
          <a:p>
            <a:pPr marL="0" indent="0" defTabSz="205739">
              <a:lnSpc>
                <a:spcPts val="3500"/>
              </a:lnSpc>
              <a:spcBef>
                <a:spcPts val="0"/>
              </a:spcBef>
              <a:buSzTx/>
              <a:buNone/>
              <a:defRPr sz="2295">
                <a:solidFill>
                  <a:srgbClr val="75715E"/>
                </a:solidFill>
                <a:latin typeface="Courier New"/>
                <a:ea typeface="Courier New"/>
                <a:cs typeface="Courier New"/>
                <a:sym typeface="Courier New"/>
              </a:defRPr>
            </a:pPr>
            <a:r>
              <a:rPr>
                <a:solidFill>
                  <a:srgbClr val="FFFFFF"/>
                </a:solidFill>
              </a:rPr>
              <a:t>    </a:t>
            </a:r>
            <a:r>
              <a:rPr b="1">
                <a:solidFill>
                  <a:srgbClr val="66D9EF"/>
                </a:solidFill>
              </a:rPr>
              <a:t>char</a:t>
            </a:r>
            <a:r>
              <a:rPr>
                <a:solidFill>
                  <a:srgbClr val="FFFFFF"/>
                </a:solidFill>
              </a:rPr>
              <a:t> </a:t>
            </a:r>
            <a:r>
              <a:rPr>
                <a:solidFill>
                  <a:srgbClr val="F8F8F2"/>
                </a:solidFill>
              </a:rPr>
              <a:t>*x = np1;  </a:t>
            </a:r>
            <a:r>
              <a:t>// same as x = nullptr (or x = NULL</a:t>
            </a:r>
            <a:endParaRPr>
              <a:solidFill>
                <a:srgbClr val="FFFFFF"/>
              </a:solidFill>
            </a:endParaRPr>
          </a:p>
          <a:p>
            <a:pPr marL="0" indent="0" defTabSz="205739">
              <a:lnSpc>
                <a:spcPts val="3500"/>
              </a:lnSpc>
              <a:spcBef>
                <a:spcPts val="0"/>
              </a:spcBef>
              <a:buSzTx/>
              <a:buNone/>
              <a:defRPr sz="2295">
                <a:solidFill>
                  <a:srgbClr val="FFFFFF"/>
                </a:solidFill>
                <a:latin typeface="Courier New"/>
                <a:ea typeface="Courier New"/>
                <a:cs typeface="Courier New"/>
                <a:sym typeface="Courier New"/>
              </a:defRPr>
            </a:pPr>
            <a:r>
              <a:t>                    </a:t>
            </a:r>
            <a:r>
              <a:rPr>
                <a:solidFill>
                  <a:srgbClr val="75715E"/>
                </a:solidFill>
              </a:rPr>
              <a:t>// will also work)</a:t>
            </a:r>
          </a:p>
          <a:p>
            <a:pPr marL="0" indent="0" defTabSz="205739">
              <a:lnSpc>
                <a:spcPts val="3500"/>
              </a:lnSpc>
              <a:spcBef>
                <a:spcPts val="0"/>
              </a:spcBef>
              <a:buSzTx/>
              <a:buNone/>
              <a:defRPr sz="2295">
                <a:solidFill>
                  <a:srgbClr val="F8F8F2"/>
                </a:solidFill>
                <a:latin typeface="Courier New"/>
                <a:ea typeface="Courier New"/>
                <a:cs typeface="Courier New"/>
                <a:sym typeface="Courier New"/>
              </a:defRPr>
            </a:pPr>
            <a:r>
              <a:rPr>
                <a:solidFill>
                  <a:srgbClr val="FFFFFF"/>
                </a:solidFill>
              </a:rPr>
              <a:t>    </a:t>
            </a:r>
            <a:r>
              <a:rPr b="1">
                <a:solidFill>
                  <a:srgbClr val="F92672"/>
                </a:solidFill>
              </a:rPr>
              <a:t>if</a:t>
            </a:r>
            <a:r>
              <a:rPr>
                <a:solidFill>
                  <a:srgbClr val="FFFFFF"/>
                </a:solidFill>
              </a:rPr>
              <a:t> </a:t>
            </a:r>
            <a:r>
              <a:t>(x == nullptr)</a:t>
            </a:r>
            <a:endParaRPr>
              <a:solidFill>
                <a:srgbClr val="FFFFFF"/>
              </a:solidFill>
            </a:endParaRPr>
          </a:p>
          <a:p>
            <a:pPr marL="0" indent="0" defTabSz="205739">
              <a:lnSpc>
                <a:spcPts val="3500"/>
              </a:lnSpc>
              <a:spcBef>
                <a:spcPts val="0"/>
              </a:spcBef>
              <a:buSzTx/>
              <a:buNone/>
              <a:defRPr sz="2295">
                <a:solidFill>
                  <a:srgbClr val="E6DB74"/>
                </a:solidFill>
                <a:latin typeface="Courier New"/>
                <a:ea typeface="Courier New"/>
                <a:cs typeface="Courier New"/>
                <a:sym typeface="Courier New"/>
              </a:defRPr>
            </a:pPr>
            <a:r>
              <a:rPr>
                <a:solidFill>
                  <a:srgbClr val="FFFFFF"/>
                </a:solidFill>
              </a:rPr>
              <a:t>        </a:t>
            </a:r>
            <a:r>
              <a:rPr>
                <a:solidFill>
                  <a:srgbClr val="F8F8F2"/>
                </a:solidFill>
              </a:rPr>
              <a:t>cout &lt;&lt; </a:t>
            </a:r>
            <a:r>
              <a:t>"x is null"</a:t>
            </a:r>
            <a:r>
              <a:rPr>
                <a:solidFill>
                  <a:srgbClr val="FFFFFF"/>
                </a:solidFill>
              </a:rPr>
              <a:t> </a:t>
            </a:r>
            <a:r>
              <a:rPr>
                <a:solidFill>
                  <a:srgbClr val="F8F8F2"/>
                </a:solidFill>
              </a:rPr>
              <a:t>&lt;&lt; endl;</a:t>
            </a:r>
            <a:endParaRPr>
              <a:solidFill>
                <a:srgbClr val="FFFFFF"/>
              </a:solidFill>
            </a:endParaRPr>
          </a:p>
          <a:p>
            <a:pPr marL="0" indent="0" defTabSz="205739">
              <a:lnSpc>
                <a:spcPts val="3500"/>
              </a:lnSpc>
              <a:spcBef>
                <a:spcPts val="0"/>
              </a:spcBef>
              <a:buSzTx/>
              <a:buNone/>
              <a:defRPr sz="2295">
                <a:solidFill>
                  <a:srgbClr val="FFFFFF"/>
                </a:solidFill>
                <a:latin typeface="Courier New"/>
                <a:ea typeface="Courier New"/>
                <a:cs typeface="Courier New"/>
                <a:sym typeface="Courier New"/>
              </a:defRPr>
            </a:pPr>
            <a:r>
              <a:t>    </a:t>
            </a:r>
            <a:r>
              <a:rPr b="1">
                <a:solidFill>
                  <a:srgbClr val="F92672"/>
                </a:solidFill>
              </a:rPr>
              <a:t>else</a:t>
            </a:r>
          </a:p>
          <a:p>
            <a:pPr marL="0" indent="0" defTabSz="205739">
              <a:lnSpc>
                <a:spcPts val="3500"/>
              </a:lnSpc>
              <a:spcBef>
                <a:spcPts val="0"/>
              </a:spcBef>
              <a:buSzTx/>
              <a:buNone/>
              <a:defRPr sz="2295">
                <a:solidFill>
                  <a:srgbClr val="E6DB74"/>
                </a:solidFill>
                <a:latin typeface="Courier New"/>
                <a:ea typeface="Courier New"/>
                <a:cs typeface="Courier New"/>
                <a:sym typeface="Courier New"/>
              </a:defRPr>
            </a:pPr>
            <a:r>
              <a:rPr>
                <a:solidFill>
                  <a:srgbClr val="FFFFFF"/>
                </a:solidFill>
              </a:rPr>
              <a:t>        </a:t>
            </a:r>
            <a:r>
              <a:rPr>
                <a:solidFill>
                  <a:srgbClr val="F8F8F2"/>
                </a:solidFill>
              </a:rPr>
              <a:t>cout &lt;&lt; </a:t>
            </a:r>
            <a:r>
              <a:t>"x is not null"</a:t>
            </a:r>
            <a:r>
              <a:rPr>
                <a:solidFill>
                  <a:srgbClr val="FFFFFF"/>
                </a:solidFill>
              </a:rPr>
              <a:t> </a:t>
            </a:r>
            <a:r>
              <a:rPr>
                <a:solidFill>
                  <a:srgbClr val="F8F8F2"/>
                </a:solidFill>
              </a:rPr>
              <a:t>&lt;&lt; endl;</a:t>
            </a:r>
            <a:endParaRPr>
              <a:solidFill>
                <a:srgbClr val="FFFFFF"/>
              </a:solidFill>
            </a:endParaRPr>
          </a:p>
          <a:p>
            <a:pPr marL="0" indent="0" defTabSz="205739">
              <a:lnSpc>
                <a:spcPts val="3400"/>
              </a:lnSpc>
              <a:spcBef>
                <a:spcPts val="0"/>
              </a:spcBef>
              <a:buSzTx/>
              <a:buNone/>
              <a:defRPr sz="2295">
                <a:solidFill>
                  <a:srgbClr val="FFFFFF"/>
                </a:solidFill>
                <a:latin typeface="Courier New"/>
                <a:ea typeface="Courier New"/>
                <a:cs typeface="Courier New"/>
                <a:sym typeface="Courier New"/>
              </a:defRPr>
            </a:pPr>
            <a:r>
              <a:t> </a:t>
            </a:r>
          </a:p>
          <a:p>
            <a:pPr marL="0" indent="0" defTabSz="205739">
              <a:lnSpc>
                <a:spcPts val="3500"/>
              </a:lnSpc>
              <a:spcBef>
                <a:spcPts val="0"/>
              </a:spcBef>
              <a:buSzTx/>
              <a:buNone/>
              <a:defRPr b="1" sz="2295">
                <a:solidFill>
                  <a:srgbClr val="F92672"/>
                </a:solidFill>
                <a:latin typeface="Courier New"/>
                <a:ea typeface="Courier New"/>
                <a:cs typeface="Courier New"/>
                <a:sym typeface="Courier New"/>
              </a:defRPr>
            </a:pPr>
            <a:r>
              <a:rPr b="0">
                <a:solidFill>
                  <a:srgbClr val="FFFFFF"/>
                </a:solidFill>
              </a:rPr>
              <a:t>    </a:t>
            </a:r>
            <a:r>
              <a:t>return</a:t>
            </a:r>
            <a:r>
              <a:rPr b="0">
                <a:solidFill>
                  <a:srgbClr val="FFFFFF"/>
                </a:solidFill>
              </a:rPr>
              <a:t> </a:t>
            </a:r>
            <a:r>
              <a:rPr b="0">
                <a:solidFill>
                  <a:srgbClr val="F8F8F2"/>
                </a:solidFill>
              </a:rPr>
              <a:t>0;</a:t>
            </a:r>
            <a:endParaRPr b="0">
              <a:solidFill>
                <a:srgbClr val="FFFFFF"/>
              </a:solidFill>
            </a:endParaRPr>
          </a:p>
          <a:p>
            <a:pPr marL="0" indent="0" defTabSz="205739">
              <a:lnSpc>
                <a:spcPts val="3500"/>
              </a:lnSpc>
              <a:spcBef>
                <a:spcPts val="0"/>
              </a:spcBef>
              <a:buSzTx/>
              <a:buNone/>
              <a:defRPr sz="2295">
                <a:solidFill>
                  <a:srgbClr val="F8F8F2"/>
                </a:solidFill>
                <a:latin typeface="Courier New"/>
                <a:ea typeface="Courier New"/>
                <a:cs typeface="Courier New"/>
                <a:sym typeface="Courier New"/>
              </a:defRPr>
            </a:pPr>
            <a:r>
              <a:t>}</a:t>
            </a:r>
            <a:endParaRPr>
              <a:solidFill>
                <a:srgbClr val="FFFFFF"/>
              </a:solidFill>
            </a:endParaRP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coped enums"/>
          <p:cNvSpPr txBox="1"/>
          <p:nvPr>
            <p:ph type="title"/>
          </p:nvPr>
        </p:nvSpPr>
        <p:spPr>
          <a:prstGeom prst="rect">
            <a:avLst/>
          </a:prstGeom>
        </p:spPr>
        <p:txBody>
          <a:bodyPr/>
          <a:lstStyle>
            <a:lvl1pPr>
              <a:defRPr>
                <a:uFill>
                  <a:solidFill>
                    <a:srgbClr val="FF0000"/>
                  </a:solidFill>
                </a:uFill>
                <a:latin typeface="Arial"/>
                <a:ea typeface="Arial"/>
                <a:cs typeface="Arial"/>
                <a:sym typeface="Arial"/>
              </a:defRPr>
            </a:lvl1pPr>
          </a:lstStyle>
          <a:p>
            <a:pPr>
              <a:defRPr>
                <a:uFillTx/>
                <a:latin typeface="+mn-lt"/>
                <a:ea typeface="+mn-ea"/>
                <a:cs typeface="+mn-cs"/>
                <a:sym typeface="Helvetica Neue Medium"/>
              </a:defRPr>
            </a:pPr>
            <a:r>
              <a:rPr>
                <a:uFill>
                  <a:solidFill>
                    <a:srgbClr val="FF0000"/>
                  </a:solidFill>
                </a:uFill>
                <a:latin typeface="Arial"/>
                <a:ea typeface="Arial"/>
                <a:cs typeface="Arial"/>
                <a:sym typeface="Arial"/>
              </a:rPr>
              <a:t>scoped enums</a:t>
            </a:r>
          </a:p>
        </p:txBody>
      </p:sp>
      <p:sp>
        <p:nvSpPr>
          <p:cNvPr id="399" name="enum Color {…"/>
          <p:cNvSpPr txBox="1"/>
          <p:nvPr>
            <p:ph type="body" idx="1"/>
          </p:nvPr>
        </p:nvSpPr>
        <p:spPr>
          <a:prstGeom prst="rect">
            <a:avLst/>
          </a:prstGeom>
        </p:spPr>
        <p:txBody>
          <a:bodyPr/>
          <a:lstStyle/>
          <a:p>
            <a:pPr marL="0" indent="0" defTabSz="457200">
              <a:lnSpc>
                <a:spcPts val="8000"/>
              </a:lnSpc>
              <a:spcBef>
                <a:spcPts val="600"/>
              </a:spcBef>
              <a:buSzTx/>
              <a:buNone/>
              <a:defRPr sz="4400">
                <a:solidFill>
                  <a:srgbClr val="A52A2A"/>
                </a:solidFill>
                <a:latin typeface="Courier"/>
                <a:ea typeface="Courier"/>
                <a:cs typeface="Courier"/>
                <a:sym typeface="Courier"/>
              </a:defRPr>
            </a:pPr>
            <a:r>
              <a:t>enum Color</a:t>
            </a:r>
            <a:r>
              <a:rPr>
                <a:solidFill>
                  <a:srgbClr val="212529"/>
                </a:solidFill>
                <a:latin typeface="Helvetica"/>
                <a:ea typeface="Helvetica"/>
                <a:cs typeface="Helvetica"/>
                <a:sym typeface="Helvetica"/>
              </a:rPr>
              <a:t> </a:t>
            </a:r>
            <a:r>
              <a:t>{</a:t>
            </a:r>
            <a:endParaRPr>
              <a:solidFill>
                <a:srgbClr val="212529"/>
              </a:solidFill>
              <a:latin typeface="Helvetica"/>
              <a:ea typeface="Helvetica"/>
              <a:cs typeface="Helvetica"/>
              <a:sym typeface="Helvetica"/>
            </a:endParaRPr>
          </a:p>
          <a:p>
            <a:pPr marL="0" indent="0" defTabSz="457200">
              <a:lnSpc>
                <a:spcPts val="8000"/>
              </a:lnSpc>
              <a:spcBef>
                <a:spcPts val="600"/>
              </a:spcBef>
              <a:buSzTx/>
              <a:buNone/>
              <a:defRPr sz="4400">
                <a:solidFill>
                  <a:srgbClr val="A52A2A"/>
                </a:solidFill>
                <a:latin typeface="Courier"/>
                <a:ea typeface="Courier"/>
                <a:cs typeface="Courier"/>
                <a:sym typeface="Courier"/>
              </a:defRPr>
            </a:pPr>
            <a:r>
              <a:t>Bronze,</a:t>
            </a:r>
            <a:endParaRPr>
              <a:solidFill>
                <a:srgbClr val="212529"/>
              </a:solidFill>
              <a:latin typeface="Helvetica"/>
              <a:ea typeface="Helvetica"/>
              <a:cs typeface="Helvetica"/>
              <a:sym typeface="Helvetica"/>
            </a:endParaRPr>
          </a:p>
          <a:p>
            <a:pPr marL="0" indent="0" defTabSz="457200">
              <a:lnSpc>
                <a:spcPts val="8000"/>
              </a:lnSpc>
              <a:spcBef>
                <a:spcPts val="600"/>
              </a:spcBef>
              <a:buSzTx/>
              <a:buNone/>
              <a:defRPr sz="4400">
                <a:solidFill>
                  <a:srgbClr val="A52A2A"/>
                </a:solidFill>
                <a:latin typeface="Courier"/>
                <a:ea typeface="Courier"/>
                <a:cs typeface="Courier"/>
                <a:sym typeface="Courier"/>
              </a:defRPr>
            </a:pPr>
            <a:r>
              <a:t>Silver,</a:t>
            </a:r>
            <a:endParaRPr>
              <a:solidFill>
                <a:srgbClr val="212529"/>
              </a:solidFill>
              <a:latin typeface="Helvetica"/>
              <a:ea typeface="Helvetica"/>
              <a:cs typeface="Helvetica"/>
              <a:sym typeface="Helvetica"/>
            </a:endParaRPr>
          </a:p>
          <a:p>
            <a:pPr marL="0" indent="0" defTabSz="457200">
              <a:lnSpc>
                <a:spcPts val="8000"/>
              </a:lnSpc>
              <a:spcBef>
                <a:spcPts val="600"/>
              </a:spcBef>
              <a:buSzTx/>
              <a:buNone/>
              <a:defRPr sz="4400">
                <a:solidFill>
                  <a:srgbClr val="A52A2A"/>
                </a:solidFill>
                <a:latin typeface="Courier"/>
                <a:ea typeface="Courier"/>
                <a:cs typeface="Courier"/>
                <a:sym typeface="Courier"/>
              </a:defRPr>
            </a:pPr>
            <a:r>
              <a:t>Gold</a:t>
            </a:r>
            <a:endParaRPr>
              <a:solidFill>
                <a:srgbClr val="212529"/>
              </a:solidFill>
              <a:latin typeface="Helvetica"/>
              <a:ea typeface="Helvetica"/>
              <a:cs typeface="Helvetica"/>
              <a:sym typeface="Helvetica"/>
            </a:endParaRPr>
          </a:p>
          <a:p>
            <a:pPr marL="0" indent="0" defTabSz="457200">
              <a:lnSpc>
                <a:spcPts val="8000"/>
              </a:lnSpc>
              <a:spcBef>
                <a:spcPts val="600"/>
              </a:spcBef>
              <a:buSzTx/>
              <a:buNone/>
              <a:defRPr sz="4400">
                <a:solidFill>
                  <a:srgbClr val="A52A2A"/>
                </a:solidFill>
                <a:latin typeface="Courier"/>
                <a:ea typeface="Courier"/>
                <a:cs typeface="Courier"/>
                <a:sym typeface="Courier"/>
              </a:defRPr>
            </a:pPr>
            <a:r>
              <a:t>};</a:t>
            </a:r>
            <a:endParaRPr>
              <a:solidFill>
                <a:srgbClr val="212529"/>
              </a:solidFill>
              <a:latin typeface="Helvetica"/>
              <a:ea typeface="Helvetica"/>
              <a:cs typeface="Helvetica"/>
              <a:sym typeface="Helvetica"/>
            </a:endParaRPr>
          </a:p>
          <a:p>
            <a:pPr marL="0" indent="0" defTabSz="457200">
              <a:lnSpc>
                <a:spcPts val="8000"/>
              </a:lnSpc>
              <a:spcBef>
                <a:spcPts val="600"/>
              </a:spcBef>
              <a:buSzTx/>
              <a:buNone/>
              <a:defRPr sz="4400">
                <a:solidFill>
                  <a:srgbClr val="A52A2A"/>
                </a:solidFill>
                <a:latin typeface="Courier"/>
                <a:ea typeface="Courier"/>
                <a:cs typeface="Courier"/>
                <a:sym typeface="Courier"/>
              </a:defRPr>
            </a:pPr>
            <a:r>
              <a:t>enum Bullion</a:t>
            </a:r>
            <a:endParaRPr>
              <a:solidFill>
                <a:srgbClr val="212529"/>
              </a:solidFill>
              <a:latin typeface="Helvetica"/>
              <a:ea typeface="Helvetica"/>
              <a:cs typeface="Helvetica"/>
              <a:sym typeface="Helvetica"/>
            </a:endParaRPr>
          </a:p>
          <a:p>
            <a:pPr marL="0" indent="0" defTabSz="457200">
              <a:lnSpc>
                <a:spcPts val="8000"/>
              </a:lnSpc>
              <a:spcBef>
                <a:spcPts val="600"/>
              </a:spcBef>
              <a:buSzTx/>
              <a:buNone/>
              <a:defRPr sz="4400">
                <a:solidFill>
                  <a:srgbClr val="A52A2A"/>
                </a:solidFill>
                <a:latin typeface="Courier"/>
                <a:ea typeface="Courier"/>
                <a:cs typeface="Courier"/>
                <a:sym typeface="Courier"/>
              </a:defRPr>
            </a:pPr>
            <a:r>
              <a:t>{</a:t>
            </a:r>
            <a:endParaRPr>
              <a:solidFill>
                <a:srgbClr val="212529"/>
              </a:solidFill>
              <a:latin typeface="Helvetica"/>
              <a:ea typeface="Helvetica"/>
              <a:cs typeface="Helvetica"/>
              <a:sym typeface="Helvetica"/>
            </a:endParaRPr>
          </a:p>
          <a:p>
            <a:pPr marL="0" indent="0" defTabSz="457200">
              <a:lnSpc>
                <a:spcPts val="8000"/>
              </a:lnSpc>
              <a:spcBef>
                <a:spcPts val="600"/>
              </a:spcBef>
              <a:buSzTx/>
              <a:buNone/>
              <a:defRPr sz="4400">
                <a:solidFill>
                  <a:srgbClr val="A52A2A"/>
                </a:solidFill>
                <a:latin typeface="Courier"/>
                <a:ea typeface="Courier"/>
                <a:cs typeface="Courier"/>
                <a:sym typeface="Courier"/>
              </a:defRPr>
            </a:pPr>
            <a:r>
              <a:t>Silver, //conflicts with Color’s Silver</a:t>
            </a:r>
            <a:endParaRPr>
              <a:solidFill>
                <a:srgbClr val="212529"/>
              </a:solidFill>
              <a:latin typeface="Helvetica"/>
              <a:ea typeface="Helvetica"/>
              <a:cs typeface="Helvetica"/>
              <a:sym typeface="Helvetica"/>
            </a:endParaRPr>
          </a:p>
          <a:p>
            <a:pPr marL="0" indent="0" defTabSz="457200">
              <a:lnSpc>
                <a:spcPts val="8000"/>
              </a:lnSpc>
              <a:spcBef>
                <a:spcPts val="600"/>
              </a:spcBef>
              <a:buSzTx/>
              <a:buNone/>
              <a:defRPr sz="4400">
                <a:solidFill>
                  <a:srgbClr val="A52A2A"/>
                </a:solidFill>
                <a:latin typeface="Courier"/>
                <a:ea typeface="Courier"/>
                <a:cs typeface="Courier"/>
                <a:sym typeface="Courier"/>
              </a:defRPr>
            </a:pPr>
            <a:r>
              <a:t>Gold, //conflicts with Color’s Gold</a:t>
            </a:r>
            <a:r>
              <a:rPr>
                <a:solidFill>
                  <a:srgbClr val="212529"/>
                </a:solidFill>
                <a:latin typeface="Helvetica"/>
                <a:ea typeface="Helvetica"/>
                <a:cs typeface="Helvetica"/>
                <a:sym typeface="Helvetica"/>
              </a:rPr>
              <a:t> </a:t>
            </a:r>
            <a:r>
              <a:t>Platinum</a:t>
            </a:r>
            <a:endParaRPr>
              <a:solidFill>
                <a:srgbClr val="212529"/>
              </a:solidFill>
              <a:latin typeface="Helvetica"/>
              <a:ea typeface="Helvetica"/>
              <a:cs typeface="Helvetica"/>
              <a:sym typeface="Helvetica"/>
            </a:endParaRPr>
          </a:p>
          <a:p>
            <a:pPr marL="0" indent="0" defTabSz="457200">
              <a:lnSpc>
                <a:spcPts val="8000"/>
              </a:lnSpc>
              <a:spcBef>
                <a:spcPts val="600"/>
              </a:spcBef>
              <a:buSzTx/>
              <a:buNone/>
              <a:defRPr sz="4400">
                <a:solidFill>
                  <a:srgbClr val="A52A2A"/>
                </a:solidFill>
                <a:latin typeface="Courier"/>
                <a:ea typeface="Courier"/>
                <a:cs typeface="Courier"/>
                <a:sym typeface="Courier"/>
              </a:defRPr>
            </a:pPr>
            <a:r>
              <a:t>};</a:t>
            </a:r>
            <a:endParaRPr>
              <a:solidFill>
                <a:srgbClr val="212529"/>
              </a:solidFill>
              <a:latin typeface="Helvetica"/>
              <a:ea typeface="Helvetica"/>
              <a:cs typeface="Helvetica"/>
              <a:sym typeface="Helvetica"/>
            </a:endParaRP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coped enums"/>
          <p:cNvSpPr txBox="1"/>
          <p:nvPr>
            <p:ph type="title"/>
          </p:nvPr>
        </p:nvSpPr>
        <p:spPr>
          <a:prstGeom prst="rect">
            <a:avLst/>
          </a:prstGeom>
        </p:spPr>
        <p:txBody>
          <a:bodyPr/>
          <a:lstStyle>
            <a:lvl1pPr>
              <a:defRPr>
                <a:uFill>
                  <a:solidFill>
                    <a:srgbClr val="FF0000"/>
                  </a:solidFill>
                </a:uFill>
                <a:latin typeface="Arial"/>
                <a:ea typeface="Arial"/>
                <a:cs typeface="Arial"/>
                <a:sym typeface="Arial"/>
              </a:defRPr>
            </a:lvl1pPr>
          </a:lstStyle>
          <a:p>
            <a:pPr>
              <a:defRPr>
                <a:uFillTx/>
                <a:latin typeface="+mn-lt"/>
                <a:ea typeface="+mn-ea"/>
                <a:cs typeface="+mn-cs"/>
                <a:sym typeface="Helvetica Neue Medium"/>
              </a:defRPr>
            </a:pPr>
            <a:r>
              <a:rPr>
                <a:uFill>
                  <a:solidFill>
                    <a:srgbClr val="FF0000"/>
                  </a:solidFill>
                </a:uFill>
                <a:latin typeface="Arial"/>
                <a:ea typeface="Arial"/>
                <a:cs typeface="Arial"/>
                <a:sym typeface="Arial"/>
              </a:rPr>
              <a:t>scoped enums</a:t>
            </a:r>
          </a:p>
        </p:txBody>
      </p:sp>
      <p:sp>
        <p:nvSpPr>
          <p:cNvPr id="402" name="The enumerators Silver and Gold belong to different enum types and have different values. However, they clash because they’re visible from their enclosing scope (unlike, say, members of a class). The common workaround, namely appending the enum name to e"/>
          <p:cNvSpPr txBox="1"/>
          <p:nvPr>
            <p:ph type="body" idx="1"/>
          </p:nvPr>
        </p:nvSpPr>
        <p:spPr>
          <a:prstGeom prst="rect">
            <a:avLst/>
          </a:prstGeom>
        </p:spPr>
        <p:txBody>
          <a:bodyPr/>
          <a:lstStyle/>
          <a:p>
            <a:pPr marL="0" indent="0" defTabSz="448055">
              <a:lnSpc>
                <a:spcPts val="6600"/>
              </a:lnSpc>
              <a:spcBef>
                <a:spcPts val="500"/>
              </a:spcBef>
              <a:buSzTx/>
              <a:buNone/>
              <a:defRPr sz="3234">
                <a:solidFill>
                  <a:srgbClr val="212529"/>
                </a:solidFill>
                <a:latin typeface="Helvetica"/>
                <a:ea typeface="Helvetica"/>
                <a:cs typeface="Helvetica"/>
                <a:sym typeface="Helvetica"/>
              </a:defRPr>
            </a:pPr>
            <a:r>
              <a:t>The enumerators </a:t>
            </a:r>
            <a:r>
              <a:rPr>
                <a:solidFill>
                  <a:srgbClr val="A52A2A"/>
                </a:solidFill>
                <a:latin typeface="Courier"/>
                <a:ea typeface="Courier"/>
                <a:cs typeface="Courier"/>
                <a:sym typeface="Courier"/>
              </a:rPr>
              <a:t>Silver</a:t>
            </a:r>
            <a:r>
              <a:t> and </a:t>
            </a:r>
            <a:r>
              <a:rPr>
                <a:solidFill>
                  <a:srgbClr val="A52A2A"/>
                </a:solidFill>
                <a:latin typeface="Courier"/>
                <a:ea typeface="Courier"/>
                <a:cs typeface="Courier"/>
                <a:sym typeface="Courier"/>
              </a:rPr>
              <a:t>Gold</a:t>
            </a:r>
            <a:r>
              <a:t> belong to different enum types and have different values. However, they clash because they’re visible from their enclosing scope (unlike, say, members of a class). The common workaround, namely appending the enum name to every enumerator, evokes memories from the pre-namespace era:</a:t>
            </a:r>
          </a:p>
          <a:p>
            <a:pPr marL="0" indent="0" defTabSz="448055">
              <a:lnSpc>
                <a:spcPts val="6600"/>
              </a:lnSpc>
              <a:spcBef>
                <a:spcPts val="500"/>
              </a:spcBef>
              <a:buSzTx/>
              <a:buNone/>
              <a:defRPr sz="3234">
                <a:solidFill>
                  <a:srgbClr val="A52A2A"/>
                </a:solidFill>
                <a:latin typeface="Courier"/>
                <a:ea typeface="Courier"/>
                <a:cs typeface="Courier"/>
                <a:sym typeface="Courier"/>
              </a:defRPr>
            </a:pPr>
            <a:r>
              <a:t>enum Color</a:t>
            </a:r>
            <a:endParaRPr>
              <a:solidFill>
                <a:srgbClr val="212529"/>
              </a:solidFill>
              <a:latin typeface="Helvetica"/>
              <a:ea typeface="Helvetica"/>
              <a:cs typeface="Helvetica"/>
              <a:sym typeface="Helvetica"/>
            </a:endParaRPr>
          </a:p>
          <a:p>
            <a:pPr marL="0" indent="0" defTabSz="448055">
              <a:lnSpc>
                <a:spcPts val="6600"/>
              </a:lnSpc>
              <a:spcBef>
                <a:spcPts val="500"/>
              </a:spcBef>
              <a:buSzTx/>
              <a:buNone/>
              <a:defRPr sz="3234">
                <a:solidFill>
                  <a:srgbClr val="A52A2A"/>
                </a:solidFill>
                <a:latin typeface="Courier"/>
                <a:ea typeface="Courier"/>
                <a:cs typeface="Courier"/>
                <a:sym typeface="Courier"/>
              </a:defRPr>
            </a:pPr>
            <a:r>
              <a:t>{</a:t>
            </a:r>
            <a:endParaRPr>
              <a:solidFill>
                <a:srgbClr val="212529"/>
              </a:solidFill>
              <a:latin typeface="Helvetica"/>
              <a:ea typeface="Helvetica"/>
              <a:cs typeface="Helvetica"/>
              <a:sym typeface="Helvetica"/>
            </a:endParaRPr>
          </a:p>
          <a:p>
            <a:pPr marL="0" indent="0" defTabSz="448055">
              <a:lnSpc>
                <a:spcPts val="6600"/>
              </a:lnSpc>
              <a:spcBef>
                <a:spcPts val="500"/>
              </a:spcBef>
              <a:buSzTx/>
              <a:buNone/>
              <a:defRPr sz="3234">
                <a:solidFill>
                  <a:srgbClr val="A52A2A"/>
                </a:solidFill>
                <a:latin typeface="Courier"/>
                <a:ea typeface="Courier"/>
                <a:cs typeface="Courier"/>
                <a:sym typeface="Courier"/>
              </a:defRPr>
            </a:pPr>
            <a:r>
              <a:t>BronzeColor,</a:t>
            </a:r>
            <a:endParaRPr>
              <a:solidFill>
                <a:srgbClr val="212529"/>
              </a:solidFill>
              <a:latin typeface="Helvetica"/>
              <a:ea typeface="Helvetica"/>
              <a:cs typeface="Helvetica"/>
              <a:sym typeface="Helvetica"/>
            </a:endParaRPr>
          </a:p>
          <a:p>
            <a:pPr marL="0" indent="0" defTabSz="448055">
              <a:lnSpc>
                <a:spcPts val="6600"/>
              </a:lnSpc>
              <a:spcBef>
                <a:spcPts val="500"/>
              </a:spcBef>
              <a:buSzTx/>
              <a:buNone/>
              <a:defRPr sz="3234">
                <a:solidFill>
                  <a:srgbClr val="A52A2A"/>
                </a:solidFill>
                <a:latin typeface="Courier"/>
                <a:ea typeface="Courier"/>
                <a:cs typeface="Courier"/>
                <a:sym typeface="Courier"/>
              </a:defRPr>
            </a:pPr>
            <a:r>
              <a:t>SilverColor,</a:t>
            </a:r>
            <a:endParaRPr>
              <a:solidFill>
                <a:srgbClr val="212529"/>
              </a:solidFill>
              <a:latin typeface="Helvetica"/>
              <a:ea typeface="Helvetica"/>
              <a:cs typeface="Helvetica"/>
              <a:sym typeface="Helvetica"/>
            </a:endParaRPr>
          </a:p>
          <a:p>
            <a:pPr marL="0" indent="0" defTabSz="448055">
              <a:lnSpc>
                <a:spcPts val="6600"/>
              </a:lnSpc>
              <a:spcBef>
                <a:spcPts val="500"/>
              </a:spcBef>
              <a:buSzTx/>
              <a:buNone/>
              <a:defRPr sz="3234">
                <a:solidFill>
                  <a:srgbClr val="A52A2A"/>
                </a:solidFill>
                <a:latin typeface="Courier"/>
                <a:ea typeface="Courier"/>
                <a:cs typeface="Courier"/>
                <a:sym typeface="Courier"/>
              </a:defRPr>
            </a:pPr>
            <a:r>
              <a:t>GoldColor</a:t>
            </a:r>
            <a:endParaRPr>
              <a:solidFill>
                <a:srgbClr val="212529"/>
              </a:solidFill>
              <a:latin typeface="Helvetica"/>
              <a:ea typeface="Helvetica"/>
              <a:cs typeface="Helvetica"/>
              <a:sym typeface="Helvetica"/>
            </a:endParaRPr>
          </a:p>
          <a:p>
            <a:pPr marL="0" indent="0" defTabSz="448055">
              <a:lnSpc>
                <a:spcPts val="6600"/>
              </a:lnSpc>
              <a:spcBef>
                <a:spcPts val="500"/>
              </a:spcBef>
              <a:buSzTx/>
              <a:buNone/>
              <a:defRPr sz="3234">
                <a:solidFill>
                  <a:srgbClr val="A52A2A"/>
                </a:solidFill>
                <a:latin typeface="Courier"/>
                <a:ea typeface="Courier"/>
                <a:cs typeface="Courier"/>
                <a:sym typeface="Courier"/>
              </a:defRPr>
            </a:pPr>
            <a:r>
              <a:t>};</a:t>
            </a:r>
            <a:endParaRPr>
              <a:solidFill>
                <a:srgbClr val="212529"/>
              </a:solidFill>
              <a:latin typeface="Helvetica"/>
              <a:ea typeface="Helvetica"/>
              <a:cs typeface="Helvetica"/>
              <a:sym typeface="Helvetica"/>
            </a:endParaRPr>
          </a:p>
          <a:p>
            <a:pPr marL="0" indent="0" defTabSz="448055">
              <a:lnSpc>
                <a:spcPts val="6600"/>
              </a:lnSpc>
              <a:spcBef>
                <a:spcPts val="500"/>
              </a:spcBef>
              <a:buSzTx/>
              <a:buNone/>
              <a:defRPr sz="3234">
                <a:solidFill>
                  <a:srgbClr val="A52A2A"/>
                </a:solidFill>
                <a:latin typeface="Courier"/>
                <a:ea typeface="Courier"/>
                <a:cs typeface="Courier"/>
                <a:sym typeface="Courier"/>
              </a:defRPr>
            </a:pPr>
            <a:r>
              <a:t>enum Bullion</a:t>
            </a:r>
            <a:endParaRPr>
              <a:solidFill>
                <a:srgbClr val="212529"/>
              </a:solidFill>
              <a:latin typeface="Helvetica"/>
              <a:ea typeface="Helvetica"/>
              <a:cs typeface="Helvetica"/>
              <a:sym typeface="Helvetica"/>
            </a:endParaRPr>
          </a:p>
          <a:p>
            <a:pPr marL="0" indent="0" defTabSz="448055">
              <a:lnSpc>
                <a:spcPts val="6600"/>
              </a:lnSpc>
              <a:spcBef>
                <a:spcPts val="500"/>
              </a:spcBef>
              <a:buSzTx/>
              <a:buNone/>
              <a:defRPr sz="3234">
                <a:solidFill>
                  <a:srgbClr val="A52A2A"/>
                </a:solidFill>
                <a:latin typeface="Courier"/>
                <a:ea typeface="Courier"/>
                <a:cs typeface="Courier"/>
                <a:sym typeface="Courier"/>
              </a:defRPr>
            </a:pPr>
            <a:r>
              <a:t>{</a:t>
            </a:r>
            <a:endParaRPr>
              <a:solidFill>
                <a:srgbClr val="212529"/>
              </a:solidFill>
              <a:latin typeface="Helvetica"/>
              <a:ea typeface="Helvetica"/>
              <a:cs typeface="Helvetica"/>
              <a:sym typeface="Helvetica"/>
            </a:endParaRPr>
          </a:p>
          <a:p>
            <a:pPr marL="0" indent="0" defTabSz="448055">
              <a:lnSpc>
                <a:spcPts val="6600"/>
              </a:lnSpc>
              <a:spcBef>
                <a:spcPts val="500"/>
              </a:spcBef>
              <a:buSzTx/>
              <a:buNone/>
              <a:defRPr sz="3234">
                <a:solidFill>
                  <a:srgbClr val="A52A2A"/>
                </a:solidFill>
                <a:latin typeface="Courier"/>
                <a:ea typeface="Courier"/>
                <a:cs typeface="Courier"/>
                <a:sym typeface="Courier"/>
              </a:defRPr>
            </a:pPr>
            <a:r>
              <a:t>SilverBullion,</a:t>
            </a:r>
            <a:endParaRPr>
              <a:solidFill>
                <a:srgbClr val="212529"/>
              </a:solidFill>
              <a:latin typeface="Helvetica"/>
              <a:ea typeface="Helvetica"/>
              <a:cs typeface="Helvetica"/>
              <a:sym typeface="Helvetica"/>
            </a:endParaRPr>
          </a:p>
          <a:p>
            <a:pPr marL="0" indent="0" defTabSz="448055">
              <a:lnSpc>
                <a:spcPts val="6600"/>
              </a:lnSpc>
              <a:spcBef>
                <a:spcPts val="500"/>
              </a:spcBef>
              <a:buSzTx/>
              <a:buNone/>
              <a:defRPr sz="3234">
                <a:solidFill>
                  <a:srgbClr val="A52A2A"/>
                </a:solidFill>
                <a:latin typeface="Courier"/>
                <a:ea typeface="Courier"/>
                <a:cs typeface="Courier"/>
                <a:sym typeface="Courier"/>
              </a:defRPr>
            </a:pPr>
            <a:r>
              <a:t>GoldBullion,</a:t>
            </a:r>
            <a:endParaRPr>
              <a:solidFill>
                <a:srgbClr val="212529"/>
              </a:solidFill>
              <a:latin typeface="Helvetica"/>
              <a:ea typeface="Helvetica"/>
              <a:cs typeface="Helvetica"/>
              <a:sym typeface="Helvetica"/>
            </a:endParaRPr>
          </a:p>
          <a:p>
            <a:pPr marL="0" indent="0" defTabSz="448055">
              <a:lnSpc>
                <a:spcPts val="6600"/>
              </a:lnSpc>
              <a:spcBef>
                <a:spcPts val="500"/>
              </a:spcBef>
              <a:buSzTx/>
              <a:buNone/>
              <a:defRPr sz="3234">
                <a:solidFill>
                  <a:srgbClr val="A52A2A"/>
                </a:solidFill>
                <a:latin typeface="Courier"/>
                <a:ea typeface="Courier"/>
                <a:cs typeface="Courier"/>
                <a:sym typeface="Courier"/>
              </a:defRPr>
            </a:pPr>
            <a:r>
              <a:t>PlatinumBullion</a:t>
            </a:r>
            <a:endParaRPr>
              <a:solidFill>
                <a:srgbClr val="212529"/>
              </a:solidFill>
              <a:latin typeface="Helvetica"/>
              <a:ea typeface="Helvetica"/>
              <a:cs typeface="Helvetica"/>
              <a:sym typeface="Helvetica"/>
            </a:endParaRPr>
          </a:p>
          <a:p>
            <a:pPr marL="0" indent="0" defTabSz="448055">
              <a:lnSpc>
                <a:spcPts val="6600"/>
              </a:lnSpc>
              <a:spcBef>
                <a:spcPts val="500"/>
              </a:spcBef>
              <a:buSzTx/>
              <a:buNone/>
              <a:defRPr sz="3234">
                <a:solidFill>
                  <a:srgbClr val="A52A2A"/>
                </a:solidFill>
                <a:latin typeface="Courier"/>
                <a:ea typeface="Courier"/>
                <a:cs typeface="Courier"/>
                <a:sym typeface="Courier"/>
              </a:defRPr>
            </a:pPr>
            <a:r>
              <a:t>};</a:t>
            </a:r>
            <a:endParaRPr>
              <a:solidFill>
                <a:srgbClr val="212529"/>
              </a:solidFill>
              <a:latin typeface="Helvetica"/>
              <a:ea typeface="Helvetica"/>
              <a:cs typeface="Helvetica"/>
              <a:sym typeface="Helvetica"/>
            </a:endParaRP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coped enums"/>
          <p:cNvSpPr txBox="1"/>
          <p:nvPr>
            <p:ph type="title"/>
          </p:nvPr>
        </p:nvSpPr>
        <p:spPr>
          <a:prstGeom prst="rect">
            <a:avLst/>
          </a:prstGeom>
        </p:spPr>
        <p:txBody>
          <a:bodyPr/>
          <a:lstStyle>
            <a:lvl1pPr>
              <a:defRPr>
                <a:uFill>
                  <a:solidFill>
                    <a:srgbClr val="FF0000"/>
                  </a:solidFill>
                </a:uFill>
                <a:latin typeface="Arial"/>
                <a:ea typeface="Arial"/>
                <a:cs typeface="Arial"/>
                <a:sym typeface="Arial"/>
              </a:defRPr>
            </a:lvl1pPr>
          </a:lstStyle>
          <a:p>
            <a:pPr>
              <a:defRPr>
                <a:uFillTx/>
                <a:latin typeface="+mn-lt"/>
                <a:ea typeface="+mn-ea"/>
                <a:cs typeface="+mn-cs"/>
                <a:sym typeface="Helvetica Neue Medium"/>
              </a:defRPr>
            </a:pPr>
            <a:r>
              <a:rPr>
                <a:uFill>
                  <a:solidFill>
                    <a:srgbClr val="FF0000"/>
                  </a:solidFill>
                </a:uFill>
                <a:latin typeface="Arial"/>
                <a:ea typeface="Arial"/>
                <a:cs typeface="Arial"/>
                <a:sym typeface="Arial"/>
              </a:rPr>
              <a:t>scoped enums</a:t>
            </a:r>
          </a:p>
        </p:txBody>
      </p:sp>
      <p:sp>
        <p:nvSpPr>
          <p:cNvPr id="405" name="Enter Scoped Enums…"/>
          <p:cNvSpPr txBox="1"/>
          <p:nvPr>
            <p:ph type="body" idx="1"/>
          </p:nvPr>
        </p:nvSpPr>
        <p:spPr>
          <a:prstGeom prst="rect">
            <a:avLst/>
          </a:prstGeom>
        </p:spPr>
        <p:txBody>
          <a:bodyPr/>
          <a:lstStyle/>
          <a:p>
            <a:pPr marL="0" indent="0" defTabSz="310895">
              <a:lnSpc>
                <a:spcPts val="5600"/>
              </a:lnSpc>
              <a:spcBef>
                <a:spcPts val="400"/>
              </a:spcBef>
              <a:buSzTx/>
              <a:buNone/>
              <a:defRPr b="1" sz="2584">
                <a:solidFill>
                  <a:srgbClr val="212529"/>
                </a:solidFill>
                <a:latin typeface="Helvetica"/>
                <a:ea typeface="Helvetica"/>
                <a:cs typeface="Helvetica"/>
                <a:sym typeface="Helvetica"/>
              </a:defRPr>
            </a:pPr>
            <a:r>
              <a:t>Enter Scoped Enums</a:t>
            </a:r>
          </a:p>
          <a:p>
            <a:pPr marL="0" indent="0" defTabSz="310895">
              <a:lnSpc>
                <a:spcPts val="5000"/>
              </a:lnSpc>
              <a:spcBef>
                <a:spcPts val="400"/>
              </a:spcBef>
              <a:buSzTx/>
              <a:buNone/>
              <a:defRPr sz="2584">
                <a:solidFill>
                  <a:srgbClr val="212529"/>
                </a:solidFill>
                <a:latin typeface="Helvetica"/>
                <a:ea typeface="Helvetica"/>
                <a:cs typeface="Helvetica"/>
                <a:sym typeface="Helvetica"/>
              </a:defRPr>
            </a:pPr>
          </a:p>
          <a:p>
            <a:pPr marL="0" indent="0" defTabSz="310895">
              <a:lnSpc>
                <a:spcPts val="5000"/>
              </a:lnSpc>
              <a:spcBef>
                <a:spcPts val="400"/>
              </a:spcBef>
              <a:buSzTx/>
              <a:buNone/>
              <a:defRPr sz="2584">
                <a:solidFill>
                  <a:srgbClr val="212529"/>
                </a:solidFill>
                <a:latin typeface="Helvetica"/>
                <a:ea typeface="Helvetica"/>
                <a:cs typeface="Helvetica"/>
                <a:sym typeface="Helvetica"/>
              </a:defRPr>
            </a:pPr>
            <a:r>
              <a:t>C++11 solves the scoping problem with a new category called </a:t>
            </a:r>
            <a:r>
              <a:rPr i="1"/>
              <a:t>scoped enums</a:t>
            </a:r>
            <a:r>
              <a:t>. A scoped enum looks exactly as a traditional enum except that the keyword </a:t>
            </a:r>
            <a:r>
              <a:rPr>
                <a:solidFill>
                  <a:srgbClr val="A52A2A"/>
                </a:solidFill>
                <a:latin typeface="Courier"/>
                <a:ea typeface="Courier"/>
                <a:cs typeface="Courier"/>
                <a:sym typeface="Courier"/>
              </a:rPr>
              <a:t>class </a:t>
            </a:r>
            <a:r>
              <a:t>(or </a:t>
            </a:r>
            <a:r>
              <a:rPr>
                <a:solidFill>
                  <a:srgbClr val="A52A2A"/>
                </a:solidFill>
                <a:latin typeface="Courier"/>
                <a:ea typeface="Courier"/>
                <a:cs typeface="Courier"/>
                <a:sym typeface="Courier"/>
              </a:rPr>
              <a:t>struct</a:t>
            </a:r>
            <a:r>
              <a:t> – the two keywords are interchangeable in this context) appears between the keyword </a:t>
            </a:r>
            <a:r>
              <a:rPr>
                <a:solidFill>
                  <a:srgbClr val="A52A2A"/>
                </a:solidFill>
                <a:latin typeface="Courier"/>
                <a:ea typeface="Courier"/>
                <a:cs typeface="Courier"/>
                <a:sym typeface="Courier"/>
              </a:rPr>
              <a:t>enum</a:t>
            </a:r>
            <a:r>
              <a:t> and the </a:t>
            </a:r>
            <a:r>
              <a:rPr i="1"/>
              <a:t>enum name</a:t>
            </a:r>
            <a:r>
              <a:t>, as shown in the following example:</a:t>
            </a:r>
          </a:p>
          <a:p>
            <a:pPr marL="0" indent="0" defTabSz="310895">
              <a:lnSpc>
                <a:spcPts val="5000"/>
              </a:lnSpc>
              <a:spcBef>
                <a:spcPts val="400"/>
              </a:spcBef>
              <a:buSzTx/>
              <a:buNone/>
              <a:defRPr sz="2584">
                <a:solidFill>
                  <a:srgbClr val="A52A2A"/>
                </a:solidFill>
                <a:latin typeface="Courier"/>
                <a:ea typeface="Courier"/>
                <a:cs typeface="Courier"/>
                <a:sym typeface="Courier"/>
              </a:defRPr>
            </a:pPr>
            <a:r>
              <a:t>enum class  Color //C++11 scoped enum</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Bronze,</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Silver,</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Gold</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enum struct Bullion //C++11 scoped enum</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Silver, //doesn’t conflict with Color’s Silver</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Gold, //ditto</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Platinum</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212529"/>
                </a:solidFill>
                <a:latin typeface="Helvetica"/>
                <a:ea typeface="Helvetica"/>
                <a:cs typeface="Helvetica"/>
                <a:sym typeface="Helvetica"/>
              </a:defRPr>
            </a:pPr>
            <a:r>
              <a:t>Enumerators of a scoped enum require a qualified name when referred to from an enclosing scope:</a:t>
            </a:r>
          </a:p>
          <a:p>
            <a:pPr marL="0" indent="0" defTabSz="310895">
              <a:lnSpc>
                <a:spcPts val="5000"/>
              </a:lnSpc>
              <a:spcBef>
                <a:spcPts val="400"/>
              </a:spcBef>
              <a:buSzTx/>
              <a:buNone/>
              <a:defRPr sz="2584">
                <a:solidFill>
                  <a:srgbClr val="A52A2A"/>
                </a:solidFill>
                <a:latin typeface="Courier"/>
                <a:ea typeface="Courier"/>
                <a:cs typeface="Courier"/>
                <a:sym typeface="Courier"/>
              </a:defRPr>
            </a:pPr>
            <a:r>
              <a:t>Color col1=Bronze; //error, Bronze not in scope</a:t>
            </a:r>
            <a:endParaRPr>
              <a:solidFill>
                <a:srgbClr val="212529"/>
              </a:solidFill>
              <a:latin typeface="Helvetica"/>
              <a:ea typeface="Helvetica"/>
              <a:cs typeface="Helvetica"/>
              <a:sym typeface="Helvetica"/>
            </a:endParaRPr>
          </a:p>
          <a:p>
            <a:pPr marL="0" indent="0" defTabSz="310895">
              <a:lnSpc>
                <a:spcPts val="5000"/>
              </a:lnSpc>
              <a:spcBef>
                <a:spcPts val="400"/>
              </a:spcBef>
              <a:buSzTx/>
              <a:buNone/>
              <a:defRPr sz="2584">
                <a:solidFill>
                  <a:srgbClr val="A52A2A"/>
                </a:solidFill>
                <a:latin typeface="Courier"/>
                <a:ea typeface="Courier"/>
                <a:cs typeface="Courier"/>
                <a:sym typeface="Courier"/>
              </a:defRPr>
            </a:pPr>
            <a:r>
              <a:t>Color col2=Color::Bronze; //OK</a:t>
            </a:r>
            <a:endParaRPr>
              <a:solidFill>
                <a:srgbClr val="212529"/>
              </a:solidFill>
              <a:latin typeface="Helvetica"/>
              <a:ea typeface="Helvetica"/>
              <a:cs typeface="Helvetica"/>
              <a:sym typeface="Helvetica"/>
            </a:endParaRP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decltype (auto)"/>
          <p:cNvSpPr txBox="1"/>
          <p:nvPr>
            <p:ph type="title"/>
          </p:nvPr>
        </p:nvSpPr>
        <p:spPr>
          <a:prstGeom prst="rect">
            <a:avLst/>
          </a:prstGeom>
        </p:spPr>
        <p:txBody>
          <a:bodyPr/>
          <a:lstStyle/>
          <a:p>
            <a:pPr/>
            <a:r>
              <a:t> decltype (auto)</a:t>
            </a:r>
          </a:p>
        </p:txBody>
      </p:sp>
      <p:sp>
        <p:nvSpPr>
          <p:cNvPr id="408" name="C++14…"/>
          <p:cNvSpPr txBox="1"/>
          <p:nvPr>
            <p:ph type="body" idx="1"/>
          </p:nvPr>
        </p:nvSpPr>
        <p:spPr>
          <a:prstGeom prst="rect">
            <a:avLst/>
          </a:prstGeom>
        </p:spPr>
        <p:txBody>
          <a:bodyPr/>
          <a:lstStyle/>
          <a:p>
            <a:pPr marL="0" indent="0" defTabSz="457200">
              <a:spcBef>
                <a:spcPts val="0"/>
              </a:spcBef>
              <a:buSzTx/>
              <a:buNone/>
              <a:defRPr sz="3300">
                <a:solidFill>
                  <a:srgbClr val="14171A"/>
                </a:solidFill>
                <a:latin typeface="Arial"/>
                <a:ea typeface="Arial"/>
                <a:cs typeface="Arial"/>
                <a:sym typeface="Arial"/>
              </a:defRPr>
            </a:pPr>
            <a:r>
              <a:t>C++14</a:t>
            </a:r>
          </a:p>
          <a:p>
            <a:pPr marL="0" indent="0" algn="just" defTabSz="457200">
              <a:spcBef>
                <a:spcPts val="1200"/>
              </a:spcBef>
              <a:buSzTx/>
              <a:buNone/>
              <a:defRPr sz="3300">
                <a:solidFill>
                  <a:srgbClr val="14171A"/>
                </a:solidFill>
                <a:latin typeface="Arial"/>
                <a:ea typeface="Arial"/>
                <a:cs typeface="Arial"/>
                <a:sym typeface="Arial"/>
              </a:defRPr>
            </a:pPr>
            <a:r>
              <a:t>The special form </a:t>
            </a:r>
            <a:r>
              <a:rPr>
                <a:solidFill>
                  <a:srgbClr val="FF6A00"/>
                </a:solidFill>
                <a:latin typeface="Menlo Regular"/>
                <a:ea typeface="Menlo Regular"/>
                <a:cs typeface="Menlo Regular"/>
                <a:sym typeface="Menlo Regular"/>
              </a:rPr>
              <a:t>decltype(auto)</a:t>
            </a:r>
            <a:r>
              <a:t> deduces the type of a variable from its initializer or the return type of a function from the </a:t>
            </a:r>
            <a:r>
              <a:rPr>
                <a:solidFill>
                  <a:srgbClr val="FF6A00"/>
                </a:solidFill>
                <a:latin typeface="Menlo Regular"/>
                <a:ea typeface="Menlo Regular"/>
                <a:cs typeface="Menlo Regular"/>
                <a:sym typeface="Menlo Regular"/>
              </a:rPr>
              <a:t>return</a:t>
            </a:r>
            <a:r>
              <a:t> statements in its definition, using the type deduction rules of </a:t>
            </a:r>
            <a:r>
              <a:rPr>
                <a:solidFill>
                  <a:srgbClr val="FF6A00"/>
                </a:solidFill>
                <a:latin typeface="Menlo Regular"/>
                <a:ea typeface="Menlo Regular"/>
                <a:cs typeface="Menlo Regular"/>
                <a:sym typeface="Menlo Regular"/>
              </a:rPr>
              <a:t>decltype</a:t>
            </a:r>
            <a:r>
              <a:t> rather than those of </a:t>
            </a:r>
            <a:r>
              <a:rPr>
                <a:solidFill>
                  <a:srgbClr val="FF6A00"/>
                </a:solidFill>
                <a:latin typeface="Menlo Regular"/>
                <a:ea typeface="Menlo Regular"/>
                <a:cs typeface="Menlo Regular"/>
                <a:sym typeface="Menlo Regular"/>
              </a:rPr>
              <a:t>auto</a:t>
            </a:r>
            <a:r>
              <a:t>.</a:t>
            </a:r>
          </a:p>
          <a:p>
            <a:pPr marL="0" indent="0" defTabSz="457200">
              <a:spcBef>
                <a:spcPts val="0"/>
              </a:spcBef>
              <a:buSzTx/>
              <a:buNone/>
              <a:defRPr sz="3300">
                <a:solidFill>
                  <a:srgbClr val="3C3C3C"/>
                </a:solidFill>
                <a:latin typeface="Menlo Regular"/>
                <a:ea typeface="Menlo Regular"/>
                <a:cs typeface="Menlo Regular"/>
                <a:sym typeface="Menlo Regular"/>
              </a:defRPr>
            </a:pPr>
            <a:r>
              <a:t>const int x = 123;</a:t>
            </a:r>
          </a:p>
          <a:p>
            <a:pPr marL="0" indent="0" defTabSz="457200">
              <a:spcBef>
                <a:spcPts val="0"/>
              </a:spcBef>
              <a:buSzTx/>
              <a:buNone/>
              <a:defRPr sz="3300">
                <a:solidFill>
                  <a:srgbClr val="3C3C3C"/>
                </a:solidFill>
                <a:latin typeface="Menlo Regular"/>
                <a:ea typeface="Menlo Regular"/>
                <a:cs typeface="Menlo Regular"/>
                <a:sym typeface="Menlo Regular"/>
              </a:defRPr>
            </a:pPr>
            <a:r>
              <a:t>auto y = x;           // y has type int</a:t>
            </a:r>
          </a:p>
          <a:p>
            <a:pPr marL="0" indent="0" defTabSz="457200">
              <a:spcBef>
                <a:spcPts val="0"/>
              </a:spcBef>
              <a:buSzTx/>
              <a:buNone/>
              <a:defRPr sz="3300">
                <a:solidFill>
                  <a:srgbClr val="3C3C3C"/>
                </a:solidFill>
                <a:latin typeface="Menlo Regular"/>
                <a:ea typeface="Menlo Regular"/>
                <a:cs typeface="Menlo Regular"/>
                <a:sym typeface="Menlo Regular"/>
              </a:defRPr>
            </a:pPr>
            <a:r>
              <a:t>decltype(auto) z = x; // z has type const int, the declared type of x</a:t>
            </a:r>
            <a:endParaRPr>
              <a:solidFill>
                <a:srgbClr val="212529"/>
              </a:solidFill>
            </a:endParaRP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Uniform initialization"/>
          <p:cNvSpPr txBox="1"/>
          <p:nvPr>
            <p:ph type="title"/>
          </p:nvPr>
        </p:nvSpPr>
        <p:spPr>
          <a:prstGeom prst="rect">
            <a:avLst/>
          </a:prstGeom>
        </p:spPr>
        <p:txBody>
          <a:bodyPr/>
          <a:lstStyle/>
          <a:p>
            <a:pPr/>
            <a:r>
              <a:t>Uniform initialization</a:t>
            </a:r>
          </a:p>
        </p:txBody>
      </p:sp>
      <p:sp>
        <p:nvSpPr>
          <p:cNvPr id="411" name="Initialization of dynamically allocated arrays:int *pi = new int[5]{1, 2, 3, 4, 5};…"/>
          <p:cNvSpPr txBox="1"/>
          <p:nvPr>
            <p:ph type="body" idx="1"/>
          </p:nvPr>
        </p:nvSpPr>
        <p:spPr>
          <a:prstGeom prst="rect">
            <a:avLst/>
          </a:prstGeom>
        </p:spPr>
        <p:txBody>
          <a:bodyPr/>
          <a:lstStyle/>
          <a:p>
            <a:pPr marL="457200" indent="-317500" defTabSz="457200">
              <a:lnSpc>
                <a:spcPts val="5000"/>
              </a:lnSpc>
              <a:spcBef>
                <a:spcPts val="0"/>
              </a:spcBef>
              <a:buClr>
                <a:srgbClr val="000000"/>
              </a:buClr>
              <a:buSzPct val="100000"/>
              <a:buFont typeface="Helvetica"/>
              <a:buAutoNum type="arabicPeriod" startAt="1"/>
              <a:defRPr sz="1800">
                <a:latin typeface="Helvetica"/>
                <a:ea typeface="Helvetica"/>
                <a:cs typeface="Helvetica"/>
                <a:sym typeface="Helvetica"/>
              </a:defRPr>
            </a:pPr>
            <a:r>
              <a:t>Initialization of dynamically allocated arrays:</a:t>
            </a:r>
            <a:r>
              <a:rPr sz="1500">
                <a:solidFill>
                  <a:srgbClr val="323232"/>
                </a:solidFill>
                <a:latin typeface="Courier New"/>
                <a:ea typeface="Courier New"/>
                <a:cs typeface="Courier New"/>
                <a:sym typeface="Courier New"/>
              </a:rPr>
              <a:t>int *pi = new int[5]{1, 2, 3, 4, 5};</a:t>
            </a:r>
            <a:endParaRPr sz="1500">
              <a:solidFill>
                <a:srgbClr val="323232"/>
              </a:solidFill>
              <a:latin typeface="Courier New"/>
              <a:ea typeface="Courier New"/>
              <a:cs typeface="Courier New"/>
              <a:sym typeface="Courier New"/>
            </a:endParaRPr>
          </a:p>
          <a:p>
            <a:pPr marL="457200" indent="-317500" defTabSz="457200">
              <a:lnSpc>
                <a:spcPts val="5000"/>
              </a:lnSpc>
              <a:spcBef>
                <a:spcPts val="0"/>
              </a:spcBef>
              <a:buClr>
                <a:srgbClr val="323232"/>
              </a:buClr>
              <a:buSzPct val="100000"/>
              <a:buFont typeface="Courier New"/>
              <a:buAutoNum type="arabicPeriod" startAt="1"/>
              <a:defRPr sz="1800">
                <a:latin typeface="Helvetica"/>
                <a:ea typeface="Helvetica"/>
                <a:cs typeface="Helvetica"/>
                <a:sym typeface="Helvetica"/>
              </a:defRPr>
            </a:pPr>
            <a:r>
              <a:t>Initialization of an array member variable:</a:t>
            </a:r>
            <a:r>
              <a:rPr sz="1500">
                <a:solidFill>
                  <a:srgbClr val="323232"/>
                </a:solidFill>
                <a:latin typeface="Courier New"/>
                <a:ea typeface="Courier New"/>
                <a:cs typeface="Courier New"/>
                <a:sym typeface="Courier New"/>
              </a:rPr>
              <a:t>class A {</a:t>
            </a:r>
            <a:endParaRPr sz="1500">
              <a:solidFill>
                <a:srgbClr val="323232"/>
              </a:solidFill>
              <a:latin typeface="Courier New"/>
              <a:ea typeface="Courier New"/>
              <a:cs typeface="Courier New"/>
              <a:sym typeface="Courier New"/>
            </a:endParaRPr>
          </a:p>
          <a:p>
            <a:pPr marL="404283" indent="-264583" defTabSz="457200">
              <a:lnSpc>
                <a:spcPts val="3900"/>
              </a:lnSpc>
              <a:spcBef>
                <a:spcPts val="0"/>
              </a:spcBef>
              <a:buClr>
                <a:srgbClr val="323232"/>
              </a:buClr>
              <a:buSzPct val="100000"/>
              <a:buFont typeface="Courier New"/>
              <a:buAutoNum type="arabicPeriod" startAt="1"/>
              <a:defRPr sz="1500">
                <a:solidFill>
                  <a:srgbClr val="323232"/>
                </a:solidFill>
                <a:latin typeface="Courier New"/>
                <a:ea typeface="Courier New"/>
                <a:cs typeface="Courier New"/>
                <a:sym typeface="Courier New"/>
              </a:defRPr>
            </a:pPr>
            <a:r>
              <a:t>  int arr[3];</a:t>
            </a:r>
          </a:p>
          <a:p>
            <a:pPr marL="404283" indent="-264583" defTabSz="457200">
              <a:lnSpc>
                <a:spcPts val="3900"/>
              </a:lnSpc>
              <a:spcBef>
                <a:spcPts val="0"/>
              </a:spcBef>
              <a:buClr>
                <a:srgbClr val="323232"/>
              </a:buClr>
              <a:buSzPct val="100000"/>
              <a:buFont typeface="Courier New"/>
              <a:buAutoNum type="arabicPeriod" startAt="1"/>
              <a:defRPr sz="1500">
                <a:solidFill>
                  <a:srgbClr val="323232"/>
                </a:solidFill>
                <a:latin typeface="Courier New"/>
                <a:ea typeface="Courier New"/>
                <a:cs typeface="Courier New"/>
                <a:sym typeface="Courier New"/>
              </a:defRPr>
            </a:pPr>
            <a:r>
              <a:t>public:</a:t>
            </a:r>
          </a:p>
          <a:p>
            <a:pPr marL="404283" indent="-264583" defTabSz="457200">
              <a:lnSpc>
                <a:spcPts val="3900"/>
              </a:lnSpc>
              <a:spcBef>
                <a:spcPts val="0"/>
              </a:spcBef>
              <a:buClr>
                <a:srgbClr val="323232"/>
              </a:buClr>
              <a:buSzPct val="100000"/>
              <a:buFont typeface="Courier New"/>
              <a:buAutoNum type="arabicPeriod" startAt="1"/>
              <a:defRPr sz="1500">
                <a:solidFill>
                  <a:srgbClr val="323232"/>
                </a:solidFill>
                <a:latin typeface="Courier New"/>
                <a:ea typeface="Courier New"/>
                <a:cs typeface="Courier New"/>
                <a:sym typeface="Courier New"/>
              </a:defRPr>
            </a:pPr>
            <a:r>
              <a:t>  A(int x, int y, int z) : arr{x, y, z} { };</a:t>
            </a:r>
          </a:p>
          <a:p>
            <a:pPr marL="404283" indent="-264583" defTabSz="457200">
              <a:lnSpc>
                <a:spcPts val="3900"/>
              </a:lnSpc>
              <a:spcBef>
                <a:spcPts val="0"/>
              </a:spcBef>
              <a:buClr>
                <a:srgbClr val="323232"/>
              </a:buClr>
              <a:buSzPct val="100000"/>
              <a:buFont typeface="Courier New"/>
              <a:buAutoNum type="arabicPeriod" startAt="1"/>
              <a:defRPr sz="1500">
                <a:solidFill>
                  <a:srgbClr val="323232"/>
                </a:solidFill>
                <a:latin typeface="Courier New"/>
                <a:ea typeface="Courier New"/>
                <a:cs typeface="Courier New"/>
                <a:sym typeface="Courier New"/>
              </a:defRPr>
            </a:pPr>
            <a:r>
              <a:t>};</a:t>
            </a:r>
            <a:br/>
            <a:endParaRPr sz="1800">
              <a:solidFill>
                <a:srgbClr val="000000"/>
              </a:solidFill>
              <a:latin typeface="Helvetica"/>
              <a:ea typeface="Helvetica"/>
              <a:cs typeface="Helvetica"/>
              <a:sym typeface="Helvetica"/>
            </a:endParaRPr>
          </a:p>
          <a:p>
            <a:pPr marL="457200" indent="-317500" defTabSz="457200">
              <a:lnSpc>
                <a:spcPts val="5000"/>
              </a:lnSpc>
              <a:spcBef>
                <a:spcPts val="0"/>
              </a:spcBef>
              <a:buClr>
                <a:srgbClr val="000000"/>
              </a:buClr>
              <a:buSzPct val="100000"/>
              <a:buFont typeface="Helvetica"/>
              <a:buAutoNum type="arabicPeriod" startAt="1"/>
              <a:defRPr sz="1800">
                <a:latin typeface="Helvetica"/>
                <a:ea typeface="Helvetica"/>
                <a:cs typeface="Helvetica"/>
                <a:sym typeface="Helvetica"/>
              </a:defRPr>
            </a:pPr>
            <a:r>
              <a:t>Initialization of a STL container:</a:t>
            </a:r>
            <a:r>
              <a:rPr sz="1500">
                <a:solidFill>
                  <a:srgbClr val="323232"/>
                </a:solidFill>
                <a:latin typeface="Courier New"/>
                <a:ea typeface="Courier New"/>
                <a:cs typeface="Courier New"/>
                <a:sym typeface="Courier New"/>
              </a:rPr>
              <a:t> std::vector v1{1, 2};</a:t>
            </a:r>
            <a:br>
              <a:rPr sz="1500">
                <a:solidFill>
                  <a:srgbClr val="323232"/>
                </a:solidFill>
                <a:latin typeface="Courier New"/>
                <a:ea typeface="Courier New"/>
                <a:cs typeface="Courier New"/>
                <a:sym typeface="Courier New"/>
              </a:rPr>
            </a:br>
          </a:p>
          <a:p>
            <a:pPr marL="404283" indent="-264583" defTabSz="457200">
              <a:lnSpc>
                <a:spcPts val="4600"/>
              </a:lnSpc>
              <a:spcBef>
                <a:spcPts val="0"/>
              </a:spcBef>
              <a:buClr>
                <a:srgbClr val="000000"/>
              </a:buClr>
              <a:buSzPct val="100000"/>
              <a:buFont typeface="Helvetica"/>
              <a:buAutoNum type="arabicPeriod" startAt="1"/>
              <a:defRPr sz="1800">
                <a:latin typeface="Helvetica"/>
                <a:ea typeface="Helvetica"/>
                <a:cs typeface="Helvetica"/>
                <a:sym typeface="Helvetica"/>
              </a:defRPr>
            </a:pPr>
            <a:br>
              <a:rPr sz="1500">
                <a:solidFill>
                  <a:srgbClr val="323232"/>
                </a:solidFill>
                <a:latin typeface="Courier New"/>
                <a:ea typeface="Courier New"/>
                <a:cs typeface="Courier New"/>
                <a:sym typeface="Courier New"/>
              </a:rPr>
            </a:b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value category since c++11"/>
          <p:cNvSpPr txBox="1"/>
          <p:nvPr>
            <p:ph type="title"/>
          </p:nvPr>
        </p:nvSpPr>
        <p:spPr>
          <a:prstGeom prst="rect">
            <a:avLst/>
          </a:prstGeom>
        </p:spPr>
        <p:txBody>
          <a:bodyPr/>
          <a:lstStyle/>
          <a:p>
            <a:pPr/>
            <a:r>
              <a:t>value category since c++11</a:t>
            </a:r>
          </a:p>
        </p:txBody>
      </p:sp>
      <p:sp>
        <p:nvSpPr>
          <p:cNvPr id="165" name="Double-click to edit"/>
          <p:cNvSpPr txBox="1"/>
          <p:nvPr>
            <p:ph type="body" idx="1"/>
          </p:nvPr>
        </p:nvSpPr>
        <p:spPr>
          <a:prstGeom prst="rect">
            <a:avLst/>
          </a:prstGeom>
        </p:spPr>
        <p:txBody>
          <a:bodyPr/>
          <a:lstStyle/>
          <a:p>
            <a:pPr marL="457200" indent="-317500" defTabSz="457200">
              <a:spcBef>
                <a:spcPts val="0"/>
              </a:spcBef>
              <a:buClr>
                <a:srgbClr val="000000"/>
              </a:buClr>
              <a:buSzPct val="100000"/>
              <a:buFont typeface="Times Roman"/>
              <a:defRPr sz="2700">
                <a:solidFill>
                  <a:srgbClr val="2D3140"/>
                </a:solidFill>
                <a:latin typeface="Times Roman"/>
                <a:ea typeface="Times Roman"/>
                <a:cs typeface="Times Roman"/>
                <a:sym typeface="Times Roman"/>
              </a:defRPr>
            </a:pPr>
          </a:p>
        </p:txBody>
      </p:sp>
      <p:pic>
        <p:nvPicPr>
          <p:cNvPr id="166" name="Screenshot 2021-11-19 at 6.03.51 PM.png" descr="Screenshot 2021-11-19 at 6.03.51 PM.png"/>
          <p:cNvPicPr>
            <a:picLocks noChangeAspect="1"/>
          </p:cNvPicPr>
          <p:nvPr/>
        </p:nvPicPr>
        <p:blipFill>
          <a:blip r:embed="rId2">
            <a:extLst/>
          </a:blip>
          <a:stretch>
            <a:fillRect/>
          </a:stretch>
        </p:blipFill>
        <p:spPr>
          <a:xfrm>
            <a:off x="4165103" y="3235389"/>
            <a:ext cx="17789926" cy="8619344"/>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new delete"/>
          <p:cNvSpPr txBox="1"/>
          <p:nvPr>
            <p:ph type="title"/>
          </p:nvPr>
        </p:nvSpPr>
        <p:spPr>
          <a:prstGeom prst="rect">
            <a:avLst/>
          </a:prstGeom>
        </p:spPr>
        <p:txBody>
          <a:bodyPr/>
          <a:lstStyle/>
          <a:p>
            <a:pPr/>
            <a:r>
              <a:t>new delete</a:t>
            </a:r>
          </a:p>
        </p:txBody>
      </p:sp>
      <p:sp>
        <p:nvSpPr>
          <p:cNvPr id="414" name="#include &lt;iostream&gt;…"/>
          <p:cNvSpPr txBox="1"/>
          <p:nvPr>
            <p:ph type="body" idx="1"/>
          </p:nvPr>
        </p:nvSpPr>
        <p:spPr>
          <a:prstGeom prst="rect">
            <a:avLst/>
          </a:prstGeom>
        </p:spPr>
        <p:txBody>
          <a:bodyPr/>
          <a:lstStyle/>
          <a:p>
            <a:pPr marL="0" indent="0" defTabSz="352043">
              <a:lnSpc>
                <a:spcPts val="4000"/>
              </a:lnSpc>
              <a:spcBef>
                <a:spcPts val="0"/>
              </a:spcBef>
              <a:buSzTx/>
              <a:buNone/>
              <a:defRPr sz="2079">
                <a:solidFill>
                  <a:srgbClr val="98C379"/>
                </a:solidFill>
                <a:latin typeface="Menlo Regular"/>
                <a:ea typeface="Menlo Regular"/>
                <a:cs typeface="Menlo Regular"/>
                <a:sym typeface="Menlo Regular"/>
              </a:defRPr>
            </a:pPr>
            <a:r>
              <a:rPr>
                <a:solidFill>
                  <a:srgbClr val="61AEEE"/>
                </a:solidFill>
              </a:rPr>
              <a:t>#include </a:t>
            </a:r>
            <a:r>
              <a:t>&lt;iostream&gt;</a:t>
            </a:r>
            <a:endParaRPr>
              <a:solidFill>
                <a:srgbClr val="D3D3D3"/>
              </a:solidFill>
            </a:endParaRPr>
          </a:p>
          <a:p>
            <a:pPr marL="0" indent="0" defTabSz="352043">
              <a:lnSpc>
                <a:spcPts val="4000"/>
              </a:lnSpc>
              <a:spcBef>
                <a:spcPts val="0"/>
              </a:spcBef>
              <a:buSzTx/>
              <a:buNone/>
              <a:defRPr sz="2079">
                <a:solidFill>
                  <a:srgbClr val="C678DD"/>
                </a:solidFill>
                <a:latin typeface="Menlo Regular"/>
                <a:ea typeface="Menlo Regular"/>
                <a:cs typeface="Menlo Regular"/>
                <a:sym typeface="Menlo Regular"/>
              </a:defRPr>
            </a:pPr>
            <a:r>
              <a:t>using</a:t>
            </a:r>
            <a:r>
              <a:rPr>
                <a:solidFill>
                  <a:srgbClr val="D3D3D3"/>
                </a:solidFill>
              </a:rPr>
              <a:t> </a:t>
            </a:r>
            <a:r>
              <a:t>namespace</a:t>
            </a:r>
            <a:r>
              <a:rPr>
                <a:solidFill>
                  <a:srgbClr val="D3D3D3"/>
                </a:solidFill>
              </a:rPr>
              <a:t> </a:t>
            </a:r>
            <a:r>
              <a:rPr>
                <a:solidFill>
                  <a:srgbClr val="E6C07B"/>
                </a:solidFill>
              </a:rPr>
              <a:t>std</a:t>
            </a:r>
            <a:r>
              <a:rPr>
                <a:solidFill>
                  <a:srgbClr val="D3D3D3"/>
                </a:solidFill>
              </a:rPr>
              <a:t>;</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E6C07B"/>
                </a:solidFill>
                <a:latin typeface="Menlo Regular"/>
                <a:ea typeface="Menlo Regular"/>
                <a:cs typeface="Menlo Regular"/>
                <a:sym typeface="Menlo Regular"/>
              </a:defRPr>
            </a:pPr>
            <a:r>
              <a:rPr>
                <a:solidFill>
                  <a:srgbClr val="C678DD"/>
                </a:solidFill>
              </a:rPr>
              <a:t>class</a:t>
            </a:r>
            <a:r>
              <a:rPr>
                <a:solidFill>
                  <a:srgbClr val="D3D3D3"/>
                </a:solidFill>
              </a:rPr>
              <a:t> </a:t>
            </a:r>
            <a:r>
              <a:t>Student</a:t>
            </a:r>
            <a:r>
              <a:rPr>
                <a:solidFill>
                  <a:srgbClr val="D3D3D3"/>
                </a:solidFill>
              </a:rPr>
              <a:t> {</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a:t>
            </a:r>
            <a:r>
              <a:rPr>
                <a:solidFill>
                  <a:srgbClr val="C678DD"/>
                </a:solidFill>
              </a:rPr>
              <a:t>int</a:t>
            </a:r>
            <a:r>
              <a:t> age;</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C678DD"/>
                </a:solidFill>
                <a:latin typeface="Menlo Regular"/>
                <a:ea typeface="Menlo Regular"/>
                <a:cs typeface="Menlo Regular"/>
                <a:sym typeface="Menlo Regular"/>
              </a:defRPr>
            </a:pPr>
            <a:r>
              <a:rPr>
                <a:solidFill>
                  <a:srgbClr val="D3D3D3"/>
                </a:solidFill>
              </a:rPr>
              <a:t>   </a:t>
            </a:r>
            <a:r>
              <a:t>public</a:t>
            </a:r>
            <a:r>
              <a:rPr>
                <a:solidFill>
                  <a:srgbClr val="D3D3D3"/>
                </a:solidFill>
              </a:rPr>
              <a:t>:</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FFDDBE"/>
                </a:solidFill>
                <a:latin typeface="Menlo Regular"/>
                <a:ea typeface="Menlo Regular"/>
                <a:cs typeface="Menlo Regular"/>
                <a:sym typeface="Menlo Regular"/>
              </a:defRPr>
            </a:pPr>
            <a:r>
              <a:rPr>
                <a:solidFill>
                  <a:srgbClr val="D3D3D3"/>
                </a:solidFill>
              </a:rPr>
              <a:t>    </a:t>
            </a:r>
            <a:r>
              <a:t>// constructor initializes age to 12</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Student() : age(</a:t>
            </a:r>
            <a:r>
              <a:rPr>
                <a:solidFill>
                  <a:srgbClr val="D19A66"/>
                </a:solidFill>
              </a:rPr>
              <a:t>12</a:t>
            </a:r>
            <a:r>
              <a:t>) {}</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61AEEE"/>
                </a:solidFill>
                <a:latin typeface="Menlo Regular"/>
                <a:ea typeface="Menlo Regular"/>
                <a:cs typeface="Menlo Regular"/>
                <a:sym typeface="Menlo Regular"/>
              </a:defRPr>
            </a:pPr>
            <a:r>
              <a:rPr>
                <a:solidFill>
                  <a:srgbClr val="D3D3D3"/>
                </a:solidFill>
              </a:rPr>
              <a:t>    </a:t>
            </a:r>
            <a:r>
              <a:rPr>
                <a:solidFill>
                  <a:srgbClr val="C678DD"/>
                </a:solidFill>
              </a:rPr>
              <a:t>void</a:t>
            </a:r>
            <a:r>
              <a:rPr>
                <a:solidFill>
                  <a:srgbClr val="D3D3D3"/>
                </a:solidFill>
              </a:rPr>
              <a:t> </a:t>
            </a:r>
            <a:r>
              <a:t>getAge</a:t>
            </a:r>
            <a:r>
              <a:rPr>
                <a:solidFill>
                  <a:srgbClr val="D3D3D3"/>
                </a:solidFill>
              </a:rPr>
              <a:t>() {</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a:t>
            </a:r>
            <a:r>
              <a:rPr>
                <a:solidFill>
                  <a:srgbClr val="E6C07B"/>
                </a:solidFill>
              </a:rPr>
              <a:t>cout</a:t>
            </a:r>
            <a:r>
              <a:t> &lt;&lt; </a:t>
            </a:r>
            <a:r>
              <a:rPr>
                <a:solidFill>
                  <a:srgbClr val="98C379"/>
                </a:solidFill>
              </a:rPr>
              <a:t>"Age = "</a:t>
            </a:r>
            <a:r>
              <a:t> &lt;&lt; age &lt;&lt; </a:t>
            </a:r>
            <a:r>
              <a:rPr>
                <a:solidFill>
                  <a:srgbClr val="E6C07B"/>
                </a:solidFill>
              </a:rPr>
              <a:t>endl</a:t>
            </a:r>
            <a:r>
              <a:t>;</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rPr>
                <a:solidFill>
                  <a:srgbClr val="C678DD"/>
                </a:solidFill>
              </a:rPr>
              <a:t>int</a:t>
            </a:r>
            <a:r>
              <a:t> </a:t>
            </a:r>
            <a:r>
              <a:rPr>
                <a:solidFill>
                  <a:srgbClr val="61AEEE"/>
                </a:solidFill>
              </a:rPr>
              <a:t>main</a:t>
            </a:r>
            <a:r>
              <a:t>() {</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FFDDBE"/>
                </a:solidFill>
                <a:latin typeface="Menlo Regular"/>
                <a:ea typeface="Menlo Regular"/>
                <a:cs typeface="Menlo Regular"/>
                <a:sym typeface="Menlo Regular"/>
              </a:defRPr>
            </a:pPr>
            <a:r>
              <a:rPr>
                <a:solidFill>
                  <a:srgbClr val="D3D3D3"/>
                </a:solidFill>
              </a:rPr>
              <a:t>    </a:t>
            </a:r>
            <a:r>
              <a:t>// dynamically declare Student object</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Student* ptr = </a:t>
            </a:r>
            <a:r>
              <a:rPr>
                <a:solidFill>
                  <a:srgbClr val="C678DD"/>
                </a:solidFill>
              </a:rPr>
              <a:t>new</a:t>
            </a:r>
            <a:r>
              <a:t> Student();</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FFDDBE"/>
                </a:solidFill>
                <a:latin typeface="Menlo Regular"/>
                <a:ea typeface="Menlo Regular"/>
                <a:cs typeface="Menlo Regular"/>
                <a:sym typeface="Menlo Regular"/>
              </a:defRPr>
            </a:pPr>
            <a:r>
              <a:rPr>
                <a:solidFill>
                  <a:srgbClr val="D3D3D3"/>
                </a:solidFill>
              </a:rPr>
              <a:t>    </a:t>
            </a:r>
            <a:r>
              <a:t>// call getAge() function</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ptr-&gt;getAge();</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FFDDBE"/>
                </a:solidFill>
                <a:latin typeface="Menlo Regular"/>
                <a:ea typeface="Menlo Regular"/>
                <a:cs typeface="Menlo Regular"/>
                <a:sym typeface="Menlo Regular"/>
              </a:defRPr>
            </a:pPr>
            <a:r>
              <a:rPr>
                <a:solidFill>
                  <a:srgbClr val="D3D3D3"/>
                </a:solidFill>
              </a:rPr>
              <a:t>    </a:t>
            </a:r>
            <a:r>
              <a:t>// ptr memory is released</a:t>
            </a:r>
            <a:endParaRPr>
              <a:solidFill>
                <a:srgbClr val="D3D3D3"/>
              </a:solidFill>
            </a:endParaRPr>
          </a:p>
          <a:p>
            <a:pPr marL="0" indent="0" defTabSz="352043">
              <a:lnSpc>
                <a:spcPts val="4000"/>
              </a:lnSpc>
              <a:spcBef>
                <a:spcPts val="0"/>
              </a:spcBef>
              <a:buSzTx/>
              <a:buNone/>
              <a:defRPr sz="2079">
                <a:solidFill>
                  <a:srgbClr val="C678DD"/>
                </a:solidFill>
                <a:latin typeface="Menlo Regular"/>
                <a:ea typeface="Menlo Regular"/>
                <a:cs typeface="Menlo Regular"/>
                <a:sym typeface="Menlo Regular"/>
              </a:defRPr>
            </a:pPr>
            <a:r>
              <a:rPr>
                <a:solidFill>
                  <a:srgbClr val="D3D3D3"/>
                </a:solidFill>
              </a:rPr>
              <a:t>    </a:t>
            </a:r>
            <a:r>
              <a:t>delete</a:t>
            </a:r>
            <a:r>
              <a:rPr>
                <a:solidFill>
                  <a:srgbClr val="D3D3D3"/>
                </a:solidFill>
              </a:rPr>
              <a:t> ptr;</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C678DD"/>
                </a:solidFill>
                <a:latin typeface="Menlo Regular"/>
                <a:ea typeface="Menlo Regular"/>
                <a:cs typeface="Menlo Regular"/>
                <a:sym typeface="Menlo Regular"/>
              </a:defRPr>
            </a:pPr>
            <a:r>
              <a:rPr>
                <a:solidFill>
                  <a:srgbClr val="D3D3D3"/>
                </a:solidFill>
              </a:rPr>
              <a:t>    </a:t>
            </a:r>
            <a:r>
              <a:t>return</a:t>
            </a:r>
            <a:r>
              <a:rPr>
                <a:solidFill>
                  <a:srgbClr val="D3D3D3"/>
                </a:solidFill>
              </a:rPr>
              <a:t> </a:t>
            </a:r>
            <a:r>
              <a:rPr>
                <a:solidFill>
                  <a:srgbClr val="D19A66"/>
                </a:solidFill>
              </a:rPr>
              <a:t>0</a:t>
            </a:r>
            <a:r>
              <a:rPr>
                <a:solidFill>
                  <a:srgbClr val="D3D3D3"/>
                </a:solidFill>
              </a:rPr>
              <a:t>;</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a:t>
            </a:r>
            <a:endParaRPr>
              <a:solidFill>
                <a:srgbClr val="D5D5D5"/>
              </a:solidFill>
            </a:endParaRP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make_unique pointer"/>
          <p:cNvSpPr txBox="1"/>
          <p:nvPr>
            <p:ph type="title"/>
          </p:nvPr>
        </p:nvSpPr>
        <p:spPr>
          <a:prstGeom prst="rect">
            <a:avLst/>
          </a:prstGeom>
        </p:spPr>
        <p:txBody>
          <a:bodyPr/>
          <a:lstStyle/>
          <a:p>
            <a:pPr/>
            <a:r>
              <a:t>make_unique pointer</a:t>
            </a:r>
          </a:p>
        </p:txBody>
      </p:sp>
      <p:sp>
        <p:nvSpPr>
          <p:cNvPr id="417" name="How to use make_unique()?…"/>
          <p:cNvSpPr txBox="1"/>
          <p:nvPr>
            <p:ph type="body" idx="1"/>
          </p:nvPr>
        </p:nvSpPr>
        <p:spPr>
          <a:prstGeom prst="rect">
            <a:avLst/>
          </a:prstGeom>
        </p:spPr>
        <p:txBody>
          <a:bodyPr/>
          <a:lstStyle/>
          <a:p>
            <a:pPr marL="0" indent="0" defTabSz="457200">
              <a:lnSpc>
                <a:spcPts val="8100"/>
              </a:lnSpc>
              <a:spcBef>
                <a:spcPts val="1200"/>
              </a:spcBef>
              <a:buSzTx/>
              <a:buNone/>
              <a:defRPr b="1" sz="4000" u="sng">
                <a:solidFill>
                  <a:srgbClr val="252525"/>
                </a:solidFill>
                <a:latin typeface="Times Roman"/>
                <a:ea typeface="Times Roman"/>
                <a:cs typeface="Times Roman"/>
                <a:sym typeface="Times Roman"/>
              </a:defRPr>
            </a:pPr>
            <a:r>
              <a:t>How to use make_unique()?</a:t>
            </a:r>
            <a:endParaRPr u="none"/>
          </a:p>
          <a:p>
            <a:pPr marL="0" indent="0" defTabSz="457200">
              <a:spcBef>
                <a:spcPts val="2000"/>
              </a:spcBef>
              <a:buSzTx/>
              <a:buNone/>
              <a:defRPr sz="4000">
                <a:solidFill>
                  <a:srgbClr val="353535"/>
                </a:solidFill>
                <a:latin typeface="Times Roman"/>
                <a:ea typeface="Times Roman"/>
                <a:cs typeface="Times Roman"/>
                <a:sym typeface="Times Roman"/>
              </a:defRPr>
            </a:pPr>
            <a:r>
              <a:t> </a:t>
            </a:r>
          </a:p>
          <a:p>
            <a:pPr marL="0" indent="0" defTabSz="457200">
              <a:spcBef>
                <a:spcPts val="2000"/>
              </a:spcBef>
              <a:buSzTx/>
              <a:buNone/>
              <a:defRPr sz="4000">
                <a:solidFill>
                  <a:srgbClr val="353535"/>
                </a:solidFill>
                <a:latin typeface="Times Roman"/>
                <a:ea typeface="Times Roman"/>
                <a:cs typeface="Times Roman"/>
                <a:sym typeface="Times Roman"/>
              </a:defRPr>
            </a:pPr>
            <a:r>
              <a:t>Instead of using new, you can use make_unique() to create a new object.</a:t>
            </a:r>
          </a:p>
          <a:p>
            <a:pPr marL="0" indent="0" defTabSz="457200">
              <a:spcBef>
                <a:spcPts val="2000"/>
              </a:spcBef>
              <a:buSzTx/>
              <a:buNone/>
              <a:defRPr sz="4000">
                <a:solidFill>
                  <a:srgbClr val="353535"/>
                </a:solidFill>
                <a:latin typeface="Times Roman"/>
                <a:ea typeface="Times Roman"/>
                <a:cs typeface="Times Roman"/>
                <a:sym typeface="Times Roman"/>
              </a:defRPr>
            </a:pPr>
            <a:r>
              <a:t>It is recommended to use “make_unique()” instead of new to create an object.</a:t>
            </a:r>
          </a:p>
          <a:p>
            <a:pPr marL="0" indent="0" defTabSz="457200">
              <a:spcBef>
                <a:spcPts val="2000"/>
              </a:spcBef>
              <a:buSzTx/>
              <a:buNone/>
              <a:defRPr sz="4000">
                <a:solidFill>
                  <a:srgbClr val="353535"/>
                </a:solidFill>
                <a:latin typeface="Times Roman"/>
                <a:ea typeface="Times Roman"/>
                <a:cs typeface="Times Roman"/>
                <a:sym typeface="Times Roman"/>
              </a:defRPr>
            </a:pPr>
            <a:r>
              <a:t>Now we shall modify the function “fun” as below:</a:t>
            </a:r>
          </a:p>
          <a:p>
            <a:pPr marL="0" indent="0" defTabSz="457200">
              <a:lnSpc>
                <a:spcPts val="6600"/>
              </a:lnSpc>
              <a:spcBef>
                <a:spcPts val="0"/>
              </a:spcBef>
              <a:buSzTx/>
              <a:buNone/>
              <a:defRPr sz="4000">
                <a:solidFill>
                  <a:srgbClr val="66D9EF"/>
                </a:solidFill>
                <a:latin typeface="Courier"/>
                <a:ea typeface="Courier"/>
                <a:cs typeface="Courier"/>
                <a:sym typeface="Courier"/>
              </a:defRPr>
            </a:pPr>
            <a:r>
              <a:t>unique_ptr</a:t>
            </a:r>
            <a:r>
              <a:rPr>
                <a:solidFill>
                  <a:srgbClr val="F8F8F2"/>
                </a:solidFill>
              </a:rPr>
              <a:t>&lt;</a:t>
            </a:r>
            <a:r>
              <a:rPr>
                <a:solidFill>
                  <a:srgbClr val="A6E22E"/>
                </a:solidFill>
              </a:rPr>
              <a:t>MyClass</a:t>
            </a:r>
            <a:r>
              <a:rPr>
                <a:solidFill>
                  <a:srgbClr val="F8F8F2"/>
                </a:solidFill>
              </a:rPr>
              <a:t>&gt;</a:t>
            </a:r>
            <a:r>
              <a:t>   fun</a:t>
            </a:r>
            <a:r>
              <a:rPr>
                <a:solidFill>
                  <a:srgbClr val="F8F8F2"/>
                </a:solidFill>
              </a:rPr>
              <a:t>()</a:t>
            </a:r>
          </a:p>
          <a:p>
            <a:pPr marL="0" indent="0" defTabSz="457200">
              <a:lnSpc>
                <a:spcPts val="6600"/>
              </a:lnSpc>
              <a:spcBef>
                <a:spcPts val="0"/>
              </a:spcBef>
              <a:buSzTx/>
              <a:buNone/>
              <a:defRPr sz="4000">
                <a:solidFill>
                  <a:srgbClr val="F8F8F2"/>
                </a:solidFill>
                <a:latin typeface="Courier"/>
                <a:ea typeface="Courier"/>
                <a:cs typeface="Courier"/>
                <a:sym typeface="Courier"/>
              </a:defRPr>
            </a:pPr>
            <a:r>
              <a:t>{</a:t>
            </a:r>
            <a:endParaRPr>
              <a:solidFill>
                <a:srgbClr val="66D9EF"/>
              </a:solidFill>
            </a:endParaRPr>
          </a:p>
          <a:p>
            <a:pPr marL="0" indent="0" defTabSz="457200">
              <a:lnSpc>
                <a:spcPts val="6600"/>
              </a:lnSpc>
              <a:spcBef>
                <a:spcPts val="0"/>
              </a:spcBef>
              <a:buSzTx/>
              <a:buNone/>
              <a:defRPr sz="4000">
                <a:solidFill>
                  <a:srgbClr val="66D9EF"/>
                </a:solidFill>
                <a:latin typeface="Courier"/>
                <a:ea typeface="Courier"/>
                <a:cs typeface="Courier"/>
                <a:sym typeface="Courier"/>
              </a:defRPr>
            </a:pPr>
            <a:r>
              <a:t>    unique_ptr</a:t>
            </a:r>
            <a:r>
              <a:rPr>
                <a:solidFill>
                  <a:srgbClr val="F8F8F2"/>
                </a:solidFill>
              </a:rPr>
              <a:t>&lt;</a:t>
            </a:r>
            <a:r>
              <a:rPr>
                <a:solidFill>
                  <a:srgbClr val="A6E22E"/>
                </a:solidFill>
              </a:rPr>
              <a:t>MyClass</a:t>
            </a:r>
            <a:r>
              <a:rPr>
                <a:solidFill>
                  <a:srgbClr val="F8F8F2"/>
                </a:solidFill>
              </a:rPr>
              <a:t>&gt;</a:t>
            </a:r>
            <a:r>
              <a:t>  p </a:t>
            </a:r>
            <a:r>
              <a:rPr>
                <a:solidFill>
                  <a:srgbClr val="F8F8F2"/>
                </a:solidFill>
              </a:rPr>
              <a:t>=</a:t>
            </a:r>
            <a:r>
              <a:t> make_unique</a:t>
            </a:r>
            <a:r>
              <a:rPr>
                <a:solidFill>
                  <a:srgbClr val="F8F8F2"/>
                </a:solidFill>
              </a:rPr>
              <a:t>&lt;</a:t>
            </a:r>
            <a:r>
              <a:rPr>
                <a:solidFill>
                  <a:srgbClr val="A6E22E"/>
                </a:solidFill>
              </a:rPr>
              <a:t>MyClass</a:t>
            </a:r>
            <a:r>
              <a:rPr>
                <a:solidFill>
                  <a:srgbClr val="F8F8F2"/>
                </a:solidFill>
              </a:rPr>
              <a:t>&gt;</a:t>
            </a:r>
            <a:r>
              <a:t> </a:t>
            </a:r>
            <a:r>
              <a:rPr>
                <a:solidFill>
                  <a:srgbClr val="F8F8F2"/>
                </a:solidFill>
              </a:rPr>
              <a:t>();</a:t>
            </a:r>
          </a:p>
          <a:p>
            <a:pPr marL="0" indent="0" defTabSz="457200">
              <a:lnSpc>
                <a:spcPts val="6600"/>
              </a:lnSpc>
              <a:spcBef>
                <a:spcPts val="0"/>
              </a:spcBef>
              <a:buSzTx/>
              <a:buNone/>
              <a:defRPr sz="4000">
                <a:solidFill>
                  <a:srgbClr val="F92659"/>
                </a:solidFill>
                <a:latin typeface="Courier"/>
                <a:ea typeface="Courier"/>
                <a:cs typeface="Courier"/>
                <a:sym typeface="Courier"/>
              </a:defRPr>
            </a:pPr>
            <a:r>
              <a:rPr>
                <a:solidFill>
                  <a:srgbClr val="66D9EF"/>
                </a:solidFill>
              </a:rPr>
              <a:t>    </a:t>
            </a:r>
            <a:r>
              <a:t>return</a:t>
            </a:r>
            <a:r>
              <a:rPr>
                <a:solidFill>
                  <a:srgbClr val="66D9EF"/>
                </a:solidFill>
              </a:rPr>
              <a:t> p</a:t>
            </a:r>
            <a:r>
              <a:rPr>
                <a:solidFill>
                  <a:srgbClr val="F8F8F2"/>
                </a:solidFill>
              </a:rPr>
              <a:t>;</a:t>
            </a:r>
            <a:endParaRPr>
              <a:solidFill>
                <a:srgbClr val="66D9EF"/>
              </a:solidFill>
            </a:endParaRPr>
          </a:p>
          <a:p>
            <a:pPr marL="0" indent="0" defTabSz="457200">
              <a:lnSpc>
                <a:spcPts val="6600"/>
              </a:lnSpc>
              <a:spcBef>
                <a:spcPts val="0"/>
              </a:spcBef>
              <a:buSzTx/>
              <a:buNone/>
              <a:defRPr sz="4000">
                <a:solidFill>
                  <a:srgbClr val="66D9EF"/>
                </a:solidFill>
                <a:latin typeface="Courier"/>
                <a:ea typeface="Courier"/>
                <a:cs typeface="Courier"/>
                <a:sym typeface="Courier"/>
              </a:defRPr>
            </a:pPr>
          </a:p>
          <a:p>
            <a:pPr marL="0" indent="0" defTabSz="457200">
              <a:lnSpc>
                <a:spcPts val="6600"/>
              </a:lnSpc>
              <a:spcBef>
                <a:spcPts val="0"/>
              </a:spcBef>
              <a:buSzTx/>
              <a:buNone/>
              <a:defRPr sz="4000">
                <a:solidFill>
                  <a:srgbClr val="F8F8F2"/>
                </a:solidFill>
                <a:latin typeface="Courier"/>
                <a:ea typeface="Courier"/>
                <a:cs typeface="Courier"/>
                <a:sym typeface="Courier"/>
              </a:defRPr>
            </a:pPr>
            <a:r>
              <a:t>}</a:t>
            </a:r>
            <a:endParaRPr>
              <a:solidFill>
                <a:srgbClr val="FFFFFF"/>
              </a:solidFill>
            </a:endParaRP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new delete"/>
          <p:cNvSpPr txBox="1"/>
          <p:nvPr>
            <p:ph type="title"/>
          </p:nvPr>
        </p:nvSpPr>
        <p:spPr>
          <a:prstGeom prst="rect">
            <a:avLst/>
          </a:prstGeom>
        </p:spPr>
        <p:txBody>
          <a:bodyPr/>
          <a:lstStyle/>
          <a:p>
            <a:pPr/>
            <a:r>
              <a:t>new delete</a:t>
            </a:r>
          </a:p>
        </p:txBody>
      </p:sp>
      <p:sp>
        <p:nvSpPr>
          <p:cNvPr id="420" name="#include &lt;iostream&gt;…"/>
          <p:cNvSpPr txBox="1"/>
          <p:nvPr>
            <p:ph type="body" idx="1"/>
          </p:nvPr>
        </p:nvSpPr>
        <p:spPr>
          <a:prstGeom prst="rect">
            <a:avLst/>
          </a:prstGeom>
        </p:spPr>
        <p:txBody>
          <a:bodyPr/>
          <a:lstStyle/>
          <a:p>
            <a:pPr marL="0" indent="0" defTabSz="352043">
              <a:lnSpc>
                <a:spcPts val="4000"/>
              </a:lnSpc>
              <a:spcBef>
                <a:spcPts val="0"/>
              </a:spcBef>
              <a:buSzTx/>
              <a:buNone/>
              <a:defRPr sz="2079">
                <a:solidFill>
                  <a:srgbClr val="98C379"/>
                </a:solidFill>
                <a:latin typeface="Menlo Regular"/>
                <a:ea typeface="Menlo Regular"/>
                <a:cs typeface="Menlo Regular"/>
                <a:sym typeface="Menlo Regular"/>
              </a:defRPr>
            </a:pPr>
            <a:r>
              <a:rPr>
                <a:solidFill>
                  <a:srgbClr val="61AEEE"/>
                </a:solidFill>
              </a:rPr>
              <a:t>#include </a:t>
            </a:r>
            <a:r>
              <a:t>&lt;iostream&gt;</a:t>
            </a:r>
            <a:endParaRPr>
              <a:solidFill>
                <a:srgbClr val="D3D3D3"/>
              </a:solidFill>
            </a:endParaRPr>
          </a:p>
          <a:p>
            <a:pPr marL="0" indent="0" defTabSz="352043">
              <a:lnSpc>
                <a:spcPts val="4000"/>
              </a:lnSpc>
              <a:spcBef>
                <a:spcPts val="0"/>
              </a:spcBef>
              <a:buSzTx/>
              <a:buNone/>
              <a:defRPr sz="2079">
                <a:solidFill>
                  <a:srgbClr val="C678DD"/>
                </a:solidFill>
                <a:latin typeface="Menlo Regular"/>
                <a:ea typeface="Menlo Regular"/>
                <a:cs typeface="Menlo Regular"/>
                <a:sym typeface="Menlo Regular"/>
              </a:defRPr>
            </a:pPr>
            <a:r>
              <a:t>using</a:t>
            </a:r>
            <a:r>
              <a:rPr>
                <a:solidFill>
                  <a:srgbClr val="D3D3D3"/>
                </a:solidFill>
              </a:rPr>
              <a:t> </a:t>
            </a:r>
            <a:r>
              <a:t>namespace</a:t>
            </a:r>
            <a:r>
              <a:rPr>
                <a:solidFill>
                  <a:srgbClr val="D3D3D3"/>
                </a:solidFill>
              </a:rPr>
              <a:t> </a:t>
            </a:r>
            <a:r>
              <a:rPr>
                <a:solidFill>
                  <a:srgbClr val="E6C07B"/>
                </a:solidFill>
              </a:rPr>
              <a:t>std</a:t>
            </a:r>
            <a:r>
              <a:rPr>
                <a:solidFill>
                  <a:srgbClr val="D3D3D3"/>
                </a:solidFill>
              </a:rPr>
              <a:t>;</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E6C07B"/>
                </a:solidFill>
                <a:latin typeface="Menlo Regular"/>
                <a:ea typeface="Menlo Regular"/>
                <a:cs typeface="Menlo Regular"/>
                <a:sym typeface="Menlo Regular"/>
              </a:defRPr>
            </a:pPr>
            <a:r>
              <a:rPr>
                <a:solidFill>
                  <a:srgbClr val="C678DD"/>
                </a:solidFill>
              </a:rPr>
              <a:t>class</a:t>
            </a:r>
            <a:r>
              <a:rPr>
                <a:solidFill>
                  <a:srgbClr val="D3D3D3"/>
                </a:solidFill>
              </a:rPr>
              <a:t> </a:t>
            </a:r>
            <a:r>
              <a:t>Student</a:t>
            </a:r>
            <a:r>
              <a:rPr>
                <a:solidFill>
                  <a:srgbClr val="D3D3D3"/>
                </a:solidFill>
              </a:rPr>
              <a:t> {</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a:t>
            </a:r>
            <a:r>
              <a:rPr>
                <a:solidFill>
                  <a:srgbClr val="C678DD"/>
                </a:solidFill>
              </a:rPr>
              <a:t>int</a:t>
            </a:r>
            <a:r>
              <a:t> age;</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C678DD"/>
                </a:solidFill>
                <a:latin typeface="Menlo Regular"/>
                <a:ea typeface="Menlo Regular"/>
                <a:cs typeface="Menlo Regular"/>
                <a:sym typeface="Menlo Regular"/>
              </a:defRPr>
            </a:pPr>
            <a:r>
              <a:rPr>
                <a:solidFill>
                  <a:srgbClr val="D3D3D3"/>
                </a:solidFill>
              </a:rPr>
              <a:t>   </a:t>
            </a:r>
            <a:r>
              <a:t>public</a:t>
            </a:r>
            <a:r>
              <a:rPr>
                <a:solidFill>
                  <a:srgbClr val="D3D3D3"/>
                </a:solidFill>
              </a:rPr>
              <a:t>:</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FFDDBE"/>
                </a:solidFill>
                <a:latin typeface="Menlo Regular"/>
                <a:ea typeface="Menlo Regular"/>
                <a:cs typeface="Menlo Regular"/>
                <a:sym typeface="Menlo Regular"/>
              </a:defRPr>
            </a:pPr>
            <a:r>
              <a:rPr>
                <a:solidFill>
                  <a:srgbClr val="D3D3D3"/>
                </a:solidFill>
              </a:rPr>
              <a:t>    </a:t>
            </a:r>
            <a:r>
              <a:t>// constructor initializes age to 12</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Student() : age(</a:t>
            </a:r>
            <a:r>
              <a:rPr>
                <a:solidFill>
                  <a:srgbClr val="D19A66"/>
                </a:solidFill>
              </a:rPr>
              <a:t>12</a:t>
            </a:r>
            <a:r>
              <a:t>) {}</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61AEEE"/>
                </a:solidFill>
                <a:latin typeface="Menlo Regular"/>
                <a:ea typeface="Menlo Regular"/>
                <a:cs typeface="Menlo Regular"/>
                <a:sym typeface="Menlo Regular"/>
              </a:defRPr>
            </a:pPr>
            <a:r>
              <a:rPr>
                <a:solidFill>
                  <a:srgbClr val="D3D3D3"/>
                </a:solidFill>
              </a:rPr>
              <a:t>    </a:t>
            </a:r>
            <a:r>
              <a:rPr>
                <a:solidFill>
                  <a:srgbClr val="C678DD"/>
                </a:solidFill>
              </a:rPr>
              <a:t>void</a:t>
            </a:r>
            <a:r>
              <a:rPr>
                <a:solidFill>
                  <a:srgbClr val="D3D3D3"/>
                </a:solidFill>
              </a:rPr>
              <a:t> </a:t>
            </a:r>
            <a:r>
              <a:t>getAge</a:t>
            </a:r>
            <a:r>
              <a:rPr>
                <a:solidFill>
                  <a:srgbClr val="D3D3D3"/>
                </a:solidFill>
              </a:rPr>
              <a:t>() {</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a:t>
            </a:r>
            <a:r>
              <a:rPr>
                <a:solidFill>
                  <a:srgbClr val="E6C07B"/>
                </a:solidFill>
              </a:rPr>
              <a:t>cout</a:t>
            </a:r>
            <a:r>
              <a:t> &lt;&lt; </a:t>
            </a:r>
            <a:r>
              <a:rPr>
                <a:solidFill>
                  <a:srgbClr val="98C379"/>
                </a:solidFill>
              </a:rPr>
              <a:t>"Age = "</a:t>
            </a:r>
            <a:r>
              <a:t> &lt;&lt; age &lt;&lt; </a:t>
            </a:r>
            <a:r>
              <a:rPr>
                <a:solidFill>
                  <a:srgbClr val="E6C07B"/>
                </a:solidFill>
              </a:rPr>
              <a:t>endl</a:t>
            </a:r>
            <a:r>
              <a:t>;</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rPr>
                <a:solidFill>
                  <a:srgbClr val="C678DD"/>
                </a:solidFill>
              </a:rPr>
              <a:t>int</a:t>
            </a:r>
            <a:r>
              <a:t> </a:t>
            </a:r>
            <a:r>
              <a:rPr>
                <a:solidFill>
                  <a:srgbClr val="61AEEE"/>
                </a:solidFill>
              </a:rPr>
              <a:t>main</a:t>
            </a:r>
            <a:r>
              <a:t>() {</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FFDDBE"/>
                </a:solidFill>
                <a:latin typeface="Menlo Regular"/>
                <a:ea typeface="Menlo Regular"/>
                <a:cs typeface="Menlo Regular"/>
                <a:sym typeface="Menlo Regular"/>
              </a:defRPr>
            </a:pPr>
            <a:r>
              <a:rPr>
                <a:solidFill>
                  <a:srgbClr val="D3D3D3"/>
                </a:solidFill>
              </a:rPr>
              <a:t>    </a:t>
            </a:r>
            <a:r>
              <a:t>// dynamically declare Student object</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auto ptr = </a:t>
            </a:r>
            <a:r>
              <a:rPr>
                <a:solidFill>
                  <a:srgbClr val="C678DD"/>
                </a:solidFill>
              </a:rPr>
              <a:t>new</a:t>
            </a:r>
            <a:r>
              <a:t> Student();</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FFDDBE"/>
                </a:solidFill>
                <a:latin typeface="Menlo Regular"/>
                <a:ea typeface="Menlo Regular"/>
                <a:cs typeface="Menlo Regular"/>
                <a:sym typeface="Menlo Regular"/>
              </a:defRPr>
            </a:pPr>
            <a:r>
              <a:rPr>
                <a:solidFill>
                  <a:srgbClr val="D3D3D3"/>
                </a:solidFill>
              </a:rPr>
              <a:t>    </a:t>
            </a:r>
            <a:r>
              <a:t>// call getAge() function</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    ptr-&gt;getAge();</a:t>
            </a: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FFDDBE"/>
                </a:solidFill>
                <a:latin typeface="Menlo Regular"/>
                <a:ea typeface="Menlo Regular"/>
                <a:cs typeface="Menlo Regular"/>
                <a:sym typeface="Menlo Regular"/>
              </a:defRPr>
            </a:pPr>
            <a:r>
              <a:rPr>
                <a:solidFill>
                  <a:srgbClr val="D3D3D3"/>
                </a:solidFill>
              </a:rPr>
              <a:t>    </a:t>
            </a:r>
            <a:r>
              <a:t>// ptr memory is released</a:t>
            </a:r>
            <a:endParaRPr>
              <a:solidFill>
                <a:srgbClr val="D3D3D3"/>
              </a:solidFill>
            </a:endParaRPr>
          </a:p>
          <a:p>
            <a:pPr marL="0" indent="0" defTabSz="352043">
              <a:lnSpc>
                <a:spcPts val="4000"/>
              </a:lnSpc>
              <a:spcBef>
                <a:spcPts val="0"/>
              </a:spcBef>
              <a:buSzTx/>
              <a:buNone/>
              <a:defRPr sz="2079">
                <a:solidFill>
                  <a:srgbClr val="C678DD"/>
                </a:solidFill>
                <a:latin typeface="Menlo Regular"/>
                <a:ea typeface="Menlo Regular"/>
                <a:cs typeface="Menlo Regular"/>
                <a:sym typeface="Menlo Regular"/>
              </a:defRPr>
            </a:pPr>
            <a:r>
              <a:rPr>
                <a:solidFill>
                  <a:srgbClr val="D3D3D3"/>
                </a:solidFill>
              </a:rPr>
              <a:t>    </a:t>
            </a:r>
            <a:r>
              <a:t>delete</a:t>
            </a:r>
            <a:r>
              <a:rPr>
                <a:solidFill>
                  <a:srgbClr val="D3D3D3"/>
                </a:solidFill>
              </a:rPr>
              <a:t> ptr;</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p>
          <a:p>
            <a:pPr marL="0" indent="0" defTabSz="352043">
              <a:lnSpc>
                <a:spcPts val="4000"/>
              </a:lnSpc>
              <a:spcBef>
                <a:spcPts val="0"/>
              </a:spcBef>
              <a:buSzTx/>
              <a:buNone/>
              <a:defRPr sz="2079">
                <a:solidFill>
                  <a:srgbClr val="C678DD"/>
                </a:solidFill>
                <a:latin typeface="Menlo Regular"/>
                <a:ea typeface="Menlo Regular"/>
                <a:cs typeface="Menlo Regular"/>
                <a:sym typeface="Menlo Regular"/>
              </a:defRPr>
            </a:pPr>
            <a:r>
              <a:rPr>
                <a:solidFill>
                  <a:srgbClr val="D3D3D3"/>
                </a:solidFill>
              </a:rPr>
              <a:t>    </a:t>
            </a:r>
            <a:r>
              <a:t>return</a:t>
            </a:r>
            <a:r>
              <a:rPr>
                <a:solidFill>
                  <a:srgbClr val="D3D3D3"/>
                </a:solidFill>
              </a:rPr>
              <a:t> </a:t>
            </a:r>
            <a:r>
              <a:rPr>
                <a:solidFill>
                  <a:srgbClr val="D19A66"/>
                </a:solidFill>
              </a:rPr>
              <a:t>0</a:t>
            </a:r>
            <a:r>
              <a:rPr>
                <a:solidFill>
                  <a:srgbClr val="D3D3D3"/>
                </a:solidFill>
              </a:rPr>
              <a:t>;</a:t>
            </a:r>
            <a:endParaRPr>
              <a:solidFill>
                <a:srgbClr val="D3D3D3"/>
              </a:solidFill>
            </a:endParaRPr>
          </a:p>
          <a:p>
            <a:pPr marL="0" indent="0" defTabSz="352043">
              <a:lnSpc>
                <a:spcPts val="4000"/>
              </a:lnSpc>
              <a:spcBef>
                <a:spcPts val="0"/>
              </a:spcBef>
              <a:buSzTx/>
              <a:buNone/>
              <a:defRPr sz="2079">
                <a:solidFill>
                  <a:srgbClr val="D3D3D3"/>
                </a:solidFill>
                <a:latin typeface="Menlo Regular"/>
                <a:ea typeface="Menlo Regular"/>
                <a:cs typeface="Menlo Regular"/>
                <a:sym typeface="Menlo Regular"/>
              </a:defRPr>
            </a:pPr>
            <a:r>
              <a:t>}</a:t>
            </a:r>
            <a:endParaRPr>
              <a:solidFill>
                <a:srgbClr val="D5D5D5"/>
              </a:solidFill>
            </a:endParaRP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Unique pointer"/>
          <p:cNvSpPr txBox="1"/>
          <p:nvPr>
            <p:ph type="title"/>
          </p:nvPr>
        </p:nvSpPr>
        <p:spPr>
          <a:prstGeom prst="rect">
            <a:avLst/>
          </a:prstGeom>
        </p:spPr>
        <p:txBody>
          <a:bodyPr/>
          <a:lstStyle/>
          <a:p>
            <a:pPr/>
            <a:r>
              <a:t>Unique pointer</a:t>
            </a:r>
          </a:p>
        </p:txBody>
      </p:sp>
      <p:sp>
        <p:nvSpPr>
          <p:cNvPr id="423" name="Points on unique_ptr:…"/>
          <p:cNvSpPr txBox="1"/>
          <p:nvPr>
            <p:ph type="body" idx="1"/>
          </p:nvPr>
        </p:nvSpPr>
        <p:spPr>
          <a:prstGeom prst="rect">
            <a:avLst/>
          </a:prstGeom>
        </p:spPr>
        <p:txBody>
          <a:bodyPr/>
          <a:lstStyle/>
          <a:p>
            <a:pPr marL="0" indent="0" defTabSz="457200">
              <a:lnSpc>
                <a:spcPts val="6200"/>
              </a:lnSpc>
              <a:spcBef>
                <a:spcPts val="1200"/>
              </a:spcBef>
              <a:buSzTx/>
              <a:buNone/>
              <a:defRPr b="1" sz="2400" u="sng">
                <a:solidFill>
                  <a:srgbClr val="252525"/>
                </a:solidFill>
                <a:latin typeface="Times Roman"/>
                <a:ea typeface="Times Roman"/>
                <a:cs typeface="Times Roman"/>
                <a:sym typeface="Times Roman"/>
              </a:defRPr>
            </a:pPr>
            <a:r>
              <a:t>Points on unique_ptr:</a:t>
            </a:r>
            <a:endParaRPr u="none"/>
          </a:p>
          <a:p>
            <a:pPr marL="0" indent="0" defTabSz="457200">
              <a:spcBef>
                <a:spcPts val="2000"/>
              </a:spcBef>
              <a:buSzTx/>
              <a:buNone/>
              <a:defRPr sz="1600">
                <a:solidFill>
                  <a:srgbClr val="353535"/>
                </a:solidFill>
                <a:latin typeface="Times Roman"/>
                <a:ea typeface="Times Roman"/>
                <a:cs typeface="Times Roman"/>
                <a:sym typeface="Times Roman"/>
              </a:defRPr>
            </a:pPr>
            <a:r>
              <a:t>1</a:t>
            </a:r>
            <a:r>
              <a:rPr sz="3200"/>
              <a:t>. unique_ptr as the same suggests, it is unique and cannot be shared.</a:t>
            </a:r>
            <a:br>
              <a:rPr sz="3200"/>
            </a:br>
            <a:r>
              <a:rPr sz="3200"/>
              <a:t>2. It cannot ne copied to another unique_ptr by using assignement operator.</a:t>
            </a:r>
            <a:br>
              <a:rPr sz="3200"/>
            </a:br>
            <a:r>
              <a:rPr sz="3200"/>
              <a:t>3. The owner ship can only be moved from one to another.</a:t>
            </a:r>
            <a:br>
              <a:rPr sz="3200"/>
            </a:br>
            <a:r>
              <a:rPr sz="3200"/>
              <a:t>4. It means that, when an object ownership is transffered, the original owner will no longer owns the object,</a:t>
            </a:r>
            <a:br>
              <a:rPr sz="3200"/>
            </a:br>
            <a:r>
              <a:rPr sz="3200"/>
              <a:t>5. We use “unique_ptr” when we want to limit the ownership of the objects. Thereby simplyfying the program logic.</a:t>
            </a:r>
            <a:endParaRPr sz="3200"/>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Unique pointer"/>
          <p:cNvSpPr txBox="1"/>
          <p:nvPr>
            <p:ph type="title"/>
          </p:nvPr>
        </p:nvSpPr>
        <p:spPr>
          <a:prstGeom prst="rect">
            <a:avLst/>
          </a:prstGeom>
        </p:spPr>
        <p:txBody>
          <a:bodyPr/>
          <a:lstStyle/>
          <a:p>
            <a:pPr/>
            <a:r>
              <a:t>Unique pointer</a:t>
            </a:r>
          </a:p>
        </p:txBody>
      </p:sp>
      <p:sp>
        <p:nvSpPr>
          <p:cNvPr id="426" name="#include &lt;iostream&gt;…"/>
          <p:cNvSpPr txBox="1"/>
          <p:nvPr>
            <p:ph type="body" idx="1"/>
          </p:nvPr>
        </p:nvSpPr>
        <p:spPr>
          <a:prstGeom prst="rect">
            <a:avLst/>
          </a:prstGeom>
        </p:spPr>
        <p:txBody>
          <a:bodyPr/>
          <a:lstStyle/>
          <a:p>
            <a:pPr marL="0" indent="0" defTabSz="292607">
              <a:lnSpc>
                <a:spcPts val="3600"/>
              </a:lnSpc>
              <a:spcBef>
                <a:spcPts val="0"/>
              </a:spcBef>
              <a:buSzTx/>
              <a:buNone/>
              <a:defRPr sz="2048">
                <a:solidFill>
                  <a:srgbClr val="E6DB74"/>
                </a:solidFill>
                <a:latin typeface="Courier"/>
                <a:ea typeface="Courier"/>
                <a:cs typeface="Courier"/>
                <a:sym typeface="Courier"/>
              </a:defRPr>
            </a:pPr>
            <a:r>
              <a:rPr>
                <a:solidFill>
                  <a:srgbClr val="93A1A1"/>
                </a:solidFill>
              </a:rPr>
              <a:t>#include</a:t>
            </a:r>
            <a:r>
              <a:rPr>
                <a:solidFill>
                  <a:srgbClr val="66D9EF"/>
                </a:solidFill>
              </a:rPr>
              <a:t> </a:t>
            </a:r>
            <a:r>
              <a:t>&lt;iostream&gt;</a:t>
            </a:r>
            <a:endParaRPr>
              <a:solidFill>
                <a:srgbClr val="66D9EF"/>
              </a:solidFill>
            </a:endParaRPr>
          </a:p>
          <a:p>
            <a:pPr marL="0" indent="0" defTabSz="292607">
              <a:lnSpc>
                <a:spcPts val="3600"/>
              </a:lnSpc>
              <a:spcBef>
                <a:spcPts val="0"/>
              </a:spcBef>
              <a:buSzTx/>
              <a:buNone/>
              <a:defRPr sz="2048">
                <a:solidFill>
                  <a:srgbClr val="93A1A1"/>
                </a:solidFill>
                <a:latin typeface="Courier"/>
                <a:ea typeface="Courier"/>
                <a:cs typeface="Courier"/>
                <a:sym typeface="Courier"/>
              </a:defRPr>
            </a:pPr>
            <a:r>
              <a:t>#include</a:t>
            </a:r>
            <a:r>
              <a:rPr>
                <a:solidFill>
                  <a:srgbClr val="66D9EF"/>
                </a:solidFill>
              </a:rPr>
              <a:t>  </a:t>
            </a:r>
            <a:r>
              <a:rPr>
                <a:solidFill>
                  <a:srgbClr val="E6DB74"/>
                </a:solidFill>
              </a:rPr>
              <a:t>&lt;memory&gt;</a:t>
            </a:r>
            <a:endParaRPr>
              <a:solidFill>
                <a:srgbClr val="66D9EF"/>
              </a:solidFill>
            </a:endParaRPr>
          </a:p>
          <a:p>
            <a:pPr marL="0" indent="0" defTabSz="292607">
              <a:lnSpc>
                <a:spcPts val="3600"/>
              </a:lnSpc>
              <a:spcBef>
                <a:spcPts val="0"/>
              </a:spcBef>
              <a:buSzTx/>
              <a:buNone/>
              <a:defRPr sz="2048">
                <a:solidFill>
                  <a:srgbClr val="93A1A1"/>
                </a:solidFill>
                <a:latin typeface="Courier"/>
                <a:ea typeface="Courier"/>
                <a:cs typeface="Courier"/>
                <a:sym typeface="Courier"/>
              </a:defRPr>
            </a:pPr>
            <a:r>
              <a:t>//for more C++ tutorial visit www.ProDeveloperTutorial.com</a:t>
            </a:r>
            <a:endParaRPr>
              <a:solidFill>
                <a:srgbClr val="66D9EF"/>
              </a:solidFill>
            </a:endParaRPr>
          </a:p>
          <a:p>
            <a:pPr marL="0" indent="0" defTabSz="292607">
              <a:lnSpc>
                <a:spcPts val="3600"/>
              </a:lnSpc>
              <a:spcBef>
                <a:spcPts val="0"/>
              </a:spcBef>
              <a:buSzTx/>
              <a:buNone/>
              <a:defRPr sz="2048">
                <a:solidFill>
                  <a:srgbClr val="F92659"/>
                </a:solidFill>
                <a:latin typeface="Courier"/>
                <a:ea typeface="Courier"/>
                <a:cs typeface="Courier"/>
                <a:sym typeface="Courier"/>
              </a:defRPr>
            </a:pPr>
            <a:r>
              <a:t>using</a:t>
            </a:r>
            <a:r>
              <a:rPr>
                <a:solidFill>
                  <a:srgbClr val="66D9EF"/>
                </a:solidFill>
              </a:rPr>
              <a:t> </a:t>
            </a:r>
            <a:r>
              <a:t>namespace</a:t>
            </a:r>
            <a:r>
              <a:rPr>
                <a:solidFill>
                  <a:srgbClr val="66D9EF"/>
                </a:solidFill>
              </a:rPr>
              <a:t> std</a:t>
            </a:r>
            <a:r>
              <a:rPr>
                <a:solidFill>
                  <a:srgbClr val="F8F8F2"/>
                </a:solidFill>
              </a:rPr>
              <a:t>;</a:t>
            </a:r>
            <a:endParaRPr>
              <a:solidFill>
                <a:srgbClr val="66D9EF"/>
              </a:solidFill>
            </a:endParaRPr>
          </a:p>
          <a:p>
            <a:pPr marL="0" indent="0" defTabSz="292607">
              <a:lnSpc>
                <a:spcPts val="3600"/>
              </a:lnSpc>
              <a:spcBef>
                <a:spcPts val="0"/>
              </a:spcBef>
              <a:buSzTx/>
              <a:buNone/>
              <a:defRPr sz="2048">
                <a:solidFill>
                  <a:srgbClr val="66D9EF"/>
                </a:solidFill>
                <a:latin typeface="Courier"/>
                <a:ea typeface="Courier"/>
                <a:cs typeface="Courier"/>
                <a:sym typeface="Courier"/>
              </a:defRPr>
            </a:pPr>
          </a:p>
          <a:p>
            <a:pPr marL="0" indent="0" defTabSz="292607">
              <a:lnSpc>
                <a:spcPts val="3600"/>
              </a:lnSpc>
              <a:spcBef>
                <a:spcPts val="0"/>
              </a:spcBef>
              <a:buSzTx/>
              <a:buNone/>
              <a:defRPr sz="2048">
                <a:solidFill>
                  <a:srgbClr val="A6E22E"/>
                </a:solidFill>
                <a:latin typeface="Courier"/>
                <a:ea typeface="Courier"/>
                <a:cs typeface="Courier"/>
                <a:sym typeface="Courier"/>
              </a:defRPr>
            </a:pPr>
            <a:r>
              <a:rPr>
                <a:solidFill>
                  <a:srgbClr val="F92659"/>
                </a:solidFill>
              </a:rPr>
              <a:t>class</a:t>
            </a:r>
            <a:r>
              <a:rPr>
                <a:solidFill>
                  <a:srgbClr val="66D9EF"/>
                </a:solidFill>
              </a:rPr>
              <a:t> </a:t>
            </a:r>
            <a:r>
              <a:t>MyClass</a:t>
            </a:r>
            <a:endParaRPr>
              <a:solidFill>
                <a:srgbClr val="66D9EF"/>
              </a:solidFill>
            </a:endParaRPr>
          </a:p>
          <a:p>
            <a:pPr marL="0" indent="0" defTabSz="292607">
              <a:lnSpc>
                <a:spcPts val="3600"/>
              </a:lnSpc>
              <a:spcBef>
                <a:spcPts val="0"/>
              </a:spcBef>
              <a:buSzTx/>
              <a:buNone/>
              <a:defRPr sz="2048">
                <a:solidFill>
                  <a:srgbClr val="F8F8F2"/>
                </a:solidFill>
                <a:latin typeface="Courier"/>
                <a:ea typeface="Courier"/>
                <a:cs typeface="Courier"/>
                <a:sym typeface="Courier"/>
              </a:defRPr>
            </a:pPr>
            <a:r>
              <a:t>{</a:t>
            </a:r>
            <a:endParaRPr>
              <a:solidFill>
                <a:srgbClr val="66D9EF"/>
              </a:solidFill>
            </a:endParaRPr>
          </a:p>
          <a:p>
            <a:pPr marL="0" indent="0" defTabSz="292607">
              <a:lnSpc>
                <a:spcPts val="3600"/>
              </a:lnSpc>
              <a:spcBef>
                <a:spcPts val="0"/>
              </a:spcBef>
              <a:buSzTx/>
              <a:buNone/>
              <a:defRPr sz="2048">
                <a:solidFill>
                  <a:srgbClr val="66D9EF"/>
                </a:solidFill>
                <a:latin typeface="Courier"/>
                <a:ea typeface="Courier"/>
                <a:cs typeface="Courier"/>
                <a:sym typeface="Courier"/>
              </a:defRPr>
            </a:pPr>
            <a:r>
              <a:t>  </a:t>
            </a:r>
          </a:p>
          <a:p>
            <a:pPr marL="0" indent="0" defTabSz="292607">
              <a:lnSpc>
                <a:spcPts val="3600"/>
              </a:lnSpc>
              <a:spcBef>
                <a:spcPts val="0"/>
              </a:spcBef>
              <a:buSzTx/>
              <a:buNone/>
              <a:defRPr sz="2048">
                <a:solidFill>
                  <a:srgbClr val="F92659"/>
                </a:solidFill>
                <a:latin typeface="Courier"/>
                <a:ea typeface="Courier"/>
                <a:cs typeface="Courier"/>
                <a:sym typeface="Courier"/>
              </a:defRPr>
            </a:pPr>
            <a:r>
              <a:rPr>
                <a:solidFill>
                  <a:srgbClr val="66D9EF"/>
                </a:solidFill>
              </a:rPr>
              <a:t>  </a:t>
            </a:r>
            <a:r>
              <a:t>public</a:t>
            </a:r>
            <a:r>
              <a:rPr>
                <a:solidFill>
                  <a:srgbClr val="F8F8F2"/>
                </a:solidFill>
              </a:rPr>
              <a:t>:</a:t>
            </a:r>
            <a:endParaRPr>
              <a:solidFill>
                <a:srgbClr val="66D9EF"/>
              </a:solidFill>
            </a:endParaRPr>
          </a:p>
          <a:p>
            <a:pPr marL="0" indent="0" defTabSz="292607">
              <a:lnSpc>
                <a:spcPts val="3600"/>
              </a:lnSpc>
              <a:spcBef>
                <a:spcPts val="0"/>
              </a:spcBef>
              <a:buSzTx/>
              <a:buNone/>
              <a:defRPr sz="2048">
                <a:solidFill>
                  <a:srgbClr val="A6E22E"/>
                </a:solidFill>
                <a:latin typeface="Courier"/>
                <a:ea typeface="Courier"/>
                <a:cs typeface="Courier"/>
                <a:sym typeface="Courier"/>
              </a:defRPr>
            </a:pPr>
            <a:r>
              <a:rPr>
                <a:solidFill>
                  <a:srgbClr val="66D9EF"/>
                </a:solidFill>
              </a:rPr>
              <a:t>  </a:t>
            </a:r>
            <a:r>
              <a:t>MyClass</a:t>
            </a:r>
            <a:r>
              <a:rPr>
                <a:solidFill>
                  <a:srgbClr val="F8F8F2"/>
                </a:solidFill>
              </a:rPr>
              <a:t>()</a:t>
            </a:r>
            <a:endParaRPr>
              <a:solidFill>
                <a:srgbClr val="66D9EF"/>
              </a:solidFill>
            </a:endParaRPr>
          </a:p>
          <a:p>
            <a:pPr marL="0" indent="0" defTabSz="292607">
              <a:lnSpc>
                <a:spcPts val="3600"/>
              </a:lnSpc>
              <a:spcBef>
                <a:spcPts val="0"/>
              </a:spcBef>
              <a:buSzTx/>
              <a:buNone/>
              <a:defRPr sz="2048">
                <a:solidFill>
                  <a:srgbClr val="66D9EF"/>
                </a:solidFill>
                <a:latin typeface="Courier"/>
                <a:ea typeface="Courier"/>
                <a:cs typeface="Courier"/>
                <a:sym typeface="Courier"/>
              </a:defRPr>
            </a:pPr>
            <a:r>
              <a:t>  </a:t>
            </a:r>
            <a:r>
              <a:rPr>
                <a:solidFill>
                  <a:srgbClr val="F8F8F2"/>
                </a:solidFill>
              </a:rPr>
              <a:t>{</a:t>
            </a:r>
          </a:p>
          <a:p>
            <a:pPr marL="0" indent="0" defTabSz="292607">
              <a:lnSpc>
                <a:spcPts val="3600"/>
              </a:lnSpc>
              <a:spcBef>
                <a:spcPts val="0"/>
              </a:spcBef>
              <a:buSzTx/>
              <a:buNone/>
              <a:defRPr sz="2048">
                <a:solidFill>
                  <a:srgbClr val="E6DB74"/>
                </a:solidFill>
                <a:latin typeface="Courier"/>
                <a:ea typeface="Courier"/>
                <a:cs typeface="Courier"/>
                <a:sym typeface="Courier"/>
              </a:defRPr>
            </a:pPr>
            <a:r>
              <a:rPr>
                <a:solidFill>
                  <a:srgbClr val="66D9EF"/>
                </a:solidFill>
              </a:rPr>
              <a:t>      cout</a:t>
            </a:r>
            <a:r>
              <a:rPr>
                <a:solidFill>
                  <a:srgbClr val="F8F8F2"/>
                </a:solidFill>
              </a:rPr>
              <a:t>&lt;&lt;</a:t>
            </a:r>
            <a:r>
              <a:t>"In constructor"</a:t>
            </a:r>
            <a:r>
              <a:rPr>
                <a:solidFill>
                  <a:srgbClr val="F8F8F2"/>
                </a:solidFill>
              </a:rPr>
              <a:t>&lt;&lt;</a:t>
            </a:r>
            <a:r>
              <a:rPr>
                <a:solidFill>
                  <a:srgbClr val="66D9EF"/>
                </a:solidFill>
              </a:rPr>
              <a:t>endl</a:t>
            </a:r>
            <a:r>
              <a:rPr>
                <a:solidFill>
                  <a:srgbClr val="F8F8F2"/>
                </a:solidFill>
              </a:rPr>
              <a:t>;</a:t>
            </a:r>
            <a:endParaRPr>
              <a:solidFill>
                <a:srgbClr val="66D9EF"/>
              </a:solidFill>
            </a:endParaRPr>
          </a:p>
          <a:p>
            <a:pPr marL="0" indent="0" defTabSz="292607">
              <a:lnSpc>
                <a:spcPts val="3600"/>
              </a:lnSpc>
              <a:spcBef>
                <a:spcPts val="0"/>
              </a:spcBef>
              <a:buSzTx/>
              <a:buNone/>
              <a:defRPr sz="2048">
                <a:solidFill>
                  <a:srgbClr val="66D9EF"/>
                </a:solidFill>
                <a:latin typeface="Courier"/>
                <a:ea typeface="Courier"/>
                <a:cs typeface="Courier"/>
                <a:sym typeface="Courier"/>
              </a:defRPr>
            </a:pPr>
            <a:r>
              <a:t>  </a:t>
            </a:r>
            <a:r>
              <a:rPr>
                <a:solidFill>
                  <a:srgbClr val="F8F8F2"/>
                </a:solidFill>
              </a:rPr>
              <a:t>}</a:t>
            </a:r>
          </a:p>
          <a:p>
            <a:pPr marL="0" indent="0" defTabSz="292607">
              <a:lnSpc>
                <a:spcPts val="3600"/>
              </a:lnSpc>
              <a:spcBef>
                <a:spcPts val="0"/>
              </a:spcBef>
              <a:buSzTx/>
              <a:buNone/>
              <a:defRPr sz="2048">
                <a:solidFill>
                  <a:srgbClr val="A6E22E"/>
                </a:solidFill>
                <a:latin typeface="Courier"/>
                <a:ea typeface="Courier"/>
                <a:cs typeface="Courier"/>
                <a:sym typeface="Courier"/>
              </a:defRPr>
            </a:pPr>
            <a:r>
              <a:rPr>
                <a:solidFill>
                  <a:srgbClr val="66D9EF"/>
                </a:solidFill>
              </a:rPr>
              <a:t>  </a:t>
            </a:r>
            <a:r>
              <a:rPr>
                <a:solidFill>
                  <a:srgbClr val="F8F8F2"/>
                </a:solidFill>
              </a:rPr>
              <a:t>~</a:t>
            </a:r>
            <a:r>
              <a:t>MyClass</a:t>
            </a:r>
            <a:r>
              <a:rPr>
                <a:solidFill>
                  <a:srgbClr val="F8F8F2"/>
                </a:solidFill>
              </a:rPr>
              <a:t>()</a:t>
            </a:r>
            <a:endParaRPr>
              <a:solidFill>
                <a:srgbClr val="66D9EF"/>
              </a:solidFill>
            </a:endParaRPr>
          </a:p>
          <a:p>
            <a:pPr marL="0" indent="0" defTabSz="292607">
              <a:lnSpc>
                <a:spcPts val="3600"/>
              </a:lnSpc>
              <a:spcBef>
                <a:spcPts val="0"/>
              </a:spcBef>
              <a:buSzTx/>
              <a:buNone/>
              <a:defRPr sz="2048">
                <a:solidFill>
                  <a:srgbClr val="66D9EF"/>
                </a:solidFill>
                <a:latin typeface="Courier"/>
                <a:ea typeface="Courier"/>
                <a:cs typeface="Courier"/>
                <a:sym typeface="Courier"/>
              </a:defRPr>
            </a:pPr>
            <a:r>
              <a:t>  </a:t>
            </a:r>
            <a:r>
              <a:rPr>
                <a:solidFill>
                  <a:srgbClr val="F8F8F2"/>
                </a:solidFill>
              </a:rPr>
              <a:t>{</a:t>
            </a:r>
          </a:p>
          <a:p>
            <a:pPr marL="0" indent="0" defTabSz="292607">
              <a:lnSpc>
                <a:spcPts val="3600"/>
              </a:lnSpc>
              <a:spcBef>
                <a:spcPts val="0"/>
              </a:spcBef>
              <a:buSzTx/>
              <a:buNone/>
              <a:defRPr sz="2048">
                <a:solidFill>
                  <a:srgbClr val="E6DB74"/>
                </a:solidFill>
                <a:latin typeface="Courier"/>
                <a:ea typeface="Courier"/>
                <a:cs typeface="Courier"/>
                <a:sym typeface="Courier"/>
              </a:defRPr>
            </a:pPr>
            <a:r>
              <a:rPr>
                <a:solidFill>
                  <a:srgbClr val="66D9EF"/>
                </a:solidFill>
              </a:rPr>
              <a:t>      cout</a:t>
            </a:r>
            <a:r>
              <a:rPr>
                <a:solidFill>
                  <a:srgbClr val="F8F8F2"/>
                </a:solidFill>
              </a:rPr>
              <a:t>&lt;&lt;</a:t>
            </a:r>
            <a:r>
              <a:t>"In destructor"</a:t>
            </a:r>
            <a:r>
              <a:rPr>
                <a:solidFill>
                  <a:srgbClr val="F8F8F2"/>
                </a:solidFill>
              </a:rPr>
              <a:t>&lt;&lt;</a:t>
            </a:r>
            <a:r>
              <a:rPr>
                <a:solidFill>
                  <a:srgbClr val="66D9EF"/>
                </a:solidFill>
              </a:rPr>
              <a:t>endl</a:t>
            </a:r>
            <a:r>
              <a:rPr>
                <a:solidFill>
                  <a:srgbClr val="F8F8F2"/>
                </a:solidFill>
              </a:rPr>
              <a:t>;</a:t>
            </a:r>
            <a:endParaRPr>
              <a:solidFill>
                <a:srgbClr val="66D9EF"/>
              </a:solidFill>
            </a:endParaRPr>
          </a:p>
          <a:p>
            <a:pPr marL="0" indent="0" defTabSz="292607">
              <a:lnSpc>
                <a:spcPts val="3600"/>
              </a:lnSpc>
              <a:spcBef>
                <a:spcPts val="0"/>
              </a:spcBef>
              <a:buSzTx/>
              <a:buNone/>
              <a:defRPr sz="2048">
                <a:solidFill>
                  <a:srgbClr val="66D9EF"/>
                </a:solidFill>
                <a:latin typeface="Courier"/>
                <a:ea typeface="Courier"/>
                <a:cs typeface="Courier"/>
                <a:sym typeface="Courier"/>
              </a:defRPr>
            </a:pPr>
            <a:r>
              <a:t>  </a:t>
            </a:r>
            <a:r>
              <a:rPr>
                <a:solidFill>
                  <a:srgbClr val="F8F8F2"/>
                </a:solidFill>
              </a:rPr>
              <a:t>}</a:t>
            </a:r>
          </a:p>
          <a:p>
            <a:pPr marL="0" indent="0" defTabSz="292607">
              <a:lnSpc>
                <a:spcPts val="3600"/>
              </a:lnSpc>
              <a:spcBef>
                <a:spcPts val="0"/>
              </a:spcBef>
              <a:buSzTx/>
              <a:buNone/>
              <a:defRPr sz="2048">
                <a:solidFill>
                  <a:srgbClr val="66D9EF"/>
                </a:solidFill>
                <a:latin typeface="Courier"/>
                <a:ea typeface="Courier"/>
                <a:cs typeface="Courier"/>
                <a:sym typeface="Courier"/>
              </a:defRPr>
            </a:pPr>
            <a:r>
              <a:t>  </a:t>
            </a:r>
          </a:p>
          <a:p>
            <a:pPr marL="0" indent="0" defTabSz="292607">
              <a:lnSpc>
                <a:spcPts val="3600"/>
              </a:lnSpc>
              <a:spcBef>
                <a:spcPts val="0"/>
              </a:spcBef>
              <a:buSzTx/>
              <a:buNone/>
              <a:defRPr sz="2048">
                <a:solidFill>
                  <a:srgbClr val="66D9EF"/>
                </a:solidFill>
                <a:latin typeface="Courier"/>
                <a:ea typeface="Courier"/>
                <a:cs typeface="Courier"/>
                <a:sym typeface="Courier"/>
              </a:defRPr>
            </a:pPr>
            <a:r>
              <a:t>  </a:t>
            </a:r>
          </a:p>
          <a:p>
            <a:pPr marL="0" indent="0" defTabSz="292607">
              <a:lnSpc>
                <a:spcPts val="3600"/>
              </a:lnSpc>
              <a:spcBef>
                <a:spcPts val="0"/>
              </a:spcBef>
              <a:buSzTx/>
              <a:buNone/>
              <a:defRPr sz="2048">
                <a:solidFill>
                  <a:srgbClr val="F8F8F2"/>
                </a:solidFill>
                <a:latin typeface="Courier"/>
                <a:ea typeface="Courier"/>
                <a:cs typeface="Courier"/>
                <a:sym typeface="Courier"/>
              </a:defRPr>
            </a:pPr>
            <a:r>
              <a:t>};</a:t>
            </a:r>
            <a:endParaRPr>
              <a:solidFill>
                <a:srgbClr val="66D9EF"/>
              </a:solidFill>
            </a:endParaRPr>
          </a:p>
          <a:p>
            <a:pPr marL="0" indent="0" defTabSz="292607">
              <a:lnSpc>
                <a:spcPts val="3600"/>
              </a:lnSpc>
              <a:spcBef>
                <a:spcPts val="0"/>
              </a:spcBef>
              <a:buSzTx/>
              <a:buNone/>
              <a:defRPr sz="2048">
                <a:solidFill>
                  <a:srgbClr val="66D9EF"/>
                </a:solidFill>
                <a:latin typeface="Courier"/>
                <a:ea typeface="Courier"/>
                <a:cs typeface="Courier"/>
                <a:sym typeface="Courier"/>
              </a:defRPr>
            </a:pPr>
          </a:p>
          <a:p>
            <a:pPr marL="0" indent="0" defTabSz="292607">
              <a:lnSpc>
                <a:spcPts val="3600"/>
              </a:lnSpc>
              <a:spcBef>
                <a:spcPts val="0"/>
              </a:spcBef>
              <a:buSzTx/>
              <a:buNone/>
              <a:defRPr sz="2048">
                <a:solidFill>
                  <a:srgbClr val="66D9EF"/>
                </a:solidFill>
                <a:latin typeface="Courier"/>
                <a:ea typeface="Courier"/>
                <a:cs typeface="Courier"/>
                <a:sym typeface="Courier"/>
              </a:defRPr>
            </a:pPr>
          </a:p>
          <a:p>
            <a:pPr marL="0" indent="0" defTabSz="292607">
              <a:lnSpc>
                <a:spcPts val="3600"/>
              </a:lnSpc>
              <a:spcBef>
                <a:spcPts val="0"/>
              </a:spcBef>
              <a:buSzTx/>
              <a:buNone/>
              <a:defRPr sz="2048">
                <a:solidFill>
                  <a:srgbClr val="66D9EF"/>
                </a:solidFill>
                <a:latin typeface="Courier"/>
                <a:ea typeface="Courier"/>
                <a:cs typeface="Courier"/>
                <a:sym typeface="Courier"/>
              </a:defRPr>
            </a:pPr>
            <a:r>
              <a:rPr>
                <a:solidFill>
                  <a:srgbClr val="A6E22E"/>
                </a:solidFill>
              </a:rPr>
              <a:t>int</a:t>
            </a:r>
            <a:r>
              <a:t> main</a:t>
            </a:r>
            <a:r>
              <a:rPr>
                <a:solidFill>
                  <a:srgbClr val="F8F8F2"/>
                </a:solidFill>
              </a:rPr>
              <a:t>()</a:t>
            </a:r>
            <a:r>
              <a:t> </a:t>
            </a:r>
          </a:p>
          <a:p>
            <a:pPr marL="0" indent="0" defTabSz="292607">
              <a:lnSpc>
                <a:spcPts val="3600"/>
              </a:lnSpc>
              <a:spcBef>
                <a:spcPts val="0"/>
              </a:spcBef>
              <a:buSzTx/>
              <a:buNone/>
              <a:defRPr sz="2048">
                <a:solidFill>
                  <a:srgbClr val="66D9EF"/>
                </a:solidFill>
                <a:latin typeface="Courier"/>
                <a:ea typeface="Courier"/>
                <a:cs typeface="Courier"/>
                <a:sym typeface="Courier"/>
              </a:defRPr>
            </a:pPr>
            <a:r>
              <a:rPr>
                <a:solidFill>
                  <a:srgbClr val="F8F8F2"/>
                </a:solidFill>
              </a:rPr>
              <a:t>{</a:t>
            </a:r>
            <a:r>
              <a:t> </a:t>
            </a:r>
          </a:p>
          <a:p>
            <a:pPr marL="0" indent="0" defTabSz="292607">
              <a:lnSpc>
                <a:spcPts val="3600"/>
              </a:lnSpc>
              <a:spcBef>
                <a:spcPts val="0"/>
              </a:spcBef>
              <a:buSzTx/>
              <a:buNone/>
              <a:defRPr sz="2048">
                <a:solidFill>
                  <a:srgbClr val="66D9EF"/>
                </a:solidFill>
                <a:latin typeface="Courier"/>
                <a:ea typeface="Courier"/>
                <a:cs typeface="Courier"/>
                <a:sym typeface="Courier"/>
              </a:defRPr>
            </a:pPr>
            <a:r>
              <a:t>    unique_ptr</a:t>
            </a:r>
            <a:r>
              <a:rPr>
                <a:solidFill>
                  <a:srgbClr val="F8F8F2"/>
                </a:solidFill>
              </a:rPr>
              <a:t>&lt;</a:t>
            </a:r>
            <a:r>
              <a:rPr>
                <a:solidFill>
                  <a:srgbClr val="A6E22E"/>
                </a:solidFill>
              </a:rPr>
              <a:t>MyClass</a:t>
            </a:r>
            <a:r>
              <a:rPr>
                <a:solidFill>
                  <a:srgbClr val="F8F8F2"/>
                </a:solidFill>
              </a:rPr>
              <a:t>&gt;</a:t>
            </a:r>
            <a:r>
              <a:t> p </a:t>
            </a:r>
            <a:r>
              <a:rPr>
                <a:solidFill>
                  <a:srgbClr val="F8F8F2"/>
                </a:solidFill>
              </a:rPr>
              <a:t>(</a:t>
            </a:r>
            <a:r>
              <a:rPr>
                <a:solidFill>
                  <a:srgbClr val="F92659"/>
                </a:solidFill>
              </a:rPr>
              <a:t>new</a:t>
            </a:r>
            <a:r>
              <a:t> </a:t>
            </a:r>
            <a:r>
              <a:rPr>
                <a:solidFill>
                  <a:srgbClr val="A6E22E"/>
                </a:solidFill>
              </a:rPr>
              <a:t>MyClass</a:t>
            </a:r>
            <a:r>
              <a:rPr>
                <a:solidFill>
                  <a:srgbClr val="F8F8F2"/>
                </a:solidFill>
              </a:rPr>
              <a:t>);</a:t>
            </a:r>
          </a:p>
          <a:p>
            <a:pPr marL="0" indent="0" defTabSz="292607">
              <a:lnSpc>
                <a:spcPts val="3600"/>
              </a:lnSpc>
              <a:spcBef>
                <a:spcPts val="0"/>
              </a:spcBef>
              <a:buSzTx/>
              <a:buNone/>
              <a:defRPr sz="2048">
                <a:solidFill>
                  <a:srgbClr val="66D9EF"/>
                </a:solidFill>
                <a:latin typeface="Courier"/>
                <a:ea typeface="Courier"/>
                <a:cs typeface="Courier"/>
                <a:sym typeface="Courier"/>
              </a:defRPr>
            </a:pPr>
            <a:r>
              <a:t>    </a:t>
            </a:r>
          </a:p>
          <a:p>
            <a:pPr marL="0" indent="0" defTabSz="292607">
              <a:lnSpc>
                <a:spcPts val="3600"/>
              </a:lnSpc>
              <a:spcBef>
                <a:spcPts val="0"/>
              </a:spcBef>
              <a:buSzTx/>
              <a:buNone/>
              <a:defRPr sz="2048">
                <a:solidFill>
                  <a:srgbClr val="F92659"/>
                </a:solidFill>
                <a:latin typeface="Courier"/>
                <a:ea typeface="Courier"/>
                <a:cs typeface="Courier"/>
                <a:sym typeface="Courier"/>
              </a:defRPr>
            </a:pPr>
            <a:r>
              <a:rPr>
                <a:solidFill>
                  <a:srgbClr val="66D9EF"/>
                </a:solidFill>
              </a:rPr>
              <a:t>    </a:t>
            </a:r>
            <a:r>
              <a:t>return</a:t>
            </a:r>
            <a:r>
              <a:rPr>
                <a:solidFill>
                  <a:srgbClr val="66D9EF"/>
                </a:solidFill>
              </a:rPr>
              <a:t> </a:t>
            </a:r>
            <a:r>
              <a:rPr>
                <a:solidFill>
                  <a:srgbClr val="AE81FF"/>
                </a:solidFill>
              </a:rPr>
              <a:t>0</a:t>
            </a:r>
            <a:r>
              <a:rPr>
                <a:solidFill>
                  <a:srgbClr val="F8F8F2"/>
                </a:solidFill>
              </a:rPr>
              <a:t>;</a:t>
            </a:r>
            <a:r>
              <a:rPr>
                <a:solidFill>
                  <a:srgbClr val="66D9EF"/>
                </a:solidFill>
              </a:rPr>
              <a:t> </a:t>
            </a:r>
            <a:endParaRPr>
              <a:solidFill>
                <a:srgbClr val="66D9EF"/>
              </a:solidFill>
            </a:endParaRPr>
          </a:p>
          <a:p>
            <a:pPr marL="0" indent="0" defTabSz="292607">
              <a:lnSpc>
                <a:spcPts val="3600"/>
              </a:lnSpc>
              <a:spcBef>
                <a:spcPts val="0"/>
              </a:spcBef>
              <a:buSzTx/>
              <a:buNone/>
              <a:defRPr sz="2048">
                <a:solidFill>
                  <a:srgbClr val="F8F8F2"/>
                </a:solidFill>
                <a:latin typeface="Courier"/>
                <a:ea typeface="Courier"/>
                <a:cs typeface="Courier"/>
                <a:sym typeface="Courier"/>
              </a:defRPr>
            </a:pPr>
            <a:r>
              <a:t>}</a:t>
            </a:r>
            <a:r>
              <a:rPr>
                <a:solidFill>
                  <a:srgbClr val="66D9EF"/>
                </a:solidFill>
              </a:rPr>
              <a:t> </a:t>
            </a:r>
            <a:endParaRPr>
              <a:solidFill>
                <a:srgbClr val="FFFFFF"/>
              </a:solidFill>
            </a:endParaRP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Unique pointer"/>
          <p:cNvSpPr txBox="1"/>
          <p:nvPr>
            <p:ph type="title"/>
          </p:nvPr>
        </p:nvSpPr>
        <p:spPr>
          <a:prstGeom prst="rect">
            <a:avLst/>
          </a:prstGeom>
        </p:spPr>
        <p:txBody>
          <a:bodyPr/>
          <a:lstStyle/>
          <a:p>
            <a:pPr/>
            <a:r>
              <a:t>Unique pointer</a:t>
            </a:r>
          </a:p>
        </p:txBody>
      </p:sp>
      <p:sp>
        <p:nvSpPr>
          <p:cNvPr id="429" name="Double-click to edit"/>
          <p:cNvSpPr txBox="1"/>
          <p:nvPr>
            <p:ph type="body" idx="1"/>
          </p:nvPr>
        </p:nvSpPr>
        <p:spPr>
          <a:prstGeom prst="rect">
            <a:avLst/>
          </a:prstGeom>
        </p:spPr>
        <p:txBody>
          <a:bodyPr/>
          <a:lstStyle/>
          <a:p>
            <a:pPr marL="211666" indent="-211666" defTabSz="457200">
              <a:spcBef>
                <a:spcPts val="2000"/>
              </a:spcBef>
              <a:defRPr sz="1600">
                <a:solidFill>
                  <a:srgbClr val="353535"/>
                </a:solidFill>
                <a:latin typeface="Times Roman"/>
                <a:ea typeface="Times Roman"/>
                <a:cs typeface="Times Roman"/>
                <a:sym typeface="Times Roman"/>
              </a:defRPr>
            </a:pPr>
          </a:p>
        </p:txBody>
      </p:sp>
      <p:sp>
        <p:nvSpPr>
          <p:cNvPr id="430" name="int main()…"/>
          <p:cNvSpPr txBox="1"/>
          <p:nvPr/>
        </p:nvSpPr>
        <p:spPr>
          <a:xfrm>
            <a:off x="1707514" y="3822700"/>
            <a:ext cx="24121208" cy="784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4800"/>
              </a:lnSpc>
              <a:defRPr b="0" sz="2500">
                <a:solidFill>
                  <a:srgbClr val="66D9EF"/>
                </a:solidFill>
                <a:latin typeface="Courier"/>
                <a:ea typeface="Courier"/>
                <a:cs typeface="Courier"/>
                <a:sym typeface="Courier"/>
              </a:defRPr>
            </a:pPr>
            <a:r>
              <a:rPr>
                <a:solidFill>
                  <a:srgbClr val="A6E22E"/>
                </a:solidFill>
              </a:rPr>
              <a:t>int</a:t>
            </a:r>
            <a:r>
              <a:t> main</a:t>
            </a:r>
            <a:r>
              <a:rPr>
                <a:solidFill>
                  <a:srgbClr val="F8F8F2"/>
                </a:solidFill>
              </a:rPr>
              <a:t>()</a:t>
            </a:r>
            <a:r>
              <a:t> </a:t>
            </a:r>
          </a:p>
          <a:p>
            <a:pPr algn="l" defTabSz="457200">
              <a:lnSpc>
                <a:spcPts val="4800"/>
              </a:lnSpc>
              <a:defRPr b="0" sz="2500">
                <a:solidFill>
                  <a:srgbClr val="66D9EF"/>
                </a:solidFill>
                <a:latin typeface="Courier"/>
                <a:ea typeface="Courier"/>
                <a:cs typeface="Courier"/>
                <a:sym typeface="Courier"/>
              </a:defRPr>
            </a:pPr>
            <a:r>
              <a:rPr>
                <a:solidFill>
                  <a:srgbClr val="F8F8F2"/>
                </a:solidFill>
              </a:rPr>
              <a:t>{</a:t>
            </a:r>
            <a:r>
              <a:t> </a:t>
            </a:r>
          </a:p>
          <a:p>
            <a:pPr algn="l" defTabSz="457200">
              <a:lnSpc>
                <a:spcPts val="4800"/>
              </a:lnSpc>
              <a:defRPr b="0" sz="2500">
                <a:solidFill>
                  <a:srgbClr val="66D9EF"/>
                </a:solidFill>
                <a:latin typeface="Courier"/>
                <a:ea typeface="Courier"/>
                <a:cs typeface="Courier"/>
                <a:sym typeface="Courier"/>
              </a:defRPr>
            </a:pPr>
            <a:r>
              <a:t>    unique_ptr</a:t>
            </a:r>
            <a:r>
              <a:rPr>
                <a:solidFill>
                  <a:srgbClr val="F8F8F2"/>
                </a:solidFill>
              </a:rPr>
              <a:t>&lt;</a:t>
            </a:r>
            <a:r>
              <a:rPr>
                <a:solidFill>
                  <a:srgbClr val="A6E22E"/>
                </a:solidFill>
              </a:rPr>
              <a:t>MyClass</a:t>
            </a:r>
            <a:r>
              <a:rPr>
                <a:solidFill>
                  <a:srgbClr val="F8F8F2"/>
                </a:solidFill>
              </a:rPr>
              <a:t>&gt;</a:t>
            </a:r>
            <a:r>
              <a:t> p </a:t>
            </a:r>
            <a:r>
              <a:rPr>
                <a:solidFill>
                  <a:srgbClr val="F8F8F2"/>
                </a:solidFill>
              </a:rPr>
              <a:t>(</a:t>
            </a:r>
            <a:r>
              <a:rPr>
                <a:solidFill>
                  <a:srgbClr val="F92659"/>
                </a:solidFill>
              </a:rPr>
              <a:t>new</a:t>
            </a:r>
            <a:r>
              <a:t> </a:t>
            </a:r>
            <a:r>
              <a:rPr>
                <a:solidFill>
                  <a:srgbClr val="A6E22E"/>
                </a:solidFill>
              </a:rPr>
              <a:t>MyClass</a:t>
            </a:r>
            <a:r>
              <a:rPr>
                <a:solidFill>
                  <a:srgbClr val="F8F8F2"/>
                </a:solidFill>
              </a:rPr>
              <a:t>);</a:t>
            </a:r>
          </a:p>
          <a:p>
            <a:pPr algn="l" defTabSz="457200">
              <a:lnSpc>
                <a:spcPts val="4800"/>
              </a:lnSpc>
              <a:defRPr b="0" sz="2500">
                <a:solidFill>
                  <a:srgbClr val="66D9EF"/>
                </a:solidFill>
                <a:latin typeface="Courier"/>
                <a:ea typeface="Courier"/>
                <a:cs typeface="Courier"/>
                <a:sym typeface="Courier"/>
              </a:defRPr>
            </a:pPr>
            <a:r>
              <a:t>    </a:t>
            </a:r>
          </a:p>
          <a:p>
            <a:pPr algn="l" defTabSz="457200">
              <a:lnSpc>
                <a:spcPts val="4800"/>
              </a:lnSpc>
              <a:defRPr b="0" sz="2500">
                <a:solidFill>
                  <a:srgbClr val="93A1A1"/>
                </a:solidFill>
                <a:latin typeface="Courier"/>
                <a:ea typeface="Courier"/>
                <a:cs typeface="Courier"/>
                <a:sym typeface="Courier"/>
              </a:defRPr>
            </a:pPr>
            <a:r>
              <a:rPr>
                <a:solidFill>
                  <a:srgbClr val="66D9EF"/>
                </a:solidFill>
              </a:rPr>
              <a:t>    unique_ptr</a:t>
            </a:r>
            <a:r>
              <a:rPr>
                <a:solidFill>
                  <a:srgbClr val="F8F8F2"/>
                </a:solidFill>
              </a:rPr>
              <a:t>&lt;</a:t>
            </a:r>
            <a:r>
              <a:rPr>
                <a:solidFill>
                  <a:srgbClr val="A6E22E"/>
                </a:solidFill>
              </a:rPr>
              <a:t>MyClass</a:t>
            </a:r>
            <a:r>
              <a:rPr>
                <a:solidFill>
                  <a:srgbClr val="F8F8F2"/>
                </a:solidFill>
              </a:rPr>
              <a:t>&gt;</a:t>
            </a:r>
            <a:r>
              <a:rPr>
                <a:solidFill>
                  <a:srgbClr val="66D9EF"/>
                </a:solidFill>
              </a:rPr>
              <a:t> p1 </a:t>
            </a:r>
            <a:r>
              <a:rPr>
                <a:solidFill>
                  <a:srgbClr val="F8F8F2"/>
                </a:solidFill>
              </a:rPr>
              <a:t>=</a:t>
            </a:r>
            <a:r>
              <a:rPr>
                <a:solidFill>
                  <a:srgbClr val="66D9EF"/>
                </a:solidFill>
              </a:rPr>
              <a:t> p</a:t>
            </a:r>
            <a:r>
              <a:rPr>
                <a:solidFill>
                  <a:srgbClr val="F8F8F2"/>
                </a:solidFill>
              </a:rPr>
              <a:t>;</a:t>
            </a:r>
            <a:r>
              <a:rPr>
                <a:solidFill>
                  <a:srgbClr val="66D9EF"/>
                </a:solidFill>
              </a:rPr>
              <a:t>  </a:t>
            </a:r>
            <a:r>
              <a:t>// new statement added</a:t>
            </a:r>
            <a:endParaRPr>
              <a:solidFill>
                <a:srgbClr val="66D9EF"/>
              </a:solidFill>
            </a:endParaRPr>
          </a:p>
          <a:p>
            <a:pPr algn="l" defTabSz="457200">
              <a:lnSpc>
                <a:spcPts val="4800"/>
              </a:lnSpc>
              <a:defRPr b="0" sz="2500">
                <a:solidFill>
                  <a:srgbClr val="66D9EF"/>
                </a:solidFill>
                <a:latin typeface="Courier"/>
                <a:ea typeface="Courier"/>
                <a:cs typeface="Courier"/>
                <a:sym typeface="Courier"/>
              </a:defRPr>
            </a:pPr>
            <a:r>
              <a:t>    </a:t>
            </a:r>
          </a:p>
          <a:p>
            <a:pPr algn="l" defTabSz="457200">
              <a:lnSpc>
                <a:spcPts val="4800"/>
              </a:lnSpc>
              <a:defRPr b="0" sz="2500">
                <a:solidFill>
                  <a:srgbClr val="F92659"/>
                </a:solidFill>
                <a:latin typeface="Courier"/>
                <a:ea typeface="Courier"/>
                <a:cs typeface="Courier"/>
                <a:sym typeface="Courier"/>
              </a:defRPr>
            </a:pPr>
            <a:r>
              <a:rPr>
                <a:solidFill>
                  <a:srgbClr val="66D9EF"/>
                </a:solidFill>
              </a:rPr>
              <a:t>    </a:t>
            </a:r>
            <a:r>
              <a:t>return</a:t>
            </a:r>
            <a:r>
              <a:rPr>
                <a:solidFill>
                  <a:srgbClr val="66D9EF"/>
                </a:solidFill>
              </a:rPr>
              <a:t> </a:t>
            </a:r>
            <a:r>
              <a:rPr>
                <a:solidFill>
                  <a:srgbClr val="AE81FF"/>
                </a:solidFill>
              </a:rPr>
              <a:t>0</a:t>
            </a:r>
            <a:r>
              <a:rPr>
                <a:solidFill>
                  <a:srgbClr val="F8F8F2"/>
                </a:solidFill>
              </a:rPr>
              <a:t>;</a:t>
            </a:r>
            <a:r>
              <a:rPr>
                <a:solidFill>
                  <a:srgbClr val="66D9EF"/>
                </a:solidFill>
              </a:rPr>
              <a:t> </a:t>
            </a:r>
            <a:endParaRPr>
              <a:solidFill>
                <a:srgbClr val="66D9EF"/>
              </a:solidFill>
            </a:endParaRPr>
          </a:p>
          <a:p>
            <a:pPr algn="l" defTabSz="457200">
              <a:lnSpc>
                <a:spcPts val="4800"/>
              </a:lnSpc>
              <a:defRPr b="0" sz="2500">
                <a:solidFill>
                  <a:srgbClr val="F8F8F2"/>
                </a:solidFill>
                <a:latin typeface="Courier"/>
                <a:ea typeface="Courier"/>
                <a:cs typeface="Courier"/>
                <a:sym typeface="Courier"/>
              </a:defRPr>
            </a:pPr>
            <a:r>
              <a:t>}</a:t>
            </a:r>
            <a:r>
              <a:rPr>
                <a:solidFill>
                  <a:srgbClr val="66D9EF"/>
                </a:solidFill>
              </a:rPr>
              <a:t> </a:t>
            </a:r>
            <a:endParaRPr>
              <a:solidFill>
                <a:srgbClr val="FFFFFF"/>
              </a:solidFill>
            </a:endParaRPr>
          </a:p>
          <a:p>
            <a:pPr algn="l" defTabSz="457200">
              <a:spcBef>
                <a:spcPts val="2000"/>
              </a:spcBef>
              <a:defRPr b="0" sz="2500">
                <a:solidFill>
                  <a:srgbClr val="353535"/>
                </a:solidFill>
                <a:latin typeface="Times Roman"/>
                <a:ea typeface="Times Roman"/>
                <a:cs typeface="Times Roman"/>
                <a:sym typeface="Times Roman"/>
              </a:defRPr>
            </a:pPr>
            <a:r>
              <a:t>You will recieve an error as below:</a:t>
            </a:r>
          </a:p>
          <a:p>
            <a:pPr algn="l" defTabSz="457200">
              <a:lnSpc>
                <a:spcPts val="4800"/>
              </a:lnSpc>
              <a:defRPr b="0" sz="2500">
                <a:solidFill>
                  <a:srgbClr val="66D9EF"/>
                </a:solidFill>
                <a:latin typeface="Courier"/>
                <a:ea typeface="Courier"/>
                <a:cs typeface="Courier"/>
                <a:sym typeface="Courier"/>
              </a:defRPr>
            </a:pPr>
            <a:r>
              <a:rPr>
                <a:solidFill>
                  <a:srgbClr val="A6E22E"/>
                </a:solidFill>
              </a:rPr>
              <a:t>Main</a:t>
            </a:r>
            <a:r>
              <a:rPr>
                <a:solidFill>
                  <a:srgbClr val="F8F8F2"/>
                </a:solidFill>
              </a:rPr>
              <a:t>.</a:t>
            </a:r>
            <a:r>
              <a:t>cpp</a:t>
            </a:r>
            <a:r>
              <a:rPr>
                <a:solidFill>
                  <a:srgbClr val="F8F8F2"/>
                </a:solidFill>
              </a:rPr>
              <a:t>:</a:t>
            </a:r>
            <a:r>
              <a:rPr>
                <a:solidFill>
                  <a:srgbClr val="AE81FF"/>
                </a:solidFill>
              </a:rPr>
              <a:t>27</a:t>
            </a:r>
            <a:r>
              <a:rPr>
                <a:solidFill>
                  <a:srgbClr val="F8F8F2"/>
                </a:solidFill>
              </a:rPr>
              <a:t>:</a:t>
            </a:r>
            <a:r>
              <a:rPr>
                <a:solidFill>
                  <a:srgbClr val="AE81FF"/>
                </a:solidFill>
              </a:rPr>
              <a:t>25</a:t>
            </a:r>
            <a:r>
              <a:rPr>
                <a:solidFill>
                  <a:srgbClr val="F8F8F2"/>
                </a:solidFill>
              </a:rPr>
              <a:t>:</a:t>
            </a:r>
            <a:r>
              <a:t> error</a:t>
            </a:r>
            <a:r>
              <a:rPr>
                <a:solidFill>
                  <a:srgbClr val="F8F8F2"/>
                </a:solidFill>
              </a:rPr>
              <a:t>:</a:t>
            </a:r>
            <a:r>
              <a:t> call to deleted constructor of </a:t>
            </a:r>
            <a:r>
              <a:rPr>
                <a:solidFill>
                  <a:srgbClr val="E6DB74"/>
                </a:solidFill>
              </a:rPr>
              <a:t>'unique_ptr'</a:t>
            </a:r>
          </a:p>
          <a:p>
            <a:pPr algn="l" defTabSz="457200">
              <a:lnSpc>
                <a:spcPts val="4800"/>
              </a:lnSpc>
              <a:defRPr b="0" sz="2500">
                <a:solidFill>
                  <a:srgbClr val="66D9EF"/>
                </a:solidFill>
                <a:latin typeface="Courier"/>
                <a:ea typeface="Courier"/>
                <a:cs typeface="Courier"/>
                <a:sym typeface="Courier"/>
              </a:defRPr>
            </a:pPr>
            <a:r>
              <a:t>    unique_ptr</a:t>
            </a:r>
            <a:r>
              <a:rPr>
                <a:solidFill>
                  <a:srgbClr val="F8F8F2"/>
                </a:solidFill>
              </a:rPr>
              <a:t>&lt;</a:t>
            </a:r>
            <a:r>
              <a:rPr>
                <a:solidFill>
                  <a:srgbClr val="A6E22E"/>
                </a:solidFill>
              </a:rPr>
              <a:t>MyClass</a:t>
            </a:r>
            <a:r>
              <a:rPr>
                <a:solidFill>
                  <a:srgbClr val="F8F8F2"/>
                </a:solidFill>
              </a:rPr>
              <a:t>&gt;</a:t>
            </a:r>
            <a:r>
              <a:t> p1 </a:t>
            </a:r>
            <a:r>
              <a:rPr>
                <a:solidFill>
                  <a:srgbClr val="F8F8F2"/>
                </a:solidFill>
              </a:rPr>
              <a:t>=</a:t>
            </a:r>
            <a:r>
              <a:t> p</a:t>
            </a:r>
            <a:r>
              <a:rPr>
                <a:solidFill>
                  <a:srgbClr val="F8F8F2"/>
                </a:solidFill>
              </a:rPr>
              <a:t>;</a:t>
            </a:r>
            <a:r>
              <a:t> </a:t>
            </a:r>
          </a:p>
          <a:p>
            <a:pPr algn="l" defTabSz="457200">
              <a:lnSpc>
                <a:spcPts val="4800"/>
              </a:lnSpc>
              <a:defRPr b="0" sz="2500">
                <a:solidFill>
                  <a:srgbClr val="66D9EF"/>
                </a:solidFill>
                <a:latin typeface="Courier"/>
                <a:ea typeface="Courier"/>
                <a:cs typeface="Courier"/>
                <a:sym typeface="Courier"/>
              </a:defRPr>
            </a:pPr>
            <a:r>
              <a:t>                        </a:t>
            </a:r>
            <a:r>
              <a:rPr>
                <a:solidFill>
                  <a:srgbClr val="F8F8F2"/>
                </a:solidFill>
              </a:rPr>
              <a:t>^</a:t>
            </a:r>
            <a:r>
              <a:t>    </a:t>
            </a:r>
            <a:r>
              <a:rPr>
                <a:solidFill>
                  <a:srgbClr val="F8F8F2"/>
                </a:solidFill>
              </a:rPr>
              <a:t>~</a:t>
            </a:r>
          </a:p>
          <a:p>
            <a:pPr algn="l" defTabSz="457200">
              <a:lnSpc>
                <a:spcPts val="4800"/>
              </a:lnSpc>
              <a:defRPr b="0" sz="2500">
                <a:solidFill>
                  <a:srgbClr val="66D9EF"/>
                </a:solidFill>
                <a:latin typeface="Courier"/>
                <a:ea typeface="Courier"/>
                <a:cs typeface="Courier"/>
                <a:sym typeface="Courier"/>
              </a:defRPr>
            </a:pPr>
            <a:r>
              <a:rPr>
                <a:solidFill>
                  <a:srgbClr val="F8F8F2"/>
                </a:solidFill>
              </a:rPr>
              <a:t>/</a:t>
            </a:r>
            <a:r>
              <a:t>usr</a:t>
            </a:r>
            <a:r>
              <a:rPr>
                <a:solidFill>
                  <a:srgbClr val="F8F8F2"/>
                </a:solidFill>
              </a:rPr>
              <a:t>/</a:t>
            </a:r>
            <a:r>
              <a:t>bin</a:t>
            </a:r>
            <a:r>
              <a:rPr>
                <a:solidFill>
                  <a:srgbClr val="F8F8F2"/>
                </a:solidFill>
              </a:rPr>
              <a:t>/../</a:t>
            </a:r>
            <a:r>
              <a:t>lib</a:t>
            </a:r>
            <a:r>
              <a:rPr>
                <a:solidFill>
                  <a:srgbClr val="F8F8F2"/>
                </a:solidFill>
              </a:rPr>
              <a:t>/</a:t>
            </a:r>
            <a:r>
              <a:t>gcc</a:t>
            </a:r>
            <a:r>
              <a:rPr>
                <a:solidFill>
                  <a:srgbClr val="F8F8F2"/>
                </a:solidFill>
              </a:rPr>
              <a:t>/</a:t>
            </a:r>
            <a:r>
              <a:t>x86_64</a:t>
            </a:r>
            <a:r>
              <a:rPr>
                <a:solidFill>
                  <a:srgbClr val="F8F8F2"/>
                </a:solidFill>
              </a:rPr>
              <a:t>-</a:t>
            </a:r>
            <a:r>
              <a:t>linux</a:t>
            </a:r>
            <a:r>
              <a:rPr>
                <a:solidFill>
                  <a:srgbClr val="F8F8F2"/>
                </a:solidFill>
              </a:rPr>
              <a:t>-</a:t>
            </a:r>
            <a:r>
              <a:t>gnu</a:t>
            </a:r>
            <a:r>
              <a:rPr>
                <a:solidFill>
                  <a:srgbClr val="F8F8F2"/>
                </a:solidFill>
              </a:rPr>
              <a:t>/</a:t>
            </a:r>
            <a:r>
              <a:rPr>
                <a:solidFill>
                  <a:srgbClr val="AE81FF"/>
                </a:solidFill>
              </a:rPr>
              <a:t>7.4</a:t>
            </a:r>
            <a:r>
              <a:rPr>
                <a:solidFill>
                  <a:srgbClr val="F8F8F2"/>
                </a:solidFill>
              </a:rPr>
              <a:t>.</a:t>
            </a:r>
            <a:r>
              <a:rPr>
                <a:solidFill>
                  <a:srgbClr val="AE81FF"/>
                </a:solidFill>
              </a:rPr>
              <a:t>0</a:t>
            </a:r>
            <a:r>
              <a:rPr>
                <a:solidFill>
                  <a:srgbClr val="F8F8F2"/>
                </a:solidFill>
              </a:rPr>
              <a:t>/../../../../</a:t>
            </a:r>
            <a:r>
              <a:t>include</a:t>
            </a:r>
            <a:r>
              <a:rPr>
                <a:solidFill>
                  <a:srgbClr val="F8F8F2"/>
                </a:solidFill>
              </a:rPr>
              <a:t>/</a:t>
            </a:r>
            <a:r>
              <a:t>c</a:t>
            </a:r>
            <a:r>
              <a:rPr>
                <a:solidFill>
                  <a:srgbClr val="F8F8F2"/>
                </a:solidFill>
              </a:rPr>
              <a:t>++/</a:t>
            </a:r>
            <a:r>
              <a:rPr>
                <a:solidFill>
                  <a:srgbClr val="AE81FF"/>
                </a:solidFill>
              </a:rPr>
              <a:t>7.4</a:t>
            </a:r>
            <a:r>
              <a:rPr>
                <a:solidFill>
                  <a:srgbClr val="F8F8F2"/>
                </a:solidFill>
              </a:rPr>
              <a:t>.</a:t>
            </a:r>
            <a:r>
              <a:rPr>
                <a:solidFill>
                  <a:srgbClr val="AE81FF"/>
                </a:solidFill>
              </a:rPr>
              <a:t>0</a:t>
            </a:r>
            <a:r>
              <a:rPr>
                <a:solidFill>
                  <a:srgbClr val="F8F8F2"/>
                </a:solidFill>
              </a:rPr>
              <a:t>/</a:t>
            </a:r>
            <a:r>
              <a:t>bits</a:t>
            </a:r>
            <a:r>
              <a:rPr>
                <a:solidFill>
                  <a:srgbClr val="F8F8F2"/>
                </a:solidFill>
              </a:rPr>
              <a:t>/</a:t>
            </a:r>
            <a:r>
              <a:t>unique_ptr</a:t>
            </a:r>
            <a:r>
              <a:rPr>
                <a:solidFill>
                  <a:srgbClr val="F8F8F2"/>
                </a:solidFill>
              </a:rPr>
              <a:t>.</a:t>
            </a:r>
            <a:r>
              <a:t>h</a:t>
            </a:r>
            <a:r>
              <a:rPr>
                <a:solidFill>
                  <a:srgbClr val="F8F8F2"/>
                </a:solidFill>
              </a:rPr>
              <a:t>:</a:t>
            </a:r>
            <a:r>
              <a:rPr>
                <a:solidFill>
                  <a:srgbClr val="AE81FF"/>
                </a:solidFill>
              </a:rPr>
              <a:t>388</a:t>
            </a:r>
            <a:r>
              <a:rPr>
                <a:solidFill>
                  <a:srgbClr val="F8F8F2"/>
                </a:solidFill>
              </a:rPr>
              <a:t>:</a:t>
            </a:r>
            <a:r>
              <a:rPr>
                <a:solidFill>
                  <a:srgbClr val="AE81FF"/>
                </a:solidFill>
              </a:rPr>
              <a:t>7</a:t>
            </a:r>
            <a:r>
              <a:rPr>
                <a:solidFill>
                  <a:srgbClr val="F8F8F2"/>
                </a:solidFill>
              </a:rPr>
              <a:t>:</a:t>
            </a:r>
            <a:r>
              <a:t> note</a:t>
            </a:r>
            <a:r>
              <a:rPr>
                <a:solidFill>
                  <a:srgbClr val="F8F8F2"/>
                </a:solidFill>
              </a:rPr>
              <a:t>:</a:t>
            </a:r>
            <a:r>
              <a:t> </a:t>
            </a:r>
            <a:r>
              <a:rPr>
                <a:solidFill>
                  <a:srgbClr val="E6DB74"/>
                </a:solidFill>
              </a:rPr>
              <a:t>'unique_ptr'</a:t>
            </a:r>
            <a:r>
              <a:t> has been explicitly marked deleted here</a:t>
            </a:r>
          </a:p>
          <a:p>
            <a:pPr algn="l" defTabSz="457200">
              <a:lnSpc>
                <a:spcPts val="4800"/>
              </a:lnSpc>
              <a:defRPr b="0" sz="2500">
                <a:solidFill>
                  <a:srgbClr val="66D9EF"/>
                </a:solidFill>
                <a:latin typeface="Courier"/>
                <a:ea typeface="Courier"/>
                <a:cs typeface="Courier"/>
                <a:sym typeface="Courier"/>
              </a:defRPr>
            </a:pPr>
            <a:r>
              <a:t>      unique_ptr</a:t>
            </a:r>
            <a:r>
              <a:rPr>
                <a:solidFill>
                  <a:srgbClr val="F8F8F2"/>
                </a:solidFill>
              </a:rPr>
              <a:t>(</a:t>
            </a:r>
            <a:r>
              <a:rPr>
                <a:solidFill>
                  <a:srgbClr val="F92659"/>
                </a:solidFill>
              </a:rPr>
              <a:t>const</a:t>
            </a:r>
            <a:r>
              <a:t> unique_ptr</a:t>
            </a:r>
            <a:r>
              <a:rPr>
                <a:solidFill>
                  <a:srgbClr val="F8F8F2"/>
                </a:solidFill>
              </a:rPr>
              <a:t>&amp;)</a:t>
            </a:r>
            <a:r>
              <a:t> </a:t>
            </a:r>
            <a:r>
              <a:rPr>
                <a:solidFill>
                  <a:srgbClr val="F8F8F2"/>
                </a:solidFill>
              </a:rPr>
              <a:t>=</a:t>
            </a:r>
            <a:r>
              <a:t> </a:t>
            </a:r>
            <a:r>
              <a:rPr>
                <a:solidFill>
                  <a:srgbClr val="F92659"/>
                </a:solidFill>
              </a:rPr>
              <a:t>delete</a:t>
            </a:r>
            <a:r>
              <a:rPr>
                <a:solidFill>
                  <a:srgbClr val="F8F8F2"/>
                </a:solidFill>
              </a:rPr>
              <a:t>;</a:t>
            </a:r>
          </a:p>
          <a:p>
            <a:pPr algn="l" defTabSz="457200">
              <a:lnSpc>
                <a:spcPts val="4800"/>
              </a:lnSpc>
              <a:defRPr b="0" sz="2500">
                <a:solidFill>
                  <a:srgbClr val="66D9EF"/>
                </a:solidFill>
                <a:latin typeface="Courier"/>
                <a:ea typeface="Courier"/>
                <a:cs typeface="Courier"/>
                <a:sym typeface="Courier"/>
              </a:defRPr>
            </a:pPr>
            <a:r>
              <a:t>      </a:t>
            </a:r>
            <a:r>
              <a:rPr>
                <a:solidFill>
                  <a:srgbClr val="F8F8F2"/>
                </a:solidFill>
              </a:rPr>
              <a:t>^</a:t>
            </a:r>
          </a:p>
          <a:p>
            <a:pPr algn="l" defTabSz="457200">
              <a:lnSpc>
                <a:spcPts val="4800"/>
              </a:lnSpc>
              <a:defRPr b="0" sz="2500">
                <a:solidFill>
                  <a:srgbClr val="66D9EF"/>
                </a:solidFill>
                <a:latin typeface="Courier"/>
                <a:ea typeface="Courier"/>
                <a:cs typeface="Courier"/>
                <a:sym typeface="Courier"/>
              </a:defRPr>
            </a:pPr>
            <a:r>
              <a:rPr>
                <a:solidFill>
                  <a:srgbClr val="AE81FF"/>
                </a:solidFill>
              </a:rPr>
              <a:t>1</a:t>
            </a:r>
            <a:r>
              <a:t> error generated</a:t>
            </a:r>
            <a:r>
              <a:rPr>
                <a:solidFill>
                  <a:srgbClr val="F8F8F2"/>
                </a:solidFill>
              </a:rPr>
              <a:t>.</a:t>
            </a:r>
            <a:endParaRPr>
              <a:solidFill>
                <a:srgbClr val="FFFFFF"/>
              </a:solidFill>
            </a:endParaRPr>
          </a:p>
          <a:p>
            <a:pPr algn="l" defTabSz="457200">
              <a:spcBef>
                <a:spcPts val="2000"/>
              </a:spcBef>
              <a:defRPr b="0" sz="2500">
                <a:solidFill>
                  <a:srgbClr val="353535"/>
                </a:solidFill>
                <a:latin typeface="Times Roman"/>
                <a:ea typeface="Times Roman"/>
                <a:cs typeface="Times Roman"/>
                <a:sym typeface="Times Roman"/>
              </a:defRPr>
            </a:pPr>
            <a:r>
              <a:t>This is because, unique_ptr pointers are unique.</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Unique pointer"/>
          <p:cNvSpPr txBox="1"/>
          <p:nvPr>
            <p:ph type="title"/>
          </p:nvPr>
        </p:nvSpPr>
        <p:spPr>
          <a:prstGeom prst="rect">
            <a:avLst/>
          </a:prstGeom>
        </p:spPr>
        <p:txBody>
          <a:bodyPr/>
          <a:lstStyle/>
          <a:p>
            <a:pPr/>
            <a:r>
              <a:t>Unique pointer</a:t>
            </a:r>
          </a:p>
        </p:txBody>
      </p:sp>
      <p:sp>
        <p:nvSpPr>
          <p:cNvPr id="433" name="Now we create a function that will return “unique_ptr” created:…"/>
          <p:cNvSpPr txBox="1"/>
          <p:nvPr>
            <p:ph type="body" idx="1"/>
          </p:nvPr>
        </p:nvSpPr>
        <p:spPr>
          <a:prstGeom prst="rect">
            <a:avLst/>
          </a:prstGeom>
        </p:spPr>
        <p:txBody>
          <a:bodyPr/>
          <a:lstStyle/>
          <a:p>
            <a:pPr marL="0" indent="0" defTabSz="315468">
              <a:spcBef>
                <a:spcPts val="1300"/>
              </a:spcBef>
              <a:buSzTx/>
              <a:buNone/>
              <a:defRPr sz="2553">
                <a:solidFill>
                  <a:srgbClr val="353535"/>
                </a:solidFill>
                <a:latin typeface="Times Roman"/>
                <a:ea typeface="Times Roman"/>
                <a:cs typeface="Times Roman"/>
                <a:sym typeface="Times Roman"/>
              </a:defRPr>
            </a:pPr>
            <a:r>
              <a:t>Now we create a function that will return “unique_ptr” created:</a:t>
            </a:r>
          </a:p>
          <a:p>
            <a:pPr marL="0" indent="0" defTabSz="315468">
              <a:lnSpc>
                <a:spcPts val="4300"/>
              </a:lnSpc>
              <a:spcBef>
                <a:spcPts val="0"/>
              </a:spcBef>
              <a:buSzTx/>
              <a:buNone/>
              <a:defRPr sz="2553">
                <a:solidFill>
                  <a:srgbClr val="E6DB74"/>
                </a:solidFill>
                <a:latin typeface="Courier"/>
                <a:ea typeface="Courier"/>
                <a:cs typeface="Courier"/>
                <a:sym typeface="Courier"/>
              </a:defRPr>
            </a:pPr>
            <a:r>
              <a:rPr>
                <a:solidFill>
                  <a:srgbClr val="93A1A1"/>
                </a:solidFill>
              </a:rPr>
              <a:t>#include</a:t>
            </a:r>
            <a:r>
              <a:rPr>
                <a:solidFill>
                  <a:srgbClr val="66D9EF"/>
                </a:solidFill>
              </a:rPr>
              <a:t> </a:t>
            </a:r>
            <a:r>
              <a:t>&lt;iostream&gt;</a:t>
            </a:r>
            <a:endParaRPr>
              <a:solidFill>
                <a:srgbClr val="66D9EF"/>
              </a:solidFill>
            </a:endParaRPr>
          </a:p>
          <a:p>
            <a:pPr marL="0" indent="0" defTabSz="315468">
              <a:lnSpc>
                <a:spcPts val="4300"/>
              </a:lnSpc>
              <a:spcBef>
                <a:spcPts val="0"/>
              </a:spcBef>
              <a:buSzTx/>
              <a:buNone/>
              <a:defRPr sz="2553">
                <a:solidFill>
                  <a:srgbClr val="93A1A1"/>
                </a:solidFill>
                <a:latin typeface="Courier"/>
                <a:ea typeface="Courier"/>
                <a:cs typeface="Courier"/>
                <a:sym typeface="Courier"/>
              </a:defRPr>
            </a:pPr>
            <a:r>
              <a:t>#include</a:t>
            </a:r>
            <a:r>
              <a:rPr>
                <a:solidFill>
                  <a:srgbClr val="66D9EF"/>
                </a:solidFill>
              </a:rPr>
              <a:t>  </a:t>
            </a:r>
            <a:r>
              <a:rPr>
                <a:solidFill>
                  <a:srgbClr val="E6DB74"/>
                </a:solidFill>
              </a:rPr>
              <a:t>&lt;memory&gt;</a:t>
            </a:r>
            <a:endParaRPr>
              <a:solidFill>
                <a:srgbClr val="66D9EF"/>
              </a:solidFill>
            </a:endParaRPr>
          </a:p>
          <a:p>
            <a:pPr marL="0" indent="0" defTabSz="315468">
              <a:lnSpc>
                <a:spcPts val="4300"/>
              </a:lnSpc>
              <a:spcBef>
                <a:spcPts val="0"/>
              </a:spcBef>
              <a:buSzTx/>
              <a:buNone/>
              <a:defRPr sz="2553">
                <a:solidFill>
                  <a:srgbClr val="93A1A1"/>
                </a:solidFill>
                <a:latin typeface="Courier"/>
                <a:ea typeface="Courier"/>
                <a:cs typeface="Courier"/>
                <a:sym typeface="Courier"/>
              </a:defRPr>
            </a:pPr>
            <a:r>
              <a:t>//for more C++ tutorial visit www.ProDeveloperTutorial.com</a:t>
            </a:r>
            <a:endParaRPr>
              <a:solidFill>
                <a:srgbClr val="66D9EF"/>
              </a:solidFill>
            </a:endParaRPr>
          </a:p>
          <a:p>
            <a:pPr marL="0" indent="0" defTabSz="315468">
              <a:lnSpc>
                <a:spcPts val="4300"/>
              </a:lnSpc>
              <a:spcBef>
                <a:spcPts val="0"/>
              </a:spcBef>
              <a:buSzTx/>
              <a:buNone/>
              <a:defRPr sz="2553">
                <a:solidFill>
                  <a:srgbClr val="F92659"/>
                </a:solidFill>
                <a:latin typeface="Courier"/>
                <a:ea typeface="Courier"/>
                <a:cs typeface="Courier"/>
                <a:sym typeface="Courier"/>
              </a:defRPr>
            </a:pPr>
            <a:r>
              <a:t>using</a:t>
            </a:r>
            <a:r>
              <a:rPr>
                <a:solidFill>
                  <a:srgbClr val="66D9EF"/>
                </a:solidFill>
              </a:rPr>
              <a:t> </a:t>
            </a:r>
            <a:r>
              <a:t>namespace</a:t>
            </a:r>
            <a:r>
              <a:rPr>
                <a:solidFill>
                  <a:srgbClr val="66D9EF"/>
                </a:solidFill>
              </a:rPr>
              <a:t> std</a:t>
            </a:r>
            <a:r>
              <a:rPr>
                <a:solidFill>
                  <a:srgbClr val="F8F8F2"/>
                </a:solidFill>
              </a:rPr>
              <a:t>;</a:t>
            </a:r>
            <a:endParaRPr>
              <a:solidFill>
                <a:srgbClr val="66D9EF"/>
              </a:solidFill>
            </a:endParaRPr>
          </a:p>
          <a:p>
            <a:pPr marL="0" indent="0" defTabSz="315468">
              <a:lnSpc>
                <a:spcPts val="4300"/>
              </a:lnSpc>
              <a:spcBef>
                <a:spcPts val="0"/>
              </a:spcBef>
              <a:buSzTx/>
              <a:buNone/>
              <a:defRPr sz="2553">
                <a:solidFill>
                  <a:srgbClr val="66D9EF"/>
                </a:solidFill>
                <a:latin typeface="Courier"/>
                <a:ea typeface="Courier"/>
                <a:cs typeface="Courier"/>
                <a:sym typeface="Courier"/>
              </a:defRPr>
            </a:pPr>
          </a:p>
          <a:p>
            <a:pPr marL="0" indent="0" defTabSz="315468">
              <a:lnSpc>
                <a:spcPts val="4300"/>
              </a:lnSpc>
              <a:spcBef>
                <a:spcPts val="0"/>
              </a:spcBef>
              <a:buSzTx/>
              <a:buNone/>
              <a:defRPr sz="2553">
                <a:solidFill>
                  <a:srgbClr val="A6E22E"/>
                </a:solidFill>
                <a:latin typeface="Courier"/>
                <a:ea typeface="Courier"/>
                <a:cs typeface="Courier"/>
                <a:sym typeface="Courier"/>
              </a:defRPr>
            </a:pPr>
            <a:r>
              <a:rPr>
                <a:solidFill>
                  <a:srgbClr val="F92659"/>
                </a:solidFill>
              </a:rPr>
              <a:t>class</a:t>
            </a:r>
            <a:r>
              <a:rPr>
                <a:solidFill>
                  <a:srgbClr val="66D9EF"/>
                </a:solidFill>
              </a:rPr>
              <a:t> </a:t>
            </a:r>
            <a:r>
              <a:t>MyClass</a:t>
            </a:r>
            <a:endParaRPr>
              <a:solidFill>
                <a:srgbClr val="66D9EF"/>
              </a:solidFill>
            </a:endParaRPr>
          </a:p>
          <a:p>
            <a:pPr marL="0" indent="0" defTabSz="315468">
              <a:lnSpc>
                <a:spcPts val="4300"/>
              </a:lnSpc>
              <a:spcBef>
                <a:spcPts val="0"/>
              </a:spcBef>
              <a:buSzTx/>
              <a:buNone/>
              <a:defRPr sz="2553">
                <a:solidFill>
                  <a:srgbClr val="F8F8F2"/>
                </a:solidFill>
                <a:latin typeface="Courier"/>
                <a:ea typeface="Courier"/>
                <a:cs typeface="Courier"/>
                <a:sym typeface="Courier"/>
              </a:defRPr>
            </a:pPr>
            <a:r>
              <a:t>{</a:t>
            </a:r>
            <a:endParaRPr>
              <a:solidFill>
                <a:srgbClr val="66D9EF"/>
              </a:solidFill>
            </a:endParaRPr>
          </a:p>
          <a:p>
            <a:pPr marL="0" indent="0" defTabSz="315468">
              <a:lnSpc>
                <a:spcPts val="4300"/>
              </a:lnSpc>
              <a:spcBef>
                <a:spcPts val="0"/>
              </a:spcBef>
              <a:buSzTx/>
              <a:buNone/>
              <a:defRPr sz="2553">
                <a:solidFill>
                  <a:srgbClr val="66D9EF"/>
                </a:solidFill>
                <a:latin typeface="Courier"/>
                <a:ea typeface="Courier"/>
                <a:cs typeface="Courier"/>
                <a:sym typeface="Courier"/>
              </a:defRPr>
            </a:pPr>
            <a:r>
              <a:t>  </a:t>
            </a:r>
          </a:p>
          <a:p>
            <a:pPr marL="0" indent="0" defTabSz="315468">
              <a:lnSpc>
                <a:spcPts val="4300"/>
              </a:lnSpc>
              <a:spcBef>
                <a:spcPts val="0"/>
              </a:spcBef>
              <a:buSzTx/>
              <a:buNone/>
              <a:defRPr sz="2553">
                <a:solidFill>
                  <a:srgbClr val="F92659"/>
                </a:solidFill>
                <a:latin typeface="Courier"/>
                <a:ea typeface="Courier"/>
                <a:cs typeface="Courier"/>
                <a:sym typeface="Courier"/>
              </a:defRPr>
            </a:pPr>
            <a:r>
              <a:rPr>
                <a:solidFill>
                  <a:srgbClr val="66D9EF"/>
                </a:solidFill>
              </a:rPr>
              <a:t>  </a:t>
            </a:r>
            <a:r>
              <a:t>public</a:t>
            </a:r>
            <a:r>
              <a:rPr>
                <a:solidFill>
                  <a:srgbClr val="F8F8F2"/>
                </a:solidFill>
              </a:rPr>
              <a:t>:</a:t>
            </a:r>
            <a:endParaRPr>
              <a:solidFill>
                <a:srgbClr val="66D9EF"/>
              </a:solidFill>
            </a:endParaRPr>
          </a:p>
          <a:p>
            <a:pPr marL="0" indent="0" defTabSz="315468">
              <a:lnSpc>
                <a:spcPts val="4300"/>
              </a:lnSpc>
              <a:spcBef>
                <a:spcPts val="0"/>
              </a:spcBef>
              <a:buSzTx/>
              <a:buNone/>
              <a:defRPr sz="2553">
                <a:solidFill>
                  <a:srgbClr val="A6E22E"/>
                </a:solidFill>
                <a:latin typeface="Courier"/>
                <a:ea typeface="Courier"/>
                <a:cs typeface="Courier"/>
                <a:sym typeface="Courier"/>
              </a:defRPr>
            </a:pPr>
            <a:r>
              <a:rPr>
                <a:solidFill>
                  <a:srgbClr val="66D9EF"/>
                </a:solidFill>
              </a:rPr>
              <a:t>  </a:t>
            </a:r>
            <a:r>
              <a:t>MyClass</a:t>
            </a:r>
            <a:r>
              <a:rPr>
                <a:solidFill>
                  <a:srgbClr val="F8F8F2"/>
                </a:solidFill>
              </a:rPr>
              <a:t>()</a:t>
            </a:r>
            <a:endParaRPr>
              <a:solidFill>
                <a:srgbClr val="66D9EF"/>
              </a:solidFill>
            </a:endParaRPr>
          </a:p>
          <a:p>
            <a:pPr marL="0" indent="0" defTabSz="315468">
              <a:lnSpc>
                <a:spcPts val="4300"/>
              </a:lnSpc>
              <a:spcBef>
                <a:spcPts val="0"/>
              </a:spcBef>
              <a:buSzTx/>
              <a:buNone/>
              <a:defRPr sz="2553">
                <a:solidFill>
                  <a:srgbClr val="66D9EF"/>
                </a:solidFill>
                <a:latin typeface="Courier"/>
                <a:ea typeface="Courier"/>
                <a:cs typeface="Courier"/>
                <a:sym typeface="Courier"/>
              </a:defRPr>
            </a:pPr>
            <a:r>
              <a:t>  </a:t>
            </a:r>
            <a:r>
              <a:rPr>
                <a:solidFill>
                  <a:srgbClr val="F8F8F2"/>
                </a:solidFill>
              </a:rPr>
              <a:t>{</a:t>
            </a:r>
          </a:p>
          <a:p>
            <a:pPr marL="0" indent="0" defTabSz="315468">
              <a:lnSpc>
                <a:spcPts val="4300"/>
              </a:lnSpc>
              <a:spcBef>
                <a:spcPts val="0"/>
              </a:spcBef>
              <a:buSzTx/>
              <a:buNone/>
              <a:defRPr sz="2553">
                <a:solidFill>
                  <a:srgbClr val="E6DB74"/>
                </a:solidFill>
                <a:latin typeface="Courier"/>
                <a:ea typeface="Courier"/>
                <a:cs typeface="Courier"/>
                <a:sym typeface="Courier"/>
              </a:defRPr>
            </a:pPr>
            <a:r>
              <a:rPr>
                <a:solidFill>
                  <a:srgbClr val="66D9EF"/>
                </a:solidFill>
              </a:rPr>
              <a:t>      cout</a:t>
            </a:r>
            <a:r>
              <a:rPr>
                <a:solidFill>
                  <a:srgbClr val="F8F8F2"/>
                </a:solidFill>
              </a:rPr>
              <a:t>&lt;&lt;</a:t>
            </a:r>
            <a:r>
              <a:t>"In constructor"</a:t>
            </a:r>
            <a:r>
              <a:rPr>
                <a:solidFill>
                  <a:srgbClr val="F8F8F2"/>
                </a:solidFill>
              </a:rPr>
              <a:t>&lt;&lt;</a:t>
            </a:r>
            <a:r>
              <a:rPr>
                <a:solidFill>
                  <a:srgbClr val="66D9EF"/>
                </a:solidFill>
              </a:rPr>
              <a:t>endl</a:t>
            </a:r>
            <a:r>
              <a:rPr>
                <a:solidFill>
                  <a:srgbClr val="F8F8F2"/>
                </a:solidFill>
              </a:rPr>
              <a:t>;</a:t>
            </a:r>
            <a:endParaRPr>
              <a:solidFill>
                <a:srgbClr val="66D9EF"/>
              </a:solidFill>
            </a:endParaRPr>
          </a:p>
          <a:p>
            <a:pPr marL="0" indent="0" defTabSz="315468">
              <a:lnSpc>
                <a:spcPts val="4300"/>
              </a:lnSpc>
              <a:spcBef>
                <a:spcPts val="0"/>
              </a:spcBef>
              <a:buSzTx/>
              <a:buNone/>
              <a:defRPr sz="2553">
                <a:solidFill>
                  <a:srgbClr val="66D9EF"/>
                </a:solidFill>
                <a:latin typeface="Courier"/>
                <a:ea typeface="Courier"/>
                <a:cs typeface="Courier"/>
                <a:sym typeface="Courier"/>
              </a:defRPr>
            </a:pPr>
            <a:r>
              <a:t>  </a:t>
            </a:r>
            <a:r>
              <a:rPr>
                <a:solidFill>
                  <a:srgbClr val="F8F8F2"/>
                </a:solidFill>
              </a:rPr>
              <a:t>}</a:t>
            </a:r>
          </a:p>
          <a:p>
            <a:pPr marL="0" indent="0" defTabSz="315468">
              <a:lnSpc>
                <a:spcPts val="4300"/>
              </a:lnSpc>
              <a:spcBef>
                <a:spcPts val="0"/>
              </a:spcBef>
              <a:buSzTx/>
              <a:buNone/>
              <a:defRPr sz="2553">
                <a:solidFill>
                  <a:srgbClr val="A6E22E"/>
                </a:solidFill>
                <a:latin typeface="Courier"/>
                <a:ea typeface="Courier"/>
                <a:cs typeface="Courier"/>
                <a:sym typeface="Courier"/>
              </a:defRPr>
            </a:pPr>
            <a:r>
              <a:rPr>
                <a:solidFill>
                  <a:srgbClr val="66D9EF"/>
                </a:solidFill>
              </a:rPr>
              <a:t>  </a:t>
            </a:r>
            <a:r>
              <a:rPr>
                <a:solidFill>
                  <a:srgbClr val="F8F8F2"/>
                </a:solidFill>
              </a:rPr>
              <a:t>~</a:t>
            </a:r>
            <a:r>
              <a:t>MyClass</a:t>
            </a:r>
            <a:r>
              <a:rPr>
                <a:solidFill>
                  <a:srgbClr val="F8F8F2"/>
                </a:solidFill>
              </a:rPr>
              <a:t>()</a:t>
            </a:r>
            <a:endParaRPr>
              <a:solidFill>
                <a:srgbClr val="66D9EF"/>
              </a:solidFill>
            </a:endParaRPr>
          </a:p>
          <a:p>
            <a:pPr marL="0" indent="0" defTabSz="315468">
              <a:lnSpc>
                <a:spcPts val="4300"/>
              </a:lnSpc>
              <a:spcBef>
                <a:spcPts val="0"/>
              </a:spcBef>
              <a:buSzTx/>
              <a:buNone/>
              <a:defRPr sz="2553">
                <a:solidFill>
                  <a:srgbClr val="66D9EF"/>
                </a:solidFill>
                <a:latin typeface="Courier"/>
                <a:ea typeface="Courier"/>
                <a:cs typeface="Courier"/>
                <a:sym typeface="Courier"/>
              </a:defRPr>
            </a:pPr>
            <a:r>
              <a:t>  </a:t>
            </a:r>
            <a:r>
              <a:rPr>
                <a:solidFill>
                  <a:srgbClr val="F8F8F2"/>
                </a:solidFill>
              </a:rPr>
              <a:t>{</a:t>
            </a:r>
          </a:p>
          <a:p>
            <a:pPr marL="0" indent="0" defTabSz="315468">
              <a:lnSpc>
                <a:spcPts val="4300"/>
              </a:lnSpc>
              <a:spcBef>
                <a:spcPts val="0"/>
              </a:spcBef>
              <a:buSzTx/>
              <a:buNone/>
              <a:defRPr sz="2553">
                <a:solidFill>
                  <a:srgbClr val="E6DB74"/>
                </a:solidFill>
                <a:latin typeface="Courier"/>
                <a:ea typeface="Courier"/>
                <a:cs typeface="Courier"/>
                <a:sym typeface="Courier"/>
              </a:defRPr>
            </a:pPr>
            <a:r>
              <a:rPr>
                <a:solidFill>
                  <a:srgbClr val="66D9EF"/>
                </a:solidFill>
              </a:rPr>
              <a:t>      cout</a:t>
            </a:r>
            <a:r>
              <a:rPr>
                <a:solidFill>
                  <a:srgbClr val="F8F8F2"/>
                </a:solidFill>
              </a:rPr>
              <a:t>&lt;&lt;</a:t>
            </a:r>
            <a:r>
              <a:t>"In destructor"</a:t>
            </a:r>
            <a:r>
              <a:rPr>
                <a:solidFill>
                  <a:srgbClr val="F8F8F2"/>
                </a:solidFill>
              </a:rPr>
              <a:t>&lt;&lt;</a:t>
            </a:r>
            <a:r>
              <a:rPr>
                <a:solidFill>
                  <a:srgbClr val="66D9EF"/>
                </a:solidFill>
              </a:rPr>
              <a:t>endl</a:t>
            </a:r>
            <a:r>
              <a:rPr>
                <a:solidFill>
                  <a:srgbClr val="F8F8F2"/>
                </a:solidFill>
              </a:rPr>
              <a:t>;</a:t>
            </a:r>
            <a:endParaRPr>
              <a:solidFill>
                <a:srgbClr val="66D9EF"/>
              </a:solidFill>
            </a:endParaRPr>
          </a:p>
          <a:p>
            <a:pPr marL="0" indent="0" defTabSz="315468">
              <a:lnSpc>
                <a:spcPts val="4300"/>
              </a:lnSpc>
              <a:spcBef>
                <a:spcPts val="0"/>
              </a:spcBef>
              <a:buSzTx/>
              <a:buNone/>
              <a:defRPr sz="2553">
                <a:solidFill>
                  <a:srgbClr val="66D9EF"/>
                </a:solidFill>
                <a:latin typeface="Courier"/>
                <a:ea typeface="Courier"/>
                <a:cs typeface="Courier"/>
                <a:sym typeface="Courier"/>
              </a:defRPr>
            </a:pPr>
            <a:r>
              <a:t>  </a:t>
            </a:r>
            <a:r>
              <a:rPr>
                <a:solidFill>
                  <a:srgbClr val="F8F8F2"/>
                </a:solidFill>
              </a:rPr>
              <a:t>}</a:t>
            </a:r>
          </a:p>
          <a:p>
            <a:pPr marL="0" indent="0" defTabSz="315468">
              <a:lnSpc>
                <a:spcPts val="4300"/>
              </a:lnSpc>
              <a:spcBef>
                <a:spcPts val="0"/>
              </a:spcBef>
              <a:buSzTx/>
              <a:buNone/>
              <a:defRPr sz="2553">
                <a:solidFill>
                  <a:srgbClr val="66D9EF"/>
                </a:solidFill>
                <a:latin typeface="Courier"/>
                <a:ea typeface="Courier"/>
                <a:cs typeface="Courier"/>
                <a:sym typeface="Courier"/>
              </a:defRPr>
            </a:pPr>
            <a:r>
              <a:t>  </a:t>
            </a:r>
          </a:p>
          <a:p>
            <a:pPr marL="0" indent="0" defTabSz="315468">
              <a:lnSpc>
                <a:spcPts val="4300"/>
              </a:lnSpc>
              <a:spcBef>
                <a:spcPts val="0"/>
              </a:spcBef>
              <a:buSzTx/>
              <a:buNone/>
              <a:defRPr sz="2553">
                <a:solidFill>
                  <a:srgbClr val="66D9EF"/>
                </a:solidFill>
                <a:latin typeface="Courier"/>
                <a:ea typeface="Courier"/>
                <a:cs typeface="Courier"/>
                <a:sym typeface="Courier"/>
              </a:defRPr>
            </a:pPr>
            <a:r>
              <a:t>  </a:t>
            </a:r>
          </a:p>
          <a:p>
            <a:pPr marL="0" indent="0" defTabSz="315468">
              <a:lnSpc>
                <a:spcPts val="4300"/>
              </a:lnSpc>
              <a:spcBef>
                <a:spcPts val="0"/>
              </a:spcBef>
              <a:buSzTx/>
              <a:buNone/>
              <a:defRPr sz="2553">
                <a:solidFill>
                  <a:srgbClr val="F8F8F2"/>
                </a:solidFill>
                <a:latin typeface="Courier"/>
                <a:ea typeface="Courier"/>
                <a:cs typeface="Courier"/>
                <a:sym typeface="Courier"/>
              </a:defRPr>
            </a:pPr>
            <a:r>
              <a:t>};</a:t>
            </a:r>
            <a:endParaRPr>
              <a:solidFill>
                <a:srgbClr val="66D9EF"/>
              </a:solidFill>
            </a:endParaRPr>
          </a:p>
          <a:p>
            <a:pPr marL="0" indent="0" defTabSz="315468">
              <a:lnSpc>
                <a:spcPts val="4300"/>
              </a:lnSpc>
              <a:spcBef>
                <a:spcPts val="0"/>
              </a:spcBef>
              <a:buSzTx/>
              <a:buNone/>
              <a:defRPr sz="2553">
                <a:solidFill>
                  <a:srgbClr val="66D9EF"/>
                </a:solidFill>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Unique pointer"/>
          <p:cNvSpPr txBox="1"/>
          <p:nvPr>
            <p:ph type="title"/>
          </p:nvPr>
        </p:nvSpPr>
        <p:spPr>
          <a:prstGeom prst="rect">
            <a:avLst/>
          </a:prstGeom>
        </p:spPr>
        <p:txBody>
          <a:bodyPr/>
          <a:lstStyle/>
          <a:p>
            <a:pPr/>
            <a:r>
              <a:t>Unique pointer</a:t>
            </a:r>
          </a:p>
        </p:txBody>
      </p:sp>
      <p:sp>
        <p:nvSpPr>
          <p:cNvPr id="436" name="unique_ptr&lt;MyClass&gt;  fun()…"/>
          <p:cNvSpPr txBox="1"/>
          <p:nvPr>
            <p:ph type="body" idx="1"/>
          </p:nvPr>
        </p:nvSpPr>
        <p:spPr>
          <a:prstGeom prst="rect">
            <a:avLst/>
          </a:prstGeom>
        </p:spPr>
        <p:txBody>
          <a:bodyPr/>
          <a:lstStyle/>
          <a:p>
            <a:pPr marL="0" indent="0" defTabSz="457200">
              <a:lnSpc>
                <a:spcPts val="5000"/>
              </a:lnSpc>
              <a:spcBef>
                <a:spcPts val="0"/>
              </a:spcBef>
              <a:buSzTx/>
              <a:buNone/>
              <a:defRPr sz="2700">
                <a:solidFill>
                  <a:srgbClr val="F8F8F2"/>
                </a:solidFill>
                <a:latin typeface="Courier"/>
                <a:ea typeface="Courier"/>
                <a:cs typeface="Courier"/>
                <a:sym typeface="Courier"/>
              </a:defRPr>
            </a:pPr>
          </a:p>
          <a:p>
            <a:pPr marL="0" indent="0" defTabSz="457200">
              <a:lnSpc>
                <a:spcPts val="5000"/>
              </a:lnSpc>
              <a:spcBef>
                <a:spcPts val="0"/>
              </a:spcBef>
              <a:buSzTx/>
              <a:buNone/>
              <a:defRPr sz="2700">
                <a:solidFill>
                  <a:srgbClr val="66D9EF"/>
                </a:solidFill>
                <a:latin typeface="Courier"/>
                <a:ea typeface="Courier"/>
                <a:cs typeface="Courier"/>
                <a:sym typeface="Courier"/>
              </a:defRPr>
            </a:pPr>
            <a:r>
              <a:t>unique_ptr</a:t>
            </a:r>
            <a:r>
              <a:rPr>
                <a:solidFill>
                  <a:srgbClr val="F8F8F2"/>
                </a:solidFill>
              </a:rPr>
              <a:t>&lt;</a:t>
            </a:r>
            <a:r>
              <a:rPr>
                <a:solidFill>
                  <a:srgbClr val="A6E22E"/>
                </a:solidFill>
              </a:rPr>
              <a:t>MyClass</a:t>
            </a:r>
            <a:r>
              <a:rPr>
                <a:solidFill>
                  <a:srgbClr val="F8F8F2"/>
                </a:solidFill>
              </a:rPr>
              <a:t>&gt;</a:t>
            </a:r>
            <a:r>
              <a:t>  fun</a:t>
            </a:r>
            <a:r>
              <a:rPr>
                <a:solidFill>
                  <a:srgbClr val="F8F8F2"/>
                </a:solidFill>
              </a:rPr>
              <a:t>()</a:t>
            </a:r>
          </a:p>
          <a:p>
            <a:pPr marL="0" indent="0" defTabSz="457200">
              <a:lnSpc>
                <a:spcPts val="5000"/>
              </a:lnSpc>
              <a:spcBef>
                <a:spcPts val="0"/>
              </a:spcBef>
              <a:buSzTx/>
              <a:buNone/>
              <a:defRPr sz="2700">
                <a:solidFill>
                  <a:srgbClr val="F8F8F2"/>
                </a:solidFill>
                <a:latin typeface="Courier"/>
                <a:ea typeface="Courier"/>
                <a:cs typeface="Courier"/>
                <a:sym typeface="Courier"/>
              </a:defRPr>
            </a:pPr>
            <a:r>
              <a:t>{</a:t>
            </a:r>
            <a:endParaRPr>
              <a:solidFill>
                <a:srgbClr val="66D9EF"/>
              </a:solidFill>
            </a:endParaRPr>
          </a:p>
          <a:p>
            <a:pPr marL="0" indent="0" defTabSz="457200">
              <a:lnSpc>
                <a:spcPts val="5000"/>
              </a:lnSpc>
              <a:spcBef>
                <a:spcPts val="0"/>
              </a:spcBef>
              <a:buSzTx/>
              <a:buNone/>
              <a:defRPr sz="2700">
                <a:solidFill>
                  <a:srgbClr val="66D9EF"/>
                </a:solidFill>
                <a:latin typeface="Courier"/>
                <a:ea typeface="Courier"/>
                <a:cs typeface="Courier"/>
                <a:sym typeface="Courier"/>
              </a:defRPr>
            </a:pPr>
            <a:r>
              <a:t>    unique_ptr</a:t>
            </a:r>
            <a:r>
              <a:rPr>
                <a:solidFill>
                  <a:srgbClr val="F8F8F2"/>
                </a:solidFill>
              </a:rPr>
              <a:t>&lt;</a:t>
            </a:r>
            <a:r>
              <a:rPr>
                <a:solidFill>
                  <a:srgbClr val="A6E22E"/>
                </a:solidFill>
              </a:rPr>
              <a:t>MyClass</a:t>
            </a:r>
            <a:r>
              <a:rPr>
                <a:solidFill>
                  <a:srgbClr val="F8F8F2"/>
                </a:solidFill>
              </a:rPr>
              <a:t>&gt;</a:t>
            </a:r>
            <a:r>
              <a:t> p </a:t>
            </a:r>
            <a:r>
              <a:rPr>
                <a:solidFill>
                  <a:srgbClr val="F8F8F2"/>
                </a:solidFill>
              </a:rPr>
              <a:t>(</a:t>
            </a:r>
            <a:r>
              <a:rPr>
                <a:solidFill>
                  <a:srgbClr val="F92659"/>
                </a:solidFill>
              </a:rPr>
              <a:t>new</a:t>
            </a:r>
            <a:r>
              <a:t> </a:t>
            </a:r>
            <a:r>
              <a:rPr>
                <a:solidFill>
                  <a:srgbClr val="A6E22E"/>
                </a:solidFill>
              </a:rPr>
              <a:t>MyClass</a:t>
            </a:r>
            <a:r>
              <a:rPr>
                <a:solidFill>
                  <a:srgbClr val="F8F8F2"/>
                </a:solidFill>
              </a:rPr>
              <a:t>);</a:t>
            </a:r>
          </a:p>
          <a:p>
            <a:pPr marL="0" indent="0" defTabSz="457200">
              <a:lnSpc>
                <a:spcPts val="5000"/>
              </a:lnSpc>
              <a:spcBef>
                <a:spcPts val="0"/>
              </a:spcBef>
              <a:buSzTx/>
              <a:buNone/>
              <a:defRPr sz="2700">
                <a:solidFill>
                  <a:srgbClr val="F92659"/>
                </a:solidFill>
                <a:latin typeface="Courier"/>
                <a:ea typeface="Courier"/>
                <a:cs typeface="Courier"/>
                <a:sym typeface="Courier"/>
              </a:defRPr>
            </a:pPr>
            <a:r>
              <a:rPr>
                <a:solidFill>
                  <a:srgbClr val="66D9EF"/>
                </a:solidFill>
              </a:rPr>
              <a:t>    </a:t>
            </a:r>
            <a:r>
              <a:t>return</a:t>
            </a:r>
            <a:r>
              <a:rPr>
                <a:solidFill>
                  <a:srgbClr val="66D9EF"/>
                </a:solidFill>
              </a:rPr>
              <a:t> p</a:t>
            </a:r>
            <a:r>
              <a:rPr>
                <a:solidFill>
                  <a:srgbClr val="F8F8F2"/>
                </a:solidFill>
              </a:rPr>
              <a:t>;</a:t>
            </a:r>
            <a:endParaRPr>
              <a:solidFill>
                <a:srgbClr val="66D9EF"/>
              </a:solidFill>
            </a:endParaRPr>
          </a:p>
          <a:p>
            <a:pPr marL="0" indent="0" defTabSz="457200">
              <a:lnSpc>
                <a:spcPts val="5000"/>
              </a:lnSpc>
              <a:spcBef>
                <a:spcPts val="0"/>
              </a:spcBef>
              <a:buSzTx/>
              <a:buNone/>
              <a:defRPr sz="2700">
                <a:solidFill>
                  <a:srgbClr val="66D9EF"/>
                </a:solidFill>
                <a:latin typeface="Courier"/>
                <a:ea typeface="Courier"/>
                <a:cs typeface="Courier"/>
                <a:sym typeface="Courier"/>
              </a:defRPr>
            </a:pPr>
          </a:p>
          <a:p>
            <a:pPr marL="0" indent="0" defTabSz="457200">
              <a:lnSpc>
                <a:spcPts val="5000"/>
              </a:lnSpc>
              <a:spcBef>
                <a:spcPts val="0"/>
              </a:spcBef>
              <a:buSzTx/>
              <a:buNone/>
              <a:defRPr sz="2700">
                <a:solidFill>
                  <a:srgbClr val="F8F8F2"/>
                </a:solidFill>
                <a:latin typeface="Courier"/>
                <a:ea typeface="Courier"/>
                <a:cs typeface="Courier"/>
                <a:sym typeface="Courier"/>
              </a:defRPr>
            </a:pPr>
            <a:r>
              <a:t>}</a:t>
            </a:r>
            <a:endParaRPr>
              <a:solidFill>
                <a:srgbClr val="66D9EF"/>
              </a:solidFill>
            </a:endParaRPr>
          </a:p>
          <a:p>
            <a:pPr marL="0" indent="0" defTabSz="457200">
              <a:lnSpc>
                <a:spcPts val="5000"/>
              </a:lnSpc>
              <a:spcBef>
                <a:spcPts val="0"/>
              </a:spcBef>
              <a:buSzTx/>
              <a:buNone/>
              <a:defRPr sz="2700">
                <a:solidFill>
                  <a:srgbClr val="66D9EF"/>
                </a:solidFill>
                <a:latin typeface="Courier"/>
                <a:ea typeface="Courier"/>
                <a:cs typeface="Courier"/>
                <a:sym typeface="Courier"/>
              </a:defRPr>
            </a:pPr>
          </a:p>
          <a:p>
            <a:pPr marL="0" indent="0" defTabSz="457200">
              <a:lnSpc>
                <a:spcPts val="5000"/>
              </a:lnSpc>
              <a:spcBef>
                <a:spcPts val="0"/>
              </a:spcBef>
              <a:buSzTx/>
              <a:buNone/>
              <a:defRPr sz="2700">
                <a:solidFill>
                  <a:srgbClr val="66D9EF"/>
                </a:solidFill>
                <a:latin typeface="Courier"/>
                <a:ea typeface="Courier"/>
                <a:cs typeface="Courier"/>
                <a:sym typeface="Courier"/>
              </a:defRPr>
            </a:pPr>
            <a:r>
              <a:rPr>
                <a:solidFill>
                  <a:srgbClr val="A6E22E"/>
                </a:solidFill>
              </a:rPr>
              <a:t>int</a:t>
            </a:r>
            <a:r>
              <a:t> main</a:t>
            </a:r>
            <a:r>
              <a:rPr>
                <a:solidFill>
                  <a:srgbClr val="F8F8F2"/>
                </a:solidFill>
              </a:rPr>
              <a:t>()</a:t>
            </a:r>
            <a:r>
              <a:t> </a:t>
            </a:r>
          </a:p>
          <a:p>
            <a:pPr marL="0" indent="0" defTabSz="457200">
              <a:lnSpc>
                <a:spcPts val="5000"/>
              </a:lnSpc>
              <a:spcBef>
                <a:spcPts val="0"/>
              </a:spcBef>
              <a:buSzTx/>
              <a:buNone/>
              <a:defRPr sz="2700">
                <a:solidFill>
                  <a:srgbClr val="66D9EF"/>
                </a:solidFill>
                <a:latin typeface="Courier"/>
                <a:ea typeface="Courier"/>
                <a:cs typeface="Courier"/>
                <a:sym typeface="Courier"/>
              </a:defRPr>
            </a:pPr>
            <a:r>
              <a:rPr>
                <a:solidFill>
                  <a:srgbClr val="F8F8F2"/>
                </a:solidFill>
              </a:rPr>
              <a:t>{</a:t>
            </a:r>
            <a:r>
              <a:t> </a:t>
            </a:r>
          </a:p>
          <a:p>
            <a:pPr marL="0" indent="0" defTabSz="457200">
              <a:lnSpc>
                <a:spcPts val="5000"/>
              </a:lnSpc>
              <a:spcBef>
                <a:spcPts val="0"/>
              </a:spcBef>
              <a:buSzTx/>
              <a:buNone/>
              <a:defRPr sz="2700">
                <a:solidFill>
                  <a:srgbClr val="E6DB74"/>
                </a:solidFill>
                <a:latin typeface="Courier"/>
                <a:ea typeface="Courier"/>
                <a:cs typeface="Courier"/>
                <a:sym typeface="Courier"/>
              </a:defRPr>
            </a:pPr>
            <a:r>
              <a:rPr>
                <a:solidFill>
                  <a:srgbClr val="66D9EF"/>
                </a:solidFill>
              </a:rPr>
              <a:t>    cout</a:t>
            </a:r>
            <a:r>
              <a:rPr>
                <a:solidFill>
                  <a:srgbClr val="F8F8F2"/>
                </a:solidFill>
              </a:rPr>
              <a:t>&lt;&lt;</a:t>
            </a:r>
            <a:r>
              <a:t>"Entered main()"</a:t>
            </a:r>
            <a:r>
              <a:rPr>
                <a:solidFill>
                  <a:srgbClr val="F8F8F2"/>
                </a:solidFill>
              </a:rPr>
              <a:t>&lt;&lt;</a:t>
            </a:r>
            <a:r>
              <a:rPr>
                <a:solidFill>
                  <a:srgbClr val="66D9EF"/>
                </a:solidFill>
              </a:rPr>
              <a:t>endl</a:t>
            </a:r>
            <a:r>
              <a:rPr>
                <a:solidFill>
                  <a:srgbClr val="F8F8F2"/>
                </a:solidFill>
              </a:rPr>
              <a:t>;</a:t>
            </a:r>
            <a:endParaRPr>
              <a:solidFill>
                <a:srgbClr val="66D9EF"/>
              </a:solidFill>
            </a:endParaRPr>
          </a:p>
          <a:p>
            <a:pPr marL="0" indent="0" defTabSz="457200">
              <a:lnSpc>
                <a:spcPts val="5000"/>
              </a:lnSpc>
              <a:spcBef>
                <a:spcPts val="0"/>
              </a:spcBef>
              <a:buSzTx/>
              <a:buNone/>
              <a:defRPr sz="2700">
                <a:solidFill>
                  <a:srgbClr val="66D9EF"/>
                </a:solidFill>
                <a:latin typeface="Courier"/>
                <a:ea typeface="Courier"/>
                <a:cs typeface="Courier"/>
                <a:sym typeface="Courier"/>
              </a:defRPr>
            </a:pPr>
            <a:r>
              <a:t>    unique_ptr</a:t>
            </a:r>
            <a:r>
              <a:rPr>
                <a:solidFill>
                  <a:srgbClr val="F8F8F2"/>
                </a:solidFill>
              </a:rPr>
              <a:t>&lt;</a:t>
            </a:r>
            <a:r>
              <a:rPr>
                <a:solidFill>
                  <a:srgbClr val="A6E22E"/>
                </a:solidFill>
              </a:rPr>
              <a:t>MyClass</a:t>
            </a:r>
            <a:r>
              <a:rPr>
                <a:solidFill>
                  <a:srgbClr val="F8F8F2"/>
                </a:solidFill>
              </a:rPr>
              <a:t>&gt;</a:t>
            </a:r>
            <a:r>
              <a:t> p2 </a:t>
            </a:r>
            <a:r>
              <a:rPr>
                <a:solidFill>
                  <a:srgbClr val="F8F8F2"/>
                </a:solidFill>
              </a:rPr>
              <a:t>=</a:t>
            </a:r>
            <a:r>
              <a:t> fun</a:t>
            </a:r>
            <a:r>
              <a:rPr>
                <a:solidFill>
                  <a:srgbClr val="F8F8F2"/>
                </a:solidFill>
              </a:rPr>
              <a:t>();</a:t>
            </a:r>
          </a:p>
          <a:p>
            <a:pPr marL="0" indent="0" defTabSz="457200">
              <a:lnSpc>
                <a:spcPts val="5000"/>
              </a:lnSpc>
              <a:spcBef>
                <a:spcPts val="0"/>
              </a:spcBef>
              <a:buSzTx/>
              <a:buNone/>
              <a:defRPr sz="2700">
                <a:solidFill>
                  <a:srgbClr val="E6DB74"/>
                </a:solidFill>
                <a:latin typeface="Courier"/>
                <a:ea typeface="Courier"/>
                <a:cs typeface="Courier"/>
                <a:sym typeface="Courier"/>
              </a:defRPr>
            </a:pPr>
            <a:r>
              <a:rPr>
                <a:solidFill>
                  <a:srgbClr val="66D9EF"/>
                </a:solidFill>
              </a:rPr>
              <a:t>    cout</a:t>
            </a:r>
            <a:r>
              <a:rPr>
                <a:solidFill>
                  <a:srgbClr val="F8F8F2"/>
                </a:solidFill>
              </a:rPr>
              <a:t>&lt;&lt;</a:t>
            </a:r>
            <a:r>
              <a:t>"Exited main()"</a:t>
            </a:r>
            <a:r>
              <a:rPr>
                <a:solidFill>
                  <a:srgbClr val="F8F8F2"/>
                </a:solidFill>
              </a:rPr>
              <a:t>&lt;&lt;</a:t>
            </a:r>
            <a:r>
              <a:rPr>
                <a:solidFill>
                  <a:srgbClr val="66D9EF"/>
                </a:solidFill>
              </a:rPr>
              <a:t>endl</a:t>
            </a:r>
            <a:r>
              <a:rPr>
                <a:solidFill>
                  <a:srgbClr val="F8F8F2"/>
                </a:solidFill>
              </a:rPr>
              <a:t>;</a:t>
            </a:r>
            <a:endParaRPr>
              <a:solidFill>
                <a:srgbClr val="66D9EF"/>
              </a:solidFill>
            </a:endParaRPr>
          </a:p>
          <a:p>
            <a:pPr marL="0" indent="0" defTabSz="457200">
              <a:lnSpc>
                <a:spcPts val="5000"/>
              </a:lnSpc>
              <a:spcBef>
                <a:spcPts val="0"/>
              </a:spcBef>
              <a:buSzTx/>
              <a:buNone/>
              <a:defRPr sz="2700">
                <a:solidFill>
                  <a:srgbClr val="66D9EF"/>
                </a:solidFill>
                <a:latin typeface="Courier"/>
                <a:ea typeface="Courier"/>
                <a:cs typeface="Courier"/>
                <a:sym typeface="Courier"/>
              </a:defRPr>
            </a:pPr>
          </a:p>
          <a:p>
            <a:pPr marL="0" indent="0" defTabSz="457200">
              <a:lnSpc>
                <a:spcPts val="5000"/>
              </a:lnSpc>
              <a:spcBef>
                <a:spcPts val="0"/>
              </a:spcBef>
              <a:buSzTx/>
              <a:buNone/>
              <a:defRPr sz="2700">
                <a:solidFill>
                  <a:srgbClr val="F92659"/>
                </a:solidFill>
                <a:latin typeface="Courier"/>
                <a:ea typeface="Courier"/>
                <a:cs typeface="Courier"/>
                <a:sym typeface="Courier"/>
              </a:defRPr>
            </a:pPr>
            <a:r>
              <a:rPr>
                <a:solidFill>
                  <a:srgbClr val="66D9EF"/>
                </a:solidFill>
              </a:rPr>
              <a:t>    </a:t>
            </a:r>
            <a:r>
              <a:t>return</a:t>
            </a:r>
            <a:r>
              <a:rPr>
                <a:solidFill>
                  <a:srgbClr val="66D9EF"/>
                </a:solidFill>
              </a:rPr>
              <a:t> </a:t>
            </a:r>
            <a:r>
              <a:rPr>
                <a:solidFill>
                  <a:srgbClr val="AE81FF"/>
                </a:solidFill>
              </a:rPr>
              <a:t>0</a:t>
            </a:r>
            <a:r>
              <a:rPr>
                <a:solidFill>
                  <a:srgbClr val="F8F8F2"/>
                </a:solidFill>
              </a:rPr>
              <a:t>;</a:t>
            </a:r>
            <a:r>
              <a:rPr>
                <a:solidFill>
                  <a:srgbClr val="66D9EF"/>
                </a:solidFill>
              </a:rPr>
              <a:t> </a:t>
            </a:r>
            <a:endParaRPr>
              <a:solidFill>
                <a:srgbClr val="66D9EF"/>
              </a:solidFill>
            </a:endParaRPr>
          </a:p>
          <a:p>
            <a:pPr marL="0" indent="0" defTabSz="457200">
              <a:lnSpc>
                <a:spcPts val="5000"/>
              </a:lnSpc>
              <a:spcBef>
                <a:spcPts val="0"/>
              </a:spcBef>
              <a:buSzTx/>
              <a:buNone/>
              <a:defRPr sz="2700">
                <a:solidFill>
                  <a:srgbClr val="F8F8F2"/>
                </a:solidFill>
                <a:latin typeface="Courier"/>
                <a:ea typeface="Courier"/>
                <a:cs typeface="Courier"/>
                <a:sym typeface="Courier"/>
              </a:defRPr>
            </a:pPr>
            <a:r>
              <a:t>}</a:t>
            </a:r>
            <a:r>
              <a:rPr>
                <a:solidFill>
                  <a:srgbClr val="66D9EF"/>
                </a:solidFill>
              </a:rPr>
              <a:t> </a:t>
            </a:r>
            <a:endParaRPr>
              <a:solidFill>
                <a:srgbClr val="FFFFFF"/>
              </a:solidFill>
            </a:endParaRPr>
          </a:p>
          <a:p>
            <a:pPr marL="0" indent="0" defTabSz="457200">
              <a:spcBef>
                <a:spcPts val="2000"/>
              </a:spcBef>
              <a:buSzTx/>
              <a:buNone/>
              <a:defRPr b="1" sz="2700" u="sng">
                <a:solidFill>
                  <a:srgbClr val="353535"/>
                </a:solidFill>
                <a:latin typeface="Times Roman"/>
                <a:ea typeface="Times Roman"/>
                <a:cs typeface="Times Roman"/>
                <a:sym typeface="Times Roman"/>
              </a:defRPr>
            </a:pPr>
            <a:r>
              <a:t>Output:</a:t>
            </a:r>
            <a:endParaRPr b="0" u="none"/>
          </a:p>
          <a:p>
            <a:pPr marL="0" indent="0" defTabSz="457200">
              <a:lnSpc>
                <a:spcPts val="4800"/>
              </a:lnSpc>
              <a:spcBef>
                <a:spcPts val="0"/>
              </a:spcBef>
              <a:buSzTx/>
              <a:buNone/>
              <a:defRPr sz="2700">
                <a:solidFill>
                  <a:srgbClr val="A6E22E"/>
                </a:solidFill>
                <a:latin typeface="Courier"/>
                <a:ea typeface="Courier"/>
                <a:cs typeface="Courier"/>
                <a:sym typeface="Courier"/>
              </a:defRPr>
            </a:pPr>
            <a:r>
              <a:t>Entered</a:t>
            </a:r>
            <a:r>
              <a:rPr>
                <a:solidFill>
                  <a:srgbClr val="66D9EF"/>
                </a:solidFill>
              </a:rPr>
              <a:t> main</a:t>
            </a:r>
            <a:r>
              <a:rPr>
                <a:solidFill>
                  <a:srgbClr val="F8F8F2"/>
                </a:solidFill>
              </a:rPr>
              <a:t>()</a:t>
            </a:r>
            <a:endParaRPr>
              <a:solidFill>
                <a:srgbClr val="66D9EF"/>
              </a:solidFill>
            </a:endParaRPr>
          </a:p>
          <a:p>
            <a:pPr marL="0" indent="0" defTabSz="457200">
              <a:lnSpc>
                <a:spcPts val="4800"/>
              </a:lnSpc>
              <a:spcBef>
                <a:spcPts val="0"/>
              </a:spcBef>
              <a:buSzTx/>
              <a:buNone/>
              <a:defRPr sz="2700">
                <a:solidFill>
                  <a:srgbClr val="66D9EF"/>
                </a:solidFill>
                <a:latin typeface="Courier"/>
                <a:ea typeface="Courier"/>
                <a:cs typeface="Courier"/>
                <a:sym typeface="Courier"/>
              </a:defRPr>
            </a:pPr>
            <a:r>
              <a:rPr>
                <a:solidFill>
                  <a:srgbClr val="A6E22E"/>
                </a:solidFill>
              </a:rPr>
              <a:t>In</a:t>
            </a:r>
            <a:r>
              <a:t> constructor</a:t>
            </a:r>
          </a:p>
          <a:p>
            <a:pPr marL="0" indent="0" defTabSz="457200">
              <a:lnSpc>
                <a:spcPts val="4800"/>
              </a:lnSpc>
              <a:spcBef>
                <a:spcPts val="0"/>
              </a:spcBef>
              <a:buSzTx/>
              <a:buNone/>
              <a:defRPr sz="2700">
                <a:solidFill>
                  <a:srgbClr val="A6E22E"/>
                </a:solidFill>
                <a:latin typeface="Courier"/>
                <a:ea typeface="Courier"/>
                <a:cs typeface="Courier"/>
                <a:sym typeface="Courier"/>
              </a:defRPr>
            </a:pPr>
            <a:r>
              <a:t>Exited</a:t>
            </a:r>
            <a:r>
              <a:rPr>
                <a:solidFill>
                  <a:srgbClr val="66D9EF"/>
                </a:solidFill>
              </a:rPr>
              <a:t> main</a:t>
            </a:r>
            <a:r>
              <a:rPr>
                <a:solidFill>
                  <a:srgbClr val="F8F8F2"/>
                </a:solidFill>
              </a:rPr>
              <a:t>()</a:t>
            </a:r>
            <a:endParaRPr>
              <a:solidFill>
                <a:srgbClr val="66D9EF"/>
              </a:solidFill>
            </a:endParaRPr>
          </a:p>
          <a:p>
            <a:pPr marL="0" indent="0" defTabSz="457200">
              <a:lnSpc>
                <a:spcPts val="4800"/>
              </a:lnSpc>
              <a:spcBef>
                <a:spcPts val="0"/>
              </a:spcBef>
              <a:buSzTx/>
              <a:buNone/>
              <a:defRPr sz="2700">
                <a:solidFill>
                  <a:srgbClr val="66D9EF"/>
                </a:solidFill>
                <a:latin typeface="Courier"/>
                <a:ea typeface="Courier"/>
                <a:cs typeface="Courier"/>
                <a:sym typeface="Courier"/>
              </a:defRPr>
            </a:pPr>
            <a:r>
              <a:rPr>
                <a:solidFill>
                  <a:srgbClr val="A6E22E"/>
                </a:solidFill>
              </a:rPr>
              <a:t>In</a:t>
            </a:r>
            <a:r>
              <a:t> destructor</a:t>
            </a:r>
            <a:endParaRPr>
              <a:solidFill>
                <a:srgbClr val="FFFFFF"/>
              </a:solidFill>
            </a:endParaRP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Unique pointer"/>
          <p:cNvSpPr txBox="1"/>
          <p:nvPr>
            <p:ph type="title"/>
          </p:nvPr>
        </p:nvSpPr>
        <p:spPr>
          <a:prstGeom prst="rect">
            <a:avLst/>
          </a:prstGeom>
        </p:spPr>
        <p:txBody>
          <a:bodyPr/>
          <a:lstStyle/>
          <a:p>
            <a:pPr/>
            <a:r>
              <a:t>Unique pointer</a:t>
            </a:r>
          </a:p>
        </p:txBody>
      </p:sp>
      <p:sp>
        <p:nvSpPr>
          <p:cNvPr id="439" name="Now you can think what is the difference between “p2 = p” and “p2 = fun()”?…"/>
          <p:cNvSpPr txBox="1"/>
          <p:nvPr>
            <p:ph type="body" idx="1"/>
          </p:nvPr>
        </p:nvSpPr>
        <p:spPr>
          <a:prstGeom prst="rect">
            <a:avLst/>
          </a:prstGeom>
        </p:spPr>
        <p:txBody>
          <a:bodyPr/>
          <a:lstStyle/>
          <a:p>
            <a:pPr marL="0" indent="0" defTabSz="457200">
              <a:spcBef>
                <a:spcPts val="2000"/>
              </a:spcBef>
              <a:buSzTx/>
              <a:buNone/>
              <a:defRPr b="1" sz="3700">
                <a:solidFill>
                  <a:srgbClr val="353535"/>
                </a:solidFill>
                <a:latin typeface="Times Roman"/>
                <a:ea typeface="Times Roman"/>
                <a:cs typeface="Times Roman"/>
                <a:sym typeface="Times Roman"/>
              </a:defRPr>
            </a:pPr>
            <a:r>
              <a:rPr u="sng"/>
              <a:t>Now you can think what is</a:t>
            </a:r>
            <a:r>
              <a:t> the difference between “p2 = p” and “p2 = fun()”?</a:t>
            </a:r>
            <a:endParaRPr b="0"/>
          </a:p>
          <a:p>
            <a:pPr marL="0" indent="0" defTabSz="457200">
              <a:spcBef>
                <a:spcPts val="2000"/>
              </a:spcBef>
              <a:buSzTx/>
              <a:buNone/>
              <a:defRPr sz="3700">
                <a:solidFill>
                  <a:srgbClr val="353535"/>
                </a:solidFill>
                <a:latin typeface="Times Roman"/>
                <a:ea typeface="Times Roman"/>
                <a:cs typeface="Times Roman"/>
                <a:sym typeface="Times Roman"/>
              </a:defRPr>
            </a:pPr>
            <a:r>
              <a:t>Both are same, but you an achieve this by using move semantics.</a:t>
            </a:r>
          </a:p>
          <a:p>
            <a:pPr marL="0" indent="0" defTabSz="457200">
              <a:lnSpc>
                <a:spcPts val="6000"/>
              </a:lnSpc>
              <a:spcBef>
                <a:spcPts val="0"/>
              </a:spcBef>
              <a:buSzTx/>
              <a:buNone/>
              <a:defRPr sz="3700">
                <a:solidFill>
                  <a:srgbClr val="66D9EF"/>
                </a:solidFill>
                <a:latin typeface="Courier"/>
                <a:ea typeface="Courier"/>
                <a:cs typeface="Courier"/>
                <a:sym typeface="Courier"/>
              </a:defRPr>
            </a:pPr>
            <a:r>
              <a:t>i</a:t>
            </a:r>
            <a:r>
              <a:rPr>
                <a:solidFill>
                  <a:srgbClr val="F8F8F2"/>
                </a:solidFill>
              </a:rPr>
              <a:t>.</a:t>
            </a:r>
            <a:r>
              <a:t>e unique_ptr</a:t>
            </a:r>
            <a:r>
              <a:rPr>
                <a:solidFill>
                  <a:srgbClr val="F8F8F2"/>
                </a:solidFill>
              </a:rPr>
              <a:t>&lt;</a:t>
            </a:r>
            <a:r>
              <a:rPr>
                <a:solidFill>
                  <a:srgbClr val="A6E22E"/>
                </a:solidFill>
              </a:rPr>
              <a:t>MyClass</a:t>
            </a:r>
            <a:r>
              <a:rPr>
                <a:solidFill>
                  <a:srgbClr val="F8F8F2"/>
                </a:solidFill>
              </a:rPr>
              <a:t>&gt;</a:t>
            </a:r>
            <a:r>
              <a:t> p1 </a:t>
            </a:r>
            <a:r>
              <a:rPr>
                <a:solidFill>
                  <a:srgbClr val="F8F8F2"/>
                </a:solidFill>
              </a:rPr>
              <a:t>=</a:t>
            </a:r>
            <a:r>
              <a:t> move</a:t>
            </a:r>
            <a:r>
              <a:rPr>
                <a:solidFill>
                  <a:srgbClr val="F8F8F2"/>
                </a:solidFill>
              </a:rPr>
              <a:t>(</a:t>
            </a:r>
            <a:r>
              <a:t>p</a:t>
            </a:r>
            <a:r>
              <a:rPr>
                <a:solidFill>
                  <a:srgbClr val="F8F8F2"/>
                </a:solidFill>
              </a:rPr>
              <a:t>);</a:t>
            </a:r>
            <a:endParaRPr>
              <a:solidFill>
                <a:srgbClr val="FFFFFF"/>
              </a:solidFill>
            </a:endParaRPr>
          </a:p>
          <a:p>
            <a:pPr marL="0" indent="0" defTabSz="457200">
              <a:spcBef>
                <a:spcPts val="2000"/>
              </a:spcBef>
              <a:buSzTx/>
              <a:buNone/>
              <a:defRPr sz="3700">
                <a:solidFill>
                  <a:srgbClr val="353535"/>
                </a:solidFill>
                <a:latin typeface="Times Roman"/>
                <a:ea typeface="Times Roman"/>
                <a:cs typeface="Times Roman"/>
                <a:sym typeface="Times Roman"/>
              </a:defRPr>
            </a:pPr>
            <a:r>
              <a:t>Now the ownership is transffered from pointer p to pointer p2.</a:t>
            </a:r>
          </a:p>
          <a:p>
            <a:pPr marL="0" indent="0" defTabSz="457200">
              <a:spcBef>
                <a:spcPts val="2000"/>
              </a:spcBef>
              <a:buSzTx/>
              <a:buNone/>
              <a:defRPr sz="3700">
                <a:solidFill>
                  <a:srgbClr val="353535"/>
                </a:solidFill>
                <a:latin typeface="Times Roman"/>
                <a:ea typeface="Times Roman"/>
                <a:cs typeface="Times Roman"/>
                <a:sym typeface="Times Roman"/>
              </a:defRPr>
            </a:pPr>
            <a:r>
              <a:t>Here the ownership is not sharedm but rather moved.</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Unique pointer"/>
          <p:cNvSpPr txBox="1"/>
          <p:nvPr>
            <p:ph type="title"/>
          </p:nvPr>
        </p:nvSpPr>
        <p:spPr>
          <a:prstGeom prst="rect">
            <a:avLst/>
          </a:prstGeom>
        </p:spPr>
        <p:txBody>
          <a:bodyPr/>
          <a:lstStyle/>
          <a:p>
            <a:pPr/>
            <a:r>
              <a:t>Unique pointer</a:t>
            </a:r>
          </a:p>
        </p:txBody>
      </p:sp>
      <p:sp>
        <p:nvSpPr>
          <p:cNvPr id="442" name="Implicit type conversion will be used where necessary. If no conversion exists, or only a narrowing conversion exists, the program is ill-formed. The initialization of b invokes the constructor.…"/>
          <p:cNvSpPr txBox="1"/>
          <p:nvPr>
            <p:ph type="body" idx="1"/>
          </p:nvPr>
        </p:nvSpPr>
        <p:spPr>
          <a:prstGeom prst="rect">
            <a:avLst/>
          </a:prstGeom>
        </p:spPr>
        <p:txBody>
          <a:bodyPr/>
          <a:lstStyle/>
          <a:p>
            <a:pPr marL="0" indent="0" defTabSz="457200">
              <a:lnSpc>
                <a:spcPts val="6600"/>
              </a:lnSpc>
              <a:spcBef>
                <a:spcPts val="3000"/>
              </a:spcBef>
              <a:buSzTx/>
              <a:buNone/>
              <a:defRPr sz="1800">
                <a:latin typeface="Helvetica"/>
                <a:ea typeface="Helvetica"/>
                <a:cs typeface="Helvetica"/>
                <a:sym typeface="Helvetica"/>
              </a:defRPr>
            </a:pPr>
            <a:r>
              <a:t>I</a:t>
            </a:r>
            <a:r>
              <a:rPr sz="3100"/>
              <a:t>mplicit type conversion will be used where necessary. If no conversion exists, or only a narrowing conversion exists, the program is ill-formed. The initialization of </a:t>
            </a:r>
            <a:r>
              <a:rPr b="1" sz="3100"/>
              <a:t>b</a:t>
            </a:r>
            <a:r>
              <a:rPr sz="3100"/>
              <a:t> invokes the constructor.</a:t>
            </a:r>
            <a:endParaRPr sz="3100"/>
          </a:p>
          <a:p>
            <a:pPr marL="0" indent="0" defTabSz="457200">
              <a:lnSpc>
                <a:spcPts val="6600"/>
              </a:lnSpc>
              <a:spcBef>
                <a:spcPts val="3000"/>
              </a:spcBef>
              <a:buSzTx/>
              <a:buNone/>
              <a:defRPr sz="3100">
                <a:latin typeface="Helvetica"/>
                <a:ea typeface="Helvetica"/>
                <a:cs typeface="Helvetica"/>
                <a:sym typeface="Helvetica"/>
              </a:defRPr>
            </a:pPr>
            <a:r>
              <a:t>If a class has an initializer list constructor, then it takes priority over other forms of construction.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